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9"/>
  </p:notesMasterIdLst>
  <p:handoutMasterIdLst>
    <p:handoutMasterId r:id="rId130"/>
  </p:handoutMasterIdLst>
  <p:sldIdLst>
    <p:sldId id="256" r:id="rId2"/>
    <p:sldId id="569" r:id="rId3"/>
    <p:sldId id="521" r:id="rId4"/>
    <p:sldId id="522" r:id="rId5"/>
    <p:sldId id="523" r:id="rId6"/>
    <p:sldId id="577" r:id="rId7"/>
    <p:sldId id="576" r:id="rId8"/>
    <p:sldId id="571" r:id="rId9"/>
    <p:sldId id="644" r:id="rId10"/>
    <p:sldId id="578" r:id="rId11"/>
    <p:sldId id="579" r:id="rId12"/>
    <p:sldId id="581" r:id="rId13"/>
    <p:sldId id="583" r:id="rId14"/>
    <p:sldId id="645" r:id="rId15"/>
    <p:sldId id="584" r:id="rId16"/>
    <p:sldId id="585" r:id="rId17"/>
    <p:sldId id="588" r:id="rId18"/>
    <p:sldId id="652" r:id="rId19"/>
    <p:sldId id="589" r:id="rId20"/>
    <p:sldId id="590" r:id="rId21"/>
    <p:sldId id="591" r:id="rId22"/>
    <p:sldId id="592" r:id="rId23"/>
    <p:sldId id="593" r:id="rId24"/>
    <p:sldId id="594" r:id="rId25"/>
    <p:sldId id="595" r:id="rId26"/>
    <p:sldId id="646" r:id="rId27"/>
    <p:sldId id="596" r:id="rId28"/>
    <p:sldId id="601" r:id="rId29"/>
    <p:sldId id="602" r:id="rId30"/>
    <p:sldId id="603" r:id="rId31"/>
    <p:sldId id="604" r:id="rId32"/>
    <p:sldId id="647" r:id="rId33"/>
    <p:sldId id="606" r:id="rId34"/>
    <p:sldId id="621" r:id="rId35"/>
    <p:sldId id="622" r:id="rId36"/>
    <p:sldId id="623" r:id="rId37"/>
    <p:sldId id="624" r:id="rId38"/>
    <p:sldId id="625" r:id="rId39"/>
    <p:sldId id="626" r:id="rId40"/>
    <p:sldId id="627" r:id="rId41"/>
    <p:sldId id="608" r:id="rId42"/>
    <p:sldId id="628" r:id="rId43"/>
    <p:sldId id="586" r:id="rId44"/>
    <p:sldId id="629" r:id="rId45"/>
    <p:sldId id="639" r:id="rId46"/>
    <p:sldId id="640" r:id="rId47"/>
    <p:sldId id="641" r:id="rId48"/>
    <p:sldId id="642" r:id="rId49"/>
    <p:sldId id="643" r:id="rId50"/>
    <p:sldId id="630" r:id="rId51"/>
    <p:sldId id="631" r:id="rId52"/>
    <p:sldId id="632" r:id="rId53"/>
    <p:sldId id="633" r:id="rId54"/>
    <p:sldId id="634" r:id="rId55"/>
    <p:sldId id="635" r:id="rId56"/>
    <p:sldId id="636" r:id="rId57"/>
    <p:sldId id="637" r:id="rId58"/>
    <p:sldId id="638" r:id="rId59"/>
    <p:sldId id="597" r:id="rId60"/>
    <p:sldId id="598" r:id="rId61"/>
    <p:sldId id="649" r:id="rId62"/>
    <p:sldId id="650" r:id="rId63"/>
    <p:sldId id="651" r:id="rId64"/>
    <p:sldId id="648" r:id="rId65"/>
    <p:sldId id="609" r:id="rId66"/>
    <p:sldId id="610" r:id="rId67"/>
    <p:sldId id="519" r:id="rId68"/>
    <p:sldId id="495" r:id="rId69"/>
    <p:sldId id="496" r:id="rId70"/>
    <p:sldId id="497" r:id="rId71"/>
    <p:sldId id="498" r:id="rId72"/>
    <p:sldId id="503" r:id="rId73"/>
    <p:sldId id="504" r:id="rId74"/>
    <p:sldId id="654" r:id="rId75"/>
    <p:sldId id="736" r:id="rId76"/>
    <p:sldId id="737" r:id="rId77"/>
    <p:sldId id="738" r:id="rId78"/>
    <p:sldId id="655" r:id="rId79"/>
    <p:sldId id="656" r:id="rId80"/>
    <p:sldId id="706" r:id="rId81"/>
    <p:sldId id="707" r:id="rId82"/>
    <p:sldId id="708" r:id="rId83"/>
    <p:sldId id="657" r:id="rId84"/>
    <p:sldId id="666" r:id="rId85"/>
    <p:sldId id="719" r:id="rId86"/>
    <p:sldId id="720" r:id="rId87"/>
    <p:sldId id="721" r:id="rId88"/>
    <p:sldId id="682" r:id="rId89"/>
    <p:sldId id="683" r:id="rId90"/>
    <p:sldId id="676" r:id="rId91"/>
    <p:sldId id="677" r:id="rId92"/>
    <p:sldId id="678" r:id="rId93"/>
    <p:sldId id="679" r:id="rId94"/>
    <p:sldId id="680" r:id="rId95"/>
    <p:sldId id="681" r:id="rId96"/>
    <p:sldId id="722" r:id="rId97"/>
    <p:sldId id="723" r:id="rId98"/>
    <p:sldId id="724" r:id="rId99"/>
    <p:sldId id="725" r:id="rId100"/>
    <p:sldId id="686" r:id="rId101"/>
    <p:sldId id="684" r:id="rId102"/>
    <p:sldId id="685" r:id="rId103"/>
    <p:sldId id="687" r:id="rId104"/>
    <p:sldId id="726" r:id="rId105"/>
    <p:sldId id="688" r:id="rId106"/>
    <p:sldId id="689" r:id="rId107"/>
    <p:sldId id="690" r:id="rId108"/>
    <p:sldId id="691" r:id="rId109"/>
    <p:sldId id="692" r:id="rId110"/>
    <p:sldId id="696" r:id="rId111"/>
    <p:sldId id="693" r:id="rId112"/>
    <p:sldId id="732" r:id="rId113"/>
    <p:sldId id="730" r:id="rId114"/>
    <p:sldId id="731" r:id="rId115"/>
    <p:sldId id="694" r:id="rId116"/>
    <p:sldId id="695" r:id="rId117"/>
    <p:sldId id="697" r:id="rId118"/>
    <p:sldId id="698" r:id="rId119"/>
    <p:sldId id="733" r:id="rId120"/>
    <p:sldId id="734" r:id="rId121"/>
    <p:sldId id="735" r:id="rId122"/>
    <p:sldId id="699" r:id="rId123"/>
    <p:sldId id="705" r:id="rId124"/>
    <p:sldId id="700" r:id="rId125"/>
    <p:sldId id="701" r:id="rId126"/>
    <p:sldId id="702" r:id="rId127"/>
    <p:sldId id="316" r:id="rId128"/>
  </p:sldIdLst>
  <p:sldSz cx="9144000" cy="6858000" type="screen4x3"/>
  <p:notesSz cx="7099300" cy="102346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B2B2B2"/>
    <a:srgbClr val="D60093"/>
    <a:srgbClr val="E61600"/>
    <a:srgbClr val="0033CC"/>
    <a:srgbClr val="FFCCCC"/>
    <a:srgbClr val="25A7FF"/>
    <a:srgbClr val="4D4D4D"/>
    <a:srgbClr val="5F5F5F"/>
    <a:srgbClr val="FFE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38" autoAdjust="0"/>
    <p:restoredTop sz="96429" autoAdjust="0"/>
  </p:normalViewPr>
  <p:slideViewPr>
    <p:cSldViewPr>
      <p:cViewPr varScale="1">
        <p:scale>
          <a:sx n="147" d="100"/>
          <a:sy n="147" d="100"/>
        </p:scale>
        <p:origin x="14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99" tIns="48250" rIns="96499" bIns="48250" numCol="1" anchor="t" anchorCtr="0" compatLnSpc="1">
            <a:prstTxWarp prst="textNoShape">
              <a:avLst/>
            </a:prstTxWarp>
          </a:bodyPr>
          <a:lstStyle>
            <a:lvl1pPr algn="l" defTabSz="9652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99" tIns="48250" rIns="96499" bIns="48250" numCol="1" anchor="t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99" tIns="48250" rIns="96499" bIns="48250" numCol="1" anchor="b" anchorCtr="0" compatLnSpc="1">
            <a:prstTxWarp prst="textNoShape">
              <a:avLst/>
            </a:prstTxWarp>
          </a:bodyPr>
          <a:lstStyle>
            <a:lvl1pPr algn="l" defTabSz="9652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99" tIns="48250" rIns="96499" bIns="48250" numCol="1" anchor="b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F86E4086-EED1-4F28-90E6-F3C04F632A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8744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99" tIns="48250" rIns="96499" bIns="48250" numCol="1" anchor="t" anchorCtr="0" compatLnSpc="1">
            <a:prstTxWarp prst="textNoShape">
              <a:avLst/>
            </a:prstTxWarp>
          </a:bodyPr>
          <a:lstStyle>
            <a:lvl1pPr algn="l" defTabSz="9652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99" tIns="48250" rIns="96499" bIns="48250" numCol="1" anchor="t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2513"/>
            <a:ext cx="567690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99" tIns="48250" rIns="96499" bIns="482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99" tIns="48250" rIns="96499" bIns="48250" numCol="1" anchor="b" anchorCtr="0" compatLnSpc="1">
            <a:prstTxWarp prst="textNoShape">
              <a:avLst/>
            </a:prstTxWarp>
          </a:bodyPr>
          <a:lstStyle>
            <a:lvl1pPr algn="l" defTabSz="9652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99" tIns="48250" rIns="96499" bIns="48250" numCol="1" anchor="b" anchorCtr="0" compatLnSpc="1">
            <a:prstTxWarp prst="textNoShape">
              <a:avLst/>
            </a:prstTxWarp>
          </a:bodyPr>
          <a:lstStyle>
            <a:lvl1pPr algn="r" defTabSz="9652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4897AA4B-4FA7-4D54-805B-E9F60F25C5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5396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F05F8-15FE-4611-95EE-00F1C1A82A97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1223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98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77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7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18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52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74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图中的</a:t>
            </a:r>
            <a:r>
              <a:rPr lang="en" altLang="zh-CN" sz="1200" b="0" i="0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z</a:t>
            </a:r>
            <a:r>
              <a:rPr lang="en" altLang="zh-CN" sz="1200" b="0" i="0" kern="1200" baseline="-250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和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r</a:t>
            </a:r>
            <a:r>
              <a:rPr lang="en" altLang="zh-CN" sz="1200" b="0" i="0" kern="1200" baseline="-250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分别表示更新门和重置门。更新门用于控制前一时刻的状态信息被带入到当前状态中的程度，更新门的值越大说明前一时刻的状态信息带入越多。重置门控制前一状态有多少信息被写入到当前的候选集 </a:t>
            </a:r>
            <a:r>
              <a:rPr lang="en-US" altLang="zh-CN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ℎ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̃ 𝑡</a:t>
            </a:r>
            <a:r>
              <a:rPr lang="en" altLang="zh-CN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h~t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上，重置门越小，前一状态的信息被写入的越少。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97AA4B-4FA7-4D54-805B-E9F60F25C546}" type="slidenum">
              <a:rPr lang="en-US" altLang="zh-CN" smtClean="0"/>
              <a:pPr>
                <a:defRPr/>
              </a:pPr>
              <a:t>63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1623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FC7E96-38C3-46CE-A9A4-E600BAB7E3FF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06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FC7E96-38C3-46CE-A9A4-E600BAB7E3FF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10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FC7E96-38C3-46CE-A9A4-E600BAB7E3FF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2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23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strike="noStrike" kern="1200" baseline="0" dirty="0">
              <a:solidFill>
                <a:schemeClr val="tx1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FC7E96-38C3-46CE-A9A4-E600BAB7E3FF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69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FC7E96-38C3-46CE-A9A4-E600BAB7E3FF}" type="slidenum">
              <a:rPr lang="en-US" altLang="zh-CN" smtClean="0"/>
              <a:pPr>
                <a:defRPr/>
              </a:pPr>
              <a:t>72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0323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FC7E96-38C3-46CE-A9A4-E600BAB7E3FF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41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97AA4B-4FA7-4D54-805B-E9F60F25C546}" type="slidenum">
              <a:rPr lang="en-US" altLang="zh-CN" smtClean="0"/>
              <a:pPr>
                <a:defRPr/>
              </a:pPr>
              <a:t>75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231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query </a:t>
            </a:r>
            <a:r>
              <a:rPr kumimoji="1" lang="zh-CN" altLang="en" dirty="0"/>
              <a:t>、 </a:t>
            </a:r>
            <a:r>
              <a:rPr kumimoji="1" lang="en" altLang="zh-CN" dirty="0"/>
              <a:t>key &amp; value </a:t>
            </a:r>
            <a:r>
              <a:rPr kumimoji="1" lang="zh-CN" altLang="en-US" dirty="0"/>
              <a:t>的概念其实来源于推荐系统。基本原理是：给定一个 </a:t>
            </a:r>
            <a:r>
              <a:rPr kumimoji="1" lang="en" altLang="zh-CN" dirty="0"/>
              <a:t>query</a:t>
            </a:r>
            <a:r>
              <a:rPr kumimoji="1" lang="zh-CN" altLang="en" dirty="0"/>
              <a:t>，</a:t>
            </a:r>
            <a:r>
              <a:rPr kumimoji="1" lang="zh-CN" altLang="en-US" dirty="0"/>
              <a:t>计算</a:t>
            </a:r>
            <a:r>
              <a:rPr kumimoji="1" lang="en" altLang="zh-CN" dirty="0"/>
              <a:t>query </a:t>
            </a:r>
            <a:r>
              <a:rPr kumimoji="1" lang="zh-CN" altLang="en-US" dirty="0"/>
              <a:t>与 </a:t>
            </a:r>
            <a:r>
              <a:rPr kumimoji="1" lang="en" altLang="zh-CN" dirty="0"/>
              <a:t>key </a:t>
            </a:r>
            <a:r>
              <a:rPr kumimoji="1" lang="zh-CN" altLang="en-US" dirty="0"/>
              <a:t>的相关性，然后根据</a:t>
            </a:r>
            <a:r>
              <a:rPr kumimoji="1" lang="en" altLang="zh-CN" dirty="0"/>
              <a:t>query </a:t>
            </a:r>
            <a:r>
              <a:rPr kumimoji="1" lang="zh-CN" altLang="en-US" dirty="0"/>
              <a:t>与 </a:t>
            </a:r>
            <a:r>
              <a:rPr kumimoji="1" lang="en" altLang="zh-CN" dirty="0"/>
              <a:t>key </a:t>
            </a:r>
            <a:r>
              <a:rPr kumimoji="1" lang="zh-CN" altLang="en-US" dirty="0"/>
              <a:t>的相关性去找到最合适的 </a:t>
            </a:r>
            <a:r>
              <a:rPr kumimoji="1" lang="en" altLang="zh-CN" dirty="0"/>
              <a:t>value</a:t>
            </a:r>
            <a:r>
              <a:rPr kumimoji="1" lang="zh-CN" altLang="en" dirty="0"/>
              <a:t>。</a:t>
            </a:r>
            <a:r>
              <a:rPr kumimoji="1" lang="zh-CN" altLang="en-US" dirty="0"/>
              <a:t>举个例子：在电影推荐中。</a:t>
            </a:r>
            <a:r>
              <a:rPr kumimoji="1" lang="en" altLang="zh-CN" dirty="0"/>
              <a:t>query </a:t>
            </a:r>
            <a:r>
              <a:rPr kumimoji="1" lang="zh-CN" altLang="en-US" dirty="0"/>
              <a:t>是某个人对电影的喜好信息（比如兴趣点、年龄、性别等）、</a:t>
            </a:r>
            <a:r>
              <a:rPr kumimoji="1" lang="en" altLang="zh-CN" dirty="0"/>
              <a:t>key </a:t>
            </a:r>
            <a:r>
              <a:rPr kumimoji="1" lang="zh-CN" altLang="en-US" dirty="0"/>
              <a:t>是电影的类型（喜剧、年代等）、</a:t>
            </a:r>
            <a:r>
              <a:rPr kumimoji="1" lang="en" altLang="zh-CN" dirty="0"/>
              <a:t>value </a:t>
            </a:r>
            <a:r>
              <a:rPr kumimoji="1" lang="zh-CN" altLang="en-US" dirty="0"/>
              <a:t>就是待推荐的电影。在这个例子中，</a:t>
            </a:r>
            <a:r>
              <a:rPr kumimoji="1" lang="en" altLang="zh-CN" dirty="0"/>
              <a:t>query, key </a:t>
            </a:r>
            <a:r>
              <a:rPr kumimoji="1" lang="zh-CN" altLang="en-US" dirty="0"/>
              <a:t>和 </a:t>
            </a:r>
            <a:r>
              <a:rPr kumimoji="1" lang="en" altLang="zh-CN" dirty="0"/>
              <a:t>value </a:t>
            </a:r>
            <a:r>
              <a:rPr kumimoji="1" lang="zh-CN" altLang="en-US" dirty="0"/>
              <a:t>的每个属性虽然在不同的空间，其实他们是有一定的潜在关系的，也就是说通过某种变换，可以使得三者的属性在一个相近的空间中。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97AA4B-4FA7-4D54-805B-E9F60F25C546}" type="slidenum">
              <a:rPr lang="en-US" altLang="zh-CN" smtClean="0"/>
              <a:pPr>
                <a:defRPr/>
              </a:pPr>
              <a:t>104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0437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A</a:t>
            </a:r>
            <a:r>
              <a:rPr kumimoji="1" lang="zh-CN" altLang="en-US" dirty="0"/>
              <a:t>：多头个数</a:t>
            </a:r>
            <a:endParaRPr kumimoji="1" lang="en-US" altLang="zh-CN" dirty="0"/>
          </a:p>
          <a:p>
            <a:r>
              <a:rPr kumimoji="1" lang="en-US" altLang="zh-CN" dirty="0"/>
              <a:t>H</a:t>
            </a:r>
            <a:r>
              <a:rPr kumimoji="1" lang="zh-CN" altLang="en-US" dirty="0"/>
              <a:t>：隐藏层维度</a:t>
            </a:r>
            <a:endParaRPr kumimoji="1" lang="en-US" altLang="zh-CN" dirty="0"/>
          </a:p>
          <a:p>
            <a:r>
              <a:rPr kumimoji="1" lang="en-US" altLang="zh-CN" dirty="0"/>
              <a:t>L</a:t>
            </a:r>
            <a:r>
              <a:rPr kumimoji="1" lang="zh-CN" altLang="en-US" dirty="0"/>
              <a:t>：层数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97AA4B-4FA7-4D54-805B-E9F60F25C546}" type="slidenum">
              <a:rPr lang="en-US" altLang="zh-CN" smtClean="0"/>
              <a:pPr>
                <a:defRPr/>
              </a:pPr>
              <a:t>122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6962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MNLI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给定一个前提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(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Premise) 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根据这个前提去推断假设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(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Hypothesis)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与前提的关系。该任务的关系分为三种，蕴含关系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(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Entailment)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、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矛盾关系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(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Contradiction)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以及中立关系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(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Neutral)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。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所以这个问题本质上是一个分类问题，我们需要做的是去发掘前提和假设这两个句子对之间的交互信息。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QQP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基于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Quora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判断 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Quora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上的两个问题句是否表示的是一样的意思。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QNLI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用于判断文本是否包含问题的答案，类似于我们做阅读理解定位问题所在的段落。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STS-B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预测两个句子的相似性，包括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5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个级别。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MRPC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也是判断两个句子是否是等价的。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RTE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：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类似于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MNLI</a:t>
            </a:r>
            <a:r>
              <a:rPr lang="zh-CN" altLang="e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但是只是对蕴含关系的二分类判断，而且数据集更小。</a:t>
            </a:r>
          </a:p>
          <a:p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SWAG</a:t>
            </a:r>
            <a:r>
              <a:rPr lang="zh-CN" altLang="en" sz="1200" b="0" i="0" kern="120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：</a:t>
            </a:r>
            <a:r>
              <a:rPr lang="zh-CN" altLang="en-US" sz="1200" b="0" i="0" kern="120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从四个句子中选择为可能为前句下文的那个。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97AA4B-4FA7-4D54-805B-E9F60F25C546}" type="slidenum">
              <a:rPr lang="en-US" altLang="zh-CN" smtClean="0"/>
              <a:pPr>
                <a:defRPr/>
              </a:pPr>
              <a:t>126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8326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0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71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90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5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9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59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65ECCB-07C6-49E8-8530-6ABC164233B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540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2F536-17DB-40D3-B6BE-C4E6080F1C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634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8D26B-D5A8-454B-97AE-88148836503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8479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7BCD3-64DF-4DA5-996D-D6E7389F1E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326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34CDA-B7CA-44E8-BA82-5E60E4E4F8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6179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8D621-4246-4E5C-9643-6E25C3E1BF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7866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E538B-F598-48DE-AD05-8E8837DFD4E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733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B0F1C-BEB9-479B-BEB2-F07BFEEA6C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059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20D4B-E2F5-4068-A935-EEC346F4F77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643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07A42-35A7-4DCC-BBAA-7AD57C2620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839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17D6A-CF3C-447A-97B4-B3D3A90423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451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A3F97-0BEB-494D-9409-8D38A100D5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4886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F30D3-74B8-460D-A309-1F96C36FB7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561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A18CB-8387-4080-9633-CE6C5FCADB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767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1D61E-C37E-4853-A7BF-466382E66B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7721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1CF56-CAA9-485B-A28D-8B353CB750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691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38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楷体" pitchFamily="49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38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楷体" pitchFamily="49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38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ea typeface="楷体" pitchFamily="49" charset="-122"/>
              </a:defRPr>
            </a:lvl1pPr>
          </a:lstStyle>
          <a:p>
            <a:pPr>
              <a:defRPr/>
            </a:pPr>
            <a:fld id="{725E670F-3292-4BAF-8527-F7F659CFCAA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楷体" pitchFamily="49" charset="-122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楷体" pitchFamily="49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楷体" pitchFamily="49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楷体" pitchFamily="49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楷体" pitchFamily="49" charset="-122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宋体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宋体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宋体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楷体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楷体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楷体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楷体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楷体" pitchFamily="49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56.png"/><Relationship Id="rId3" Type="http://schemas.openxmlformats.org/officeDocument/2006/relationships/image" Target="../media/image44.png"/><Relationship Id="rId7" Type="http://schemas.openxmlformats.org/officeDocument/2006/relationships/image" Target="../media/image530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5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510.png"/><Relationship Id="rId9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9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9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000" dirty="0">
                <a:latin typeface="楷体_GB2312" pitchFamily="49" charset="-122"/>
              </a:rPr>
              <a:t>自然语言处理</a:t>
            </a:r>
            <a:br>
              <a:rPr lang="zh-CN" altLang="en-US" sz="6000" dirty="0">
                <a:latin typeface="楷体_GB2312" pitchFamily="49" charset="-122"/>
              </a:rPr>
            </a:br>
            <a:br>
              <a:rPr lang="zh-CN" altLang="en-US" sz="2400" dirty="0">
                <a:latin typeface="楷体_GB2312" pitchFamily="49" charset="-122"/>
              </a:rPr>
            </a:br>
            <a:r>
              <a:rPr lang="zh-CN" altLang="en-US" sz="3600" dirty="0">
                <a:latin typeface="楷体_GB2312" pitchFamily="49" charset="-122"/>
              </a:rPr>
              <a:t>第</a:t>
            </a:r>
            <a:r>
              <a:rPr lang="en-US" altLang="zh-CN" sz="3600" dirty="0">
                <a:latin typeface="楷体_GB2312" pitchFamily="49" charset="-122"/>
              </a:rPr>
              <a:t>9</a:t>
            </a:r>
            <a:r>
              <a:rPr lang="zh-CN" altLang="en-US" sz="3600" dirty="0">
                <a:latin typeface="楷体_GB2312" pitchFamily="49" charset="-122"/>
              </a:rPr>
              <a:t>章 循环神经网络与</a:t>
            </a:r>
            <a:br>
              <a:rPr lang="en-US" altLang="zh-CN" sz="3600" dirty="0">
                <a:latin typeface="楷体_GB2312" pitchFamily="49" charset="-122"/>
              </a:rPr>
            </a:br>
            <a:r>
              <a:rPr lang="zh-CN" altLang="en-US" sz="3600" dirty="0">
                <a:latin typeface="楷体_GB2312" pitchFamily="49" charset="-122"/>
              </a:rPr>
              <a:t>序列模型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楷体_GB2312" pitchFamily="49" charset="-122"/>
              </a:rPr>
              <a:t>软件学院 刘春</a:t>
            </a:r>
            <a:endParaRPr lang="en-US" altLang="zh-CN" dirty="0">
              <a:latin typeface="楷体_GB2312" pitchFamily="49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96E90F-D236-42E8-827A-ACF693B53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093296"/>
            <a:ext cx="8642350" cy="622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楷体_GB2312" pitchFamily="49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楷体_GB2312" pitchFamily="49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zh-CN" altLang="en-US" sz="2800" kern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参考：</a:t>
            </a:r>
            <a:r>
              <a:rPr lang="en-US" altLang="zh-CN" sz="2800" kern="0" dirty="0">
                <a:effectLst/>
                <a:ea typeface="楷体" panose="02010609060101010101" pitchFamily="49" charset="-122"/>
              </a:rPr>
              <a:t>Dan </a:t>
            </a:r>
            <a:r>
              <a:rPr lang="en-US" altLang="zh-CN" sz="2800" kern="0" dirty="0" err="1">
                <a:effectLst/>
                <a:ea typeface="楷体" panose="02010609060101010101" pitchFamily="49" charset="-122"/>
              </a:rPr>
              <a:t>Jurafsky</a:t>
            </a:r>
            <a:r>
              <a:rPr lang="en-US" altLang="zh-CN" sz="2800" kern="0" dirty="0">
                <a:effectLst/>
                <a:ea typeface="楷体" panose="02010609060101010101" pitchFamily="49" charset="-122"/>
              </a:rPr>
              <a:t> </a:t>
            </a:r>
            <a:r>
              <a:rPr lang="en-US" altLang="zh-CN" sz="2800" kern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kern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自然语言处理</a:t>
            </a:r>
            <a:r>
              <a:rPr lang="en-US" altLang="zh-CN" sz="2800" kern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kern="0" dirty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B683EE-4250-4B9B-84B2-CBAA7C279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A37FF4-D710-4B1B-A38F-C2A404FD2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前向推断过程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前向算法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A09863-1905-4C58-9DCC-99D8899D5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492896"/>
            <a:ext cx="1924050" cy="7334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2E0EF80-341A-4B97-B8A1-EEE99F8C1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119017"/>
            <a:ext cx="1562100" cy="3429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90C6CF-90C9-4828-8A07-565FF0F37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787" y="5127625"/>
            <a:ext cx="4924425" cy="15525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DDD3A22-7208-4E70-BB07-38751E9AE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366" y="2144713"/>
            <a:ext cx="540067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987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DEE7-8478-4948-A9E8-D5749FC1B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EA033E-F264-4BD8-A6FB-502E9BD1A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简化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1D8C154-34E1-48C6-BE70-60FE0254E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80072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2507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/>
              <a:t>6</a:t>
            </a:r>
            <a:r>
              <a:rPr lang="zh-CN" altLang="en-US" sz="2800" dirty="0"/>
              <a:t>个编码器，</a:t>
            </a:r>
            <a:r>
              <a:rPr lang="en-US" altLang="zh-CN" sz="2800" dirty="0"/>
              <a:t>6</a:t>
            </a:r>
            <a:r>
              <a:rPr lang="zh-CN" altLang="en-US" sz="2800" dirty="0"/>
              <a:t>个译码器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F153D77-AC41-4C83-B695-E99927403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6192688" cy="446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6056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编码译码内部结构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9E160CF-E83F-40C2-89D1-CD475244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23343"/>
            <a:ext cx="814387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5784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/>
              <a:t>Attention VS self-attention</a:t>
            </a:r>
          </a:p>
          <a:p>
            <a:pPr marL="0" indent="0">
              <a:buNone/>
            </a:pPr>
            <a:r>
              <a:rPr lang="en-US" altLang="zh-CN" sz="2400" dirty="0"/>
              <a:t>     attention</a:t>
            </a:r>
            <a:r>
              <a:rPr lang="zh-CN" altLang="zh-CN" sz="2400" dirty="0"/>
              <a:t>：输入和输出进行比较，不同的输出对不同输入的关注不同。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r>
              <a:rPr lang="en-US" altLang="zh-CN" sz="2400" dirty="0"/>
              <a:t>     self-attention</a:t>
            </a:r>
            <a:r>
              <a:rPr lang="zh-CN" altLang="en-US" sz="2400" dirty="0"/>
              <a:t>：输入和输入自己进行比较（计算相似度）</a:t>
            </a:r>
            <a:endParaRPr lang="zh-CN" altLang="zh-CN" sz="2400" dirty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40253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56010-11C9-654B-A39C-9A887EA5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378F87-86E2-3345-9890-CBF085BE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输入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    </a:t>
            </a:r>
            <a:r>
              <a:rPr kumimoji="1" lang="en-US" altLang="zh-CN" dirty="0"/>
              <a:t>key</a:t>
            </a:r>
          </a:p>
          <a:p>
            <a:pPr marL="0" indent="0">
              <a:buNone/>
            </a:pPr>
            <a:r>
              <a:rPr kumimoji="1" lang="zh-CN" altLang="en-US" dirty="0"/>
              <a:t>    </a:t>
            </a:r>
            <a:r>
              <a:rPr kumimoji="1" lang="en-US" altLang="zh-CN" dirty="0"/>
              <a:t>query</a:t>
            </a:r>
          </a:p>
          <a:p>
            <a:pPr marL="0" indent="0">
              <a:buNone/>
            </a:pPr>
            <a:r>
              <a:rPr kumimoji="1" lang="zh-CN" altLang="en-US" dirty="0"/>
              <a:t>    </a:t>
            </a:r>
            <a:r>
              <a:rPr kumimoji="1" lang="en-US" altLang="zh-CN" dirty="0"/>
              <a:t>value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6620D5E-30B1-2E4A-92CB-AF9C3DEF7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600200"/>
            <a:ext cx="5184576" cy="46528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B77083-5868-4A42-8853-E51DDFCA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66" y="4293096"/>
            <a:ext cx="23241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323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8AA04D5-DB6A-454F-BE40-8E6B8EAC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32257"/>
            <a:ext cx="770390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014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54612"/>
          </a:xfrm>
        </p:spPr>
        <p:txBody>
          <a:bodyPr/>
          <a:lstStyle/>
          <a:p>
            <a:r>
              <a:rPr lang="zh-CN" altLang="en-US" sz="2800" dirty="0"/>
              <a:t>根据原词向量依次计算</a:t>
            </a:r>
            <a:r>
              <a:rPr lang="en-US" altLang="zh-CN" sz="2800" dirty="0"/>
              <a:t>queries</a:t>
            </a:r>
            <a:r>
              <a:rPr lang="zh-CN" altLang="en-US" sz="2800" dirty="0"/>
              <a:t>，</a:t>
            </a:r>
            <a:r>
              <a:rPr lang="en-US" altLang="zh-CN" sz="2800" dirty="0"/>
              <a:t>Keys</a:t>
            </a:r>
            <a:r>
              <a:rPr lang="zh-CN" altLang="en-US" sz="2800" dirty="0"/>
              <a:t>，</a:t>
            </a:r>
            <a:r>
              <a:rPr lang="en-US" altLang="zh-CN" sz="2800" dirty="0"/>
              <a:t>Values</a:t>
            </a:r>
          </a:p>
          <a:p>
            <a:endParaRPr lang="en-US" altLang="zh-CN" sz="2800" dirty="0"/>
          </a:p>
          <a:p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r>
              <a:rPr lang="zh-CN" altLang="en-US" sz="2800" dirty="0"/>
              <a:t>计算</a:t>
            </a:r>
            <a:r>
              <a:rPr lang="en-US" altLang="zh-CN" sz="2800" dirty="0"/>
              <a:t>scores</a:t>
            </a:r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r>
              <a:rPr lang="zh-CN" altLang="en-US" sz="2800" dirty="0"/>
              <a:t>计算新向量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</a:t>
            </a:r>
            <a:endParaRPr lang="zh-CN" altLang="en-US" sz="28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F3B9C5F-CF3E-4655-AEEA-10B5721E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097" y="2204866"/>
            <a:ext cx="4210901" cy="445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90A91A-2C87-4B88-B949-652D54A70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95" y="2227599"/>
            <a:ext cx="2286000" cy="12382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3C68F81-0FCF-4DCF-B52D-D746742EC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95" y="4384588"/>
            <a:ext cx="1819275" cy="7143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ACB27E3-F0E2-4B5B-9547-599D4227C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95" y="5798627"/>
            <a:ext cx="25812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580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53136"/>
          </a:xfrm>
        </p:spPr>
        <p:txBody>
          <a:bodyPr/>
          <a:lstStyle/>
          <a:p>
            <a:r>
              <a:rPr lang="en-US" altLang="zh-CN" dirty="0"/>
              <a:t>Multi-Head Attention</a:t>
            </a:r>
          </a:p>
          <a:p>
            <a:pPr marL="0" indent="0">
              <a:buNone/>
            </a:pPr>
            <a:r>
              <a:rPr lang="en-US" altLang="zh-CN" sz="2800" dirty="0"/>
              <a:t>      </a:t>
            </a:r>
            <a:r>
              <a:rPr lang="zh-CN" altLang="zh-CN" sz="2800" dirty="0"/>
              <a:t>把</a:t>
            </a:r>
            <a:r>
              <a:rPr lang="en-US" altLang="zh-CN" sz="2800" dirty="0"/>
              <a:t>self-Attention</a:t>
            </a:r>
            <a:r>
              <a:rPr lang="zh-CN" altLang="zh-CN" sz="2800" dirty="0"/>
              <a:t>的过程做</a:t>
            </a:r>
            <a:r>
              <a:rPr lang="en-US" altLang="zh-CN" sz="2800" dirty="0"/>
              <a:t>h</a:t>
            </a:r>
            <a:r>
              <a:rPr lang="zh-CN" altLang="zh-CN" sz="2800" dirty="0"/>
              <a:t>次，然后把输出</a:t>
            </a:r>
            <a:r>
              <a:rPr lang="en-US" altLang="zh-CN" sz="2800" dirty="0"/>
              <a:t>z</a:t>
            </a:r>
            <a:r>
              <a:rPr lang="zh-CN" altLang="zh-CN" sz="2800" dirty="0"/>
              <a:t>合起来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31FEF2-5056-C34C-BBCD-CA1767A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788705"/>
            <a:ext cx="5915000" cy="366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999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3A050F5-0E2C-4ED0-8173-FA27A86B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" y="2295619"/>
            <a:ext cx="74771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9644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4B19953-FA98-415F-BDA7-BECB8AC9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621450"/>
            <a:ext cx="8734425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81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B683EE-4250-4B9B-84B2-CBAA7C279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A37FF4-D710-4B1B-A38F-C2A404FD2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81128"/>
          </a:xfrm>
        </p:spPr>
        <p:txBody>
          <a:bodyPr/>
          <a:lstStyle/>
          <a:p>
            <a:r>
              <a:rPr lang="zh-CN" altLang="en-US" sz="2800" dirty="0"/>
              <a:t>训练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zh-CN" altLang="en-US" sz="2800" dirty="0"/>
              <a:t>后向传播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6A3AED-6A6C-433B-81A4-C30A47412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132856"/>
            <a:ext cx="667702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533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C59EFB-0C8E-4506-8FF3-F272E75AB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C523FF-3A71-422A-8020-A7092E74B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30BAFB7-1C63-4FE2-B11F-C6A82D854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" y="1484784"/>
            <a:ext cx="9144000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75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词嵌入向量</a:t>
            </a:r>
            <a:r>
              <a:rPr lang="en-US" altLang="zh-CN" sz="2800" dirty="0"/>
              <a:t>-</a:t>
            </a:r>
            <a:r>
              <a:rPr lang="zh-CN" altLang="en-US" sz="2800" dirty="0"/>
              <a:t>位置编码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611E4BC-E4DE-4A55-824E-C842E04AB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4" y="2132856"/>
            <a:ext cx="7380312" cy="403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960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DAECF2-AAA5-0C46-BD24-19AE3E86E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11511E-010C-F840-94F3-EB6B8B039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B103183-8E43-B84E-BB18-7B978E964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1600199"/>
            <a:ext cx="8580504" cy="445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776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D007F-3994-2B4D-83A7-2F8F3D7A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81CD2D-F04E-A54D-A869-36189C74F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残差结构</a:t>
            </a:r>
          </a:p>
        </p:txBody>
      </p:sp>
      <p:sp>
        <p:nvSpPr>
          <p:cNvPr id="4" name="Google Shape;2316;p91">
            <a:extLst>
              <a:ext uri="{FF2B5EF4-FFF2-40B4-BE49-F238E27FC236}">
                <a16:creationId xmlns:a16="http://schemas.microsoft.com/office/drawing/2014/main" id="{BEF58EE5-8E74-A24B-B552-A479D90B5D34}"/>
              </a:ext>
            </a:extLst>
          </p:cNvPr>
          <p:cNvSpPr/>
          <p:nvPr/>
        </p:nvSpPr>
        <p:spPr>
          <a:xfrm>
            <a:off x="1687892" y="3944770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685800"/>
            <a:r>
              <a:rPr lang="en" altLang="zh-CN" sz="1200" dirty="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</a:t>
            </a:r>
          </a:p>
        </p:txBody>
      </p:sp>
      <p:sp>
        <p:nvSpPr>
          <p:cNvPr id="5" name="Google Shape;2317;p91">
            <a:extLst>
              <a:ext uri="{FF2B5EF4-FFF2-40B4-BE49-F238E27FC236}">
                <a16:creationId xmlns:a16="http://schemas.microsoft.com/office/drawing/2014/main" id="{C9A31563-E5E2-EF4A-B282-77A9004251FA}"/>
              </a:ext>
            </a:extLst>
          </p:cNvPr>
          <p:cNvSpPr/>
          <p:nvPr/>
        </p:nvSpPr>
        <p:spPr>
          <a:xfrm>
            <a:off x="1687975" y="3244119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685800"/>
            <a:r>
              <a:rPr lang="en" altLang="zh-CN" sz="1200" dirty="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</a:t>
            </a:r>
          </a:p>
        </p:txBody>
      </p:sp>
      <p:cxnSp>
        <p:nvCxnSpPr>
          <p:cNvPr id="6" name="Google Shape;2318;p91">
            <a:extLst>
              <a:ext uri="{FF2B5EF4-FFF2-40B4-BE49-F238E27FC236}">
                <a16:creationId xmlns:a16="http://schemas.microsoft.com/office/drawing/2014/main" id="{8B8FF1A2-085C-F14F-A2A9-7818FE6670A3}"/>
              </a:ext>
            </a:extLst>
          </p:cNvPr>
          <p:cNvCxnSpPr/>
          <p:nvPr/>
        </p:nvCxnSpPr>
        <p:spPr>
          <a:xfrm rot="10800000">
            <a:off x="2120840" y="4255739"/>
            <a:ext cx="0" cy="23723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2319;p91">
            <a:extLst>
              <a:ext uri="{FF2B5EF4-FFF2-40B4-BE49-F238E27FC236}">
                <a16:creationId xmlns:a16="http://schemas.microsoft.com/office/drawing/2014/main" id="{037CC08C-0C46-BE49-9EC1-975963247373}"/>
              </a:ext>
            </a:extLst>
          </p:cNvPr>
          <p:cNvSpPr txBox="1"/>
          <p:nvPr/>
        </p:nvSpPr>
        <p:spPr>
          <a:xfrm>
            <a:off x="2075951" y="3607339"/>
            <a:ext cx="651131" cy="267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685800"/>
            <a:r>
              <a:rPr lang="en" sz="1865">
                <a:solidFill>
                  <a:prstClr val="black"/>
                </a:solidFill>
                <a:latin typeface="Calibri" panose="020F0502020204030204"/>
              </a:rPr>
              <a:t>relu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" name="Google Shape;2320;p91">
            <a:extLst>
              <a:ext uri="{FF2B5EF4-FFF2-40B4-BE49-F238E27FC236}">
                <a16:creationId xmlns:a16="http://schemas.microsoft.com/office/drawing/2014/main" id="{804485C9-9E1A-E543-A858-036522D6479F}"/>
              </a:ext>
            </a:extLst>
          </p:cNvPr>
          <p:cNvCxnSpPr/>
          <p:nvPr/>
        </p:nvCxnSpPr>
        <p:spPr>
          <a:xfrm rot="10800000">
            <a:off x="2099384" y="3555171"/>
            <a:ext cx="0" cy="389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321;p91">
            <a:extLst>
              <a:ext uri="{FF2B5EF4-FFF2-40B4-BE49-F238E27FC236}">
                <a16:creationId xmlns:a16="http://schemas.microsoft.com/office/drawing/2014/main" id="{FB1BE2AD-6FBE-9443-B6DC-FF6BA6E240CB}"/>
              </a:ext>
            </a:extLst>
          </p:cNvPr>
          <p:cNvCxnSpPr/>
          <p:nvPr/>
        </p:nvCxnSpPr>
        <p:spPr>
          <a:xfrm rot="10800000">
            <a:off x="2099384" y="2869550"/>
            <a:ext cx="0" cy="389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2322;p91">
            <a:extLst>
              <a:ext uri="{FF2B5EF4-FFF2-40B4-BE49-F238E27FC236}">
                <a16:creationId xmlns:a16="http://schemas.microsoft.com/office/drawing/2014/main" id="{7879436E-3A7F-AA46-891C-73DCB56903F9}"/>
              </a:ext>
            </a:extLst>
          </p:cNvPr>
          <p:cNvSpPr txBox="1"/>
          <p:nvPr/>
        </p:nvSpPr>
        <p:spPr>
          <a:xfrm>
            <a:off x="1387300" y="4926515"/>
            <a:ext cx="1467056" cy="30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685800"/>
            <a:r>
              <a:rPr lang="zh-CN" altLang="en-US" sz="1865" dirty="0">
                <a:solidFill>
                  <a:prstClr val="black"/>
                </a:solidFill>
                <a:latin typeface="Calibri" panose="020F0502020204030204"/>
              </a:rPr>
              <a:t>前向网络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Google Shape;2323;p91">
            <a:extLst>
              <a:ext uri="{FF2B5EF4-FFF2-40B4-BE49-F238E27FC236}">
                <a16:creationId xmlns:a16="http://schemas.microsoft.com/office/drawing/2014/main" id="{E90E1F4C-4F25-704A-B87A-15337C8C8D8D}"/>
              </a:ext>
            </a:extLst>
          </p:cNvPr>
          <p:cNvSpPr txBox="1"/>
          <p:nvPr/>
        </p:nvSpPr>
        <p:spPr>
          <a:xfrm>
            <a:off x="1725022" y="4467702"/>
            <a:ext cx="791794" cy="3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 defTabSz="685800"/>
            <a:r>
              <a:rPr lang="en" sz="1865" dirty="0">
                <a:solidFill>
                  <a:prstClr val="black"/>
                </a:solidFill>
                <a:latin typeface="Calibri" panose="020F0502020204030204"/>
              </a:rPr>
              <a:t>X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sz="1865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sz="186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Google Shape;2324;p91">
            <a:extLst>
              <a:ext uri="{FF2B5EF4-FFF2-40B4-BE49-F238E27FC236}">
                <a16:creationId xmlns:a16="http://schemas.microsoft.com/office/drawing/2014/main" id="{76FE6ECF-5A98-7D4D-9494-5F8422337CBD}"/>
              </a:ext>
            </a:extLst>
          </p:cNvPr>
          <p:cNvSpPr txBox="1"/>
          <p:nvPr/>
        </p:nvSpPr>
        <p:spPr>
          <a:xfrm>
            <a:off x="1687882" y="2454269"/>
            <a:ext cx="791794" cy="3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 defTabSz="685800"/>
            <a:r>
              <a:rPr lang="en" sz="1865" dirty="0">
                <a:solidFill>
                  <a:prstClr val="black"/>
                </a:solidFill>
                <a:latin typeface="Calibri" panose="020F0502020204030204"/>
              </a:rPr>
              <a:t>H(x)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sz="1865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sz="186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Google Shape;2326;p91">
            <a:extLst>
              <a:ext uri="{FF2B5EF4-FFF2-40B4-BE49-F238E27FC236}">
                <a16:creationId xmlns:a16="http://schemas.microsoft.com/office/drawing/2014/main" id="{BF468488-C791-A741-B5C3-F16B26D6A902}"/>
              </a:ext>
            </a:extLst>
          </p:cNvPr>
          <p:cNvSpPr txBox="1"/>
          <p:nvPr/>
        </p:nvSpPr>
        <p:spPr>
          <a:xfrm>
            <a:off x="5817460" y="3539842"/>
            <a:ext cx="651131" cy="267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685800"/>
            <a:r>
              <a:rPr lang="en" sz="1865">
                <a:solidFill>
                  <a:prstClr val="black"/>
                </a:solidFill>
                <a:latin typeface="Calibri" panose="020F0502020204030204"/>
              </a:rPr>
              <a:t>relu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Google Shape;2327;p91">
            <a:extLst>
              <a:ext uri="{FF2B5EF4-FFF2-40B4-BE49-F238E27FC236}">
                <a16:creationId xmlns:a16="http://schemas.microsoft.com/office/drawing/2014/main" id="{E73A0405-0439-4743-A1A0-3E67D0590908}"/>
              </a:ext>
            </a:extLst>
          </p:cNvPr>
          <p:cNvSpPr txBox="1"/>
          <p:nvPr/>
        </p:nvSpPr>
        <p:spPr>
          <a:xfrm>
            <a:off x="5040531" y="4950211"/>
            <a:ext cx="1626243" cy="355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685800"/>
            <a:r>
              <a:rPr lang="zh-CN" altLang="en-US" sz="1865" dirty="0">
                <a:solidFill>
                  <a:prstClr val="black"/>
                </a:solidFill>
                <a:latin typeface="Calibri" panose="020F0502020204030204"/>
              </a:rPr>
              <a:t>残差网络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Google Shape;2328;p91">
            <a:extLst>
              <a:ext uri="{FF2B5EF4-FFF2-40B4-BE49-F238E27FC236}">
                <a16:creationId xmlns:a16="http://schemas.microsoft.com/office/drawing/2014/main" id="{16318F27-45C0-9841-B429-E0EB7BA7C66D}"/>
              </a:ext>
            </a:extLst>
          </p:cNvPr>
          <p:cNvSpPr/>
          <p:nvPr/>
        </p:nvSpPr>
        <p:spPr>
          <a:xfrm>
            <a:off x="5420720" y="3868590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685800"/>
            <a:r>
              <a:rPr lang="en" altLang="zh-CN" sz="1200" dirty="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</a:t>
            </a:r>
          </a:p>
        </p:txBody>
      </p:sp>
      <p:sp>
        <p:nvSpPr>
          <p:cNvPr id="16" name="Google Shape;2329;p91">
            <a:extLst>
              <a:ext uri="{FF2B5EF4-FFF2-40B4-BE49-F238E27FC236}">
                <a16:creationId xmlns:a16="http://schemas.microsoft.com/office/drawing/2014/main" id="{BD04C38D-3AED-444A-A515-2AFB55A2357F}"/>
              </a:ext>
            </a:extLst>
          </p:cNvPr>
          <p:cNvSpPr/>
          <p:nvPr/>
        </p:nvSpPr>
        <p:spPr>
          <a:xfrm>
            <a:off x="5420803" y="3167940"/>
            <a:ext cx="865874" cy="31101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685800"/>
            <a:r>
              <a:rPr lang="en" altLang="zh-CN" sz="1200" dirty="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</a:t>
            </a:r>
          </a:p>
        </p:txBody>
      </p:sp>
      <p:cxnSp>
        <p:nvCxnSpPr>
          <p:cNvPr id="17" name="Google Shape;2330;p91">
            <a:extLst>
              <a:ext uri="{FF2B5EF4-FFF2-40B4-BE49-F238E27FC236}">
                <a16:creationId xmlns:a16="http://schemas.microsoft.com/office/drawing/2014/main" id="{1B33A3BA-7C45-DB42-AB72-8E5C3951B5BA}"/>
              </a:ext>
            </a:extLst>
          </p:cNvPr>
          <p:cNvCxnSpPr/>
          <p:nvPr/>
        </p:nvCxnSpPr>
        <p:spPr>
          <a:xfrm rot="10800000">
            <a:off x="5853657" y="3478992"/>
            <a:ext cx="0" cy="389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2331;p91">
            <a:extLst>
              <a:ext uri="{FF2B5EF4-FFF2-40B4-BE49-F238E27FC236}">
                <a16:creationId xmlns:a16="http://schemas.microsoft.com/office/drawing/2014/main" id="{33571BFC-BB6B-2D4A-9095-EAB17E779F89}"/>
              </a:ext>
            </a:extLst>
          </p:cNvPr>
          <p:cNvCxnSpPr>
            <a:endCxn id="29" idx="4"/>
          </p:cNvCxnSpPr>
          <p:nvPr/>
        </p:nvCxnSpPr>
        <p:spPr>
          <a:xfrm flipV="1">
            <a:off x="5853740" y="2930680"/>
            <a:ext cx="2" cy="2372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2333;p91">
            <a:extLst>
              <a:ext uri="{FF2B5EF4-FFF2-40B4-BE49-F238E27FC236}">
                <a16:creationId xmlns:a16="http://schemas.microsoft.com/office/drawing/2014/main" id="{B71DDB41-5FC8-854D-935E-B1BE6FCB9FB0}"/>
              </a:ext>
            </a:extLst>
          </p:cNvPr>
          <p:cNvSpPr/>
          <p:nvPr/>
        </p:nvSpPr>
        <p:spPr>
          <a:xfrm>
            <a:off x="5792019" y="4416882"/>
            <a:ext cx="123268" cy="123268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defTabSz="6858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0" name="Google Shape;2334;p91">
            <a:extLst>
              <a:ext uri="{FF2B5EF4-FFF2-40B4-BE49-F238E27FC236}">
                <a16:creationId xmlns:a16="http://schemas.microsoft.com/office/drawing/2014/main" id="{F7C9529C-6331-CE48-8F40-CC68A5ABC863}"/>
              </a:ext>
            </a:extLst>
          </p:cNvPr>
          <p:cNvCxnSpPr/>
          <p:nvPr/>
        </p:nvCxnSpPr>
        <p:spPr>
          <a:xfrm rot="10800000">
            <a:off x="5853668" y="4179560"/>
            <a:ext cx="0" cy="23723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2335;p91">
            <a:extLst>
              <a:ext uri="{FF2B5EF4-FFF2-40B4-BE49-F238E27FC236}">
                <a16:creationId xmlns:a16="http://schemas.microsoft.com/office/drawing/2014/main" id="{DAD7C89B-3E5D-D245-B0B1-C471BB6B1B46}"/>
              </a:ext>
            </a:extLst>
          </p:cNvPr>
          <p:cNvCxnSpPr/>
          <p:nvPr/>
        </p:nvCxnSpPr>
        <p:spPr>
          <a:xfrm rot="10800000" flipH="1">
            <a:off x="5915287" y="2807351"/>
            <a:ext cx="61784" cy="1671164"/>
          </a:xfrm>
          <a:prstGeom prst="curvedConnector3">
            <a:avLst>
              <a:gd name="adj1" fmla="val 1345945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2337;p91">
            <a:extLst>
              <a:ext uri="{FF2B5EF4-FFF2-40B4-BE49-F238E27FC236}">
                <a16:creationId xmlns:a16="http://schemas.microsoft.com/office/drawing/2014/main" id="{926C7F91-0414-EC4E-B07D-7F165E220D4F}"/>
              </a:ext>
            </a:extLst>
          </p:cNvPr>
          <p:cNvSpPr txBox="1"/>
          <p:nvPr/>
        </p:nvSpPr>
        <p:spPr>
          <a:xfrm>
            <a:off x="6759023" y="3375245"/>
            <a:ext cx="1253551" cy="728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 defTabSz="685800"/>
            <a:r>
              <a:rPr lang="zh-CN" altLang="en-US" sz="1865" dirty="0">
                <a:solidFill>
                  <a:prstClr val="black"/>
                </a:solidFill>
                <a:latin typeface="Calibri" panose="020F0502020204030204"/>
              </a:rPr>
              <a:t>加性</a:t>
            </a:r>
            <a:endParaRPr lang="en-US" altLang="zh-CN" sz="1865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US" sz="1865" dirty="0">
                <a:solidFill>
                  <a:prstClr val="black"/>
                </a:solidFill>
                <a:latin typeface="Calibri" panose="020F0502020204030204"/>
              </a:rPr>
              <a:t> “</a:t>
            </a:r>
            <a:r>
              <a:rPr lang="zh-CN" altLang="en-US" sz="1865" dirty="0">
                <a:solidFill>
                  <a:prstClr val="black"/>
                </a:solidFill>
                <a:latin typeface="Calibri" panose="020F0502020204030204"/>
              </a:rPr>
              <a:t>短路</a:t>
            </a:r>
            <a:r>
              <a:rPr lang="en-US" sz="1865" dirty="0">
                <a:solidFill>
                  <a:prstClr val="black"/>
                </a:solidFill>
                <a:latin typeface="Calibri" panose="020F0502020204030204"/>
              </a:rPr>
              <a:t>”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sz="1865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sz="186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Google Shape;2338;p91">
            <a:extLst>
              <a:ext uri="{FF2B5EF4-FFF2-40B4-BE49-F238E27FC236}">
                <a16:creationId xmlns:a16="http://schemas.microsoft.com/office/drawing/2014/main" id="{61647FA3-3861-6C40-9658-0110CBEDCCE2}"/>
              </a:ext>
            </a:extLst>
          </p:cNvPr>
          <p:cNvSpPr txBox="1"/>
          <p:nvPr/>
        </p:nvSpPr>
        <p:spPr>
          <a:xfrm>
            <a:off x="4680028" y="2564195"/>
            <a:ext cx="925652" cy="366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685800"/>
            <a:r>
              <a:rPr lang="en" sz="1865">
                <a:solidFill>
                  <a:prstClr val="black"/>
                </a:solidFill>
                <a:latin typeface="Calibri" panose="020F0502020204030204"/>
              </a:rPr>
              <a:t>F(x) + x</a:t>
            </a:r>
            <a:endParaRPr sz="186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Google Shape;2339;p91">
            <a:extLst>
              <a:ext uri="{FF2B5EF4-FFF2-40B4-BE49-F238E27FC236}">
                <a16:creationId xmlns:a16="http://schemas.microsoft.com/office/drawing/2014/main" id="{0389ACA8-9895-4D48-8112-89504636F9C9}"/>
              </a:ext>
            </a:extLst>
          </p:cNvPr>
          <p:cNvSpPr txBox="1"/>
          <p:nvPr/>
        </p:nvSpPr>
        <p:spPr>
          <a:xfrm>
            <a:off x="4680028" y="3445465"/>
            <a:ext cx="671225" cy="51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defTabSz="685800"/>
            <a:r>
              <a:rPr lang="en" sz="1865">
                <a:solidFill>
                  <a:prstClr val="black"/>
                </a:solidFill>
                <a:latin typeface="Calibri" panose="020F0502020204030204"/>
              </a:rPr>
              <a:t>F(x)</a:t>
            </a:r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Google Shape;2340;p91">
            <a:extLst>
              <a:ext uri="{FF2B5EF4-FFF2-40B4-BE49-F238E27FC236}">
                <a16:creationId xmlns:a16="http://schemas.microsoft.com/office/drawing/2014/main" id="{3C0E3670-6718-1D4B-BA18-E1AA1DA26C2A}"/>
              </a:ext>
            </a:extLst>
          </p:cNvPr>
          <p:cNvSpPr txBox="1"/>
          <p:nvPr/>
        </p:nvSpPr>
        <p:spPr>
          <a:xfrm>
            <a:off x="5806830" y="2397139"/>
            <a:ext cx="651131" cy="267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 defTabSz="685800"/>
            <a:r>
              <a:rPr lang="en" sz="1865">
                <a:solidFill>
                  <a:prstClr val="black"/>
                </a:solidFill>
                <a:latin typeface="Calibri" panose="020F0502020204030204"/>
              </a:rPr>
              <a:t>relu</a:t>
            </a:r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6" name="Google Shape;2341;p91">
            <a:extLst>
              <a:ext uri="{FF2B5EF4-FFF2-40B4-BE49-F238E27FC236}">
                <a16:creationId xmlns:a16="http://schemas.microsoft.com/office/drawing/2014/main" id="{6739234D-4762-794A-977E-4718042C31CC}"/>
              </a:ext>
            </a:extLst>
          </p:cNvPr>
          <p:cNvCxnSpPr/>
          <p:nvPr/>
        </p:nvCxnSpPr>
        <p:spPr>
          <a:xfrm rot="10800000">
            <a:off x="5853740" y="2352752"/>
            <a:ext cx="0" cy="28192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Google Shape;2342;p91">
            <a:extLst>
              <a:ext uri="{FF2B5EF4-FFF2-40B4-BE49-F238E27FC236}">
                <a16:creationId xmlns:a16="http://schemas.microsoft.com/office/drawing/2014/main" id="{FD74BF66-5D1D-EB4E-8483-075E16CA8C5C}"/>
              </a:ext>
            </a:extLst>
          </p:cNvPr>
          <p:cNvSpPr txBox="1"/>
          <p:nvPr/>
        </p:nvSpPr>
        <p:spPr>
          <a:xfrm>
            <a:off x="5441829" y="4499694"/>
            <a:ext cx="791794" cy="3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 defTabSz="685800"/>
            <a:r>
              <a:rPr lang="en" sz="1865">
                <a:solidFill>
                  <a:prstClr val="black"/>
                </a:solidFill>
                <a:latin typeface="Calibri" panose="020F0502020204030204"/>
              </a:rPr>
              <a:t>X</a:t>
            </a:r>
            <a:endParaRPr sz="1865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sz="1865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sz="1865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8" name="Google Shape;2343;p91">
            <a:extLst>
              <a:ext uri="{FF2B5EF4-FFF2-40B4-BE49-F238E27FC236}">
                <a16:creationId xmlns:a16="http://schemas.microsoft.com/office/drawing/2014/main" id="{2D53B311-7C73-4245-81FA-EA1A71AE75FB}"/>
              </a:ext>
            </a:extLst>
          </p:cNvPr>
          <p:cNvGrpSpPr/>
          <p:nvPr/>
        </p:nvGrpSpPr>
        <p:grpSpPr>
          <a:xfrm>
            <a:off x="5730518" y="2684232"/>
            <a:ext cx="246448" cy="246448"/>
            <a:chOff x="4843325" y="3597375"/>
            <a:chExt cx="393600" cy="393600"/>
          </a:xfrm>
        </p:grpSpPr>
        <p:sp>
          <p:nvSpPr>
            <p:cNvPr id="29" name="Google Shape;2336;p91">
              <a:extLst>
                <a:ext uri="{FF2B5EF4-FFF2-40B4-BE49-F238E27FC236}">
                  <a16:creationId xmlns:a16="http://schemas.microsoft.com/office/drawing/2014/main" id="{6204282D-A1BA-3D4A-A94C-1BD07C0475B5}"/>
                </a:ext>
              </a:extLst>
            </p:cNvPr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defTabSz="685800"/>
              <a:endParaRPr sz="186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Google Shape;2344;p91">
              <a:extLst>
                <a:ext uri="{FF2B5EF4-FFF2-40B4-BE49-F238E27FC236}">
                  <a16:creationId xmlns:a16="http://schemas.microsoft.com/office/drawing/2014/main" id="{474DAD08-7D93-DF46-BCB3-1A4B94154BB4}"/>
                </a:ext>
              </a:extLst>
            </p:cNvPr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pPr defTabSz="685800"/>
              <a:endParaRPr sz="1865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3297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06BDD-22E0-1345-9A35-AC4479790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E33A71-4CEA-8342-8D1E-86376BBF2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层归一化</a:t>
            </a:r>
          </a:p>
        </p:txBody>
      </p:sp>
      <p:pic>
        <p:nvPicPr>
          <p:cNvPr id="4" name="Google Shape;1081;p91">
            <a:extLst>
              <a:ext uri="{FF2B5EF4-FFF2-40B4-BE49-F238E27FC236}">
                <a16:creationId xmlns:a16="http://schemas.microsoft.com/office/drawing/2014/main" id="{E54A37F4-0EA7-2C47-A759-E6E41B43EF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25573"/>
          <a:stretch/>
        </p:blipFill>
        <p:spPr>
          <a:xfrm>
            <a:off x="903288" y="3655738"/>
            <a:ext cx="6687771" cy="258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52;p79">
            <a:extLst>
              <a:ext uri="{FF2B5EF4-FFF2-40B4-BE49-F238E27FC236}">
                <a16:creationId xmlns:a16="http://schemas.microsoft.com/office/drawing/2014/main" id="{9ECE894F-A7C5-9346-B5E1-E5962854EA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288" y="2311905"/>
            <a:ext cx="3542461" cy="1161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5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残差结构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2EBEE5D-DD3E-4F2B-92CC-C81FDE682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6696744" cy="42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7978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BD7D488-0A17-4B29-B418-E3E59131B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5832648" cy="50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95657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/>
              <a:t>完整结构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2A5D279-1D82-4508-89A4-046A58120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6" y="1417638"/>
            <a:ext cx="9144000" cy="528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29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2FD3E99-EFC4-45D5-839E-787C11BAB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3" y="1600200"/>
            <a:ext cx="8111253" cy="4456113"/>
          </a:xfrm>
        </p:spPr>
      </p:pic>
    </p:spTree>
    <p:extLst>
      <p:ext uri="{BB962C8B-B14F-4D97-AF65-F5344CB8AC3E}">
        <p14:creationId xmlns:p14="http://schemas.microsoft.com/office/powerpoint/2010/main" val="294495233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DC9AB4-EB72-5749-B412-EB99FB18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60164F-BF49-0742-B581-9C73F0FCA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语言模型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E37ED0-A967-974A-960F-90CE7C6CC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132856"/>
            <a:ext cx="84328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16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CAE3F-0639-4D2C-BAD6-D98EB92EB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FEFDE0-0389-4967-A8AE-E32EA8A94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C39ECAB-7688-45D5-B1C9-86326B14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961863"/>
            <a:ext cx="6478364" cy="40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445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F286A-1294-5546-B69E-4C359C27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D73C40-7331-8147-99B4-A0119C740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文本生成和摘要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ED8521-2266-7F4D-96F3-42A5EB072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132856"/>
            <a:ext cx="8432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082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C8EAC-528A-3748-998A-4639003A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535478-5FA8-8344-8F12-BE8FDE03E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BBE8649-84DA-2D40-8A1D-145E45C49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06" y="1433221"/>
            <a:ext cx="84455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7202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BERT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BERT</a:t>
            </a:r>
            <a:r>
              <a:rPr lang="zh-CN" altLang="en-US" dirty="0"/>
              <a:t>结构</a:t>
            </a:r>
            <a:r>
              <a:rPr lang="en-US" altLang="zh-CN" dirty="0"/>
              <a:t>——</a:t>
            </a:r>
            <a:r>
              <a:rPr lang="en-US" altLang="zh-CN" dirty="0" err="1"/>
              <a:t>Trm</a:t>
            </a:r>
            <a:r>
              <a:rPr lang="zh-CN" altLang="en-US" dirty="0"/>
              <a:t>编码器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多层</a:t>
            </a:r>
            <a:r>
              <a:rPr lang="en-US" altLang="zh-CN" dirty="0"/>
              <a:t>Transformer</a:t>
            </a:r>
            <a:r>
              <a:rPr lang="zh-CN" altLang="en-US" dirty="0"/>
              <a:t>结构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3911B248-4CE8-42BE-922E-C95246A7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48880"/>
            <a:ext cx="8686800" cy="19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85D967-EBCC-47C1-A7A1-B354FF99F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5180013"/>
            <a:ext cx="766762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4528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BERT-</a:t>
            </a:r>
            <a:r>
              <a:rPr lang="zh-CN" altLang="en-US" dirty="0"/>
              <a:t>用途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BERT</a:t>
            </a:r>
          </a:p>
          <a:p>
            <a:pPr marL="0" indent="0">
              <a:buNone/>
            </a:pPr>
            <a:r>
              <a:rPr lang="zh-CN" altLang="en-US" dirty="0"/>
              <a:t>   </a:t>
            </a:r>
            <a:r>
              <a:rPr lang="zh-CN" altLang="en-US" sz="2400" dirty="0"/>
              <a:t>预训练语言模型</a:t>
            </a:r>
            <a:r>
              <a:rPr lang="en-US" altLang="zh-CN" sz="2400" dirty="0"/>
              <a:t>—</a:t>
            </a:r>
            <a:r>
              <a:rPr lang="zh-CN" altLang="en-US" sz="2400" dirty="0"/>
              <a:t>用于序列标注、分类、阅读理解等任务</a:t>
            </a:r>
            <a:endParaRPr lang="en-US" altLang="zh-CN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317B8FEC-FDA8-44B3-825A-848C9E7C6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75193"/>
            <a:ext cx="8686800" cy="348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01523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BERT-</a:t>
            </a:r>
            <a:r>
              <a:rPr lang="zh-CN" altLang="en-US" dirty="0"/>
              <a:t>输入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456113"/>
          </a:xfrm>
        </p:spPr>
        <p:txBody>
          <a:bodyPr/>
          <a:lstStyle/>
          <a:p>
            <a:r>
              <a:rPr lang="en-US" altLang="zh-CN" sz="2000" dirty="0"/>
              <a:t>BERT </a:t>
            </a:r>
            <a:r>
              <a:rPr lang="zh-CN" altLang="zh-CN" sz="2000" dirty="0"/>
              <a:t>的输入可以包含一个句子对</a:t>
            </a:r>
            <a:r>
              <a:rPr lang="en-US" altLang="zh-CN" sz="2000" dirty="0"/>
              <a:t> (</a:t>
            </a:r>
            <a:r>
              <a:rPr lang="zh-CN" altLang="zh-CN" sz="2000" dirty="0"/>
              <a:t>句子</a:t>
            </a:r>
            <a:r>
              <a:rPr lang="en-US" altLang="zh-CN" sz="2000" dirty="0"/>
              <a:t> A </a:t>
            </a:r>
            <a:r>
              <a:rPr lang="zh-CN" altLang="zh-CN" sz="2000" dirty="0"/>
              <a:t>和句子</a:t>
            </a:r>
            <a:r>
              <a:rPr lang="en-US" altLang="zh-CN" sz="2000" dirty="0"/>
              <a:t> B)</a:t>
            </a:r>
            <a:r>
              <a:rPr lang="zh-CN" altLang="zh-CN" sz="2000" dirty="0"/>
              <a:t>，也可以是单个句子。同时</a:t>
            </a:r>
            <a:r>
              <a:rPr lang="en-US" altLang="zh-CN" sz="2000" dirty="0"/>
              <a:t> BERT </a:t>
            </a:r>
            <a:r>
              <a:rPr lang="zh-CN" altLang="zh-CN" sz="2000" dirty="0"/>
              <a:t>增加了一些有特殊作用的标志位：</a:t>
            </a:r>
          </a:p>
          <a:p>
            <a:pPr marL="0" indent="0">
              <a:buNone/>
            </a:pPr>
            <a:r>
              <a:rPr lang="en-US" altLang="zh-CN" sz="1800" dirty="0"/>
              <a:t>     [CLS] </a:t>
            </a:r>
            <a:r>
              <a:rPr lang="zh-CN" altLang="zh-CN" sz="1800" dirty="0"/>
              <a:t>标志放在第一个句子的首位，经过</a:t>
            </a:r>
            <a:r>
              <a:rPr lang="en-US" altLang="zh-CN" sz="1800" dirty="0"/>
              <a:t> BERT </a:t>
            </a:r>
            <a:r>
              <a:rPr lang="zh-CN" altLang="zh-CN" sz="1800" dirty="0"/>
              <a:t>得到的的表征向量</a:t>
            </a:r>
            <a:r>
              <a:rPr lang="en-US" altLang="zh-CN" sz="1800" dirty="0"/>
              <a:t> C </a:t>
            </a:r>
            <a:r>
              <a:rPr lang="zh-CN" altLang="zh-CN" sz="1800" dirty="0"/>
              <a:t>可以用于后续的分类任务。</a:t>
            </a:r>
          </a:p>
          <a:p>
            <a:pPr marL="0" indent="0">
              <a:buNone/>
            </a:pPr>
            <a:r>
              <a:rPr lang="en-US" altLang="zh-CN" sz="1800" dirty="0"/>
              <a:t>     [SEP] </a:t>
            </a:r>
            <a:r>
              <a:rPr lang="zh-CN" altLang="zh-CN" sz="1800" dirty="0"/>
              <a:t>标志用于分开两个输入句子，例如输入句子</a:t>
            </a:r>
            <a:r>
              <a:rPr lang="en-US" altLang="zh-CN" sz="1800" dirty="0"/>
              <a:t> A </a:t>
            </a:r>
            <a:r>
              <a:rPr lang="zh-CN" altLang="zh-CN" sz="1800" dirty="0"/>
              <a:t>和</a:t>
            </a:r>
            <a:r>
              <a:rPr lang="en-US" altLang="zh-CN" sz="1800" dirty="0"/>
              <a:t> B</a:t>
            </a:r>
            <a:r>
              <a:rPr lang="zh-CN" altLang="zh-CN" sz="1800" dirty="0"/>
              <a:t>，要在句子</a:t>
            </a:r>
            <a:r>
              <a:rPr lang="en-US" altLang="zh-CN" sz="1800" dirty="0"/>
              <a:t> A</a:t>
            </a:r>
            <a:r>
              <a:rPr lang="zh-CN" altLang="zh-CN" sz="1800" dirty="0"/>
              <a:t>，</a:t>
            </a:r>
            <a:r>
              <a:rPr lang="en-US" altLang="zh-CN" sz="1800" dirty="0"/>
              <a:t>B </a:t>
            </a:r>
            <a:r>
              <a:rPr lang="zh-CN" altLang="zh-CN" sz="1800" dirty="0"/>
              <a:t>后面增加</a:t>
            </a:r>
            <a:r>
              <a:rPr lang="en-US" altLang="zh-CN" sz="1800" dirty="0"/>
              <a:t> [SEP] </a:t>
            </a:r>
            <a:r>
              <a:rPr lang="zh-CN" altLang="zh-CN" sz="1800" dirty="0"/>
              <a:t>标志。</a:t>
            </a:r>
            <a:endParaRPr lang="en-US" altLang="zh-CN" sz="1800" dirty="0"/>
          </a:p>
          <a:p>
            <a:pPr marL="0" indent="0">
              <a:buNone/>
            </a:pPr>
            <a:r>
              <a:rPr lang="en-US" altLang="zh-CN" sz="1800" dirty="0"/>
              <a:t>     [MASK] </a:t>
            </a:r>
            <a:r>
              <a:rPr lang="zh-CN" altLang="zh-CN" sz="1800" dirty="0"/>
              <a:t>标志用于遮盖句子中的一些单词，将单词用</a:t>
            </a:r>
            <a:r>
              <a:rPr lang="en-US" altLang="zh-CN" sz="1800" dirty="0"/>
              <a:t> [MASK]</a:t>
            </a:r>
            <a:r>
              <a:rPr lang="zh-CN" altLang="zh-CN" sz="1800" dirty="0"/>
              <a:t>遮盖之后，再利用</a:t>
            </a:r>
            <a:r>
              <a:rPr lang="en-US" altLang="zh-CN" sz="1800" dirty="0"/>
              <a:t> BERT </a:t>
            </a:r>
            <a:r>
              <a:rPr lang="zh-CN" altLang="zh-CN" sz="1800" dirty="0"/>
              <a:t>输出的</a:t>
            </a:r>
            <a:r>
              <a:rPr lang="en-US" altLang="zh-CN" sz="1800" dirty="0"/>
              <a:t> [MASK] </a:t>
            </a:r>
            <a:r>
              <a:rPr lang="zh-CN" altLang="zh-CN" sz="1800" dirty="0"/>
              <a:t>向量预测单词是什么</a:t>
            </a:r>
            <a:r>
              <a:rPr lang="zh-CN" altLang="en-US" sz="1800" dirty="0"/>
              <a:t>。</a:t>
            </a:r>
            <a:endParaRPr lang="zh-CN" altLang="zh-CN" dirty="0"/>
          </a:p>
          <a:p>
            <a:endParaRPr lang="zh-CN" altLang="en-US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2BDC7AF6-6082-4B0B-A09F-D6C7D4EE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8243887" cy="250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5574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BERT-</a:t>
            </a:r>
            <a:r>
              <a:rPr lang="zh-CN" altLang="en-US" dirty="0"/>
              <a:t>训练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456113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000" dirty="0"/>
              <a:t>        第一个是 </a:t>
            </a:r>
            <a:r>
              <a:rPr lang="en-US" altLang="zh-CN" sz="2000" dirty="0"/>
              <a:t>Masked LM</a:t>
            </a:r>
            <a:r>
              <a:rPr lang="zh-CN" altLang="en-US" sz="2000" dirty="0"/>
              <a:t>，在句子中随机用 </a:t>
            </a:r>
            <a:r>
              <a:rPr lang="en-US" altLang="zh-CN" sz="2000" dirty="0"/>
              <a:t>[MASK] </a:t>
            </a:r>
            <a:r>
              <a:rPr lang="zh-CN" altLang="en-US" sz="2000" dirty="0"/>
              <a:t>替换一部分单词，然后将句子传入 </a:t>
            </a:r>
            <a:r>
              <a:rPr lang="en-US" altLang="zh-CN" sz="2000" dirty="0"/>
              <a:t>BERT </a:t>
            </a:r>
            <a:r>
              <a:rPr lang="zh-CN" altLang="en-US" sz="2000" dirty="0"/>
              <a:t>中编码每一个单词的信息，最终用 </a:t>
            </a:r>
            <a:r>
              <a:rPr lang="en-US" altLang="zh-CN" sz="2000" dirty="0"/>
              <a:t>[MASK] </a:t>
            </a:r>
            <a:r>
              <a:rPr lang="zh-CN" altLang="en-US" sz="2000" dirty="0"/>
              <a:t>的编码信息 </a:t>
            </a:r>
            <a:r>
              <a:rPr lang="en-US" altLang="zh-CN" sz="2000" dirty="0"/>
              <a:t>T[MASK] </a:t>
            </a:r>
            <a:r>
              <a:rPr lang="zh-CN" altLang="en-US" sz="2000" dirty="0"/>
              <a:t>预测该位置的正确单词</a:t>
            </a:r>
          </a:p>
          <a:p>
            <a:pPr marL="0" indent="0">
              <a:buNone/>
            </a:pPr>
            <a:r>
              <a:rPr lang="zh-CN" altLang="en-US" sz="2000" dirty="0"/>
              <a:t>        第二个是下一句预测，将句子 </a:t>
            </a:r>
            <a:r>
              <a:rPr lang="en-US" altLang="zh-CN" sz="2000" dirty="0"/>
              <a:t>A </a:t>
            </a:r>
            <a:r>
              <a:rPr lang="zh-CN" altLang="en-US" sz="2000" dirty="0"/>
              <a:t>和 </a:t>
            </a:r>
            <a:r>
              <a:rPr lang="en-US" altLang="zh-CN" sz="2000" dirty="0"/>
              <a:t>B </a:t>
            </a:r>
            <a:r>
              <a:rPr lang="zh-CN" altLang="en-US" sz="2000" dirty="0"/>
              <a:t>输入 </a:t>
            </a:r>
            <a:r>
              <a:rPr lang="en-US" altLang="zh-CN" sz="2000" dirty="0"/>
              <a:t>BERT</a:t>
            </a:r>
            <a:r>
              <a:rPr lang="zh-CN" altLang="en-US" sz="2000" dirty="0"/>
              <a:t>，预测 </a:t>
            </a:r>
            <a:r>
              <a:rPr lang="en-US" altLang="zh-CN" sz="2000" dirty="0"/>
              <a:t>B </a:t>
            </a:r>
            <a:r>
              <a:rPr lang="zh-CN" altLang="en-US" sz="2000" dirty="0"/>
              <a:t>是否 </a:t>
            </a:r>
            <a:r>
              <a:rPr lang="en-US" altLang="zh-CN" sz="2000" dirty="0"/>
              <a:t>A </a:t>
            </a:r>
            <a:r>
              <a:rPr lang="zh-CN" altLang="en-US" sz="2000" dirty="0"/>
              <a:t>的下一句，使用 </a:t>
            </a:r>
            <a:r>
              <a:rPr lang="en-US" altLang="zh-CN" sz="2000" dirty="0"/>
              <a:t>[CLS] </a:t>
            </a:r>
            <a:r>
              <a:rPr lang="zh-CN" altLang="en-US" sz="2000" dirty="0"/>
              <a:t>的编码信息 </a:t>
            </a:r>
            <a:r>
              <a:rPr lang="en-US" altLang="zh-CN" sz="2000" dirty="0"/>
              <a:t>C </a:t>
            </a:r>
            <a:r>
              <a:rPr lang="zh-CN" altLang="en-US" sz="2000" dirty="0"/>
              <a:t>进行预测。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E7B2820-0DB8-4427-8F96-8B8F4BF95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6624736" cy="334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3197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BERT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A4B3CD8D-7A06-44F8-9591-B32346EAE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54812"/>
            <a:ext cx="5725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4840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ea typeface="+mj-ea"/>
              </a:rPr>
              <a:t>结束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zh-CN" altLang="zh-CN">
              <a:ea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6B207D-F937-4649-9414-6062CD90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FFA432-FC74-482A-9EB6-EF034DB83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实际的循环神经网络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  </a:t>
            </a:r>
            <a:r>
              <a:rPr lang="zh-CN" altLang="en-US" sz="2800" dirty="0"/>
              <a:t>训练：无限展开？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  </a:t>
            </a:r>
            <a:r>
              <a:rPr lang="zh-CN" altLang="en-US" sz="2800" dirty="0"/>
              <a:t>实际：限定展开窗口长度 </a:t>
            </a:r>
            <a:r>
              <a:rPr lang="en-US" altLang="zh-CN" sz="2800" dirty="0"/>
              <a:t>(</a:t>
            </a:r>
            <a:r>
              <a:rPr lang="zh-CN" altLang="en-US" sz="2800" dirty="0"/>
              <a:t>单元数目</a:t>
            </a:r>
            <a:r>
              <a:rPr lang="en-US" altLang="zh-CN" sz="2800" dirty="0"/>
              <a:t>)</a:t>
            </a:r>
          </a:p>
          <a:p>
            <a:pPr marL="0" indent="0">
              <a:buNone/>
            </a:pPr>
            <a:r>
              <a:rPr lang="en-US" altLang="zh-CN" sz="2800" dirty="0"/>
              <a:t>     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2604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/>
              <a:t>目录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b="1" dirty="0"/>
              <a:t>9.1 </a:t>
            </a:r>
            <a:r>
              <a:rPr lang="zh-CN" altLang="en-US" b="1" dirty="0"/>
              <a:t>循环神经网络</a:t>
            </a:r>
          </a:p>
          <a:p>
            <a:pPr eaLnBrk="1" hangingPunct="1"/>
            <a:r>
              <a:rPr lang="en-US" altLang="zh-CN" b="1" dirty="0">
                <a:solidFill>
                  <a:srgbClr val="B2B2B2"/>
                </a:solidFill>
              </a:rPr>
              <a:t>9.2 </a:t>
            </a:r>
            <a:r>
              <a:rPr lang="zh-CN" altLang="en-US" b="1" dirty="0">
                <a:solidFill>
                  <a:srgbClr val="B2B2B2"/>
                </a:solidFill>
              </a:rPr>
              <a:t>循环神经网络的应用</a:t>
            </a:r>
          </a:p>
          <a:p>
            <a:pPr eaLnBrk="1" hangingPunct="1"/>
            <a:r>
              <a:rPr lang="en-US" altLang="zh-CN" b="1" dirty="0"/>
              <a:t>9.3 </a:t>
            </a:r>
            <a:r>
              <a:rPr lang="zh-CN" altLang="en-US" b="1" dirty="0"/>
              <a:t>多层和双向循环神经网络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9.4 </a:t>
            </a:r>
            <a:r>
              <a:rPr lang="zh-CN" altLang="en-US" b="1" dirty="0"/>
              <a:t>长短期记忆网络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9.5 </a:t>
            </a:r>
            <a:r>
              <a:rPr lang="zh-CN" altLang="en-US" b="1" dirty="0"/>
              <a:t>长短期记忆网络的应用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9.6 </a:t>
            </a:r>
            <a:r>
              <a:rPr lang="zh-CN" altLang="en-US" b="1" dirty="0"/>
              <a:t>编译码序列模型</a:t>
            </a:r>
          </a:p>
          <a:p>
            <a:pPr eaLnBrk="1" hangingPunct="1"/>
            <a:r>
              <a:rPr lang="en-US" altLang="zh-CN" b="1" dirty="0"/>
              <a:t>9.7 </a:t>
            </a:r>
            <a:r>
              <a:rPr lang="zh-CN" altLang="en-US" b="1" dirty="0"/>
              <a:t>注意力机制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9.8 Transformer</a:t>
            </a:r>
            <a:r>
              <a:rPr lang="zh-CN" altLang="en-US" b="1" dirty="0"/>
              <a:t>和</a:t>
            </a:r>
            <a:r>
              <a:rPr lang="en-US" altLang="zh-CN" b="1" dirty="0"/>
              <a:t>BERT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364394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6B207D-F937-4649-9414-6062CD90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循环神经网络的应用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FFA432-FC74-482A-9EB6-EF034DB83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语言模型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zh-CN" altLang="en-US" sz="2800" dirty="0"/>
              <a:t>序列标注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zh-CN" altLang="en-US" sz="2800" dirty="0"/>
              <a:t>序列分类</a:t>
            </a:r>
          </a:p>
        </p:txBody>
      </p:sp>
    </p:spTree>
    <p:extLst>
      <p:ext uri="{BB962C8B-B14F-4D97-AF65-F5344CB8AC3E}">
        <p14:creationId xmlns:p14="http://schemas.microsoft.com/office/powerpoint/2010/main" val="4140297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6B207D-F937-4649-9414-6062CD90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循环神经网络的应用：语言模型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FFA432-FC74-482A-9EB6-EF034DB83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i="1" dirty="0"/>
              <a:t>n</a:t>
            </a:r>
            <a:r>
              <a:rPr lang="zh-CN" altLang="en-US" sz="2800" dirty="0"/>
              <a:t>元语法</a:t>
            </a:r>
            <a:endParaRPr lang="en-US" altLang="zh-CN" sz="2800" dirty="0"/>
          </a:p>
          <a:p>
            <a:pPr marL="0" indent="0">
              <a:buNone/>
            </a:pPr>
            <a:r>
              <a:rPr lang="zh-CN" altLang="en-US" sz="2800" dirty="0"/>
              <a:t>    </a:t>
            </a:r>
            <a:r>
              <a:rPr lang="zh-CN" altLang="en-US" sz="2400" dirty="0"/>
              <a:t>传统方法 </a:t>
            </a:r>
            <a:endParaRPr lang="en-US" altLang="zh-CN" sz="2400" dirty="0"/>
          </a:p>
          <a:p>
            <a:pPr marL="0" indent="0">
              <a:buNone/>
            </a:pPr>
            <a:r>
              <a:rPr lang="en-US" altLang="zh-CN" sz="2400" dirty="0"/>
              <a:t>     </a:t>
            </a:r>
            <a:r>
              <a:rPr lang="zh-CN" altLang="en-US" sz="2400" dirty="0"/>
              <a:t>滑窗限定窗口宽度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800" dirty="0"/>
          </a:p>
          <a:p>
            <a:r>
              <a:rPr lang="zh-CN" altLang="en-US" sz="2800" dirty="0"/>
              <a:t>循环神经网络</a:t>
            </a:r>
            <a:endParaRPr lang="en-US" altLang="zh-CN" sz="2800" dirty="0"/>
          </a:p>
          <a:p>
            <a:pPr marL="0" indent="0">
              <a:buNone/>
            </a:pPr>
            <a:r>
              <a:rPr lang="zh-CN" altLang="en-US" sz="2800" dirty="0"/>
              <a:t>    </a:t>
            </a:r>
            <a:r>
              <a:rPr lang="zh-CN" altLang="en-US" sz="2400" dirty="0"/>
              <a:t>输出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</a:t>
            </a:r>
          </a:p>
          <a:p>
            <a:pPr marL="0" indent="0">
              <a:buNone/>
            </a:pP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BF9EF2-672E-4B0F-B6B6-5E3E6C57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945" y="2348880"/>
            <a:ext cx="2657475" cy="4095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6A4F8B-F041-4AA4-81F9-1450566B6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725144"/>
            <a:ext cx="2847975" cy="7143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3427C7-18A4-4C90-AA63-606394D12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033" y="3356992"/>
            <a:ext cx="46863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52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6B207D-F937-4649-9414-6062CD90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循环神经网络的应用：语言模型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FFA432-FC74-482A-9EB6-EF034DB83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计算句子概率</a:t>
            </a:r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r>
              <a:rPr lang="zh-CN" altLang="en-US" sz="2800" dirty="0"/>
              <a:t>模型训练：</a:t>
            </a:r>
            <a:endParaRPr lang="en-US" altLang="zh-CN" sz="2800" dirty="0"/>
          </a:p>
          <a:p>
            <a:pPr marL="0" indent="0">
              <a:buNone/>
            </a:pPr>
            <a:r>
              <a:rPr lang="zh-CN" altLang="en-US" sz="2800" dirty="0"/>
              <a:t>    </a:t>
            </a:r>
            <a:r>
              <a:rPr lang="zh-CN" altLang="en-US" sz="2400" dirty="0"/>
              <a:t>损失函数</a:t>
            </a:r>
            <a:r>
              <a:rPr lang="en-US" altLang="zh-CN" sz="2400" dirty="0"/>
              <a:t>—</a:t>
            </a:r>
            <a:r>
              <a:rPr lang="zh-CN" altLang="en-US" sz="2400" dirty="0"/>
              <a:t>交叉熵</a:t>
            </a:r>
            <a:endParaRPr lang="en-US" altLang="zh-CN" sz="2400" dirty="0"/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zh-CN" altLang="en-US" sz="2400" dirty="0"/>
              <a:t>时刻</a:t>
            </a:r>
            <a:r>
              <a:rPr lang="en-US" altLang="zh-CN" sz="2400" i="1" dirty="0" err="1"/>
              <a:t>i</a:t>
            </a:r>
            <a:r>
              <a:rPr lang="zh-CN" altLang="en-US" sz="2400" dirty="0"/>
              <a:t>损失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CD8D8A-2487-44A7-B577-89347E32F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301" y="2060848"/>
            <a:ext cx="2628900" cy="16192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C0FE70-B7D6-43A5-A827-ABA084CB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797152"/>
            <a:ext cx="30099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70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7F87A-32E9-CF47-AD93-75BDAD34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循环神经网络的应用：语言模型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C49088-ACA2-1C4F-8295-C2AAB0664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模型训练：</a:t>
            </a:r>
            <a:endParaRPr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7E59FE-E7B3-2447-99AA-6B763034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18049"/>
            <a:ext cx="8244627" cy="403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07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6B207D-F937-4649-9414-6062CD90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循环神经网络的应用：语言模型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FFA432-FC74-482A-9EB6-EF034DB83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基于语言模型的文本自动生成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7EAC71-BF5C-422E-B1B1-65210C02B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420888"/>
            <a:ext cx="3114675" cy="34956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BFE521-79D1-4AB6-BFA9-AB0BFD896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408238"/>
            <a:ext cx="35814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79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/>
              <a:t>NLP</a:t>
            </a:r>
            <a:r>
              <a:rPr lang="zh-CN" altLang="en-US" sz="2800" dirty="0"/>
              <a:t>的许多任务中的数据都是</a:t>
            </a:r>
            <a:r>
              <a:rPr lang="zh-CN" altLang="en-US" sz="2800" dirty="0">
                <a:solidFill>
                  <a:srgbClr val="9933FF"/>
                </a:solidFill>
              </a:rPr>
              <a:t>字符</a:t>
            </a:r>
            <a:r>
              <a:rPr lang="zh-CN" altLang="en-US" sz="2800" dirty="0"/>
              <a:t>、</a:t>
            </a:r>
            <a:r>
              <a:rPr lang="zh-CN" altLang="en-US" sz="2800" dirty="0">
                <a:solidFill>
                  <a:srgbClr val="9933FF"/>
                </a:solidFill>
              </a:rPr>
              <a:t>词</a:t>
            </a:r>
            <a:r>
              <a:rPr lang="zh-CN" altLang="en-US" sz="2800" dirty="0"/>
              <a:t>、</a:t>
            </a:r>
            <a:r>
              <a:rPr lang="zh-CN" altLang="en-US" sz="2800" dirty="0">
                <a:solidFill>
                  <a:srgbClr val="9933FF"/>
                </a:solidFill>
              </a:rPr>
              <a:t>短语</a:t>
            </a:r>
            <a:r>
              <a:rPr lang="zh-CN" altLang="en-US" sz="2800" dirty="0"/>
              <a:t>、</a:t>
            </a:r>
            <a:r>
              <a:rPr lang="zh-CN" altLang="en-US" sz="2800" dirty="0">
                <a:solidFill>
                  <a:srgbClr val="9933FF"/>
                </a:solidFill>
              </a:rPr>
              <a:t>行或句子</a:t>
            </a:r>
            <a:r>
              <a:rPr lang="zh-CN" altLang="en-US" sz="2800" dirty="0"/>
              <a:t>的</a:t>
            </a:r>
            <a:r>
              <a:rPr lang="zh-CN" altLang="en-US" sz="2800" dirty="0">
                <a:solidFill>
                  <a:srgbClr val="9933FF"/>
                </a:solidFill>
              </a:rPr>
              <a:t>序列</a:t>
            </a:r>
          </a:p>
          <a:p>
            <a:r>
              <a:rPr lang="zh-CN" altLang="en-US" sz="2800" dirty="0"/>
              <a:t>可以将这些任务看作是给序列中的</a:t>
            </a:r>
            <a:r>
              <a:rPr lang="zh-CN" altLang="en-US" sz="2800" dirty="0">
                <a:solidFill>
                  <a:srgbClr val="9933FF"/>
                </a:solidFill>
              </a:rPr>
              <a:t>每一项</a:t>
            </a:r>
            <a:r>
              <a:rPr lang="zh-CN" altLang="en-US" sz="2800" dirty="0"/>
              <a:t>（</a:t>
            </a:r>
            <a:r>
              <a:rPr lang="en-US" altLang="zh-CN" sz="2800" dirty="0"/>
              <a:t>item</a:t>
            </a:r>
            <a:r>
              <a:rPr lang="zh-CN" altLang="en-US" sz="2800" dirty="0"/>
              <a:t>）做</a:t>
            </a:r>
            <a:r>
              <a:rPr lang="zh-CN" altLang="en-US" sz="2800" dirty="0">
                <a:solidFill>
                  <a:srgbClr val="9933FF"/>
                </a:solidFill>
              </a:rPr>
              <a:t>标记</a:t>
            </a:r>
            <a:r>
              <a:rPr lang="zh-CN" altLang="en-US" sz="2800" dirty="0"/>
              <a:t>（</a:t>
            </a:r>
            <a:r>
              <a:rPr lang="en-US" altLang="zh-CN" sz="2800" dirty="0"/>
              <a:t>label</a:t>
            </a:r>
            <a:r>
              <a:rPr lang="zh-CN" altLang="en-US" sz="2800" dirty="0"/>
              <a:t>）</a:t>
            </a:r>
            <a:endParaRPr lang="en-US" sz="2800" dirty="0"/>
          </a:p>
        </p:txBody>
      </p:sp>
      <p:graphicFrame>
        <p:nvGraphicFramePr>
          <p:cNvPr id="22" name="Table 4"/>
          <p:cNvGraphicFramePr>
            <a:graphicFrameLocks noGrp="1"/>
          </p:cNvGraphicFramePr>
          <p:nvPr/>
        </p:nvGraphicFramePr>
        <p:xfrm>
          <a:off x="683568" y="3658260"/>
          <a:ext cx="4343401" cy="697599"/>
        </p:xfrm>
        <a:graphic>
          <a:graphicData uri="http://schemas.openxmlformats.org/drawingml/2006/table">
            <a:tbl>
              <a:tblPr firstRow="1" bandRow="1"/>
              <a:tblGrid>
                <a:gridCol w="631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4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0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3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VBG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NN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DT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NN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NN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Chasing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opportunity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in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age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of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100" dirty="0"/>
                        <a:t>upheaval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5"/>
          <p:cNvSpPr txBox="1"/>
          <p:nvPr/>
        </p:nvSpPr>
        <p:spPr>
          <a:xfrm>
            <a:off x="683568" y="4344060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Heiti SC Medium" pitchFamily="2" charset="-128"/>
                <a:ea typeface="Heiti SC Medium" pitchFamily="2" charset="-128"/>
              </a:rPr>
              <a:t>词性标注</a:t>
            </a:r>
            <a:endParaRPr lang="en-US" b="1" dirty="0">
              <a:solidFill>
                <a:prstClr val="black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graphicFrame>
        <p:nvGraphicFramePr>
          <p:cNvPr id="24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119985"/>
              </p:ext>
            </p:extLst>
          </p:nvPr>
        </p:nvGraphicFramePr>
        <p:xfrm>
          <a:off x="5636568" y="3658260"/>
          <a:ext cx="3200400" cy="731520"/>
        </p:xfrm>
        <a:graphic>
          <a:graphicData uri="http://schemas.openxmlformats.org/drawingml/2006/table">
            <a:tbl>
              <a:tblPr firstRow="1" bandRow="1"/>
              <a:tblGrid>
                <a:gridCol w="32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Hant" altLang="en-US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而</a:t>
                      </a:r>
                      <a:endParaRPr lang="en-US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err="1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相</a:t>
                      </a:r>
                      <a:endParaRPr lang="en-US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对</a:t>
                      </a:r>
                      <a:endParaRPr lang="en-US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于</a:t>
                      </a:r>
                      <a:endParaRPr lang="en-US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这</a:t>
                      </a:r>
                      <a:endParaRPr lang="en-US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些</a:t>
                      </a:r>
                      <a:endParaRPr lang="en-US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err="1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品</a:t>
                      </a:r>
                      <a:endParaRPr lang="en-US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牌</a:t>
                      </a:r>
                      <a:endParaRPr lang="en-US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的</a:t>
                      </a:r>
                      <a:endParaRPr lang="en-US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价</a:t>
                      </a:r>
                      <a:endParaRPr lang="en-US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Box 7"/>
          <p:cNvSpPr txBox="1"/>
          <p:nvPr/>
        </p:nvSpPr>
        <p:spPr>
          <a:xfrm>
            <a:off x="5636568" y="4420260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Heiti SC Medium" pitchFamily="2" charset="-128"/>
                <a:ea typeface="Heiti SC Medium" pitchFamily="2" charset="-128"/>
              </a:rPr>
              <a:t>分词</a:t>
            </a:r>
            <a:endParaRPr lang="en-US" b="1" dirty="0">
              <a:solidFill>
                <a:prstClr val="black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graphicFrame>
        <p:nvGraphicFramePr>
          <p:cNvPr id="26" name="Table 8"/>
          <p:cNvGraphicFramePr>
            <a:graphicFrameLocks noGrp="1"/>
          </p:cNvGraphicFramePr>
          <p:nvPr/>
        </p:nvGraphicFramePr>
        <p:xfrm>
          <a:off x="683568" y="5398204"/>
          <a:ext cx="4343400" cy="697599"/>
        </p:xfrm>
        <a:graphic>
          <a:graphicData uri="http://schemas.openxmlformats.org/drawingml/2006/table">
            <a:tbl>
              <a:tblPr firstRow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9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39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3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PERS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ORG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ORG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Murdoch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discusses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future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of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News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Corp.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Box 9"/>
          <p:cNvSpPr txBox="1"/>
          <p:nvPr/>
        </p:nvSpPr>
        <p:spPr>
          <a:xfrm>
            <a:off x="683568" y="6084004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Heiti SC Medium" pitchFamily="2" charset="-128"/>
                <a:ea typeface="Heiti SC Medium" pitchFamily="2" charset="-128"/>
              </a:rPr>
              <a:t>命名实体识别</a:t>
            </a:r>
            <a:endParaRPr lang="en-US" b="1" dirty="0">
              <a:solidFill>
                <a:prstClr val="black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557206" y="4894897"/>
            <a:ext cx="2327161" cy="1630447"/>
            <a:chOff x="5557206" y="4894897"/>
            <a:chExt cx="2327161" cy="1630447"/>
          </a:xfrm>
        </p:grpSpPr>
        <p:sp>
          <p:nvSpPr>
            <p:cNvPr id="28" name="TextBox 10"/>
            <p:cNvSpPr txBox="1"/>
            <p:nvPr/>
          </p:nvSpPr>
          <p:spPr>
            <a:xfrm>
              <a:off x="5557206" y="6156012"/>
              <a:ext cx="2327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prstClr val="black"/>
                  </a:solidFill>
                  <a:latin typeface="Heiti SC Medium" pitchFamily="2" charset="-128"/>
                  <a:ea typeface="Heiti SC Medium" pitchFamily="2" charset="-128"/>
                </a:rPr>
                <a:t>句子分割</a:t>
              </a:r>
              <a:endParaRPr lang="en-US" b="1" dirty="0">
                <a:solidFill>
                  <a:prstClr val="black"/>
                </a:solidFill>
                <a:latin typeface="Heiti SC Medium" pitchFamily="2" charset="-128"/>
                <a:ea typeface="Heiti SC Medium" pitchFamily="2" charset="-128"/>
              </a:endParaRPr>
            </a:p>
          </p:txBody>
        </p:sp>
        <p:cxnSp>
          <p:nvCxnSpPr>
            <p:cNvPr id="29" name="Straight Connector 12"/>
            <p:cNvCxnSpPr/>
            <p:nvPr/>
          </p:nvCxnSpPr>
          <p:spPr bwMode="auto">
            <a:xfrm>
              <a:off x="5712768" y="5047297"/>
              <a:ext cx="1676400" cy="0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ysClr val="windowText" lastClr="000000"/>
                </a:gs>
              </a:gsLst>
              <a:lin ang="0" scaled="1"/>
            </a:gradFill>
            <a:ln w="38100" cap="flat" cmpd="sng" algn="ctr">
              <a:solidFill>
                <a:srgbClr val="17724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13"/>
            <p:cNvCxnSpPr/>
            <p:nvPr/>
          </p:nvCxnSpPr>
          <p:spPr bwMode="auto">
            <a:xfrm>
              <a:off x="5712768" y="5199697"/>
              <a:ext cx="1676400" cy="0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ysClr val="windowText" lastClr="000000"/>
                </a:gs>
              </a:gsLst>
              <a:lin ang="0" scaled="1"/>
            </a:gradFill>
            <a:ln w="38100" cap="flat" cmpd="sng" algn="ctr">
              <a:solidFill>
                <a:srgbClr val="BB57BE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14"/>
            <p:cNvCxnSpPr/>
            <p:nvPr/>
          </p:nvCxnSpPr>
          <p:spPr bwMode="auto">
            <a:xfrm>
              <a:off x="5712768" y="5352097"/>
              <a:ext cx="1676400" cy="0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ysClr val="windowText" lastClr="000000"/>
                </a:gs>
              </a:gsLst>
              <a:lin ang="0" scaled="1"/>
            </a:gradFill>
            <a:ln w="38100" cap="flat" cmpd="sng" algn="ctr">
              <a:solidFill>
                <a:srgbClr val="17724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15"/>
            <p:cNvCxnSpPr/>
            <p:nvPr/>
          </p:nvCxnSpPr>
          <p:spPr bwMode="auto">
            <a:xfrm>
              <a:off x="5712768" y="5504497"/>
              <a:ext cx="1676400" cy="0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ysClr val="windowText" lastClr="000000"/>
                </a:gs>
              </a:gsLst>
              <a:lin ang="0" scaled="1"/>
            </a:gradFill>
            <a:ln w="38100" cap="flat" cmpd="sng" algn="ctr">
              <a:solidFill>
                <a:srgbClr val="BB57BE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16"/>
            <p:cNvCxnSpPr/>
            <p:nvPr/>
          </p:nvCxnSpPr>
          <p:spPr bwMode="auto">
            <a:xfrm>
              <a:off x="5712768" y="5656897"/>
              <a:ext cx="1676400" cy="0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ysClr val="windowText" lastClr="000000"/>
                </a:gs>
              </a:gsLst>
              <a:lin ang="0" scaled="1"/>
            </a:gradFill>
            <a:ln w="38100" cap="flat" cmpd="sng" algn="ctr">
              <a:solidFill>
                <a:srgbClr val="BB57BE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17"/>
            <p:cNvCxnSpPr/>
            <p:nvPr/>
          </p:nvCxnSpPr>
          <p:spPr bwMode="auto">
            <a:xfrm>
              <a:off x="5712768" y="5809297"/>
              <a:ext cx="1676400" cy="0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ysClr val="windowText" lastClr="000000"/>
                </a:gs>
              </a:gsLst>
              <a:lin ang="0" scaled="1"/>
            </a:gradFill>
            <a:ln w="38100" cap="flat" cmpd="sng" algn="ctr">
              <a:solidFill>
                <a:srgbClr val="BB57BE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18"/>
            <p:cNvCxnSpPr/>
            <p:nvPr/>
          </p:nvCxnSpPr>
          <p:spPr bwMode="auto">
            <a:xfrm>
              <a:off x="5712768" y="5961697"/>
              <a:ext cx="1676400" cy="0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ysClr val="windowText" lastClr="000000"/>
                </a:gs>
              </a:gsLst>
              <a:lin ang="0" scaled="1"/>
            </a:gradFill>
            <a:ln w="38100" cap="flat" cmpd="sng" algn="ctr">
              <a:solidFill>
                <a:srgbClr val="17724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19"/>
            <p:cNvSpPr txBox="1"/>
            <p:nvPr/>
          </p:nvSpPr>
          <p:spPr>
            <a:xfrm>
              <a:off x="7465368" y="4894897"/>
              <a:ext cx="304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Calibri"/>
                  <a:ea typeface="ＭＳ Ｐゴシック" charset="0"/>
                </a:rPr>
                <a:t>Q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  <a:ea typeface="ＭＳ Ｐゴシック" charset="0"/>
                </a:rPr>
                <a:t>A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  <a:ea typeface="ＭＳ Ｐゴシック" charset="0"/>
                </a:rPr>
                <a:t>Q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  <a:ea typeface="ＭＳ Ｐゴシック" charset="0"/>
                </a:rPr>
                <a:t>A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  <a:ea typeface="ＭＳ Ｐゴシック" charset="0"/>
                </a:rPr>
                <a:t>A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  <a:ea typeface="ＭＳ Ｐゴシック" charset="0"/>
                </a:rPr>
                <a:t>A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  <a:ea typeface="ＭＳ Ｐゴシック" charset="0"/>
                </a:rPr>
                <a:t>Q</a:t>
              </a:r>
            </a:p>
            <a:p>
              <a:r>
                <a:rPr lang="en-US" sz="1000" dirty="0">
                  <a:solidFill>
                    <a:prstClr val="black"/>
                  </a:solidFill>
                  <a:latin typeface="Calibri"/>
                  <a:ea typeface="ＭＳ Ｐゴシック" charset="0"/>
                </a:rPr>
                <a:t>A</a:t>
              </a:r>
            </a:p>
          </p:txBody>
        </p:sp>
        <p:cxnSp>
          <p:nvCxnSpPr>
            <p:cNvPr id="37" name="Straight Connector 20"/>
            <p:cNvCxnSpPr/>
            <p:nvPr/>
          </p:nvCxnSpPr>
          <p:spPr bwMode="auto">
            <a:xfrm>
              <a:off x="5712768" y="6114097"/>
              <a:ext cx="1676400" cy="0"/>
            </a:xfrm>
            <a:prstGeom prst="line">
              <a:avLst/>
            </a:prstGeom>
            <a:gradFill rotWithShape="0">
              <a:gsLst>
                <a:gs pos="0">
                  <a:srgbClr val="A50021"/>
                </a:gs>
                <a:gs pos="100000">
                  <a:sysClr val="windowText" lastClr="000000"/>
                </a:gs>
              </a:gsLst>
              <a:lin ang="0" scaled="1"/>
            </a:gradFill>
            <a:ln w="38100" cap="flat" cmpd="sng" algn="ctr">
              <a:solidFill>
                <a:srgbClr val="BB57BE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848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6B207D-F937-4649-9414-6062CD90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循环神经网络的应用：语言模型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FFA432-FC74-482A-9EB6-EF034DB83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A09EC5-ED74-40B0-99AC-CA5ABFA86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2" y="2008981"/>
            <a:ext cx="4210050" cy="35623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CD8B61-B4FD-48BD-A8FD-1F590564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015878"/>
            <a:ext cx="45053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10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6B207D-F937-4649-9414-6062CD90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循环神经网络的应用：语言模型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FFA432-FC74-482A-9EB6-EF034DB83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83" y="1600200"/>
            <a:ext cx="8809113" cy="4456113"/>
          </a:xfrm>
        </p:spPr>
        <p:txBody>
          <a:bodyPr/>
          <a:lstStyle/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r>
              <a:rPr lang="zh-CN" altLang="en-US" sz="2800" dirty="0"/>
              <a:t>度量：困惑度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7F001DE-63D8-4B9F-825D-0FA710A7A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3" y="1654329"/>
            <a:ext cx="3024336" cy="21953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7186A8-E5DF-45BB-884A-E3D629149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700808"/>
            <a:ext cx="5280721" cy="1238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1546B2-44AC-4FCF-BE7D-93BE52A1D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11" y="4805362"/>
            <a:ext cx="2781300" cy="9048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1C23FCE-C090-4EE5-B30C-C2BBAD96B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164" y="3272488"/>
            <a:ext cx="493241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39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循环神经网络的应用：序列标注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词性标注问题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0281987-7EE9-4231-8C3C-ED11AA503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" y="2348880"/>
            <a:ext cx="6453433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86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循环神经网络的应用：序列标注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C525302-EFBF-774E-9985-235844574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00199"/>
            <a:ext cx="8444878" cy="445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3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循环神经网络的应用：序列标注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/>
          <a:lstStyle/>
          <a:p>
            <a:r>
              <a:rPr lang="zh-CN" altLang="en-US" sz="2800" dirty="0"/>
              <a:t>命名实体识别</a:t>
            </a:r>
            <a:endParaRPr lang="en-US" altLang="zh-CN" sz="2800" dirty="0"/>
          </a:p>
          <a:p>
            <a:endParaRPr lang="en-US" altLang="zh-CN" dirty="0"/>
          </a:p>
          <a:p>
            <a:r>
              <a:rPr lang="zh-CN" altLang="en-US" sz="2800" dirty="0"/>
              <a:t>实体精细识别</a:t>
            </a: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r>
              <a:rPr lang="zh-CN" altLang="en-US" sz="2800" dirty="0"/>
              <a:t>精细标注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zh-CN" altLang="en-US" sz="2800" dirty="0"/>
              <a:t>问题：</a:t>
            </a:r>
            <a:r>
              <a:rPr lang="en-US" altLang="zh-CN" sz="2800" dirty="0"/>
              <a:t>RNN</a:t>
            </a:r>
            <a:r>
              <a:rPr lang="zh-CN" altLang="en-US" sz="2800" dirty="0"/>
              <a:t>输出概率最大，可能不符合语法要求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zh-CN" altLang="en-US" sz="2800" dirty="0"/>
              <a:t>方案：</a:t>
            </a:r>
            <a:r>
              <a:rPr lang="en-US" altLang="zh-CN" sz="2800" dirty="0"/>
              <a:t>RNN+CRF</a:t>
            </a:r>
          </a:p>
          <a:p>
            <a:pPr marL="0" indent="0">
              <a:buNone/>
            </a:pPr>
            <a:r>
              <a:rPr lang="en-US" altLang="zh-CN" sz="2800" dirty="0"/>
              <a:t>        </a:t>
            </a:r>
            <a:r>
              <a:rPr lang="zh-CN" altLang="en-US" sz="2800" dirty="0"/>
              <a:t>输出多条概率最大结果，使用</a:t>
            </a:r>
            <a:r>
              <a:rPr lang="en-US" altLang="zh-CN" sz="2800" dirty="0"/>
              <a:t>CRF</a:t>
            </a:r>
            <a:r>
              <a:rPr lang="zh-CN" altLang="en-US" sz="2800" dirty="0"/>
              <a:t>进一步区分</a:t>
            </a:r>
            <a:endParaRPr lang="en-US" altLang="zh-CN" sz="2800" dirty="0"/>
          </a:p>
          <a:p>
            <a:endParaRPr lang="en-US" altLang="zh-CN" sz="2800" dirty="0"/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5609F9-0A85-488F-888D-AA221CED2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25" y="2132856"/>
            <a:ext cx="5057775" cy="533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09E457C-9469-44A7-9D61-D7E6B6E9A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25" y="3428231"/>
            <a:ext cx="55530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81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循环神经网络的应用：序列分类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整个句子序列分类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7101A0B-A9C6-E546-9DEF-578AE0B04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64" y="2277277"/>
            <a:ext cx="7903672" cy="359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42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/>
              <a:t>目录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b="1" dirty="0"/>
              <a:t>9.1 </a:t>
            </a:r>
            <a:r>
              <a:rPr lang="zh-CN" altLang="en-US" b="1" dirty="0"/>
              <a:t>循环神经网络</a:t>
            </a:r>
          </a:p>
          <a:p>
            <a:pPr eaLnBrk="1" hangingPunct="1"/>
            <a:r>
              <a:rPr lang="en-US" altLang="zh-CN" b="1" dirty="0"/>
              <a:t>9.2 </a:t>
            </a:r>
            <a:r>
              <a:rPr lang="zh-CN" altLang="en-US" b="1" dirty="0"/>
              <a:t>循环神经网络的应用</a:t>
            </a:r>
          </a:p>
          <a:p>
            <a:pPr eaLnBrk="1" hangingPunct="1"/>
            <a:r>
              <a:rPr lang="en-US" altLang="zh-CN" b="1" dirty="0">
                <a:solidFill>
                  <a:srgbClr val="B2B2B2"/>
                </a:solidFill>
              </a:rPr>
              <a:t>9.3 </a:t>
            </a:r>
            <a:r>
              <a:rPr lang="zh-CN" altLang="en-US" b="1" dirty="0">
                <a:solidFill>
                  <a:srgbClr val="B2B2B2"/>
                </a:solidFill>
              </a:rPr>
              <a:t>多层和双向循环神经网络</a:t>
            </a:r>
            <a:endParaRPr lang="en-US" altLang="zh-CN" b="1" dirty="0">
              <a:solidFill>
                <a:srgbClr val="B2B2B2"/>
              </a:solidFill>
            </a:endParaRPr>
          </a:p>
          <a:p>
            <a:pPr eaLnBrk="1" hangingPunct="1"/>
            <a:r>
              <a:rPr lang="en-US" altLang="zh-CN" b="1" dirty="0"/>
              <a:t>9.4 </a:t>
            </a:r>
            <a:r>
              <a:rPr lang="zh-CN" altLang="en-US" b="1" dirty="0"/>
              <a:t>长短期记忆网络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9.5 </a:t>
            </a:r>
            <a:r>
              <a:rPr lang="zh-CN" altLang="en-US" b="1" dirty="0"/>
              <a:t>长短期记忆网络的应用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9.6 </a:t>
            </a:r>
            <a:r>
              <a:rPr lang="zh-CN" altLang="en-US" b="1" dirty="0"/>
              <a:t>编译码序列模型</a:t>
            </a:r>
          </a:p>
          <a:p>
            <a:pPr eaLnBrk="1" hangingPunct="1"/>
            <a:r>
              <a:rPr lang="en-US" altLang="zh-CN" b="1" dirty="0"/>
              <a:t>9.7 </a:t>
            </a:r>
            <a:r>
              <a:rPr lang="zh-CN" altLang="en-US" b="1" dirty="0"/>
              <a:t>注意力机制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9.8 Transformer</a:t>
            </a:r>
            <a:r>
              <a:rPr lang="zh-CN" altLang="en-US" b="1" dirty="0"/>
              <a:t>和</a:t>
            </a:r>
            <a:r>
              <a:rPr lang="en-US" altLang="zh-CN" b="1" dirty="0"/>
              <a:t>BERT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168481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多层和双向循环神经网络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多层：单层</a:t>
            </a:r>
            <a:r>
              <a:rPr lang="en-US" altLang="zh-CN" sz="2800" dirty="0"/>
              <a:t>RNN</a:t>
            </a:r>
            <a:r>
              <a:rPr lang="zh-CN" altLang="en-US" sz="2800" dirty="0"/>
              <a:t>输出作为下一</a:t>
            </a:r>
            <a:r>
              <a:rPr lang="en-US" altLang="zh-CN" sz="2800" dirty="0"/>
              <a:t>RNN</a:t>
            </a:r>
            <a:r>
              <a:rPr lang="zh-CN" altLang="en-US" sz="2800" dirty="0"/>
              <a:t>层输入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D078640-11AC-FE4B-835D-FC053AFD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47" y="2204864"/>
            <a:ext cx="799270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62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多层和双向循环神经网络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多层性能优于单层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</a:t>
            </a:r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zh-CN" altLang="en-US" sz="2800" dirty="0"/>
              <a:t>类似单层感知器与多层感知器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</a:t>
            </a:r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zh-CN" altLang="en-US" sz="2800" dirty="0"/>
              <a:t>不同层实现了输入的不同抽象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</a:t>
            </a:r>
          </a:p>
          <a:p>
            <a:pPr marL="0" indent="0">
              <a:buNone/>
            </a:pP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78555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多层和双向循环神经网络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/>
          <a:lstStyle/>
          <a:p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4A7B8F7-ABC5-B241-A94D-13231D3D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366258" cy="46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5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27600B-9C7A-42B4-9A34-4429F3BF6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引言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920CA-BEA1-4D16-B869-F4BF8ED05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解决方案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sz="2800" dirty="0"/>
              <a:t>    1.</a:t>
            </a:r>
            <a:r>
              <a:rPr lang="zh-CN" altLang="en-US" sz="2800" dirty="0"/>
              <a:t>概率图序列模型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400" dirty="0"/>
              <a:t>        HMM</a:t>
            </a:r>
            <a:r>
              <a:rPr lang="zh-CN" altLang="en-US" sz="2400" dirty="0"/>
              <a:t>模型</a:t>
            </a:r>
            <a:endParaRPr lang="en-US" altLang="zh-CN" sz="2400" dirty="0"/>
          </a:p>
          <a:p>
            <a:pPr marL="0" indent="0">
              <a:buNone/>
            </a:pPr>
            <a:r>
              <a:rPr lang="en-US" altLang="zh-CN" sz="2400" dirty="0"/>
              <a:t>        MEMM</a:t>
            </a:r>
            <a:r>
              <a:rPr lang="zh-CN" altLang="en-US" sz="2400" dirty="0"/>
              <a:t>模型</a:t>
            </a:r>
            <a:endParaRPr lang="en-US" altLang="zh-CN" sz="2400" dirty="0"/>
          </a:p>
          <a:p>
            <a:pPr marL="0" indent="0">
              <a:buNone/>
            </a:pPr>
            <a:r>
              <a:rPr lang="en-US" altLang="zh-CN" sz="2400" dirty="0"/>
              <a:t>        CRF</a:t>
            </a:r>
            <a:r>
              <a:rPr lang="zh-CN" altLang="en-US" sz="2400" dirty="0"/>
              <a:t>模型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r>
              <a:rPr lang="zh-CN" altLang="en-US" sz="2800" dirty="0"/>
              <a:t>    </a:t>
            </a:r>
            <a:r>
              <a:rPr lang="en-US" altLang="zh-CN" sz="2800" dirty="0"/>
              <a:t>2.</a:t>
            </a:r>
            <a:r>
              <a:rPr lang="zh-CN" altLang="en-US" sz="2800" dirty="0"/>
              <a:t>分类模型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400" dirty="0"/>
              <a:t>         Naïve</a:t>
            </a:r>
            <a:r>
              <a:rPr lang="zh-CN" altLang="en-US" sz="2400" dirty="0"/>
              <a:t>贝叶斯</a:t>
            </a:r>
            <a:endParaRPr lang="en-US" altLang="zh-CN" sz="2400" dirty="0"/>
          </a:p>
          <a:p>
            <a:pPr marL="0" indent="0">
              <a:buNone/>
            </a:pPr>
            <a:r>
              <a:rPr lang="en-US" altLang="zh-CN" sz="2400" dirty="0"/>
              <a:t>         </a:t>
            </a:r>
            <a:r>
              <a:rPr lang="zh-CN" altLang="en-US" sz="2400" dirty="0"/>
              <a:t>神经网络</a:t>
            </a:r>
            <a:r>
              <a:rPr lang="en-US" altLang="zh-CN" sz="2400" dirty="0"/>
              <a:t> </a:t>
            </a:r>
            <a:r>
              <a:rPr lang="zh-CN" altLang="en-US" sz="2400" dirty="0"/>
              <a:t>   </a:t>
            </a:r>
            <a:endParaRPr lang="en-US" altLang="zh-CN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8C6A8C-3B42-4C17-9B04-4A6DCBF9B844}"/>
              </a:ext>
            </a:extLst>
          </p:cNvPr>
          <p:cNvSpPr txBox="1"/>
          <p:nvPr/>
        </p:nvSpPr>
        <p:spPr>
          <a:xfrm>
            <a:off x="5364088" y="223389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Markov</a:t>
            </a:r>
            <a:r>
              <a:rPr lang="zh-CN" altLang="en-US" dirty="0">
                <a:solidFill>
                  <a:srgbClr val="FF0000"/>
                </a:solidFill>
              </a:rPr>
              <a:t>假设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87D9F4-6692-4E0F-80F1-774AF0EF96DE}"/>
              </a:ext>
            </a:extLst>
          </p:cNvPr>
          <p:cNvSpPr txBox="1"/>
          <p:nvPr/>
        </p:nvSpPr>
        <p:spPr>
          <a:xfrm>
            <a:off x="5364088" y="483673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滑动窗口区域分类</a:t>
            </a:r>
          </a:p>
        </p:txBody>
      </p:sp>
    </p:spTree>
    <p:extLst>
      <p:ext uri="{BB962C8B-B14F-4D97-AF65-F5344CB8AC3E}">
        <p14:creationId xmlns:p14="http://schemas.microsoft.com/office/powerpoint/2010/main" val="243561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多层和双向循环神经网络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前向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zh-CN" altLang="en-US" sz="2800" dirty="0"/>
              <a:t>后向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zh-CN" altLang="en-US" sz="2800" dirty="0"/>
              <a:t>双向</a:t>
            </a:r>
            <a:endParaRPr lang="en-US" altLang="zh-CN" sz="2800" dirty="0"/>
          </a:p>
          <a:p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E82DADF-6B21-4BC9-88EC-F1F009D9A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204864"/>
            <a:ext cx="2114550" cy="4095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FB2D27D-C80A-470A-A503-B8E6760EA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426" y="3219103"/>
            <a:ext cx="2162175" cy="371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DFD184-BA48-4328-9273-841C8EEF4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426" y="4432920"/>
            <a:ext cx="13716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57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多层和双向循环神经网络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序列分类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9CB60E-123E-8B4D-A642-8B548326E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32028"/>
            <a:ext cx="7056784" cy="462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8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/>
              <a:t>目录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b="1" dirty="0"/>
              <a:t>9.1 </a:t>
            </a:r>
            <a:r>
              <a:rPr lang="zh-CN" altLang="en-US" b="1" dirty="0"/>
              <a:t>循环神经网络</a:t>
            </a:r>
          </a:p>
          <a:p>
            <a:pPr eaLnBrk="1" hangingPunct="1"/>
            <a:r>
              <a:rPr lang="en-US" altLang="zh-CN" b="1" dirty="0"/>
              <a:t>9.2 </a:t>
            </a:r>
            <a:r>
              <a:rPr lang="zh-CN" altLang="en-US" b="1" dirty="0"/>
              <a:t>循环神经网络的应用</a:t>
            </a:r>
          </a:p>
          <a:p>
            <a:pPr eaLnBrk="1" hangingPunct="1"/>
            <a:r>
              <a:rPr lang="en-US" altLang="zh-CN" b="1" dirty="0"/>
              <a:t>9.3 </a:t>
            </a:r>
            <a:r>
              <a:rPr lang="zh-CN" altLang="en-US" b="1" dirty="0"/>
              <a:t>多层和双向循环神经网络</a:t>
            </a:r>
            <a:endParaRPr lang="en-US" altLang="zh-CN" b="1" dirty="0"/>
          </a:p>
          <a:p>
            <a:pPr eaLnBrk="1" hangingPunct="1"/>
            <a:r>
              <a:rPr lang="en-US" altLang="zh-CN" b="1" dirty="0">
                <a:solidFill>
                  <a:srgbClr val="B2B2B2"/>
                </a:solidFill>
              </a:rPr>
              <a:t>9.4 </a:t>
            </a:r>
            <a:r>
              <a:rPr lang="zh-CN" altLang="en-US" b="1" dirty="0">
                <a:solidFill>
                  <a:srgbClr val="B2B2B2"/>
                </a:solidFill>
              </a:rPr>
              <a:t>长短期记忆网络</a:t>
            </a:r>
            <a:endParaRPr lang="en-US" altLang="zh-CN" b="1" dirty="0">
              <a:solidFill>
                <a:srgbClr val="B2B2B2"/>
              </a:solidFill>
            </a:endParaRPr>
          </a:p>
          <a:p>
            <a:pPr eaLnBrk="1" hangingPunct="1"/>
            <a:r>
              <a:rPr lang="en-US" altLang="zh-CN" b="1" dirty="0"/>
              <a:t>9.5 </a:t>
            </a:r>
            <a:r>
              <a:rPr lang="zh-CN" altLang="en-US" b="1" dirty="0"/>
              <a:t>长短期记忆网络的应用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9.6 </a:t>
            </a:r>
            <a:r>
              <a:rPr lang="zh-CN" altLang="en-US" b="1" dirty="0"/>
              <a:t>编译码序列模型</a:t>
            </a:r>
          </a:p>
          <a:p>
            <a:pPr eaLnBrk="1" hangingPunct="1"/>
            <a:r>
              <a:rPr lang="en-US" altLang="zh-CN" b="1" dirty="0"/>
              <a:t>9.7 </a:t>
            </a:r>
            <a:r>
              <a:rPr lang="zh-CN" altLang="en-US" b="1" dirty="0"/>
              <a:t>注意力机制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9.8 Transformer</a:t>
            </a:r>
            <a:r>
              <a:rPr lang="zh-CN" altLang="en-US" b="1" dirty="0"/>
              <a:t>和</a:t>
            </a:r>
            <a:r>
              <a:rPr lang="en-US" altLang="zh-CN" b="1" dirty="0"/>
              <a:t>BERT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753398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4456113"/>
          </a:xfrm>
        </p:spPr>
        <p:txBody>
          <a:bodyPr/>
          <a:lstStyle/>
          <a:p>
            <a:r>
              <a:rPr lang="en-US" altLang="zh-CN" b="1" dirty="0"/>
              <a:t>RNN</a:t>
            </a:r>
            <a:r>
              <a:rPr lang="zh-CN" altLang="en-US" b="1" dirty="0"/>
              <a:t>问题</a:t>
            </a:r>
            <a:endParaRPr lang="en-US" altLang="zh-CN" b="1" dirty="0"/>
          </a:p>
          <a:p>
            <a:pPr marL="0" indent="0">
              <a:buNone/>
            </a:pPr>
            <a:r>
              <a:rPr lang="zh-CN" altLang="en-US" sz="2800" dirty="0"/>
              <a:t>   </a:t>
            </a:r>
            <a:r>
              <a:rPr lang="en-US" altLang="zh-CN" sz="2800" dirty="0"/>
              <a:t>1.</a:t>
            </a:r>
            <a:r>
              <a:rPr lang="zh-CN" altLang="en-US" sz="2800" dirty="0"/>
              <a:t>长时记忆问题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zh-CN" altLang="en-US" sz="2800" dirty="0"/>
              <a:t>例</a:t>
            </a:r>
            <a:r>
              <a:rPr lang="en-US" altLang="zh-CN" sz="2800" dirty="0"/>
              <a:t>: </a:t>
            </a:r>
            <a:r>
              <a:rPr lang="zh-CN" altLang="en-US" sz="2800" dirty="0"/>
              <a:t>事实证明说小明的方法是错误的人思路是不对的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zh-CN" altLang="en-US" sz="2800" dirty="0"/>
              <a:t>   </a:t>
            </a:r>
            <a:r>
              <a:rPr lang="en-US" altLang="zh-CN" sz="2800" dirty="0">
                <a:solidFill>
                  <a:srgbClr val="FF0000"/>
                </a:solidFill>
              </a:rPr>
              <a:t>RNN</a:t>
            </a:r>
            <a:r>
              <a:rPr lang="zh-CN" altLang="en-US" sz="2800" dirty="0">
                <a:solidFill>
                  <a:srgbClr val="FF0000"/>
                </a:solidFill>
              </a:rPr>
              <a:t>单元记忆信息随着距离增加逐渐降低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800" dirty="0"/>
              <a:t>   2.</a:t>
            </a:r>
            <a:r>
              <a:rPr lang="zh-CN" altLang="en-US" sz="2800" dirty="0"/>
              <a:t>梯度消失问题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zh-CN" altLang="en-US" sz="2800" dirty="0"/>
              <a:t>  </a:t>
            </a:r>
            <a:r>
              <a:rPr lang="zh-CN" altLang="en-US" sz="2800" dirty="0">
                <a:solidFill>
                  <a:srgbClr val="FF0000"/>
                </a:solidFill>
              </a:rPr>
              <a:t>反向传播梯度逐渐消失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75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考虑展开后第四个单元的反向传播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21F7DA-B094-4A8A-A338-5C85758A8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178561"/>
            <a:ext cx="702945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51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BBA8E03-56E1-4398-A9E3-F04F07DD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79588"/>
            <a:ext cx="744855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62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9A9FEAC-4A82-4789-8CDF-7E8B0EDB7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81" y="1742281"/>
            <a:ext cx="72961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4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B5E5A9-3D95-4285-830B-D01C3981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42" y="1742281"/>
            <a:ext cx="71437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71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82EC8A-5F4B-4673-ADCE-3129403B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00808"/>
            <a:ext cx="72009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20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82DDCE-0B17-4D01-86B8-31879EC0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68" y="1642268"/>
            <a:ext cx="72675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75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27600B-9C7A-42B4-9A34-4429F3BF6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引言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920CA-BEA1-4D16-B869-F4BF8ED05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问题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Markov</a:t>
            </a:r>
            <a:r>
              <a:rPr lang="zh-CN" altLang="en-US" sz="2800" dirty="0"/>
              <a:t>平稳假设</a:t>
            </a:r>
            <a:r>
              <a:rPr lang="en-US" altLang="zh-CN" sz="2800" dirty="0"/>
              <a:t>—</a:t>
            </a:r>
            <a:r>
              <a:rPr lang="zh-CN" altLang="en-US" sz="2800" dirty="0"/>
              <a:t>窗口区域内状态有依赖关系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 1.</a:t>
            </a:r>
            <a:r>
              <a:rPr lang="zh-CN" altLang="en-US" sz="2800" dirty="0"/>
              <a:t>上下文范围受限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 2.</a:t>
            </a:r>
            <a:r>
              <a:rPr lang="zh-CN" altLang="en-US" sz="2800" dirty="0"/>
              <a:t>增大窗口，参数估计复杂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 3.Markov</a:t>
            </a:r>
            <a:r>
              <a:rPr lang="zh-CN" altLang="en-US" sz="2800" dirty="0"/>
              <a:t>假设在文字序列结构变化部分不成立</a:t>
            </a:r>
            <a:r>
              <a:rPr lang="en-US" altLang="zh-CN" sz="2800" dirty="0"/>
              <a:t>     </a:t>
            </a:r>
          </a:p>
          <a:p>
            <a:pPr marL="0" indent="0">
              <a:buNone/>
            </a:pPr>
            <a:r>
              <a:rPr lang="en-US" altLang="zh-CN" sz="2800" dirty="0"/>
              <a:t>        </a:t>
            </a:r>
            <a:endParaRPr lang="zh-CN" altLang="en-US" sz="2800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E38318F5-5326-4DC9-A000-EAC6542C488A}"/>
              </a:ext>
            </a:extLst>
          </p:cNvPr>
          <p:cNvSpPr txBox="1">
            <a:spLocks/>
          </p:cNvSpPr>
          <p:nvPr/>
        </p:nvSpPr>
        <p:spPr bwMode="auto">
          <a:xfrm>
            <a:off x="1547664" y="3136106"/>
            <a:ext cx="741682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楷体" pitchFamily="49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楷体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楷体" pitchFamily="49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楷体" pitchFamily="49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楷体" pitchFamily="49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altLang="zh-CN" sz="2000" kern="0" dirty="0"/>
              <a:t>     HMM		      MEMM		        CRF</a:t>
            </a:r>
            <a:endParaRPr lang="zh-CN" altLang="en-US" sz="2000" kern="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B8870E-C061-491D-92A5-0CF4D3C03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231" y="1772816"/>
            <a:ext cx="7768265" cy="1313309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810B2E0-D0D8-4738-A327-97A361314BE9}"/>
              </a:ext>
            </a:extLst>
          </p:cNvPr>
          <p:cNvSpPr txBox="1">
            <a:spLocks/>
          </p:cNvSpPr>
          <p:nvPr/>
        </p:nvSpPr>
        <p:spPr bwMode="auto">
          <a:xfrm>
            <a:off x="3408" y="1813556"/>
            <a:ext cx="1296144" cy="33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楷体" pitchFamily="49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楷体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楷体" pitchFamily="49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楷体" pitchFamily="49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楷体" pitchFamily="49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zh-CN" altLang="en-US" sz="1600" b="1" kern="0" dirty="0"/>
              <a:t>状态序列</a:t>
            </a:r>
            <a:endParaRPr lang="en-US" altLang="zh-CN" sz="1600" b="1" kern="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636D628-B36A-4FF7-964A-32E3666C754A}"/>
              </a:ext>
            </a:extLst>
          </p:cNvPr>
          <p:cNvSpPr/>
          <p:nvPr/>
        </p:nvSpPr>
        <p:spPr>
          <a:xfrm>
            <a:off x="-21828" y="2816806"/>
            <a:ext cx="1218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zh-CN" altLang="en-US" sz="1600" b="1" kern="0" dirty="0">
                <a:latin typeface="+mn-lt"/>
                <a:ea typeface="楷体" pitchFamily="49" charset="-122"/>
              </a:rPr>
              <a:t>观察值序列</a:t>
            </a:r>
            <a:endParaRPr lang="en-US" altLang="zh-CN" sz="1600" b="1" kern="0" dirty="0">
              <a:latin typeface="+mn-lt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177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梯度消失导致的问题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FE3242-3365-4521-92EA-B5E99FD86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204864"/>
            <a:ext cx="72485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08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456113"/>
          </a:xfrm>
        </p:spPr>
        <p:txBody>
          <a:bodyPr/>
          <a:lstStyle/>
          <a:p>
            <a:r>
              <a:rPr lang="en-US" altLang="zh-CN" sz="2800" b="1" dirty="0"/>
              <a:t>Long Short-Term Memory(LSTM)</a:t>
            </a:r>
            <a:r>
              <a:rPr lang="zh-CN" altLang="en-US" sz="2800" b="1" dirty="0"/>
              <a:t> 长短期记忆网络</a:t>
            </a:r>
            <a:endParaRPr lang="en-US" altLang="zh-CN" sz="2800" b="1" dirty="0"/>
          </a:p>
          <a:p>
            <a:pPr marL="0" indent="0">
              <a:buNone/>
            </a:pPr>
            <a:r>
              <a:rPr lang="en-US" altLang="zh-CN" sz="2800" b="1" dirty="0"/>
              <a:t>    </a:t>
            </a:r>
            <a:r>
              <a:rPr lang="zh-CN" altLang="en-US" sz="2800" dirty="0"/>
              <a:t>移除不需要的信息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b="1" dirty="0"/>
              <a:t>    </a:t>
            </a:r>
            <a:r>
              <a:rPr lang="zh-CN" altLang="en-US" sz="2800" dirty="0"/>
              <a:t>增加可能需要的信息</a:t>
            </a:r>
            <a:endParaRPr lang="zh-CN" altLang="en-US" sz="2400" dirty="0"/>
          </a:p>
          <a:p>
            <a:pPr marL="0" indent="0">
              <a:buNone/>
            </a:pPr>
            <a:r>
              <a:rPr lang="zh-CN" altLang="en-US" sz="28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117454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>
            <a:normAutofit/>
          </a:bodyPr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标准</a:t>
            </a:r>
            <a:r>
              <a:rPr lang="en-US" altLang="zh-CN" sz="2400" dirty="0"/>
              <a:t>RNN</a:t>
            </a:r>
            <a:r>
              <a:rPr lang="zh-CN" altLang="en-US" sz="2400" dirty="0"/>
              <a:t>中的</a:t>
            </a:r>
            <a:r>
              <a:rPr lang="zh-CN" altLang="en-US" sz="2400" dirty="0">
                <a:solidFill>
                  <a:srgbClr val="3333FF"/>
                </a:solidFill>
              </a:rPr>
              <a:t>重复模块</a:t>
            </a:r>
            <a:r>
              <a:rPr lang="zh-CN" altLang="en-US" sz="2400" dirty="0"/>
              <a:t>包含单个层</a:t>
            </a:r>
            <a:endParaRPr lang="en-US" altLang="zh-CN" b="1" dirty="0">
              <a:solidFill>
                <a:srgbClr val="3333FF"/>
              </a:solidFill>
              <a:latin typeface="Times New Roman" pitchFamily="18" charset="0"/>
              <a:ea typeface="宋体" pitchFamily="2" charset="-122"/>
            </a:endParaRPr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LSTM</a:t>
            </a:r>
            <a:r>
              <a:rPr lang="zh-CN" altLang="en-US" sz="2400" dirty="0"/>
              <a:t>中的</a:t>
            </a:r>
            <a:r>
              <a:rPr lang="zh-CN" altLang="en-US" sz="2400" dirty="0">
                <a:solidFill>
                  <a:srgbClr val="3333FF"/>
                </a:solidFill>
              </a:rPr>
              <a:t>重复模块</a:t>
            </a:r>
            <a:r>
              <a:rPr lang="zh-CN" altLang="en-US" sz="2400" dirty="0"/>
              <a:t>包含四个相互作用的神经网络层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988840"/>
            <a:ext cx="5514975" cy="216217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654696" y="4653136"/>
            <a:ext cx="5479951" cy="2192484"/>
            <a:chOff x="1654696" y="4653136"/>
            <a:chExt cx="5479951" cy="219248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696" y="4725144"/>
              <a:ext cx="5479951" cy="2120476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2915816" y="4653136"/>
              <a:ext cx="479619" cy="360040"/>
              <a:chOff x="8199491" y="4005064"/>
              <a:chExt cx="479619" cy="360040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8244408" y="4005686"/>
                <a:ext cx="360040" cy="35941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FontTx/>
                  <a:buNone/>
                </a:pPr>
                <a:endParaRPr lang="zh-CN" altLang="en-US" sz="12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8199491" y="4005064"/>
                <a:ext cx="479619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en-US" altLang="zh-CN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y</a:t>
                </a:r>
                <a:r>
                  <a:rPr lang="en-US" altLang="zh-CN" baseline="-25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t-1</a:t>
                </a:r>
                <a:endParaRPr lang="zh-CN" altLang="en-US" baseline="-2500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4785370" y="4653136"/>
              <a:ext cx="370581" cy="360040"/>
              <a:chOff x="8244408" y="4005064"/>
              <a:chExt cx="370581" cy="36004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8244408" y="4005686"/>
                <a:ext cx="360040" cy="35941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FontTx/>
                  <a:buNone/>
                </a:pPr>
                <a:endParaRPr lang="zh-CN" altLang="en-US" sz="12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263611" y="4005064"/>
                <a:ext cx="351378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en-US" altLang="zh-CN" dirty="0" err="1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y</a:t>
                </a:r>
                <a:r>
                  <a:rPr lang="en-US" altLang="zh-CN" baseline="-25000" dirty="0" err="1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t</a:t>
                </a:r>
                <a:endParaRPr lang="zh-CN" altLang="en-US" baseline="-2500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6522218" y="4653136"/>
              <a:ext cx="516488" cy="360040"/>
              <a:chOff x="8181056" y="4005064"/>
              <a:chExt cx="516488" cy="360040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8244408" y="4005686"/>
                <a:ext cx="360040" cy="35941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FontTx/>
                  <a:buNone/>
                </a:pPr>
                <a:endParaRPr lang="zh-CN" altLang="en-US" sz="12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181056" y="4005064"/>
                <a:ext cx="516488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en-US" altLang="zh-CN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y</a:t>
                </a:r>
                <a:r>
                  <a:rPr lang="en-US" altLang="zh-CN" baseline="-25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t+1</a:t>
                </a:r>
                <a:endParaRPr lang="zh-CN" altLang="en-US" baseline="-2500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405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41981"/>
            <a:ext cx="8229600" cy="1143000"/>
          </a:xfrm>
        </p:spPr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84784"/>
            <a:ext cx="8467725" cy="3276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50474" y="477340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zh-CN" altLang="en-US" dirty="0">
                <a:solidFill>
                  <a:srgbClr val="FF0000"/>
                </a:solidFill>
              </a:rPr>
              <a:t>输入门</a:t>
            </a:r>
          </a:p>
        </p:txBody>
      </p:sp>
      <p:sp>
        <p:nvSpPr>
          <p:cNvPr id="9" name="矩形 8"/>
          <p:cNvSpPr/>
          <p:nvPr/>
        </p:nvSpPr>
        <p:spPr>
          <a:xfrm>
            <a:off x="6073544" y="477997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zh-CN" altLang="en-US" dirty="0">
                <a:solidFill>
                  <a:srgbClr val="FF0000"/>
                </a:solidFill>
              </a:rPr>
              <a:t>输出门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1862580" y="3542496"/>
            <a:ext cx="4281639" cy="1318691"/>
            <a:chOff x="1862580" y="4118560"/>
            <a:chExt cx="4281639" cy="1318691"/>
          </a:xfrm>
        </p:grpSpPr>
        <p:cxnSp>
          <p:nvCxnSpPr>
            <p:cNvPr id="6" name="直接箭头连接符 5"/>
            <p:cNvCxnSpPr/>
            <p:nvPr/>
          </p:nvCxnSpPr>
          <p:spPr>
            <a:xfrm flipH="1" flipV="1">
              <a:off x="4067944" y="4149080"/>
              <a:ext cx="268088" cy="118292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flipH="1" flipV="1">
              <a:off x="5029002" y="4118560"/>
              <a:ext cx="1115217" cy="1318691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>
              <a:cxnSpLocks/>
              <a:stCxn id="12" idx="0"/>
            </p:cNvCxnSpPr>
            <p:nvPr/>
          </p:nvCxnSpPr>
          <p:spPr>
            <a:xfrm flipV="1">
              <a:off x="1862580" y="4163399"/>
              <a:ext cx="1437118" cy="121344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1069768" y="4800783"/>
            <a:ext cx="1585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CN" altLang="en-US" dirty="0">
                <a:solidFill>
                  <a:srgbClr val="FF0000"/>
                </a:solidFill>
              </a:rPr>
              <a:t>遗忘门</a:t>
            </a:r>
          </a:p>
        </p:txBody>
      </p:sp>
      <p:sp>
        <p:nvSpPr>
          <p:cNvPr id="15" name="矩形 14"/>
          <p:cNvSpPr/>
          <p:nvPr/>
        </p:nvSpPr>
        <p:spPr>
          <a:xfrm>
            <a:off x="2909796" y="2276872"/>
            <a:ext cx="51007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i="1" dirty="0">
                <a:solidFill>
                  <a:prstClr val="black"/>
                </a:solidFill>
              </a:rPr>
              <a:t>C</a:t>
            </a:r>
            <a:r>
              <a:rPr lang="en-US" altLang="zh-CN" i="1" baseline="-25000" dirty="0">
                <a:solidFill>
                  <a:prstClr val="black"/>
                </a:solidFill>
              </a:rPr>
              <a:t>t-1</a:t>
            </a:r>
            <a:endParaRPr lang="zh-CN" altLang="en-US" i="1" baseline="-25000" dirty="0">
              <a:solidFill>
                <a:prstClr val="black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74340" y="2276872"/>
            <a:ext cx="38183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i="1" dirty="0">
                <a:solidFill>
                  <a:prstClr val="black"/>
                </a:solidFill>
              </a:rPr>
              <a:t>C</a:t>
            </a:r>
            <a:r>
              <a:rPr lang="en-US" altLang="zh-CN" i="1" baseline="-25000" dirty="0">
                <a:solidFill>
                  <a:prstClr val="black"/>
                </a:solidFill>
              </a:rPr>
              <a:t>t</a:t>
            </a:r>
            <a:endParaRPr lang="zh-CN" altLang="en-US" i="1" baseline="-25000" dirty="0">
              <a:solidFill>
                <a:prstClr val="black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532440" y="2276872"/>
            <a:ext cx="54694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i="1" dirty="0">
                <a:solidFill>
                  <a:prstClr val="black"/>
                </a:solidFill>
              </a:rPr>
              <a:t>C</a:t>
            </a:r>
            <a:r>
              <a:rPr lang="en-US" altLang="zh-CN" i="1" baseline="-25000" dirty="0">
                <a:solidFill>
                  <a:prstClr val="black"/>
                </a:solidFill>
              </a:rPr>
              <a:t>t+1</a:t>
            </a:r>
            <a:endParaRPr lang="zh-CN" altLang="en-US" i="1" baseline="-25000" dirty="0">
              <a:solidFill>
                <a:prstClr val="black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100392" y="1509563"/>
            <a:ext cx="519159" cy="479277"/>
            <a:chOff x="8025713" y="1556792"/>
            <a:chExt cx="519159" cy="479277"/>
          </a:xfrm>
        </p:grpSpPr>
        <p:sp>
          <p:nvSpPr>
            <p:cNvPr id="23" name="椭圆 22"/>
            <p:cNvSpPr/>
            <p:nvPr/>
          </p:nvSpPr>
          <p:spPr>
            <a:xfrm>
              <a:off x="8025713" y="1556792"/>
              <a:ext cx="506727" cy="479277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028384" y="1628800"/>
              <a:ext cx="516488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y</a:t>
              </a:r>
              <a:r>
                <a:rPr lang="en-US" altLang="zh-CN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t+1</a:t>
              </a:r>
              <a:endParaRPr lang="zh-CN" altLang="en-US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292080" y="1484784"/>
            <a:ext cx="506727" cy="479277"/>
            <a:chOff x="8025713" y="1556792"/>
            <a:chExt cx="506727" cy="479277"/>
          </a:xfrm>
        </p:grpSpPr>
        <p:sp>
          <p:nvSpPr>
            <p:cNvPr id="26" name="椭圆 25"/>
            <p:cNvSpPr/>
            <p:nvPr/>
          </p:nvSpPr>
          <p:spPr>
            <a:xfrm>
              <a:off x="8025713" y="1556792"/>
              <a:ext cx="506727" cy="479277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110938" y="1628800"/>
              <a:ext cx="351378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y</a:t>
              </a:r>
              <a:r>
                <a:rPr lang="en-US" altLang="zh-CN" baseline="-25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</a:t>
              </a:r>
              <a:endParaRPr lang="zh-CN" altLang="en-US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555776" y="1484784"/>
            <a:ext cx="506727" cy="479277"/>
            <a:chOff x="8025713" y="1556792"/>
            <a:chExt cx="506727" cy="479277"/>
          </a:xfrm>
        </p:grpSpPr>
        <p:sp>
          <p:nvSpPr>
            <p:cNvPr id="29" name="椭圆 28"/>
            <p:cNvSpPr/>
            <p:nvPr/>
          </p:nvSpPr>
          <p:spPr>
            <a:xfrm>
              <a:off x="8025713" y="1556792"/>
              <a:ext cx="506727" cy="479277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046820" y="1628800"/>
              <a:ext cx="479618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y</a:t>
              </a:r>
              <a:r>
                <a:rPr lang="en-US" altLang="zh-CN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t-1</a:t>
              </a:r>
              <a:endParaRPr lang="zh-CN" altLang="en-US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41571" y="5109109"/>
                <a:ext cx="30902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𝝈</m:t>
                      </m:r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1" y="5109109"/>
                <a:ext cx="309026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3258187" y="2962601"/>
                <a:ext cx="452303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8187" y="2962601"/>
                <a:ext cx="452303" cy="341632"/>
              </a:xfrm>
              <a:prstGeom prst="rect">
                <a:avLst/>
              </a:prstGeom>
              <a:blipFill rotWithShape="0">
                <a:blip r:embed="rId5"/>
                <a:stretch>
                  <a:fillRect b="-160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2915816" y="5067550"/>
                <a:ext cx="29812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𝒊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𝝈</m:t>
                      </m:r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5067550"/>
                <a:ext cx="298126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/>
              <p:cNvSpPr/>
              <p:nvPr/>
            </p:nvSpPr>
            <p:spPr>
              <a:xfrm>
                <a:off x="2895091" y="5599315"/>
                <a:ext cx="35150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楷体" pitchFamily="49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楷体" pitchFamily="49" charset="-122"/>
                                  <a:cs typeface="Times New Roman" panose="02020603050405020304" pitchFamily="18" charset="0"/>
                                </a:rPr>
                                <m:t>𝑪</m:t>
                              </m:r>
                            </m:e>
                          </m:acc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𝒕𝒂𝒏𝒉</m:t>
                      </m:r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6" name="矩形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091" y="5599315"/>
                <a:ext cx="351506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/>
              <p:cNvSpPr/>
              <p:nvPr/>
            </p:nvSpPr>
            <p:spPr>
              <a:xfrm>
                <a:off x="3687649" y="3015360"/>
                <a:ext cx="407419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𝒊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7" name="矩形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649" y="3015360"/>
                <a:ext cx="407419" cy="3416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/>
              <p:cNvSpPr/>
              <p:nvPr/>
            </p:nvSpPr>
            <p:spPr>
              <a:xfrm>
                <a:off x="2859943" y="6088832"/>
                <a:ext cx="2648161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𝒊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楷体" pitchFamily="49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楷体" pitchFamily="49" charset="-122"/>
                                  <a:cs typeface="Times New Roman" panose="02020603050405020304" pitchFamily="18" charset="0"/>
                                </a:rPr>
                                <m:t>𝑪</m:t>
                              </m:r>
                            </m:e>
                          </m:acc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矩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943" y="6088832"/>
                <a:ext cx="2648161" cy="4801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4139952" y="3212976"/>
                <a:ext cx="357213" cy="249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sz="1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楷体" pitchFamily="49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楷体" pitchFamily="49" charset="-122"/>
                                  <a:cs typeface="Times New Roman" panose="02020603050405020304" pitchFamily="18" charset="0"/>
                                </a:rPr>
                                <m:t>𝑪</m:t>
                              </m:r>
                            </m:e>
                          </m:acc>
                        </m:e>
                        <m:sub>
                          <m:r>
                            <a:rPr lang="en-US" altLang="zh-CN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zh-CN" altLang="en-US" sz="11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212976"/>
                <a:ext cx="357213" cy="2494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/>
              <p:cNvSpPr/>
              <p:nvPr/>
            </p:nvSpPr>
            <p:spPr>
              <a:xfrm>
                <a:off x="6156176" y="5085184"/>
                <a:ext cx="30998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𝒐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𝝈</m:t>
                      </m:r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1" name="矩形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5085184"/>
                <a:ext cx="309988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4499992" y="3087368"/>
                <a:ext cx="455509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𝒐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3087368"/>
                <a:ext cx="455509" cy="3416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/>
              <p:cNvSpPr/>
              <p:nvPr/>
            </p:nvSpPr>
            <p:spPr>
              <a:xfrm>
                <a:off x="6216227" y="5613165"/>
                <a:ext cx="2172197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𝒐</m:t>
                          </m:r>
                        </m:e>
                        <m:sub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𝒕𝒂𝒏𝒉</m:t>
                          </m:r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楷体" pitchFamily="49" charset="-122"/>
                              <a:cs typeface="Times New Roman" panose="02020603050405020304" pitchFamily="18" charset="0"/>
                            </a:rPr>
                            <m:t>𝒕</m:t>
                          </m:r>
                        </m:sub>
                      </m:sSub>
                      <m:r>
                        <a:rPr lang="en-US" altLang="zh-C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楷体" pitchFamily="49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3" name="矩形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227" y="5613165"/>
                <a:ext cx="2172197" cy="4801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8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32" grpId="0"/>
      <p:bldP spid="33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" y="1916832"/>
            <a:ext cx="8524875" cy="33528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956376" y="2013619"/>
            <a:ext cx="519159" cy="479277"/>
            <a:chOff x="8025713" y="1556792"/>
            <a:chExt cx="519159" cy="479277"/>
          </a:xfrm>
        </p:grpSpPr>
        <p:sp>
          <p:nvSpPr>
            <p:cNvPr id="6" name="椭圆 5"/>
            <p:cNvSpPr/>
            <p:nvPr/>
          </p:nvSpPr>
          <p:spPr>
            <a:xfrm>
              <a:off x="8025713" y="1556792"/>
              <a:ext cx="506727" cy="479277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028384" y="1628800"/>
              <a:ext cx="516488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y</a:t>
              </a:r>
              <a:r>
                <a:rPr lang="en-US" altLang="zh-CN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t+1</a:t>
              </a:r>
              <a:endParaRPr lang="zh-CN" altLang="en-US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48064" y="1988840"/>
            <a:ext cx="506727" cy="479277"/>
            <a:chOff x="8025713" y="1556792"/>
            <a:chExt cx="506727" cy="479277"/>
          </a:xfrm>
        </p:grpSpPr>
        <p:sp>
          <p:nvSpPr>
            <p:cNvPr id="9" name="椭圆 8"/>
            <p:cNvSpPr/>
            <p:nvPr/>
          </p:nvSpPr>
          <p:spPr>
            <a:xfrm>
              <a:off x="8025713" y="1556792"/>
              <a:ext cx="506727" cy="479277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110938" y="1628800"/>
              <a:ext cx="351378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y</a:t>
              </a:r>
              <a:r>
                <a:rPr lang="en-US" altLang="zh-CN" baseline="-25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</a:t>
              </a:r>
              <a:endParaRPr lang="zh-CN" altLang="en-US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411760" y="1988840"/>
            <a:ext cx="506727" cy="479277"/>
            <a:chOff x="8025713" y="1556792"/>
            <a:chExt cx="506727" cy="479277"/>
          </a:xfrm>
        </p:grpSpPr>
        <p:sp>
          <p:nvSpPr>
            <p:cNvPr id="12" name="椭圆 11"/>
            <p:cNvSpPr/>
            <p:nvPr/>
          </p:nvSpPr>
          <p:spPr>
            <a:xfrm>
              <a:off x="8025713" y="1556792"/>
              <a:ext cx="506727" cy="479277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046820" y="1628800"/>
              <a:ext cx="479618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y</a:t>
              </a:r>
              <a:r>
                <a:rPr lang="en-US" altLang="zh-CN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t-1</a:t>
              </a:r>
              <a:endParaRPr lang="zh-CN" altLang="en-US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078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D544A-8FEB-49A7-9A88-B29427CF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9DAA90-AD44-415F-BEC9-3064A552C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细胞状态类似于传送带。直接在整个链上运行，只有一些少量的线性交互。信息在上面流传保持不变会很容易。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87924B-26F8-4FE0-BAC1-C41FCBFF5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8604448" cy="26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466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45C50-B35A-4932-8487-0793290FA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B22BC5B-D0CB-4F1A-BD67-ED9A8451C6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sz="2800" dirty="0"/>
                  <a:t>第一步是决定我们会从细胞状态中丢弃什么信息。这个决定通过一个称为遗忘门层完成。该门会读取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zh-CN" altLang="en-US" sz="2800" dirty="0"/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sub>
                    </m:sSub>
                    <m:r>
                      <a:rPr lang="en-US" altLang="zh-CN" sz="2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800" dirty="0"/>
                  <a:t>，输出一个在</a:t>
                </a:r>
                <a:r>
                  <a:rPr lang="en-US" altLang="zh-CN" sz="2800" dirty="0"/>
                  <a:t>0</a:t>
                </a:r>
                <a:r>
                  <a:rPr lang="zh-CN" altLang="en-US" sz="2800" dirty="0"/>
                  <a:t>到</a:t>
                </a:r>
                <a:r>
                  <a:rPr lang="en-US" altLang="zh-CN" sz="2800" dirty="0"/>
                  <a:t>1</a:t>
                </a:r>
                <a:r>
                  <a:rPr lang="zh-CN" altLang="en-US" sz="2800" dirty="0"/>
                  <a:t>之间的数值给每个在细胞状态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zh-CN" altLang="en-US" sz="2800" dirty="0"/>
                  <a:t>中的数字。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B22BC5B-D0CB-4F1A-BD67-ED9A8451C6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4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>
            <a:extLst>
              <a:ext uri="{FF2B5EF4-FFF2-40B4-BE49-F238E27FC236}">
                <a16:creationId xmlns:a16="http://schemas.microsoft.com/office/drawing/2014/main" id="{113677AE-B842-41A3-9FEC-AB780B041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73296"/>
            <a:ext cx="816028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75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38837D-BC8E-49B1-9BC5-EBFCF14D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379CD8F-3D88-4B1A-AE05-0B6B9EFC76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zh-CN" sz="2800" dirty="0"/>
                  <a:t>下一步是确定什么样的新信息被存放在细胞状态中。这里包含两个部分。第一，</a:t>
                </a:r>
                <a:r>
                  <a:rPr lang="en-US" altLang="zh-CN" sz="2800" dirty="0"/>
                  <a:t>sigmoid </a:t>
                </a:r>
                <a:r>
                  <a:rPr lang="zh-CN" altLang="zh-CN" sz="2800" dirty="0"/>
                  <a:t>层称</a:t>
                </a:r>
                <a:r>
                  <a:rPr lang="en-US" altLang="zh-CN" sz="2800" dirty="0"/>
                  <a:t> “</a:t>
                </a:r>
                <a:r>
                  <a:rPr lang="zh-CN" altLang="zh-CN" sz="2800" dirty="0"/>
                  <a:t>输入门层</a:t>
                </a:r>
                <a:r>
                  <a:rPr lang="en-US" altLang="zh-CN" sz="2800" dirty="0"/>
                  <a:t>” </a:t>
                </a:r>
                <a:r>
                  <a:rPr lang="zh-CN" altLang="zh-CN" sz="2800" dirty="0"/>
                  <a:t>决定什么值我们将要更新。然后，一个</a:t>
                </a:r>
                <a:r>
                  <a:rPr lang="en-US" altLang="zh-CN" sz="2800" dirty="0"/>
                  <a:t> tanh </a:t>
                </a:r>
                <a:r>
                  <a:rPr lang="zh-CN" altLang="zh-CN" sz="2800" dirty="0"/>
                  <a:t>层创建一个新的候选值向量，</a:t>
                </a:r>
                <a:r>
                  <a:rPr lang="en-US" altLang="zh-CN" sz="28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</m:acc>
                      </m:e>
                      <m:sub>
                        <m:r>
                          <a:rPr lang="en-US" altLang="zh-C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800" dirty="0"/>
                  <a:t>，会被加入到状态中。</a:t>
                </a:r>
                <a:endParaRPr lang="zh-CN" altLang="zh-CN" sz="2800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379CD8F-3D88-4B1A-AE05-0B6B9EFC76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1507" r="-2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>
            <a:extLst>
              <a:ext uri="{FF2B5EF4-FFF2-40B4-BE49-F238E27FC236}">
                <a16:creationId xmlns:a16="http://schemas.microsoft.com/office/drawing/2014/main" id="{8ADBD220-0A24-4875-9BC4-EA06CDEE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328"/>
            <a:ext cx="815918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11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556EA9-9FF0-42ED-A936-D9293A45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72E54CE-C9C7-4E83-AFA0-528C99C03D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zh-CN" sz="2800" dirty="0"/>
                  <a:t>把旧状态与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zh-CN" altLang="zh-CN" sz="2800" dirty="0"/>
                  <a:t>相乘，丢弃掉我们确定需要丢弃的信息。接着加上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zh-CN" altLang="zh-CN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zh-CN" altLang="zh-CN" sz="2800" dirty="0"/>
                  <a:t>。这就是新的候选值，根据我们决定更新每个状态的程度进行变化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72E54CE-C9C7-4E83-AFA0-528C99C03D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1781" r="-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>
            <a:extLst>
              <a:ext uri="{FF2B5EF4-FFF2-40B4-BE49-F238E27FC236}">
                <a16:creationId xmlns:a16="http://schemas.microsoft.com/office/drawing/2014/main" id="{529CAAAD-EC18-467C-B3B2-EE2DDEB7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0" y="3501288"/>
            <a:ext cx="815918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96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75B519-5362-432F-B8E7-3C4EE342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E41006-9189-4790-A946-49E7F126A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/>
              <a:t>最终，我们需要确定输出什么值。这个输出基于细胞状态，但是也是一个过滤后的版本。首先，我们运行一个 </a:t>
            </a:r>
            <a:r>
              <a:rPr lang="en-US" altLang="zh-CN" sz="2400" dirty="0"/>
              <a:t>sigmoid </a:t>
            </a:r>
            <a:r>
              <a:rPr lang="zh-CN" altLang="en-US" sz="2400" dirty="0"/>
              <a:t>层来确定细胞状态的哪个部分将输出出去。接着，我们把细胞状态通过 </a:t>
            </a:r>
            <a:r>
              <a:rPr lang="en-US" altLang="zh-CN" sz="2400" dirty="0"/>
              <a:t>tanh </a:t>
            </a:r>
            <a:r>
              <a:rPr lang="zh-CN" altLang="en-US" sz="2400" dirty="0"/>
              <a:t>进行处理（得到一个在</a:t>
            </a:r>
            <a:r>
              <a:rPr lang="en-US" altLang="zh-CN" sz="2400" dirty="0"/>
              <a:t>-1</a:t>
            </a:r>
            <a:r>
              <a:rPr lang="zh-CN" altLang="en-US" sz="2400" dirty="0"/>
              <a:t>到</a:t>
            </a:r>
            <a:r>
              <a:rPr lang="en-US" altLang="zh-CN" sz="2400" dirty="0"/>
              <a:t>1</a:t>
            </a:r>
            <a:r>
              <a:rPr lang="zh-CN" altLang="en-US" sz="2400" dirty="0"/>
              <a:t>之间的值）并将它和 </a:t>
            </a:r>
            <a:r>
              <a:rPr lang="en-US" altLang="zh-CN" sz="2400" dirty="0"/>
              <a:t>sigmoid </a:t>
            </a:r>
            <a:r>
              <a:rPr lang="zh-CN" altLang="en-US" sz="2400" dirty="0"/>
              <a:t>门的输出相乘，最终我们仅仅会输出我们确定输出的那部分。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49D8AA1-6B53-4061-8A36-81C71F74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6466"/>
            <a:ext cx="8685870" cy="268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1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27600B-9C7A-42B4-9A34-4429F3BF6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引言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920CA-BEA1-4D16-B869-F4BF8ED05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神经网络分类模型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95608A4-6939-411A-AE8C-49A446188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0848"/>
            <a:ext cx="792458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42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矩形 126"/>
          <p:cNvSpPr/>
          <p:nvPr/>
        </p:nvSpPr>
        <p:spPr>
          <a:xfrm>
            <a:off x="971060" y="2469337"/>
            <a:ext cx="489857" cy="155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1547664" y="2492896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2209935" y="2492896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2843808" y="2492896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3491880" y="2492896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4154151" y="2492896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971060" y="4269537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1547664" y="4293096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2209935" y="4293096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2843808" y="4293096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3491880" y="4293096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4154151" y="4293096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LSTM - Example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4802223" y="2492896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5436096" y="2492896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6084168" y="2492896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6746439" y="2492896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4802223" y="4293096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5436096" y="4293096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6084168" y="4293096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6746439" y="4293096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239346" y="3065816"/>
            <a:ext cx="4334139" cy="360040"/>
            <a:chOff x="2239346" y="3065816"/>
            <a:chExt cx="4334139" cy="360040"/>
          </a:xfrm>
        </p:grpSpPr>
        <p:sp>
          <p:nvSpPr>
            <p:cNvPr id="7" name="矩形 6"/>
            <p:cNvSpPr/>
            <p:nvPr/>
          </p:nvSpPr>
          <p:spPr>
            <a:xfrm>
              <a:off x="2239346" y="3065816"/>
              <a:ext cx="446247" cy="36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3491880" y="3068960"/>
              <a:ext cx="489317" cy="3568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6084168" y="3068960"/>
              <a:ext cx="489317" cy="3568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6" name="矩形 115"/>
          <p:cNvSpPr/>
          <p:nvPr/>
        </p:nvSpPr>
        <p:spPr>
          <a:xfrm>
            <a:off x="5453743" y="3068959"/>
            <a:ext cx="486409" cy="39269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02763" y="3501008"/>
            <a:ext cx="2433533" cy="356896"/>
            <a:chOff x="4802763" y="3501008"/>
            <a:chExt cx="2433533" cy="356896"/>
          </a:xfrm>
        </p:grpSpPr>
        <p:sp>
          <p:nvSpPr>
            <p:cNvPr id="117" name="矩形 116"/>
            <p:cNvSpPr/>
            <p:nvPr/>
          </p:nvSpPr>
          <p:spPr>
            <a:xfrm>
              <a:off x="4802763" y="3501008"/>
              <a:ext cx="489317" cy="3568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>
              <a:off x="6746979" y="3501008"/>
              <a:ext cx="489317" cy="3568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971060" y="5154925"/>
            <a:ext cx="8396302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400" baseline="-250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= 1</a:t>
            </a:r>
            <a:r>
              <a:rPr lang="zh-CN" altLang="en-US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时，在</a:t>
            </a:r>
            <a: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memory</a:t>
            </a:r>
            <a:r>
              <a:rPr lang="zh-CN" altLang="en-US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中累加上输入中的</a:t>
            </a:r>
            <a: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400" baseline="-250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的值</a:t>
            </a:r>
          </a:p>
          <a:p>
            <a:pPr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400" baseline="-250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=-1</a:t>
            </a:r>
            <a:r>
              <a:rPr lang="zh-CN" altLang="en-US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时，重置</a:t>
            </a:r>
            <a: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memory</a:t>
            </a:r>
            <a:r>
              <a:rPr lang="zh-CN" altLang="en-US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中的值</a:t>
            </a:r>
            <a:endParaRPr lang="en-US" altLang="zh-CN" sz="2400" dirty="0">
              <a:solidFill>
                <a:prstClr val="black"/>
              </a:solidFill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400" baseline="-250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= 1</a:t>
            </a:r>
            <a:r>
              <a:rPr lang="zh-CN" altLang="en-US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时，输出</a:t>
            </a:r>
            <a: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memory</a:t>
            </a:r>
            <a:r>
              <a:rPr lang="zh-CN" altLang="en-US" sz="2400" dirty="0">
                <a:solidFill>
                  <a:prstClr val="black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中的值</a:t>
            </a:r>
            <a:endParaRPr lang="en-US" altLang="zh-CN" sz="2400" dirty="0">
              <a:solidFill>
                <a:prstClr val="black"/>
              </a:solidFill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971600" y="1700808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1548204" y="1724367"/>
            <a:ext cx="489317" cy="48049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2210475" y="1724367"/>
            <a:ext cx="489317" cy="48049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2844348" y="1724367"/>
            <a:ext cx="489317" cy="48049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3492420" y="1724367"/>
            <a:ext cx="489317" cy="48049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4154691" y="1724367"/>
            <a:ext cx="489317" cy="48049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4802763" y="1724367"/>
            <a:ext cx="489317" cy="48049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矩形 141"/>
          <p:cNvSpPr/>
          <p:nvPr/>
        </p:nvSpPr>
        <p:spPr>
          <a:xfrm>
            <a:off x="5436636" y="1724367"/>
            <a:ext cx="489317" cy="48049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矩形 142"/>
          <p:cNvSpPr/>
          <p:nvPr/>
        </p:nvSpPr>
        <p:spPr>
          <a:xfrm>
            <a:off x="6084708" y="1724367"/>
            <a:ext cx="489317" cy="48049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矩形 143"/>
          <p:cNvSpPr/>
          <p:nvPr/>
        </p:nvSpPr>
        <p:spPr>
          <a:xfrm>
            <a:off x="6746979" y="1724367"/>
            <a:ext cx="489317" cy="48049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875838" y="1300698"/>
            <a:ext cx="5213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buFontTx/>
              <a:buNone/>
              <a:defRPr/>
            </a:pPr>
            <a:r>
              <a:rPr lang="zh-CN" altLang="en-US" sz="2000" kern="0" dirty="0">
                <a:solidFill>
                  <a:srgbClr val="0000FF"/>
                </a:solidFill>
                <a:ea typeface="楷体" pitchFamily="49" charset="-122"/>
              </a:rPr>
              <a:t>摘自李宏毅博士的</a:t>
            </a:r>
            <a:r>
              <a:rPr lang="en-US" altLang="zh-CN" sz="2000" i="1" kern="0" dirty="0">
                <a:solidFill>
                  <a:srgbClr val="0000FF"/>
                </a:solidFill>
                <a:ea typeface="楷体" pitchFamily="49" charset="-122"/>
              </a:rPr>
              <a:t>Deep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4813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9" grpId="0"/>
      <p:bldP spid="120" grpId="0" animBg="1"/>
      <p:bldP spid="121" grpId="0" animBg="1"/>
      <p:bldP spid="122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2656"/>
            <a:ext cx="3685943" cy="53285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04077" y="147990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endParaRPr lang="zh-CN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35496" y="116632"/>
            <a:ext cx="1368152" cy="1861965"/>
            <a:chOff x="35496" y="116632"/>
            <a:chExt cx="1368152" cy="1861965"/>
          </a:xfrm>
        </p:grpSpPr>
        <p:sp>
          <p:nvSpPr>
            <p:cNvPr id="11" name="矩形 10"/>
            <p:cNvSpPr/>
            <p:nvPr/>
          </p:nvSpPr>
          <p:spPr>
            <a:xfrm>
              <a:off x="1081754" y="908720"/>
              <a:ext cx="321894" cy="2880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直接连接符 9"/>
            <p:cNvCxnSpPr>
              <a:endCxn id="11" idx="1"/>
            </p:cNvCxnSpPr>
            <p:nvPr/>
          </p:nvCxnSpPr>
          <p:spPr>
            <a:xfrm flipV="1">
              <a:off x="488597" y="1052736"/>
              <a:ext cx="593157" cy="1048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endCxn id="11" idx="1"/>
            </p:cNvCxnSpPr>
            <p:nvPr/>
          </p:nvCxnSpPr>
          <p:spPr>
            <a:xfrm>
              <a:off x="488597" y="475074"/>
              <a:ext cx="593157" cy="5776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11" idx="1"/>
            </p:cNvCxnSpPr>
            <p:nvPr/>
          </p:nvCxnSpPr>
          <p:spPr>
            <a:xfrm>
              <a:off x="488597" y="940768"/>
              <a:ext cx="593157" cy="1119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stCxn id="44" idx="3"/>
              <a:endCxn id="11" idx="1"/>
            </p:cNvCxnSpPr>
            <p:nvPr/>
          </p:nvCxnSpPr>
          <p:spPr>
            <a:xfrm flipV="1">
              <a:off x="527502" y="1052736"/>
              <a:ext cx="554252" cy="7673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467544" y="207048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67544" y="639096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23173" y="1575200"/>
              <a:ext cx="492443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FF0000"/>
                  </a:solidFill>
                </a:rPr>
                <a:t>-10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14228" y="1173325"/>
              <a:ext cx="530915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0066FF"/>
                  </a:solidFill>
                </a:rPr>
                <a:t>100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35496" y="3151211"/>
            <a:ext cx="1368152" cy="1861965"/>
            <a:chOff x="35496" y="116632"/>
            <a:chExt cx="1368152" cy="1861965"/>
          </a:xfrm>
        </p:grpSpPr>
        <p:sp>
          <p:nvSpPr>
            <p:cNvPr id="65" name="矩形 64"/>
            <p:cNvSpPr/>
            <p:nvPr/>
          </p:nvSpPr>
          <p:spPr>
            <a:xfrm>
              <a:off x="1081754" y="908720"/>
              <a:ext cx="321894" cy="2880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7" name="直接连接符 66"/>
            <p:cNvCxnSpPr>
              <a:endCxn id="65" idx="1"/>
            </p:cNvCxnSpPr>
            <p:nvPr/>
          </p:nvCxnSpPr>
          <p:spPr>
            <a:xfrm flipV="1">
              <a:off x="488597" y="1052736"/>
              <a:ext cx="593157" cy="1048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>
              <a:endCxn id="65" idx="1"/>
            </p:cNvCxnSpPr>
            <p:nvPr/>
          </p:nvCxnSpPr>
          <p:spPr>
            <a:xfrm>
              <a:off x="488597" y="475074"/>
              <a:ext cx="593157" cy="5776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>
              <a:endCxn id="65" idx="1"/>
            </p:cNvCxnSpPr>
            <p:nvPr/>
          </p:nvCxnSpPr>
          <p:spPr>
            <a:xfrm>
              <a:off x="488597" y="940768"/>
              <a:ext cx="593157" cy="1119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>
              <a:stCxn id="77" idx="3"/>
              <a:endCxn id="65" idx="1"/>
            </p:cNvCxnSpPr>
            <p:nvPr/>
          </p:nvCxnSpPr>
          <p:spPr>
            <a:xfrm flipV="1">
              <a:off x="527502" y="1052736"/>
              <a:ext cx="554252" cy="7673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/>
            <p:cNvSpPr/>
            <p:nvPr/>
          </p:nvSpPr>
          <p:spPr>
            <a:xfrm>
              <a:off x="467544" y="207048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467544" y="639096"/>
              <a:ext cx="530915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0066FF"/>
                  </a:solidFill>
                </a:rPr>
                <a:t>100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623173" y="1575200"/>
              <a:ext cx="492443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FF0000"/>
                  </a:solidFill>
                </a:rPr>
                <a:t>-10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414228" y="1173325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962127" y="2108311"/>
            <a:ext cx="1351600" cy="1972031"/>
            <a:chOff x="-824098" y="76977"/>
            <a:chExt cx="1351600" cy="1972031"/>
          </a:xfrm>
        </p:grpSpPr>
        <p:sp>
          <p:nvSpPr>
            <p:cNvPr id="79" name="矩形 78"/>
            <p:cNvSpPr/>
            <p:nvPr/>
          </p:nvSpPr>
          <p:spPr>
            <a:xfrm>
              <a:off x="-824098" y="930831"/>
              <a:ext cx="321894" cy="2880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直接连接符 80"/>
            <p:cNvCxnSpPr/>
            <p:nvPr/>
          </p:nvCxnSpPr>
          <p:spPr>
            <a:xfrm>
              <a:off x="-518756" y="1079967"/>
              <a:ext cx="569890" cy="130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>
              <a:endCxn id="80" idx="1"/>
            </p:cNvCxnSpPr>
            <p:nvPr/>
          </p:nvCxnSpPr>
          <p:spPr>
            <a:xfrm flipV="1">
              <a:off x="-502204" y="275101"/>
              <a:ext cx="539849" cy="7577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-502204" y="945694"/>
              <a:ext cx="535551" cy="1156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>
              <a:stCxn id="91" idx="1"/>
              <a:endCxn id="79" idx="3"/>
            </p:cNvCxnSpPr>
            <p:nvPr/>
          </p:nvCxnSpPr>
          <p:spPr>
            <a:xfrm flipH="1" flipV="1">
              <a:off x="-502204" y="1074847"/>
              <a:ext cx="539849" cy="7452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矩形 84"/>
            <p:cNvSpPr/>
            <p:nvPr/>
          </p:nvSpPr>
          <p:spPr>
            <a:xfrm>
              <a:off x="-266735" y="76977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-422137" y="655939"/>
              <a:ext cx="530915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0066FF"/>
                  </a:solidFill>
                </a:rPr>
                <a:t>100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-425209" y="1707376"/>
              <a:ext cx="415498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0066FF"/>
                  </a:solidFill>
                </a:rPr>
                <a:t>10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-290171" y="1206904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1967978" y="5564544"/>
            <a:ext cx="2532014" cy="1075150"/>
            <a:chOff x="1967978" y="5564544"/>
            <a:chExt cx="2532014" cy="1075150"/>
          </a:xfrm>
        </p:grpSpPr>
        <p:sp>
          <p:nvSpPr>
            <p:cNvPr id="102" name="矩形 101"/>
            <p:cNvSpPr/>
            <p:nvPr/>
          </p:nvSpPr>
          <p:spPr>
            <a:xfrm>
              <a:off x="3042631" y="5564544"/>
              <a:ext cx="321894" cy="2880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967978" y="6309320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4" name="直接连接符 103"/>
            <p:cNvCxnSpPr>
              <a:endCxn id="102" idx="2"/>
            </p:cNvCxnSpPr>
            <p:nvPr/>
          </p:nvCxnSpPr>
          <p:spPr>
            <a:xfrm flipV="1">
              <a:off x="2746052" y="5852576"/>
              <a:ext cx="457526" cy="5093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3217374" y="5862020"/>
              <a:ext cx="397609" cy="447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>
              <a:stCxn id="103" idx="0"/>
              <a:endCxn id="102" idx="2"/>
            </p:cNvCxnSpPr>
            <p:nvPr/>
          </p:nvCxnSpPr>
          <p:spPr>
            <a:xfrm flipV="1">
              <a:off x="2212907" y="5852576"/>
              <a:ext cx="990671" cy="4567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>
              <a:stCxn id="114" idx="3"/>
              <a:endCxn id="102" idx="2"/>
            </p:cNvCxnSpPr>
            <p:nvPr/>
          </p:nvCxnSpPr>
          <p:spPr>
            <a:xfrm flipH="1" flipV="1">
              <a:off x="3203578" y="5852576"/>
              <a:ext cx="1296414" cy="628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矩形 107"/>
            <p:cNvSpPr/>
            <p:nvPr/>
          </p:nvSpPr>
          <p:spPr>
            <a:xfrm>
              <a:off x="2067166" y="5910132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0066FF"/>
                  </a:solidFill>
                </a:rPr>
                <a:t>1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>
              <a:off x="2612177" y="6022986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3989566" y="5960613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3161488" y="6043904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648697" y="631464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3329416" y="632275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4010135" y="6322757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2868588" y="2708233"/>
            <a:ext cx="708216" cy="746357"/>
            <a:chOff x="6070156" y="4289638"/>
            <a:chExt cx="708216" cy="746357"/>
          </a:xfrm>
        </p:grpSpPr>
        <p:sp>
          <p:nvSpPr>
            <p:cNvPr id="124" name="椭圆 12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6111518" y="4485375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Cell</a:t>
              </a:r>
              <a:endParaRPr lang="zh-CN" alt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5075516" y="5133633"/>
            <a:ext cx="489857" cy="155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5652120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314391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48264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7596336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258607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5076056" y="548680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652660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314931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6948804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7596876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8259147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6" name="表格 145"/>
          <p:cNvGraphicFramePr>
            <a:graphicFrameLocks noGrp="1"/>
          </p:cNvGraphicFramePr>
          <p:nvPr/>
        </p:nvGraphicFramePr>
        <p:xfrm>
          <a:off x="6703335" y="1412776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input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7" name="表格 146"/>
          <p:cNvGraphicFramePr>
            <a:graphicFrameLocks noGrp="1"/>
          </p:cNvGraphicFramePr>
          <p:nvPr/>
        </p:nvGraphicFramePr>
        <p:xfrm>
          <a:off x="6703335" y="3759034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8" name="表格 147"/>
          <p:cNvGraphicFramePr>
            <a:graphicFrameLocks noGrp="1"/>
          </p:cNvGraphicFramePr>
          <p:nvPr/>
        </p:nvGraphicFramePr>
        <p:xfrm>
          <a:off x="6703335" y="2594620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forget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4358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2656"/>
            <a:ext cx="3685943" cy="53285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04077" y="147990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endParaRPr lang="zh-CN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35496" y="116632"/>
            <a:ext cx="1368152" cy="1861965"/>
            <a:chOff x="35496" y="116632"/>
            <a:chExt cx="1368152" cy="1861965"/>
          </a:xfrm>
        </p:grpSpPr>
        <p:sp>
          <p:nvSpPr>
            <p:cNvPr id="11" name="矩形 10"/>
            <p:cNvSpPr/>
            <p:nvPr/>
          </p:nvSpPr>
          <p:spPr>
            <a:xfrm>
              <a:off x="1081754" y="908720"/>
              <a:ext cx="321894" cy="2880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直接连接符 9"/>
            <p:cNvCxnSpPr>
              <a:endCxn id="11" idx="1"/>
            </p:cNvCxnSpPr>
            <p:nvPr/>
          </p:nvCxnSpPr>
          <p:spPr>
            <a:xfrm flipV="1">
              <a:off x="488597" y="1052736"/>
              <a:ext cx="593157" cy="1048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endCxn id="11" idx="1"/>
            </p:cNvCxnSpPr>
            <p:nvPr/>
          </p:nvCxnSpPr>
          <p:spPr>
            <a:xfrm>
              <a:off x="488597" y="475074"/>
              <a:ext cx="593157" cy="5776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11" idx="1"/>
            </p:cNvCxnSpPr>
            <p:nvPr/>
          </p:nvCxnSpPr>
          <p:spPr>
            <a:xfrm>
              <a:off x="488597" y="940768"/>
              <a:ext cx="593157" cy="1119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stCxn id="44" idx="3"/>
              <a:endCxn id="11" idx="1"/>
            </p:cNvCxnSpPr>
            <p:nvPr/>
          </p:nvCxnSpPr>
          <p:spPr>
            <a:xfrm flipV="1">
              <a:off x="527502" y="1052736"/>
              <a:ext cx="554252" cy="7673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467544" y="207048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67544" y="639096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23173" y="1575200"/>
              <a:ext cx="492443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FF0000"/>
                  </a:solidFill>
                </a:rPr>
                <a:t>-10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14228" y="1173325"/>
              <a:ext cx="530915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0066FF"/>
                  </a:solidFill>
                </a:rPr>
                <a:t>100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35496" y="3151211"/>
            <a:ext cx="1368152" cy="1861965"/>
            <a:chOff x="35496" y="116632"/>
            <a:chExt cx="1368152" cy="1861965"/>
          </a:xfrm>
        </p:grpSpPr>
        <p:sp>
          <p:nvSpPr>
            <p:cNvPr id="65" name="矩形 64"/>
            <p:cNvSpPr/>
            <p:nvPr/>
          </p:nvSpPr>
          <p:spPr>
            <a:xfrm>
              <a:off x="1081754" y="908720"/>
              <a:ext cx="321894" cy="2880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7" name="直接连接符 66"/>
            <p:cNvCxnSpPr>
              <a:endCxn id="65" idx="1"/>
            </p:cNvCxnSpPr>
            <p:nvPr/>
          </p:nvCxnSpPr>
          <p:spPr>
            <a:xfrm flipV="1">
              <a:off x="488597" y="1052736"/>
              <a:ext cx="593157" cy="1048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>
              <a:endCxn id="65" idx="1"/>
            </p:cNvCxnSpPr>
            <p:nvPr/>
          </p:nvCxnSpPr>
          <p:spPr>
            <a:xfrm>
              <a:off x="488597" y="475074"/>
              <a:ext cx="593157" cy="5776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>
              <a:endCxn id="65" idx="1"/>
            </p:cNvCxnSpPr>
            <p:nvPr/>
          </p:nvCxnSpPr>
          <p:spPr>
            <a:xfrm>
              <a:off x="488597" y="940768"/>
              <a:ext cx="593157" cy="1119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>
              <a:stCxn id="77" idx="3"/>
              <a:endCxn id="65" idx="1"/>
            </p:cNvCxnSpPr>
            <p:nvPr/>
          </p:nvCxnSpPr>
          <p:spPr>
            <a:xfrm flipV="1">
              <a:off x="527502" y="1052736"/>
              <a:ext cx="554252" cy="7673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矩形 70"/>
            <p:cNvSpPr/>
            <p:nvPr/>
          </p:nvSpPr>
          <p:spPr>
            <a:xfrm>
              <a:off x="467544" y="207048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467544" y="639096"/>
              <a:ext cx="530915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0066FF"/>
                  </a:solidFill>
                </a:rPr>
                <a:t>100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623173" y="1575200"/>
              <a:ext cx="492443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FF0000"/>
                  </a:solidFill>
                </a:rPr>
                <a:t>-10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414228" y="1173325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962127" y="2108311"/>
            <a:ext cx="1351600" cy="1972031"/>
            <a:chOff x="-824098" y="76977"/>
            <a:chExt cx="1351600" cy="1972031"/>
          </a:xfrm>
        </p:grpSpPr>
        <p:sp>
          <p:nvSpPr>
            <p:cNvPr id="79" name="矩形 78"/>
            <p:cNvSpPr/>
            <p:nvPr/>
          </p:nvSpPr>
          <p:spPr>
            <a:xfrm>
              <a:off x="-824098" y="930831"/>
              <a:ext cx="321894" cy="2880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直接连接符 80"/>
            <p:cNvCxnSpPr/>
            <p:nvPr/>
          </p:nvCxnSpPr>
          <p:spPr>
            <a:xfrm>
              <a:off x="-518756" y="1079967"/>
              <a:ext cx="569890" cy="1303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>
              <a:endCxn id="80" idx="1"/>
            </p:cNvCxnSpPr>
            <p:nvPr/>
          </p:nvCxnSpPr>
          <p:spPr>
            <a:xfrm flipV="1">
              <a:off x="-502204" y="275101"/>
              <a:ext cx="539849" cy="7577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V="1">
              <a:off x="-502204" y="945694"/>
              <a:ext cx="535551" cy="1156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>
              <a:stCxn id="91" idx="1"/>
              <a:endCxn id="79" idx="3"/>
            </p:cNvCxnSpPr>
            <p:nvPr/>
          </p:nvCxnSpPr>
          <p:spPr>
            <a:xfrm flipH="1" flipV="1">
              <a:off x="-502204" y="1074847"/>
              <a:ext cx="539849" cy="7452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矩形 84"/>
            <p:cNvSpPr/>
            <p:nvPr/>
          </p:nvSpPr>
          <p:spPr>
            <a:xfrm>
              <a:off x="-266735" y="76977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-422137" y="655939"/>
              <a:ext cx="530915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0066FF"/>
                  </a:solidFill>
                </a:rPr>
                <a:t>100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-425209" y="1707376"/>
              <a:ext cx="415498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0066FF"/>
                  </a:solidFill>
                </a:rPr>
                <a:t>10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-290171" y="1206904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1967978" y="5564544"/>
            <a:ext cx="2532014" cy="1075150"/>
            <a:chOff x="1967978" y="5564544"/>
            <a:chExt cx="2532014" cy="1075150"/>
          </a:xfrm>
        </p:grpSpPr>
        <p:sp>
          <p:nvSpPr>
            <p:cNvPr id="102" name="矩形 101"/>
            <p:cNvSpPr/>
            <p:nvPr/>
          </p:nvSpPr>
          <p:spPr>
            <a:xfrm>
              <a:off x="3042631" y="5564544"/>
              <a:ext cx="321894" cy="2880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sz="24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967978" y="6309320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4" name="直接连接符 103"/>
            <p:cNvCxnSpPr>
              <a:endCxn id="102" idx="2"/>
            </p:cNvCxnSpPr>
            <p:nvPr/>
          </p:nvCxnSpPr>
          <p:spPr>
            <a:xfrm flipV="1">
              <a:off x="2746052" y="5852576"/>
              <a:ext cx="457526" cy="5093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3217374" y="5862020"/>
              <a:ext cx="397609" cy="447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>
              <a:stCxn id="103" idx="0"/>
              <a:endCxn id="102" idx="2"/>
            </p:cNvCxnSpPr>
            <p:nvPr/>
          </p:nvCxnSpPr>
          <p:spPr>
            <a:xfrm flipV="1">
              <a:off x="2212907" y="5852576"/>
              <a:ext cx="990671" cy="4567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>
              <a:stCxn id="114" idx="3"/>
              <a:endCxn id="102" idx="2"/>
            </p:cNvCxnSpPr>
            <p:nvPr/>
          </p:nvCxnSpPr>
          <p:spPr>
            <a:xfrm flipH="1" flipV="1">
              <a:off x="3203578" y="5852576"/>
              <a:ext cx="1296414" cy="628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矩形 107"/>
            <p:cNvSpPr/>
            <p:nvPr/>
          </p:nvSpPr>
          <p:spPr>
            <a:xfrm>
              <a:off x="2067166" y="5910132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srgbClr val="0066FF"/>
                  </a:solidFill>
                </a:rPr>
                <a:t>1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>
              <a:off x="2612177" y="6022986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3989566" y="5960613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3161488" y="6043904"/>
              <a:ext cx="300082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CN" dirty="0">
                  <a:solidFill>
                    <a:prstClr val="black"/>
                  </a:solidFill>
                </a:rPr>
                <a:t>0</a:t>
              </a:r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648697" y="631464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3329416" y="632275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8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4010135" y="6322757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2868588" y="2708233"/>
            <a:ext cx="708216" cy="746357"/>
            <a:chOff x="6070156" y="4289638"/>
            <a:chExt cx="708216" cy="746357"/>
          </a:xfrm>
        </p:grpSpPr>
        <p:sp>
          <p:nvSpPr>
            <p:cNvPr id="124" name="椭圆 12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6111518" y="4485375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Cell</a:t>
              </a:r>
              <a:endParaRPr lang="zh-CN" alt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5075516" y="5133633"/>
            <a:ext cx="489857" cy="155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5652120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314391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48264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7596336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258607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5076056" y="548680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652660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314931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6948804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7596876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8259147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3059832" y="4941168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035886" y="1895481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4" name="椭圆 9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267810" y="448537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99" name="表格 98"/>
          <p:cNvGraphicFramePr>
            <a:graphicFrameLocks noGrp="1"/>
          </p:cNvGraphicFramePr>
          <p:nvPr/>
        </p:nvGraphicFramePr>
        <p:xfrm>
          <a:off x="6703335" y="1412776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input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0" name="表格 99"/>
          <p:cNvGraphicFramePr>
            <a:graphicFrameLocks noGrp="1"/>
          </p:cNvGraphicFramePr>
          <p:nvPr/>
        </p:nvGraphicFramePr>
        <p:xfrm>
          <a:off x="6703335" y="3759034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1" name="表格 100"/>
          <p:cNvGraphicFramePr>
            <a:graphicFrameLocks noGrp="1"/>
          </p:cNvGraphicFramePr>
          <p:nvPr/>
        </p:nvGraphicFramePr>
        <p:xfrm>
          <a:off x="6703335" y="2594620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forget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98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2656"/>
            <a:ext cx="3685943" cy="53285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04077" y="147990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endParaRPr lang="zh-CN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81754" y="908720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>
            <a:endCxn id="11" idx="1"/>
          </p:cNvCxnSpPr>
          <p:nvPr/>
        </p:nvCxnSpPr>
        <p:spPr>
          <a:xfrm flipV="1">
            <a:off x="488597" y="1052736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11" idx="1"/>
          </p:cNvCxnSpPr>
          <p:nvPr/>
        </p:nvCxnSpPr>
        <p:spPr>
          <a:xfrm>
            <a:off x="488597" y="475074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11" idx="1"/>
          </p:cNvCxnSpPr>
          <p:nvPr/>
        </p:nvCxnSpPr>
        <p:spPr>
          <a:xfrm>
            <a:off x="488597" y="940768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4" idx="3"/>
            <a:endCxn id="11" idx="1"/>
          </p:cNvCxnSpPr>
          <p:nvPr/>
        </p:nvCxnSpPr>
        <p:spPr>
          <a:xfrm flipV="1">
            <a:off x="527502" y="1052736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67544" y="20704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44" y="63909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3173" y="1575200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4228" y="117332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081754" y="3943299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直接连接符 66"/>
          <p:cNvCxnSpPr>
            <a:endCxn id="65" idx="1"/>
          </p:cNvCxnSpPr>
          <p:nvPr/>
        </p:nvCxnSpPr>
        <p:spPr>
          <a:xfrm flipV="1">
            <a:off x="488597" y="4087315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65" idx="1"/>
          </p:cNvCxnSpPr>
          <p:nvPr/>
        </p:nvCxnSpPr>
        <p:spPr>
          <a:xfrm>
            <a:off x="488597" y="3509653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65" idx="1"/>
          </p:cNvCxnSpPr>
          <p:nvPr/>
        </p:nvCxnSpPr>
        <p:spPr>
          <a:xfrm>
            <a:off x="488597" y="3975347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77" idx="3"/>
            <a:endCxn id="65" idx="1"/>
          </p:cNvCxnSpPr>
          <p:nvPr/>
        </p:nvCxnSpPr>
        <p:spPr>
          <a:xfrm flipV="1">
            <a:off x="527502" y="4087315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67544" y="3241627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67544" y="367367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23173" y="4609779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14228" y="4207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042631" y="5564544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直接连接符 103"/>
          <p:cNvCxnSpPr>
            <a:endCxn id="102" idx="2"/>
          </p:cNvCxnSpPr>
          <p:nvPr/>
        </p:nvCxnSpPr>
        <p:spPr>
          <a:xfrm flipV="1">
            <a:off x="2746052" y="5852576"/>
            <a:ext cx="457526" cy="509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3217374" y="5862020"/>
            <a:ext cx="397609" cy="44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stCxn id="103" idx="0"/>
            <a:endCxn id="102" idx="2"/>
          </p:cNvCxnSpPr>
          <p:nvPr/>
        </p:nvCxnSpPr>
        <p:spPr>
          <a:xfrm flipV="1">
            <a:off x="2212907" y="5852576"/>
            <a:ext cx="990671" cy="456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>
            <a:stCxn id="114" idx="3"/>
            <a:endCxn id="102" idx="2"/>
          </p:cNvCxnSpPr>
          <p:nvPr/>
        </p:nvCxnSpPr>
        <p:spPr>
          <a:xfrm flipH="1" flipV="1">
            <a:off x="3203578" y="5852576"/>
            <a:ext cx="1296414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/>
          <p:cNvSpPr/>
          <p:nvPr/>
        </p:nvSpPr>
        <p:spPr>
          <a:xfrm>
            <a:off x="2067166" y="5910132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2612177" y="602298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3989566" y="5960613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3161488" y="6043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2868588" y="2708233"/>
            <a:ext cx="708216" cy="746357"/>
            <a:chOff x="6070156" y="4289638"/>
            <a:chExt cx="708216" cy="746357"/>
          </a:xfrm>
        </p:grpSpPr>
        <p:sp>
          <p:nvSpPr>
            <p:cNvPr id="124" name="椭圆 12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6111518" y="4485375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Cell</a:t>
              </a:r>
              <a:endParaRPr lang="zh-CN" alt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5075516" y="5133633"/>
            <a:ext cx="489857" cy="155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5652120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314391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48264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7596336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258607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962127" y="2962165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5267469" y="3111301"/>
            <a:ext cx="569890" cy="130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endCxn id="80" idx="1"/>
          </p:cNvCxnSpPr>
          <p:nvPr/>
        </p:nvCxnSpPr>
        <p:spPr>
          <a:xfrm flipV="1">
            <a:off x="5284021" y="2306435"/>
            <a:ext cx="539849" cy="7577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V="1">
            <a:off x="5284021" y="2977028"/>
            <a:ext cx="535551" cy="115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91" idx="1"/>
            <a:endCxn id="79" idx="3"/>
          </p:cNvCxnSpPr>
          <p:nvPr/>
        </p:nvCxnSpPr>
        <p:spPr>
          <a:xfrm flipH="1" flipV="1">
            <a:off x="5284021" y="3106181"/>
            <a:ext cx="539849" cy="74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5519490" y="2108311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364088" y="2687273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361016" y="3738710"/>
            <a:ext cx="41549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5496054" y="323823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5496" y="116632"/>
            <a:ext cx="6278231" cy="6523062"/>
            <a:chOff x="35496" y="116632"/>
            <a:chExt cx="6278231" cy="6523062"/>
          </a:xfrm>
        </p:grpSpPr>
        <p:sp>
          <p:nvSpPr>
            <p:cNvPr id="5" name="矩形 4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37645" y="3151211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5496" y="368812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496" y="4192183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7645" y="4696239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967978" y="6309320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648697" y="631464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3329416" y="632275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4010135" y="6322757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5823870" y="2147966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5821721" y="268488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5821721" y="318893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5823870" y="3692994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5076056" y="548680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652660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314931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6948804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7596876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8259147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3059832" y="4941168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035886" y="1895481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4" name="椭圆 9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267811" y="448537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217374" y="4295273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2247335" y="3714003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3203786" y="3620695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3635538" y="3199426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44" name="表格 143"/>
          <p:cNvGraphicFramePr>
            <a:graphicFrameLocks noGrp="1"/>
          </p:cNvGraphicFramePr>
          <p:nvPr/>
        </p:nvGraphicFramePr>
        <p:xfrm>
          <a:off x="6703335" y="1412776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input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5" name="表格 144"/>
          <p:cNvGraphicFramePr>
            <a:graphicFrameLocks noGrp="1"/>
          </p:cNvGraphicFramePr>
          <p:nvPr/>
        </p:nvGraphicFramePr>
        <p:xfrm>
          <a:off x="6703335" y="3759034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6" name="表格 145"/>
          <p:cNvGraphicFramePr>
            <a:graphicFrameLocks noGrp="1"/>
          </p:cNvGraphicFramePr>
          <p:nvPr/>
        </p:nvGraphicFramePr>
        <p:xfrm>
          <a:off x="6703335" y="2594620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forget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49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9" grpId="0"/>
      <p:bldP spid="120" grpId="0"/>
      <p:bldP spid="1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2656"/>
            <a:ext cx="3685943" cy="53285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04077" y="147990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endParaRPr lang="zh-CN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81754" y="908720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>
            <a:endCxn id="11" idx="1"/>
          </p:cNvCxnSpPr>
          <p:nvPr/>
        </p:nvCxnSpPr>
        <p:spPr>
          <a:xfrm flipV="1">
            <a:off x="488597" y="1052736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11" idx="1"/>
          </p:cNvCxnSpPr>
          <p:nvPr/>
        </p:nvCxnSpPr>
        <p:spPr>
          <a:xfrm>
            <a:off x="488597" y="475074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11" idx="1"/>
          </p:cNvCxnSpPr>
          <p:nvPr/>
        </p:nvCxnSpPr>
        <p:spPr>
          <a:xfrm>
            <a:off x="488597" y="940768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4" idx="3"/>
            <a:endCxn id="11" idx="1"/>
          </p:cNvCxnSpPr>
          <p:nvPr/>
        </p:nvCxnSpPr>
        <p:spPr>
          <a:xfrm flipV="1">
            <a:off x="527502" y="1052736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67544" y="20704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44" y="63909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3173" y="1575200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4228" y="117332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081754" y="3943299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直接连接符 66"/>
          <p:cNvCxnSpPr>
            <a:endCxn id="65" idx="1"/>
          </p:cNvCxnSpPr>
          <p:nvPr/>
        </p:nvCxnSpPr>
        <p:spPr>
          <a:xfrm flipV="1">
            <a:off x="488597" y="4087315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65" idx="1"/>
          </p:cNvCxnSpPr>
          <p:nvPr/>
        </p:nvCxnSpPr>
        <p:spPr>
          <a:xfrm>
            <a:off x="488597" y="3509653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65" idx="1"/>
          </p:cNvCxnSpPr>
          <p:nvPr/>
        </p:nvCxnSpPr>
        <p:spPr>
          <a:xfrm>
            <a:off x="488597" y="3975347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77" idx="3"/>
            <a:endCxn id="65" idx="1"/>
          </p:cNvCxnSpPr>
          <p:nvPr/>
        </p:nvCxnSpPr>
        <p:spPr>
          <a:xfrm flipV="1">
            <a:off x="527502" y="4087315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67544" y="3241627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67544" y="367367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23173" y="4609779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14228" y="4207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042631" y="5564544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直接连接符 103"/>
          <p:cNvCxnSpPr>
            <a:endCxn id="102" idx="2"/>
          </p:cNvCxnSpPr>
          <p:nvPr/>
        </p:nvCxnSpPr>
        <p:spPr>
          <a:xfrm flipV="1">
            <a:off x="2746052" y="5852576"/>
            <a:ext cx="457526" cy="509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3217374" y="5862020"/>
            <a:ext cx="397609" cy="44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stCxn id="103" idx="0"/>
            <a:endCxn id="102" idx="2"/>
          </p:cNvCxnSpPr>
          <p:nvPr/>
        </p:nvCxnSpPr>
        <p:spPr>
          <a:xfrm flipV="1">
            <a:off x="2212907" y="5852576"/>
            <a:ext cx="990671" cy="456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>
            <a:stCxn id="114" idx="3"/>
            <a:endCxn id="102" idx="2"/>
          </p:cNvCxnSpPr>
          <p:nvPr/>
        </p:nvCxnSpPr>
        <p:spPr>
          <a:xfrm flipH="1" flipV="1">
            <a:off x="3203578" y="5852576"/>
            <a:ext cx="1296414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/>
          <p:cNvSpPr/>
          <p:nvPr/>
        </p:nvSpPr>
        <p:spPr>
          <a:xfrm>
            <a:off x="2067166" y="5910132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2612177" y="602298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3989566" y="5960613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3161488" y="6043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2868588" y="2708233"/>
            <a:ext cx="708216" cy="746357"/>
            <a:chOff x="6070156" y="4289638"/>
            <a:chExt cx="708216" cy="746357"/>
          </a:xfrm>
        </p:grpSpPr>
        <p:sp>
          <p:nvSpPr>
            <p:cNvPr id="124" name="椭圆 12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6111518" y="4485375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Cell</a:t>
              </a:r>
              <a:endParaRPr lang="zh-CN" alt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5075516" y="5133633"/>
            <a:ext cx="489857" cy="155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5652120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314391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48264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7596336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258607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962127" y="2962165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5267469" y="3111301"/>
            <a:ext cx="569890" cy="130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endCxn id="80" idx="1"/>
          </p:cNvCxnSpPr>
          <p:nvPr/>
        </p:nvCxnSpPr>
        <p:spPr>
          <a:xfrm flipV="1">
            <a:off x="5284021" y="2306435"/>
            <a:ext cx="539849" cy="7577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V="1">
            <a:off x="5284021" y="2977028"/>
            <a:ext cx="535551" cy="115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91" idx="1"/>
            <a:endCxn id="79" idx="3"/>
          </p:cNvCxnSpPr>
          <p:nvPr/>
        </p:nvCxnSpPr>
        <p:spPr>
          <a:xfrm flipH="1" flipV="1">
            <a:off x="5284021" y="3106181"/>
            <a:ext cx="539849" cy="74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5519490" y="2108311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364088" y="2687273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361016" y="3738710"/>
            <a:ext cx="41549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5496054" y="323823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5496" y="116632"/>
            <a:ext cx="6278231" cy="6523062"/>
            <a:chOff x="35496" y="116632"/>
            <a:chExt cx="6278231" cy="6523062"/>
          </a:xfrm>
        </p:grpSpPr>
        <p:sp>
          <p:nvSpPr>
            <p:cNvPr id="5" name="矩形 4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37645" y="3151211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5496" y="368812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496" y="4192183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7645" y="4696239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967978" y="6309320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648697" y="631464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3329416" y="632275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4010135" y="6322757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5823870" y="2147966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5821721" y="268488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5821721" y="318893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5823870" y="3692994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5076056" y="548680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652660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314931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6948804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7596876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8259147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3059832" y="4941168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035886" y="1895481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4" name="椭圆 9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267811" y="448537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217374" y="4295273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2247335" y="3714003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3203786" y="3620695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3635538" y="3199426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7" name="椭圆 96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6267810" y="4485375"/>
              <a:ext cx="3129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3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9" name="矩形 98"/>
          <p:cNvSpPr/>
          <p:nvPr/>
        </p:nvSpPr>
        <p:spPr>
          <a:xfrm>
            <a:off x="2179223" y="1321284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3296984" y="147507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01" name="表格 100"/>
          <p:cNvGraphicFramePr>
            <a:graphicFrameLocks noGrp="1"/>
          </p:cNvGraphicFramePr>
          <p:nvPr/>
        </p:nvGraphicFramePr>
        <p:xfrm>
          <a:off x="6703335" y="1412776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input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5" name="表格 114"/>
          <p:cNvGraphicFramePr>
            <a:graphicFrameLocks noGrp="1"/>
          </p:cNvGraphicFramePr>
          <p:nvPr/>
        </p:nvGraphicFramePr>
        <p:xfrm>
          <a:off x="6703335" y="3759034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6" name="表格 115"/>
          <p:cNvGraphicFramePr>
            <a:graphicFrameLocks noGrp="1"/>
          </p:cNvGraphicFramePr>
          <p:nvPr/>
        </p:nvGraphicFramePr>
        <p:xfrm>
          <a:off x="6703335" y="2594620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forget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43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2656"/>
            <a:ext cx="3685943" cy="53285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04077" y="147990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endParaRPr lang="zh-CN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81754" y="908720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>
            <a:endCxn id="11" idx="1"/>
          </p:cNvCxnSpPr>
          <p:nvPr/>
        </p:nvCxnSpPr>
        <p:spPr>
          <a:xfrm flipV="1">
            <a:off x="488597" y="1052736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11" idx="1"/>
          </p:cNvCxnSpPr>
          <p:nvPr/>
        </p:nvCxnSpPr>
        <p:spPr>
          <a:xfrm>
            <a:off x="488597" y="475074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11" idx="1"/>
          </p:cNvCxnSpPr>
          <p:nvPr/>
        </p:nvCxnSpPr>
        <p:spPr>
          <a:xfrm>
            <a:off x="488597" y="940768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4" idx="3"/>
            <a:endCxn id="11" idx="1"/>
          </p:cNvCxnSpPr>
          <p:nvPr/>
        </p:nvCxnSpPr>
        <p:spPr>
          <a:xfrm flipV="1">
            <a:off x="527502" y="1052736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67544" y="20704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44" y="63909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3173" y="1575200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4228" y="117332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081754" y="3943299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直接连接符 66"/>
          <p:cNvCxnSpPr>
            <a:endCxn id="65" idx="1"/>
          </p:cNvCxnSpPr>
          <p:nvPr/>
        </p:nvCxnSpPr>
        <p:spPr>
          <a:xfrm flipV="1">
            <a:off x="488597" y="4087315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65" idx="1"/>
          </p:cNvCxnSpPr>
          <p:nvPr/>
        </p:nvCxnSpPr>
        <p:spPr>
          <a:xfrm>
            <a:off x="488597" y="3509653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65" idx="1"/>
          </p:cNvCxnSpPr>
          <p:nvPr/>
        </p:nvCxnSpPr>
        <p:spPr>
          <a:xfrm>
            <a:off x="488597" y="3975347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77" idx="3"/>
            <a:endCxn id="65" idx="1"/>
          </p:cNvCxnSpPr>
          <p:nvPr/>
        </p:nvCxnSpPr>
        <p:spPr>
          <a:xfrm flipV="1">
            <a:off x="527502" y="4087315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67544" y="3241627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67544" y="367367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23173" y="4609779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14228" y="4207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042631" y="5564544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直接连接符 103"/>
          <p:cNvCxnSpPr>
            <a:endCxn id="102" idx="2"/>
          </p:cNvCxnSpPr>
          <p:nvPr/>
        </p:nvCxnSpPr>
        <p:spPr>
          <a:xfrm flipV="1">
            <a:off x="2746052" y="5852576"/>
            <a:ext cx="457526" cy="509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3217374" y="5862020"/>
            <a:ext cx="397609" cy="44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stCxn id="103" idx="0"/>
            <a:endCxn id="102" idx="2"/>
          </p:cNvCxnSpPr>
          <p:nvPr/>
        </p:nvCxnSpPr>
        <p:spPr>
          <a:xfrm flipV="1">
            <a:off x="2212907" y="5852576"/>
            <a:ext cx="990671" cy="456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>
            <a:stCxn id="114" idx="3"/>
            <a:endCxn id="102" idx="2"/>
          </p:cNvCxnSpPr>
          <p:nvPr/>
        </p:nvCxnSpPr>
        <p:spPr>
          <a:xfrm flipH="1" flipV="1">
            <a:off x="3203578" y="5852576"/>
            <a:ext cx="1296414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/>
          <p:cNvSpPr/>
          <p:nvPr/>
        </p:nvSpPr>
        <p:spPr>
          <a:xfrm>
            <a:off x="2067166" y="5910132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2612177" y="602298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3989566" y="5960613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3161488" y="6043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2868588" y="2708233"/>
            <a:ext cx="708216" cy="746357"/>
            <a:chOff x="6070156" y="4289638"/>
            <a:chExt cx="708216" cy="746357"/>
          </a:xfrm>
        </p:grpSpPr>
        <p:sp>
          <p:nvSpPr>
            <p:cNvPr id="124" name="椭圆 12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6111518" y="4485375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Cell</a:t>
              </a:r>
              <a:endParaRPr lang="zh-CN" alt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5075516" y="5133633"/>
            <a:ext cx="489857" cy="155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5652120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314391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48264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7596336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258607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962127" y="2962165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5267469" y="3111301"/>
            <a:ext cx="569890" cy="130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endCxn id="80" idx="1"/>
          </p:cNvCxnSpPr>
          <p:nvPr/>
        </p:nvCxnSpPr>
        <p:spPr>
          <a:xfrm flipV="1">
            <a:off x="5284021" y="2306435"/>
            <a:ext cx="539849" cy="7577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V="1">
            <a:off x="5284021" y="2977028"/>
            <a:ext cx="535551" cy="115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91" idx="1"/>
            <a:endCxn id="79" idx="3"/>
          </p:cNvCxnSpPr>
          <p:nvPr/>
        </p:nvCxnSpPr>
        <p:spPr>
          <a:xfrm flipH="1" flipV="1">
            <a:off x="5284021" y="3106181"/>
            <a:ext cx="539849" cy="74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5519490" y="2108311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364088" y="2687273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361016" y="3738710"/>
            <a:ext cx="41549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5496054" y="323823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5496" y="116632"/>
            <a:ext cx="6278231" cy="6523062"/>
            <a:chOff x="35496" y="116632"/>
            <a:chExt cx="6278231" cy="6523062"/>
          </a:xfrm>
        </p:grpSpPr>
        <p:sp>
          <p:nvSpPr>
            <p:cNvPr id="5" name="矩形 4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37645" y="3151211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5496" y="368812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496" y="4192183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7645" y="4696239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967978" y="6309320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648697" y="631464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3329416" y="632275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4010135" y="6322757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5823870" y="2147966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5821721" y="268488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5821721" y="318893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5823870" y="3692994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5076056" y="548680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652660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314931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6948804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7596876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8259147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3059832" y="4941168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035886" y="1895481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4" name="椭圆 9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267811" y="448537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217374" y="4295273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2247335" y="3714003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3203786" y="3620695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3635538" y="3199426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7" name="椭圆 96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6267810" y="4485375"/>
              <a:ext cx="3129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3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01" name="表格 100"/>
          <p:cNvGraphicFramePr>
            <a:graphicFrameLocks noGrp="1"/>
          </p:cNvGraphicFramePr>
          <p:nvPr/>
        </p:nvGraphicFramePr>
        <p:xfrm>
          <a:off x="6703335" y="1412776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input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5" name="表格 114"/>
          <p:cNvGraphicFramePr>
            <a:graphicFrameLocks noGrp="1"/>
          </p:cNvGraphicFramePr>
          <p:nvPr/>
        </p:nvGraphicFramePr>
        <p:xfrm>
          <a:off x="6703335" y="3759034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6" name="表格 115"/>
          <p:cNvGraphicFramePr>
            <a:graphicFrameLocks noGrp="1"/>
          </p:cNvGraphicFramePr>
          <p:nvPr/>
        </p:nvGraphicFramePr>
        <p:xfrm>
          <a:off x="6703335" y="2594620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forget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9" grpId="0"/>
      <p:bldP spid="120" grpId="0"/>
      <p:bldP spid="1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2656"/>
            <a:ext cx="3685943" cy="53285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04077" y="147990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endParaRPr lang="zh-CN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81754" y="908720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>
            <a:endCxn id="11" idx="1"/>
          </p:cNvCxnSpPr>
          <p:nvPr/>
        </p:nvCxnSpPr>
        <p:spPr>
          <a:xfrm flipV="1">
            <a:off x="488597" y="1052736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11" idx="1"/>
          </p:cNvCxnSpPr>
          <p:nvPr/>
        </p:nvCxnSpPr>
        <p:spPr>
          <a:xfrm>
            <a:off x="488597" y="475074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11" idx="1"/>
          </p:cNvCxnSpPr>
          <p:nvPr/>
        </p:nvCxnSpPr>
        <p:spPr>
          <a:xfrm>
            <a:off x="488597" y="940768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4" idx="3"/>
            <a:endCxn id="11" idx="1"/>
          </p:cNvCxnSpPr>
          <p:nvPr/>
        </p:nvCxnSpPr>
        <p:spPr>
          <a:xfrm flipV="1">
            <a:off x="527502" y="1052736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67544" y="20704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44" y="63909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3173" y="1575200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4228" y="117332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081754" y="3943299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直接连接符 66"/>
          <p:cNvCxnSpPr>
            <a:endCxn id="65" idx="1"/>
          </p:cNvCxnSpPr>
          <p:nvPr/>
        </p:nvCxnSpPr>
        <p:spPr>
          <a:xfrm flipV="1">
            <a:off x="488597" y="4087315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65" idx="1"/>
          </p:cNvCxnSpPr>
          <p:nvPr/>
        </p:nvCxnSpPr>
        <p:spPr>
          <a:xfrm>
            <a:off x="488597" y="3509653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65" idx="1"/>
          </p:cNvCxnSpPr>
          <p:nvPr/>
        </p:nvCxnSpPr>
        <p:spPr>
          <a:xfrm>
            <a:off x="488597" y="3975347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77" idx="3"/>
            <a:endCxn id="65" idx="1"/>
          </p:cNvCxnSpPr>
          <p:nvPr/>
        </p:nvCxnSpPr>
        <p:spPr>
          <a:xfrm flipV="1">
            <a:off x="527502" y="4087315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67544" y="3241627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67544" y="367367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23173" y="4609779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14228" y="4207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042631" y="5564544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直接连接符 103"/>
          <p:cNvCxnSpPr>
            <a:endCxn id="102" idx="2"/>
          </p:cNvCxnSpPr>
          <p:nvPr/>
        </p:nvCxnSpPr>
        <p:spPr>
          <a:xfrm flipV="1">
            <a:off x="2746052" y="5852576"/>
            <a:ext cx="457526" cy="509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3217374" y="5862020"/>
            <a:ext cx="397609" cy="44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stCxn id="103" idx="0"/>
            <a:endCxn id="102" idx="2"/>
          </p:cNvCxnSpPr>
          <p:nvPr/>
        </p:nvCxnSpPr>
        <p:spPr>
          <a:xfrm flipV="1">
            <a:off x="2212907" y="5852576"/>
            <a:ext cx="990671" cy="456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>
            <a:stCxn id="114" idx="3"/>
            <a:endCxn id="102" idx="2"/>
          </p:cNvCxnSpPr>
          <p:nvPr/>
        </p:nvCxnSpPr>
        <p:spPr>
          <a:xfrm flipH="1" flipV="1">
            <a:off x="3203578" y="5852576"/>
            <a:ext cx="1296414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/>
          <p:cNvSpPr/>
          <p:nvPr/>
        </p:nvSpPr>
        <p:spPr>
          <a:xfrm>
            <a:off x="2067166" y="5910132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2612177" y="602298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3989566" y="5960613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3161488" y="6043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2868588" y="2708233"/>
            <a:ext cx="708216" cy="746357"/>
            <a:chOff x="6070156" y="4289638"/>
            <a:chExt cx="708216" cy="746357"/>
          </a:xfrm>
        </p:grpSpPr>
        <p:sp>
          <p:nvSpPr>
            <p:cNvPr id="124" name="椭圆 12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6111518" y="4485375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Cell</a:t>
              </a:r>
              <a:endParaRPr lang="zh-CN" alt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5075516" y="5133633"/>
            <a:ext cx="489857" cy="155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5652120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314391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48264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7596336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258607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962127" y="2962165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5267469" y="3111301"/>
            <a:ext cx="569890" cy="130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endCxn id="80" idx="1"/>
          </p:cNvCxnSpPr>
          <p:nvPr/>
        </p:nvCxnSpPr>
        <p:spPr>
          <a:xfrm flipV="1">
            <a:off x="5284021" y="2306435"/>
            <a:ext cx="539849" cy="7577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V="1">
            <a:off x="5284021" y="2977028"/>
            <a:ext cx="535551" cy="115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91" idx="1"/>
            <a:endCxn id="79" idx="3"/>
          </p:cNvCxnSpPr>
          <p:nvPr/>
        </p:nvCxnSpPr>
        <p:spPr>
          <a:xfrm flipH="1" flipV="1">
            <a:off x="5284021" y="3106181"/>
            <a:ext cx="539849" cy="74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5519490" y="2108311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364088" y="2687273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361016" y="3738710"/>
            <a:ext cx="41549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5496054" y="323823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5496" y="116632"/>
            <a:ext cx="6278231" cy="6523062"/>
            <a:chOff x="35496" y="116632"/>
            <a:chExt cx="6278231" cy="6523062"/>
          </a:xfrm>
        </p:grpSpPr>
        <p:sp>
          <p:nvSpPr>
            <p:cNvPr id="5" name="矩形 4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37645" y="3151211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5496" y="368812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496" y="4192183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7645" y="4696239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967978" y="6309320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648697" y="631464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3329416" y="632275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4010135" y="6322757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5823870" y="2147966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5821721" y="268488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5821721" y="318893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5823870" y="3692994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5076056" y="548680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652660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314931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6948804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7596876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8259147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3059832" y="4941168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035886" y="1895481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4" name="椭圆 9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267811" y="448537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217374" y="4295273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2247335" y="3714003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3203786" y="3620695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3635538" y="3199426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7" name="椭圆 96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6267810" y="4485375"/>
              <a:ext cx="3129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3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100" name="椭圆 99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6267810" y="4485375"/>
              <a:ext cx="3129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7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15" name="矩形 114"/>
          <p:cNvSpPr/>
          <p:nvPr/>
        </p:nvSpPr>
        <p:spPr>
          <a:xfrm>
            <a:off x="2179223" y="1321284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3296984" y="147507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23" name="表格 122"/>
          <p:cNvGraphicFramePr>
            <a:graphicFrameLocks noGrp="1"/>
          </p:cNvGraphicFramePr>
          <p:nvPr/>
        </p:nvGraphicFramePr>
        <p:xfrm>
          <a:off x="6703335" y="1412776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input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0" name="表格 139"/>
          <p:cNvGraphicFramePr>
            <a:graphicFrameLocks noGrp="1"/>
          </p:cNvGraphicFramePr>
          <p:nvPr/>
        </p:nvGraphicFramePr>
        <p:xfrm>
          <a:off x="6703335" y="3759034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3" name="表格 142"/>
          <p:cNvGraphicFramePr>
            <a:graphicFrameLocks noGrp="1"/>
          </p:cNvGraphicFramePr>
          <p:nvPr/>
        </p:nvGraphicFramePr>
        <p:xfrm>
          <a:off x="6703335" y="2594620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forget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3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2656"/>
            <a:ext cx="3685943" cy="53285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04077" y="147990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endParaRPr lang="zh-CN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81754" y="908720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>
            <a:endCxn id="11" idx="1"/>
          </p:cNvCxnSpPr>
          <p:nvPr/>
        </p:nvCxnSpPr>
        <p:spPr>
          <a:xfrm flipV="1">
            <a:off x="488597" y="1052736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11" idx="1"/>
          </p:cNvCxnSpPr>
          <p:nvPr/>
        </p:nvCxnSpPr>
        <p:spPr>
          <a:xfrm>
            <a:off x="488597" y="475074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11" idx="1"/>
          </p:cNvCxnSpPr>
          <p:nvPr/>
        </p:nvCxnSpPr>
        <p:spPr>
          <a:xfrm>
            <a:off x="488597" y="940768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4" idx="3"/>
            <a:endCxn id="11" idx="1"/>
          </p:cNvCxnSpPr>
          <p:nvPr/>
        </p:nvCxnSpPr>
        <p:spPr>
          <a:xfrm flipV="1">
            <a:off x="527502" y="1052736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67544" y="20704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44" y="63909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3173" y="1575200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4228" y="117332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081754" y="3943299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直接连接符 66"/>
          <p:cNvCxnSpPr>
            <a:endCxn id="65" idx="1"/>
          </p:cNvCxnSpPr>
          <p:nvPr/>
        </p:nvCxnSpPr>
        <p:spPr>
          <a:xfrm flipV="1">
            <a:off x="488597" y="4087315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65" idx="1"/>
          </p:cNvCxnSpPr>
          <p:nvPr/>
        </p:nvCxnSpPr>
        <p:spPr>
          <a:xfrm>
            <a:off x="488597" y="3509653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65" idx="1"/>
          </p:cNvCxnSpPr>
          <p:nvPr/>
        </p:nvCxnSpPr>
        <p:spPr>
          <a:xfrm>
            <a:off x="488597" y="3975347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77" idx="3"/>
            <a:endCxn id="65" idx="1"/>
          </p:cNvCxnSpPr>
          <p:nvPr/>
        </p:nvCxnSpPr>
        <p:spPr>
          <a:xfrm flipV="1">
            <a:off x="527502" y="4087315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67544" y="3241627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67544" y="367367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23173" y="4609779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14228" y="4207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042631" y="5564544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直接连接符 103"/>
          <p:cNvCxnSpPr>
            <a:endCxn id="102" idx="2"/>
          </p:cNvCxnSpPr>
          <p:nvPr/>
        </p:nvCxnSpPr>
        <p:spPr>
          <a:xfrm flipV="1">
            <a:off x="2746052" y="5852576"/>
            <a:ext cx="457526" cy="509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3217374" y="5862020"/>
            <a:ext cx="397609" cy="44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stCxn id="103" idx="0"/>
            <a:endCxn id="102" idx="2"/>
          </p:cNvCxnSpPr>
          <p:nvPr/>
        </p:nvCxnSpPr>
        <p:spPr>
          <a:xfrm flipV="1">
            <a:off x="2212907" y="5852576"/>
            <a:ext cx="990671" cy="456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>
            <a:stCxn id="114" idx="3"/>
            <a:endCxn id="102" idx="2"/>
          </p:cNvCxnSpPr>
          <p:nvPr/>
        </p:nvCxnSpPr>
        <p:spPr>
          <a:xfrm flipH="1" flipV="1">
            <a:off x="3203578" y="5852576"/>
            <a:ext cx="1296414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/>
          <p:cNvSpPr/>
          <p:nvPr/>
        </p:nvSpPr>
        <p:spPr>
          <a:xfrm>
            <a:off x="2067166" y="5910132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2612177" y="602298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3989566" y="5960613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3161488" y="6043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2868588" y="2708233"/>
            <a:ext cx="708216" cy="746357"/>
            <a:chOff x="6070156" y="4289638"/>
            <a:chExt cx="708216" cy="746357"/>
          </a:xfrm>
        </p:grpSpPr>
        <p:sp>
          <p:nvSpPr>
            <p:cNvPr id="124" name="椭圆 12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6111518" y="4485375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Cell</a:t>
              </a:r>
              <a:endParaRPr lang="zh-CN" alt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5075516" y="5133633"/>
            <a:ext cx="489857" cy="155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5652120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314391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48264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7596336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258607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962127" y="2962165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5267469" y="3111301"/>
            <a:ext cx="569890" cy="130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endCxn id="80" idx="1"/>
          </p:cNvCxnSpPr>
          <p:nvPr/>
        </p:nvCxnSpPr>
        <p:spPr>
          <a:xfrm flipV="1">
            <a:off x="5284021" y="2306435"/>
            <a:ext cx="539849" cy="7577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V="1">
            <a:off x="5284021" y="2977028"/>
            <a:ext cx="535551" cy="115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91" idx="1"/>
            <a:endCxn id="79" idx="3"/>
          </p:cNvCxnSpPr>
          <p:nvPr/>
        </p:nvCxnSpPr>
        <p:spPr>
          <a:xfrm flipH="1" flipV="1">
            <a:off x="5284021" y="3106181"/>
            <a:ext cx="539849" cy="74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5519490" y="2108311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364088" y="2687273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361016" y="3738710"/>
            <a:ext cx="41549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5496054" y="323823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5496" y="116632"/>
            <a:ext cx="6278231" cy="6523062"/>
            <a:chOff x="35496" y="116632"/>
            <a:chExt cx="6278231" cy="6523062"/>
          </a:xfrm>
        </p:grpSpPr>
        <p:sp>
          <p:nvSpPr>
            <p:cNvPr id="5" name="矩形 4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37645" y="3151211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5496" y="368812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496" y="4192183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7645" y="4696239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967978" y="6309320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648697" y="631464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3329416" y="632275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4010135" y="6322757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5823870" y="2147966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5821721" y="268488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5821721" y="318893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5823870" y="3692994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5076056" y="548680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652660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314931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6948804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7596876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8259147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9" name="表格 138"/>
          <p:cNvGraphicFramePr>
            <a:graphicFrameLocks noGrp="1"/>
          </p:cNvGraphicFramePr>
          <p:nvPr/>
        </p:nvGraphicFramePr>
        <p:xfrm>
          <a:off x="6703335" y="1412776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input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1" name="表格 140"/>
          <p:cNvGraphicFramePr>
            <a:graphicFrameLocks noGrp="1"/>
          </p:cNvGraphicFramePr>
          <p:nvPr/>
        </p:nvGraphicFramePr>
        <p:xfrm>
          <a:off x="6703335" y="3759034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2" name="表格 141"/>
          <p:cNvGraphicFramePr>
            <a:graphicFrameLocks noGrp="1"/>
          </p:cNvGraphicFramePr>
          <p:nvPr/>
        </p:nvGraphicFramePr>
        <p:xfrm>
          <a:off x="6703335" y="2594620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forget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直接连接符 5"/>
          <p:cNvCxnSpPr/>
          <p:nvPr/>
        </p:nvCxnSpPr>
        <p:spPr>
          <a:xfrm flipV="1">
            <a:off x="3059832" y="4941168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035886" y="1895481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4" name="椭圆 9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267811" y="448537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217374" y="4295273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2247335" y="3714003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3203786" y="3620695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3635538" y="3199426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7" name="椭圆 96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6267810" y="4485375"/>
              <a:ext cx="3129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7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9" name="矩形 98"/>
          <p:cNvSpPr/>
          <p:nvPr/>
        </p:nvSpPr>
        <p:spPr>
          <a:xfrm>
            <a:off x="2179223" y="1321284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3296984" y="147507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0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9" grpId="0"/>
      <p:bldP spid="120" grpId="0"/>
      <p:bldP spid="121" grpId="0"/>
      <p:bldP spid="99" grpId="0"/>
      <p:bldP spid="10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2656"/>
            <a:ext cx="3685943" cy="53285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04077" y="147990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endParaRPr lang="zh-CN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81754" y="908720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>
            <a:endCxn id="11" idx="1"/>
          </p:cNvCxnSpPr>
          <p:nvPr/>
        </p:nvCxnSpPr>
        <p:spPr>
          <a:xfrm flipV="1">
            <a:off x="488597" y="1052736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11" idx="1"/>
          </p:cNvCxnSpPr>
          <p:nvPr/>
        </p:nvCxnSpPr>
        <p:spPr>
          <a:xfrm>
            <a:off x="488597" y="475074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11" idx="1"/>
          </p:cNvCxnSpPr>
          <p:nvPr/>
        </p:nvCxnSpPr>
        <p:spPr>
          <a:xfrm>
            <a:off x="488597" y="940768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4" idx="3"/>
            <a:endCxn id="11" idx="1"/>
          </p:cNvCxnSpPr>
          <p:nvPr/>
        </p:nvCxnSpPr>
        <p:spPr>
          <a:xfrm flipV="1">
            <a:off x="527502" y="1052736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67544" y="20704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44" y="63909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3173" y="1575200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4228" y="117332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081754" y="3943299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直接连接符 66"/>
          <p:cNvCxnSpPr>
            <a:endCxn id="65" idx="1"/>
          </p:cNvCxnSpPr>
          <p:nvPr/>
        </p:nvCxnSpPr>
        <p:spPr>
          <a:xfrm flipV="1">
            <a:off x="488597" y="4087315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65" idx="1"/>
          </p:cNvCxnSpPr>
          <p:nvPr/>
        </p:nvCxnSpPr>
        <p:spPr>
          <a:xfrm>
            <a:off x="488597" y="3509653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65" idx="1"/>
          </p:cNvCxnSpPr>
          <p:nvPr/>
        </p:nvCxnSpPr>
        <p:spPr>
          <a:xfrm>
            <a:off x="488597" y="3975347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77" idx="3"/>
            <a:endCxn id="65" idx="1"/>
          </p:cNvCxnSpPr>
          <p:nvPr/>
        </p:nvCxnSpPr>
        <p:spPr>
          <a:xfrm flipV="1">
            <a:off x="527502" y="4087315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67544" y="3241627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67544" y="367367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23173" y="4609779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14228" y="4207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042631" y="5564544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直接连接符 103"/>
          <p:cNvCxnSpPr>
            <a:endCxn id="102" idx="2"/>
          </p:cNvCxnSpPr>
          <p:nvPr/>
        </p:nvCxnSpPr>
        <p:spPr>
          <a:xfrm flipV="1">
            <a:off x="2746052" y="5852576"/>
            <a:ext cx="457526" cy="509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3217374" y="5862020"/>
            <a:ext cx="397609" cy="44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stCxn id="103" idx="0"/>
            <a:endCxn id="102" idx="2"/>
          </p:cNvCxnSpPr>
          <p:nvPr/>
        </p:nvCxnSpPr>
        <p:spPr>
          <a:xfrm flipV="1">
            <a:off x="2212907" y="5852576"/>
            <a:ext cx="990671" cy="456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>
            <a:stCxn id="114" idx="3"/>
            <a:endCxn id="102" idx="2"/>
          </p:cNvCxnSpPr>
          <p:nvPr/>
        </p:nvCxnSpPr>
        <p:spPr>
          <a:xfrm flipH="1" flipV="1">
            <a:off x="3203578" y="5852576"/>
            <a:ext cx="1296414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/>
          <p:cNvSpPr/>
          <p:nvPr/>
        </p:nvSpPr>
        <p:spPr>
          <a:xfrm>
            <a:off x="2067166" y="5910132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2612177" y="602298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3989566" y="5960613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3161488" y="6043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2868588" y="2708233"/>
            <a:ext cx="708216" cy="746357"/>
            <a:chOff x="6070156" y="4289638"/>
            <a:chExt cx="708216" cy="746357"/>
          </a:xfrm>
        </p:grpSpPr>
        <p:sp>
          <p:nvSpPr>
            <p:cNvPr id="124" name="椭圆 12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6111518" y="4485375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Cell</a:t>
              </a:r>
              <a:endParaRPr lang="zh-CN" alt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5075516" y="5133633"/>
            <a:ext cx="489857" cy="155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5652120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314391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48264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7596336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258607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962127" y="2962165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5267469" y="3111301"/>
            <a:ext cx="569890" cy="130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endCxn id="80" idx="1"/>
          </p:cNvCxnSpPr>
          <p:nvPr/>
        </p:nvCxnSpPr>
        <p:spPr>
          <a:xfrm flipV="1">
            <a:off x="5284021" y="2306435"/>
            <a:ext cx="539849" cy="7577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V="1">
            <a:off x="5284021" y="2977028"/>
            <a:ext cx="535551" cy="115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91" idx="1"/>
            <a:endCxn id="79" idx="3"/>
          </p:cNvCxnSpPr>
          <p:nvPr/>
        </p:nvCxnSpPr>
        <p:spPr>
          <a:xfrm flipH="1" flipV="1">
            <a:off x="5284021" y="3106181"/>
            <a:ext cx="539849" cy="74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5519490" y="2108311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364088" y="2687273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361016" y="3738710"/>
            <a:ext cx="41549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5496054" y="323823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5496" y="116632"/>
            <a:ext cx="6278231" cy="6523062"/>
            <a:chOff x="35496" y="116632"/>
            <a:chExt cx="6278231" cy="6523062"/>
          </a:xfrm>
        </p:grpSpPr>
        <p:sp>
          <p:nvSpPr>
            <p:cNvPr id="5" name="矩形 4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37645" y="3151211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5496" y="368812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496" y="4192183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7645" y="4696239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967978" y="6309320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648697" y="631464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3329416" y="632275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4010135" y="6322757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5823870" y="2147966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5821721" y="268488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5821721" y="318893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5823870" y="3692994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5076056" y="548680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652660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314931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6948804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7596876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8259147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9" name="表格 138"/>
          <p:cNvGraphicFramePr>
            <a:graphicFrameLocks noGrp="1"/>
          </p:cNvGraphicFramePr>
          <p:nvPr/>
        </p:nvGraphicFramePr>
        <p:xfrm>
          <a:off x="6703335" y="1412776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input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1" name="表格 140"/>
          <p:cNvGraphicFramePr>
            <a:graphicFrameLocks noGrp="1"/>
          </p:cNvGraphicFramePr>
          <p:nvPr/>
        </p:nvGraphicFramePr>
        <p:xfrm>
          <a:off x="6703335" y="3759034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2" name="表格 141"/>
          <p:cNvGraphicFramePr>
            <a:graphicFrameLocks noGrp="1"/>
          </p:cNvGraphicFramePr>
          <p:nvPr/>
        </p:nvGraphicFramePr>
        <p:xfrm>
          <a:off x="6703335" y="2594620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forget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直接连接符 5"/>
          <p:cNvCxnSpPr/>
          <p:nvPr/>
        </p:nvCxnSpPr>
        <p:spPr>
          <a:xfrm flipV="1">
            <a:off x="3059832" y="4941168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035886" y="1895481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4" name="椭圆 9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267811" y="448537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217374" y="4295273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2247335" y="3714003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3203786" y="3620695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3635538" y="3199426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7" name="椭圆 96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6267810" y="4485375"/>
              <a:ext cx="3129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7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99" name="矩形 98"/>
          <p:cNvSpPr/>
          <p:nvPr/>
        </p:nvSpPr>
        <p:spPr>
          <a:xfrm>
            <a:off x="2179223" y="1321284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3296984" y="147507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8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9" grpId="0"/>
      <p:bldP spid="120" grpId="0"/>
      <p:bldP spid="121" grpId="0"/>
      <p:bldP spid="99" grpId="0"/>
      <p:bldP spid="10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2656"/>
            <a:ext cx="3685943" cy="53285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04077" y="147990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endParaRPr lang="zh-CN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81754" y="908720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>
            <a:endCxn id="11" idx="1"/>
          </p:cNvCxnSpPr>
          <p:nvPr/>
        </p:nvCxnSpPr>
        <p:spPr>
          <a:xfrm flipV="1">
            <a:off x="488597" y="1052736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11" idx="1"/>
          </p:cNvCxnSpPr>
          <p:nvPr/>
        </p:nvCxnSpPr>
        <p:spPr>
          <a:xfrm>
            <a:off x="488597" y="475074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11" idx="1"/>
          </p:cNvCxnSpPr>
          <p:nvPr/>
        </p:nvCxnSpPr>
        <p:spPr>
          <a:xfrm>
            <a:off x="488597" y="940768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4" idx="3"/>
            <a:endCxn id="11" idx="1"/>
          </p:cNvCxnSpPr>
          <p:nvPr/>
        </p:nvCxnSpPr>
        <p:spPr>
          <a:xfrm flipV="1">
            <a:off x="527502" y="1052736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67544" y="20704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44" y="63909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3173" y="1575200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4228" y="117332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081754" y="3943299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直接连接符 66"/>
          <p:cNvCxnSpPr>
            <a:endCxn id="65" idx="1"/>
          </p:cNvCxnSpPr>
          <p:nvPr/>
        </p:nvCxnSpPr>
        <p:spPr>
          <a:xfrm flipV="1">
            <a:off x="488597" y="4087315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65" idx="1"/>
          </p:cNvCxnSpPr>
          <p:nvPr/>
        </p:nvCxnSpPr>
        <p:spPr>
          <a:xfrm>
            <a:off x="488597" y="3509653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65" idx="1"/>
          </p:cNvCxnSpPr>
          <p:nvPr/>
        </p:nvCxnSpPr>
        <p:spPr>
          <a:xfrm>
            <a:off x="488597" y="3975347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77" idx="3"/>
            <a:endCxn id="65" idx="1"/>
          </p:cNvCxnSpPr>
          <p:nvPr/>
        </p:nvCxnSpPr>
        <p:spPr>
          <a:xfrm flipV="1">
            <a:off x="527502" y="4087315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67544" y="3241627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67544" y="367367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23173" y="4609779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14228" y="4207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042631" y="5564544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直接连接符 103"/>
          <p:cNvCxnSpPr>
            <a:endCxn id="102" idx="2"/>
          </p:cNvCxnSpPr>
          <p:nvPr/>
        </p:nvCxnSpPr>
        <p:spPr>
          <a:xfrm flipV="1">
            <a:off x="2746052" y="5852576"/>
            <a:ext cx="457526" cy="509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3217374" y="5862020"/>
            <a:ext cx="397609" cy="44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stCxn id="103" idx="0"/>
            <a:endCxn id="102" idx="2"/>
          </p:cNvCxnSpPr>
          <p:nvPr/>
        </p:nvCxnSpPr>
        <p:spPr>
          <a:xfrm flipV="1">
            <a:off x="2212907" y="5852576"/>
            <a:ext cx="990671" cy="456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>
            <a:stCxn id="114" idx="3"/>
            <a:endCxn id="102" idx="2"/>
          </p:cNvCxnSpPr>
          <p:nvPr/>
        </p:nvCxnSpPr>
        <p:spPr>
          <a:xfrm flipH="1" flipV="1">
            <a:off x="3203578" y="5852576"/>
            <a:ext cx="1296414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/>
          <p:cNvSpPr/>
          <p:nvPr/>
        </p:nvSpPr>
        <p:spPr>
          <a:xfrm>
            <a:off x="2067166" y="5910132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2612177" y="602298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3989566" y="5960613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3161488" y="6043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2868588" y="2708233"/>
            <a:ext cx="708216" cy="746357"/>
            <a:chOff x="6070156" y="4289638"/>
            <a:chExt cx="708216" cy="746357"/>
          </a:xfrm>
        </p:grpSpPr>
        <p:sp>
          <p:nvSpPr>
            <p:cNvPr id="124" name="椭圆 12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6111518" y="4485375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Cell</a:t>
              </a:r>
              <a:endParaRPr lang="zh-CN" alt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5075516" y="5133633"/>
            <a:ext cx="489857" cy="155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5652120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314391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48264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7596336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258607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962127" y="2962165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5267469" y="3111301"/>
            <a:ext cx="569890" cy="130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endCxn id="80" idx="1"/>
          </p:cNvCxnSpPr>
          <p:nvPr/>
        </p:nvCxnSpPr>
        <p:spPr>
          <a:xfrm flipV="1">
            <a:off x="5284021" y="2306435"/>
            <a:ext cx="539849" cy="7577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V="1">
            <a:off x="5284021" y="2977028"/>
            <a:ext cx="535551" cy="115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91" idx="1"/>
            <a:endCxn id="79" idx="3"/>
          </p:cNvCxnSpPr>
          <p:nvPr/>
        </p:nvCxnSpPr>
        <p:spPr>
          <a:xfrm flipH="1" flipV="1">
            <a:off x="5284021" y="3106181"/>
            <a:ext cx="539849" cy="74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5519490" y="2108311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364088" y="2687273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361016" y="3738710"/>
            <a:ext cx="41549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5496054" y="323823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5496" y="116632"/>
            <a:ext cx="6278231" cy="6523062"/>
            <a:chOff x="35496" y="116632"/>
            <a:chExt cx="6278231" cy="6523062"/>
          </a:xfrm>
        </p:grpSpPr>
        <p:sp>
          <p:nvSpPr>
            <p:cNvPr id="5" name="矩形 4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37645" y="3151211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5496" y="368812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496" y="4192183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7645" y="4696239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967978" y="6309320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648697" y="631464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3329416" y="632275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4010135" y="6322757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5823870" y="2147966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5821721" y="268488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5821721" y="318893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5823870" y="3692994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5076056" y="548680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652660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314931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6948804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7596876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8259147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9" name="表格 138"/>
          <p:cNvGraphicFramePr>
            <a:graphicFrameLocks noGrp="1"/>
          </p:cNvGraphicFramePr>
          <p:nvPr/>
        </p:nvGraphicFramePr>
        <p:xfrm>
          <a:off x="6703335" y="1412776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input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1" name="表格 140"/>
          <p:cNvGraphicFramePr>
            <a:graphicFrameLocks noGrp="1"/>
          </p:cNvGraphicFramePr>
          <p:nvPr/>
        </p:nvGraphicFramePr>
        <p:xfrm>
          <a:off x="6703335" y="3759034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2" name="表格 141"/>
          <p:cNvGraphicFramePr>
            <a:graphicFrameLocks noGrp="1"/>
          </p:cNvGraphicFramePr>
          <p:nvPr/>
        </p:nvGraphicFramePr>
        <p:xfrm>
          <a:off x="6703335" y="2594620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forget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直接连接符 5"/>
          <p:cNvCxnSpPr/>
          <p:nvPr/>
        </p:nvCxnSpPr>
        <p:spPr>
          <a:xfrm flipV="1">
            <a:off x="3059832" y="4941168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035886" y="1895481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4" name="椭圆 9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267811" y="448537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217374" y="4295273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2247335" y="3714003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3203786" y="3620695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3635538" y="3199426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7" name="椭圆 96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6267810" y="4485375"/>
              <a:ext cx="3129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7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82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9" grpId="0"/>
      <p:bldP spid="120" grpId="0"/>
      <p:bldP spid="1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0D787-6628-4A2E-8B67-9112EF103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引言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0B17C7-608A-451F-BCAA-A67CAA34C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1.</a:t>
            </a:r>
            <a:r>
              <a:rPr lang="zh-CN" altLang="en-US" dirty="0"/>
              <a:t>滑动窗口</a:t>
            </a:r>
            <a:r>
              <a:rPr lang="en-US" altLang="zh-CN" dirty="0"/>
              <a:t>-</a:t>
            </a:r>
            <a:r>
              <a:rPr lang="zh-CN" altLang="en-US" dirty="0"/>
              <a:t>上下文范围受限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 </a:t>
            </a:r>
          </a:p>
          <a:p>
            <a:pPr marL="0" indent="0">
              <a:buNone/>
            </a:pPr>
            <a:r>
              <a:rPr lang="en-US" altLang="zh-CN" dirty="0"/>
              <a:t>    2.</a:t>
            </a:r>
            <a:r>
              <a:rPr lang="zh-CN" altLang="en-US" dirty="0"/>
              <a:t>词组分离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</a:t>
            </a:r>
            <a:r>
              <a:rPr lang="zh-CN" altLang="en-US" dirty="0"/>
              <a:t>“</a:t>
            </a:r>
            <a:r>
              <a:rPr lang="en-US" altLang="zh-CN" dirty="0"/>
              <a:t>the ground</a:t>
            </a:r>
            <a:r>
              <a:rPr lang="zh-CN" altLang="en-US" dirty="0"/>
              <a:t>”问题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84893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2656"/>
            <a:ext cx="3685943" cy="53285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704077" y="147990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endParaRPr lang="zh-CN" altLang="en-US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81754" y="908720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>
            <a:endCxn id="11" idx="1"/>
          </p:cNvCxnSpPr>
          <p:nvPr/>
        </p:nvCxnSpPr>
        <p:spPr>
          <a:xfrm flipV="1">
            <a:off x="488597" y="1052736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11" idx="1"/>
          </p:cNvCxnSpPr>
          <p:nvPr/>
        </p:nvCxnSpPr>
        <p:spPr>
          <a:xfrm>
            <a:off x="488597" y="475074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11" idx="1"/>
          </p:cNvCxnSpPr>
          <p:nvPr/>
        </p:nvCxnSpPr>
        <p:spPr>
          <a:xfrm>
            <a:off x="488597" y="940768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4" idx="3"/>
            <a:endCxn id="11" idx="1"/>
          </p:cNvCxnSpPr>
          <p:nvPr/>
        </p:nvCxnSpPr>
        <p:spPr>
          <a:xfrm flipV="1">
            <a:off x="527502" y="1052736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467544" y="20704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7544" y="63909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3173" y="1575200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4228" y="117332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081754" y="3943299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直接连接符 66"/>
          <p:cNvCxnSpPr>
            <a:endCxn id="65" idx="1"/>
          </p:cNvCxnSpPr>
          <p:nvPr/>
        </p:nvCxnSpPr>
        <p:spPr>
          <a:xfrm flipV="1">
            <a:off x="488597" y="4087315"/>
            <a:ext cx="593157" cy="104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65" idx="1"/>
          </p:cNvCxnSpPr>
          <p:nvPr/>
        </p:nvCxnSpPr>
        <p:spPr>
          <a:xfrm>
            <a:off x="488597" y="3509653"/>
            <a:ext cx="593157" cy="577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65" idx="1"/>
          </p:cNvCxnSpPr>
          <p:nvPr/>
        </p:nvCxnSpPr>
        <p:spPr>
          <a:xfrm>
            <a:off x="488597" y="3975347"/>
            <a:ext cx="593157" cy="111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77" idx="3"/>
            <a:endCxn id="65" idx="1"/>
          </p:cNvCxnSpPr>
          <p:nvPr/>
        </p:nvCxnSpPr>
        <p:spPr>
          <a:xfrm flipV="1">
            <a:off x="527502" y="4087315"/>
            <a:ext cx="554252" cy="767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67544" y="3241627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467544" y="3673675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23173" y="4609779"/>
            <a:ext cx="4924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FF0000"/>
                </a:solidFill>
              </a:rPr>
              <a:t>-10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14228" y="4207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042631" y="5564544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直接连接符 103"/>
          <p:cNvCxnSpPr>
            <a:endCxn id="102" idx="2"/>
          </p:cNvCxnSpPr>
          <p:nvPr/>
        </p:nvCxnSpPr>
        <p:spPr>
          <a:xfrm flipV="1">
            <a:off x="2746052" y="5852576"/>
            <a:ext cx="457526" cy="509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3217374" y="5862020"/>
            <a:ext cx="397609" cy="44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stCxn id="103" idx="0"/>
            <a:endCxn id="102" idx="2"/>
          </p:cNvCxnSpPr>
          <p:nvPr/>
        </p:nvCxnSpPr>
        <p:spPr>
          <a:xfrm flipV="1">
            <a:off x="2212907" y="5852576"/>
            <a:ext cx="990671" cy="456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>
            <a:stCxn id="114" idx="3"/>
            <a:endCxn id="102" idx="2"/>
          </p:cNvCxnSpPr>
          <p:nvPr/>
        </p:nvCxnSpPr>
        <p:spPr>
          <a:xfrm flipH="1" flipV="1">
            <a:off x="3203578" y="5852576"/>
            <a:ext cx="1296414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/>
          <p:cNvSpPr/>
          <p:nvPr/>
        </p:nvSpPr>
        <p:spPr>
          <a:xfrm>
            <a:off x="2067166" y="5910132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2612177" y="6022986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3989566" y="5960613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3161488" y="6043904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2868588" y="2708233"/>
            <a:ext cx="708216" cy="746357"/>
            <a:chOff x="6070156" y="4289638"/>
            <a:chExt cx="708216" cy="746357"/>
          </a:xfrm>
        </p:grpSpPr>
        <p:sp>
          <p:nvSpPr>
            <p:cNvPr id="124" name="椭圆 12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6111518" y="4485375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Cell</a:t>
              </a:r>
              <a:endParaRPr lang="zh-CN" altLang="en-US" sz="2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5075516" y="5133633"/>
            <a:ext cx="489857" cy="1552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5652120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6314391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6948264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7596336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8258607" y="5157192"/>
            <a:ext cx="489857" cy="1552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962127" y="2962165"/>
            <a:ext cx="321894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sz="2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5267469" y="3111301"/>
            <a:ext cx="569890" cy="130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endCxn id="80" idx="1"/>
          </p:cNvCxnSpPr>
          <p:nvPr/>
        </p:nvCxnSpPr>
        <p:spPr>
          <a:xfrm flipV="1">
            <a:off x="5284021" y="2306435"/>
            <a:ext cx="539849" cy="7577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V="1">
            <a:off x="5284021" y="2977028"/>
            <a:ext cx="535551" cy="115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91" idx="1"/>
            <a:endCxn id="79" idx="3"/>
          </p:cNvCxnSpPr>
          <p:nvPr/>
        </p:nvCxnSpPr>
        <p:spPr>
          <a:xfrm flipH="1" flipV="1">
            <a:off x="5284021" y="3106181"/>
            <a:ext cx="539849" cy="74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5519490" y="2108311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364088" y="2687273"/>
            <a:ext cx="5309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361016" y="3738710"/>
            <a:ext cx="41549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srgbClr val="0066FF"/>
                </a:solidFill>
              </a:rPr>
              <a:t>10</a:t>
            </a:r>
            <a:endParaRPr lang="zh-CN" altLang="en-US" dirty="0">
              <a:solidFill>
                <a:srgbClr val="0066FF"/>
              </a:solidFill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5496054" y="3238238"/>
            <a:ext cx="3000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dirty="0">
                <a:solidFill>
                  <a:prstClr val="black"/>
                </a:solidFill>
              </a:rPr>
              <a:t>0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5496" y="116632"/>
            <a:ext cx="6278231" cy="6523062"/>
            <a:chOff x="35496" y="116632"/>
            <a:chExt cx="6278231" cy="6523062"/>
          </a:xfrm>
        </p:grpSpPr>
        <p:sp>
          <p:nvSpPr>
            <p:cNvPr id="5" name="矩形 4"/>
            <p:cNvSpPr/>
            <p:nvPr/>
          </p:nvSpPr>
          <p:spPr>
            <a:xfrm>
              <a:off x="37645" y="11663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496" y="65354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5496" y="115760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7645" y="1661660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37645" y="3151211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5496" y="368812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5496" y="4192183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7645" y="4696239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967978" y="6309320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648697" y="6314644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3329416" y="6322757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4010135" y="6322757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5823870" y="2147966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5821721" y="2684882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5821721" y="3188938"/>
              <a:ext cx="489857" cy="31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5823870" y="3692994"/>
              <a:ext cx="489857" cy="31693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>
                <a:buFontTx/>
                <a:buNone/>
              </a:pPr>
              <a:r>
                <a: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5076056" y="548680"/>
            <a:ext cx="48985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5652660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6314931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矩形 135"/>
          <p:cNvSpPr/>
          <p:nvPr/>
        </p:nvSpPr>
        <p:spPr>
          <a:xfrm>
            <a:off x="6948804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矩形 136"/>
          <p:cNvSpPr/>
          <p:nvPr/>
        </p:nvSpPr>
        <p:spPr>
          <a:xfrm>
            <a:off x="7596876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zh-CN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矩形 137"/>
          <p:cNvSpPr/>
          <p:nvPr/>
        </p:nvSpPr>
        <p:spPr>
          <a:xfrm>
            <a:off x="8259147" y="572239"/>
            <a:ext cx="489317" cy="48049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0"/>
          <a:lstStyle/>
          <a:p>
            <a:pPr algn="ctr">
              <a:buFontTx/>
              <a:buNone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9" name="表格 138"/>
          <p:cNvGraphicFramePr>
            <a:graphicFrameLocks noGrp="1"/>
          </p:cNvGraphicFramePr>
          <p:nvPr/>
        </p:nvGraphicFramePr>
        <p:xfrm>
          <a:off x="6703335" y="1412776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input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1" name="表格 140"/>
          <p:cNvGraphicFramePr>
            <a:graphicFrameLocks noGrp="1"/>
          </p:cNvGraphicFramePr>
          <p:nvPr/>
        </p:nvGraphicFramePr>
        <p:xfrm>
          <a:off x="6703335" y="3759034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output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2" name="表格 141"/>
          <p:cNvGraphicFramePr>
            <a:graphicFrameLocks noGrp="1"/>
          </p:cNvGraphicFramePr>
          <p:nvPr/>
        </p:nvGraphicFramePr>
        <p:xfrm>
          <a:off x="6703335" y="2594620"/>
          <a:ext cx="2045129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7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800" b="1" baseline="-250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baseline="-250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forget gate</a:t>
                      </a:r>
                      <a:endParaRPr lang="zh-CN" altLang="en-US" b="1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直接连接符 5"/>
          <p:cNvCxnSpPr/>
          <p:nvPr/>
        </p:nvCxnSpPr>
        <p:spPr>
          <a:xfrm flipV="1">
            <a:off x="3059832" y="4941168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035886" y="1895481"/>
            <a:ext cx="323016" cy="30248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4" name="椭圆 93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267811" y="448537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217374" y="4295273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2247335" y="3714003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3203786" y="3620695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3635538" y="3199426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97" name="椭圆 96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6267810" y="4485375"/>
              <a:ext cx="3129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7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2843808" y="2708920"/>
            <a:ext cx="708216" cy="746357"/>
            <a:chOff x="6070156" y="4289638"/>
            <a:chExt cx="708216" cy="746357"/>
          </a:xfrm>
        </p:grpSpPr>
        <p:sp>
          <p:nvSpPr>
            <p:cNvPr id="100" name="椭圆 99"/>
            <p:cNvSpPr/>
            <p:nvPr/>
          </p:nvSpPr>
          <p:spPr>
            <a:xfrm>
              <a:off x="6070156" y="4289638"/>
              <a:ext cx="708216" cy="746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FontTx/>
                <a:buNone/>
              </a:pPr>
              <a:endPara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6267811" y="4485375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15" name="矩形 114"/>
          <p:cNvSpPr/>
          <p:nvPr/>
        </p:nvSpPr>
        <p:spPr>
          <a:xfrm>
            <a:off x="2179223" y="1321284"/>
            <a:ext cx="64633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3296984" y="147507"/>
            <a:ext cx="33855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0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/>
              <a:t>LSTM</a:t>
            </a:r>
            <a:r>
              <a:rPr lang="zh-CN" altLang="en-US" sz="2800" dirty="0"/>
              <a:t>的变体</a:t>
            </a:r>
            <a:endParaRPr lang="en-US" altLang="zh-CN" sz="2800" dirty="0"/>
          </a:p>
          <a:p>
            <a:pPr marL="0" indent="0">
              <a:buNone/>
            </a:pPr>
            <a:r>
              <a:rPr lang="zh-CN" altLang="en-US" sz="2800" dirty="0"/>
              <a:t>    </a:t>
            </a:r>
            <a:r>
              <a:rPr lang="en-US" altLang="zh-CN" sz="2800" dirty="0"/>
              <a:t>-</a:t>
            </a:r>
            <a:r>
              <a:rPr lang="zh-CN" altLang="en-US" sz="2800" dirty="0"/>
              <a:t>流形的 </a:t>
            </a:r>
            <a:r>
              <a:rPr lang="en-US" altLang="zh-CN" sz="2800" dirty="0"/>
              <a:t>LSTM </a:t>
            </a:r>
            <a:r>
              <a:rPr lang="zh-CN" altLang="en-US" sz="2800" dirty="0"/>
              <a:t>变体</a:t>
            </a:r>
            <a:endParaRPr lang="en-US" altLang="zh-CN" sz="2800" dirty="0"/>
          </a:p>
          <a:p>
            <a:pPr marL="0" indent="0">
              <a:buNone/>
            </a:pPr>
            <a:r>
              <a:rPr lang="zh-CN" altLang="en-US" sz="2800" dirty="0"/>
              <a:t>     </a:t>
            </a: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r>
              <a:rPr lang="zh-CN" altLang="en-US" sz="2800" dirty="0"/>
              <a:t>增加了 “</a:t>
            </a:r>
            <a:r>
              <a:rPr lang="en-US" altLang="zh-CN" sz="2800" dirty="0"/>
              <a:t>peephole connection”</a:t>
            </a:r>
            <a:endParaRPr lang="zh-CN" alt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CC7904-CBEA-4510-AB83-3DD8BCE8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8478428" cy="261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3250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/>
              <a:t>LSTM</a:t>
            </a:r>
            <a:r>
              <a:rPr lang="zh-CN" altLang="en-US" sz="2800" dirty="0"/>
              <a:t>的变体</a:t>
            </a:r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r>
              <a:rPr lang="zh-CN" altLang="en-US" sz="2400" dirty="0"/>
              <a:t>        </a:t>
            </a:r>
            <a:r>
              <a:rPr lang="zh-CN" altLang="en-US" sz="2000" dirty="0"/>
              <a:t>通过使用 </a:t>
            </a:r>
            <a:r>
              <a:rPr lang="en-US" altLang="zh-CN" sz="2000" dirty="0"/>
              <a:t>coupled </a:t>
            </a:r>
            <a:r>
              <a:rPr lang="zh-CN" altLang="en-US" sz="2000" dirty="0"/>
              <a:t>忘记和输入门。不同于之前是分开确定什么忘记和需要添加什么新的信息，这里是一同做出决定。我们仅仅会当我们将要输入在当前位置时忘记。我们仅仅输入新的值到那些我们已经忘记旧的信息的那些状态 。</a:t>
            </a:r>
          </a:p>
          <a:p>
            <a:pPr marL="0" indent="0">
              <a:buNone/>
            </a:pPr>
            <a:r>
              <a:rPr lang="zh-CN" altLang="en-US" sz="2800" dirty="0"/>
              <a:t>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F3D09A-D11C-4316-8E83-E0D632B1C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16841"/>
            <a:ext cx="8496944" cy="262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405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54612"/>
          </a:xfrm>
        </p:spPr>
        <p:txBody>
          <a:bodyPr/>
          <a:lstStyle/>
          <a:p>
            <a:r>
              <a:rPr lang="en-US" altLang="zh-CN" sz="2800" dirty="0"/>
              <a:t>LSTM</a:t>
            </a:r>
            <a:r>
              <a:rPr lang="zh-CN" altLang="en-US" sz="2800" dirty="0"/>
              <a:t>的变体</a:t>
            </a:r>
            <a:r>
              <a:rPr lang="en-US" altLang="zh-CN" sz="2800" dirty="0"/>
              <a:t>-GRU</a:t>
            </a:r>
          </a:p>
          <a:p>
            <a:pPr marL="0" indent="0">
              <a:buNone/>
            </a:pPr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pPr marL="0" indent="0">
              <a:buNone/>
            </a:pPr>
            <a:r>
              <a:rPr lang="zh-CN" altLang="en-US" sz="2800" dirty="0"/>
              <a:t>       </a:t>
            </a:r>
            <a:r>
              <a:rPr lang="zh-CN" altLang="en-US" sz="2400" dirty="0"/>
              <a:t>它将遗忘门和输入门合成了一个单一的更新门。同样还混合了细胞状态和隐藏状态，和其他一些改动。</a:t>
            </a:r>
            <a:endParaRPr lang="en-US" altLang="zh-CN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141DD5-FA1A-4357-9975-7CA51B7EB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" y="2204864"/>
            <a:ext cx="9144000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445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/>
              <a:t>目录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b="1" dirty="0"/>
              <a:t>9.1 </a:t>
            </a:r>
            <a:r>
              <a:rPr lang="zh-CN" altLang="en-US" b="1" dirty="0"/>
              <a:t>循环神经网络</a:t>
            </a:r>
          </a:p>
          <a:p>
            <a:pPr eaLnBrk="1" hangingPunct="1"/>
            <a:r>
              <a:rPr lang="en-US" altLang="zh-CN" b="1" dirty="0"/>
              <a:t>9.2 </a:t>
            </a:r>
            <a:r>
              <a:rPr lang="zh-CN" altLang="en-US" b="1" dirty="0"/>
              <a:t>循环神经网络的应用</a:t>
            </a:r>
          </a:p>
          <a:p>
            <a:pPr eaLnBrk="1" hangingPunct="1"/>
            <a:r>
              <a:rPr lang="en-US" altLang="zh-CN" b="1" dirty="0"/>
              <a:t>9.3 </a:t>
            </a:r>
            <a:r>
              <a:rPr lang="zh-CN" altLang="en-US" b="1" dirty="0"/>
              <a:t>多层和双向循环神经网络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9.4 </a:t>
            </a:r>
            <a:r>
              <a:rPr lang="zh-CN" altLang="en-US" b="1" dirty="0"/>
              <a:t>长短期记忆网络</a:t>
            </a:r>
            <a:endParaRPr lang="en-US" altLang="zh-CN" b="1" dirty="0"/>
          </a:p>
          <a:p>
            <a:pPr eaLnBrk="1" hangingPunct="1"/>
            <a:r>
              <a:rPr lang="en-US" altLang="zh-CN" b="1" dirty="0">
                <a:solidFill>
                  <a:srgbClr val="B2B2B2"/>
                </a:solidFill>
              </a:rPr>
              <a:t>9.5 </a:t>
            </a:r>
            <a:r>
              <a:rPr lang="zh-CN" altLang="en-US" b="1" dirty="0">
                <a:solidFill>
                  <a:srgbClr val="B2B2B2"/>
                </a:solidFill>
              </a:rPr>
              <a:t>长短期记忆网络的应用</a:t>
            </a:r>
            <a:endParaRPr lang="en-US" altLang="zh-CN" b="1" dirty="0">
              <a:solidFill>
                <a:srgbClr val="B2B2B2"/>
              </a:solidFill>
            </a:endParaRPr>
          </a:p>
          <a:p>
            <a:pPr eaLnBrk="1" hangingPunct="1"/>
            <a:r>
              <a:rPr lang="en-US" altLang="zh-CN" b="1" dirty="0"/>
              <a:t>9.6 </a:t>
            </a:r>
            <a:r>
              <a:rPr lang="zh-CN" altLang="en-US" b="1" dirty="0"/>
              <a:t>编译码序列模型</a:t>
            </a:r>
          </a:p>
          <a:p>
            <a:pPr eaLnBrk="1" hangingPunct="1"/>
            <a:r>
              <a:rPr lang="en-US" altLang="zh-CN" b="1" dirty="0"/>
              <a:t>9.7 </a:t>
            </a:r>
            <a:r>
              <a:rPr lang="zh-CN" altLang="en-US" b="1" dirty="0"/>
              <a:t>注意力机制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9.8 Transformer</a:t>
            </a:r>
            <a:r>
              <a:rPr lang="zh-CN" altLang="en-US" b="1" dirty="0"/>
              <a:t>和</a:t>
            </a:r>
            <a:r>
              <a:rPr lang="en-US" altLang="zh-CN" b="1" dirty="0"/>
              <a:t>BERT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1741174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长短期记忆网络的应用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字符嵌入增强输入嵌入信息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E95729-975C-4E02-AB73-CACAF377E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276872"/>
            <a:ext cx="57340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097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42428-974E-4782-8863-9EEBAAC3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/>
              <a:t>长短期记忆网络的应用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91B3BF-F837-4970-B81C-E342EB94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字符嵌入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682636-D7B7-4D49-9E54-F24374534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348880"/>
            <a:ext cx="58769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772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基于深度学习的汉语自动分词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/>
              <a:t>NN</a:t>
            </a:r>
          </a:p>
          <a:p>
            <a:pPr lvl="1"/>
            <a:r>
              <a:rPr lang="en-US" altLang="zh-CN" sz="2400" dirty="0"/>
              <a:t>Xiaoqing Zheng et al.</a:t>
            </a:r>
            <a:r>
              <a:rPr lang="zh-CN" altLang="en-US" sz="2400" dirty="0"/>
              <a:t> </a:t>
            </a:r>
            <a:r>
              <a:rPr lang="en-US" altLang="zh-CN" sz="2400" dirty="0"/>
              <a:t>2013</a:t>
            </a:r>
          </a:p>
          <a:p>
            <a:r>
              <a:rPr lang="en-US" altLang="zh-CN" sz="2800" dirty="0"/>
              <a:t>RNN</a:t>
            </a:r>
          </a:p>
          <a:p>
            <a:pPr lvl="1"/>
            <a:r>
              <a:rPr lang="en-US" altLang="zh-CN" sz="2400" dirty="0" err="1"/>
              <a:t>Xinchi</a:t>
            </a:r>
            <a:r>
              <a:rPr lang="en-US" altLang="zh-CN" sz="2400" dirty="0"/>
              <a:t> Chen et al.</a:t>
            </a:r>
            <a:r>
              <a:rPr lang="zh-CN" altLang="en-US" sz="2400" dirty="0"/>
              <a:t> </a:t>
            </a:r>
            <a:r>
              <a:rPr lang="en-US" altLang="zh-CN" sz="2400" dirty="0"/>
              <a:t>2015</a:t>
            </a:r>
          </a:p>
          <a:p>
            <a:r>
              <a:rPr lang="en-US" altLang="zh-CN" sz="2800" dirty="0"/>
              <a:t>LSTM</a:t>
            </a:r>
          </a:p>
          <a:p>
            <a:pPr lvl="1"/>
            <a:r>
              <a:rPr lang="en-US" altLang="zh-CN" sz="2400" dirty="0" err="1"/>
              <a:t>Xinchi</a:t>
            </a:r>
            <a:r>
              <a:rPr lang="en-US" altLang="zh-CN" sz="2400" dirty="0"/>
              <a:t> Chen et al.</a:t>
            </a:r>
            <a:r>
              <a:rPr lang="zh-CN" altLang="en-US" sz="2400" dirty="0"/>
              <a:t> </a:t>
            </a:r>
            <a:r>
              <a:rPr lang="en-US" altLang="zh-CN" sz="2400" dirty="0"/>
              <a:t>2015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309061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B413CD-1FEE-4CD2-A086-C819B802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Neural Network Architecture</a:t>
            </a:r>
            <a:br>
              <a:rPr lang="en-US" altLang="zh-CN" dirty="0"/>
            </a:b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5D3DA913-03E2-4A2D-B960-D13A3CD3797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070426" y="1412776"/>
                <a:ext cx="4534022" cy="4456113"/>
              </a:xfrm>
            </p:spPr>
            <p:txBody>
              <a:bodyPr/>
              <a:lstStyle/>
              <a:p>
                <a:r>
                  <a:rPr lang="zh-CN" altLang="en-US" sz="2400" b="1" dirty="0"/>
                  <a:t>第一层：</a:t>
                </a:r>
                <a:r>
                  <a:rPr lang="en-US" altLang="zh-CN" sz="2400" b="1" dirty="0"/>
                  <a:t>Embedding</a:t>
                </a:r>
                <a:r>
                  <a:rPr lang="zh-CN" altLang="en-US" sz="2400" b="1" dirty="0"/>
                  <a:t>层 </a:t>
                </a:r>
                <a:endParaRPr lang="en-US" altLang="zh-CN" sz="2400" b="1" dirty="0"/>
              </a:p>
              <a:p>
                <a:pPr lvl="1"/>
                <a:r>
                  <a:rPr lang="zh-CN" altLang="en-US" sz="2000" b="1" dirty="0"/>
                  <a:t>抽取每个字的特征</a:t>
                </a:r>
                <a:endParaRPr lang="en-US" altLang="zh-CN" sz="2000" b="1" dirty="0"/>
              </a:p>
              <a:p>
                <a:pPr lvl="1"/>
                <a:r>
                  <a:rPr lang="zh-CN" altLang="en-US" sz="2000" b="1" dirty="0"/>
                  <a:t>输入每个</a:t>
                </a:r>
                <a:r>
                  <a:rPr lang="zh-CN" altLang="en-US" sz="2000" b="1" dirty="0">
                    <a:solidFill>
                      <a:srgbClr val="CC00FF"/>
                    </a:solidFill>
                  </a:rPr>
                  <a:t>字</a:t>
                </a:r>
                <a:r>
                  <a:rPr lang="zh-CN" altLang="en-US" sz="2000" b="1" dirty="0"/>
                  <a:t>的编号（</a:t>
                </a:r>
                <a:r>
                  <a:rPr lang="en-US" altLang="zh-CN" sz="2000" b="1" dirty="0"/>
                  <a:t>index</a:t>
                </a:r>
                <a:r>
                  <a:rPr lang="zh-CN" altLang="en-US" sz="2000" b="1" dirty="0"/>
                  <a:t>），通过查询（</a:t>
                </a:r>
                <a:r>
                  <a:rPr lang="en-US" altLang="zh-CN" sz="2000" b="1" dirty="0"/>
                  <a:t>lookup</a:t>
                </a:r>
                <a:r>
                  <a:rPr lang="zh-CN" altLang="en-US" sz="2000" b="1" dirty="0"/>
                  <a:t>）操作将该编号转换成该字对应的</a:t>
                </a:r>
                <a:r>
                  <a:rPr lang="zh-CN" altLang="en-US" sz="2000" b="1" dirty="0">
                    <a:solidFill>
                      <a:srgbClr val="CC00FF"/>
                    </a:solidFill>
                  </a:rPr>
                  <a:t>特征向量</a:t>
                </a:r>
                <a:endParaRPr lang="en-US" altLang="zh-CN" sz="2000" b="1" dirty="0">
                  <a:solidFill>
                    <a:srgbClr val="CC00FF"/>
                  </a:solidFill>
                </a:endParaRPr>
              </a:p>
              <a:p>
                <a:pPr lvl="2"/>
                <a:r>
                  <a:rPr lang="zh-CN" altLang="en-US" sz="1800" b="1" dirty="0">
                    <a:solidFill>
                      <a:srgbClr val="006699"/>
                    </a:solidFill>
                  </a:rPr>
                  <a:t>字特征矩阵</a:t>
                </a:r>
                <a:r>
                  <a:rPr lang="en-US" altLang="zh-CN" sz="1800" b="1" i="1" dirty="0">
                    <a:solidFill>
                      <a:srgbClr val="006699"/>
                    </a:solidFill>
                  </a:rPr>
                  <a:t>M</a:t>
                </a:r>
                <a14:m>
                  <m:oMath xmlns:m="http://schemas.openxmlformats.org/officeDocument/2006/math">
                    <m:r>
                      <a:rPr lang="en-US" altLang="zh-CN" sz="1800" b="1" i="1">
                        <a:solidFill>
                          <a:srgbClr val="0066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18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CN" sz="18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  <m:r>
                          <a:rPr lang="en-US" altLang="zh-CN" sz="18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1800" b="1" i="1">
                                <a:solidFill>
                                  <a:srgbClr val="00669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1" i="1">
                                <a:solidFill>
                                  <a:srgbClr val="00669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d>
                      </m:sup>
                    </m:sSup>
                  </m:oMath>
                </a14:m>
                <a:endParaRPr lang="en-US" altLang="zh-CN" sz="1800" b="1" i="1" dirty="0">
                  <a:solidFill>
                    <a:srgbClr val="006699"/>
                  </a:solidFill>
                  <a:ea typeface="Cambria Math" panose="02040503050406030204" pitchFamily="18" charset="0"/>
                </a:endParaRPr>
              </a:p>
              <a:p>
                <a:pPr lvl="2"/>
                <a:r>
                  <a:rPr lang="en-US" altLang="zh-CN" sz="1800" b="1" i="1" dirty="0"/>
                  <a:t>d</a:t>
                </a:r>
                <a:r>
                  <a:rPr lang="zh-CN" altLang="en-US" sz="1800" b="1" dirty="0"/>
                  <a:t>：字特征向量空间的维度</a:t>
                </a:r>
                <a:endParaRPr lang="en-US" altLang="zh-CN" sz="1800" b="1" dirty="0"/>
              </a:p>
              <a:p>
                <a:pPr lvl="2"/>
                <a:r>
                  <a:rPr lang="en-US" altLang="zh-CN" sz="1800" b="1" i="1" dirty="0"/>
                  <a:t>D</a:t>
                </a:r>
                <a:r>
                  <a:rPr lang="zh-CN" altLang="en-US" sz="1800" b="1" dirty="0"/>
                  <a:t>：长度固定的字表</a:t>
                </a:r>
                <a:endParaRPr lang="en-US" altLang="zh-CN" sz="1800" b="1" dirty="0"/>
              </a:p>
              <a:p>
                <a:pPr lvl="1"/>
                <a:r>
                  <a:rPr lang="zh-CN" altLang="en-US" sz="2000" b="1" dirty="0">
                    <a:solidFill>
                      <a:srgbClr val="006699"/>
                    </a:solidFill>
                  </a:rPr>
                  <a:t>本层节点数：</a:t>
                </a:r>
                <a:r>
                  <a:rPr lang="en-US" altLang="zh-CN" sz="2000" b="1" dirty="0">
                    <a:solidFill>
                      <a:srgbClr val="006699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0066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𝒘𝒅</m:t>
                    </m:r>
                  </m:oMath>
                </a14:m>
                <a:endParaRPr lang="en-US" altLang="zh-CN" sz="2000" b="1" i="1" dirty="0">
                  <a:solidFill>
                    <a:srgbClr val="006699"/>
                  </a:solidFill>
                </a:endParaRPr>
              </a:p>
              <a:p>
                <a:pPr lvl="2"/>
                <a:r>
                  <a:rPr lang="en-US" altLang="zh-CN" sz="1800" b="1" i="1" dirty="0">
                    <a:solidFill>
                      <a:srgbClr val="006699"/>
                    </a:solidFill>
                  </a:rPr>
                  <a:t>w</a:t>
                </a:r>
                <a:r>
                  <a:rPr lang="zh-CN" altLang="en-US" sz="1800" b="1" dirty="0">
                    <a:solidFill>
                      <a:srgbClr val="006699"/>
                    </a:solidFill>
                  </a:rPr>
                  <a:t>：窗口大小</a:t>
                </a:r>
                <a:endParaRPr lang="en-US" altLang="zh-CN" sz="1800" b="1" dirty="0"/>
              </a:p>
              <a:p>
                <a:pPr lvl="1"/>
                <a:r>
                  <a:rPr lang="zh-CN" altLang="en-US" sz="2000" b="1" dirty="0"/>
                  <a:t>其他特征</a:t>
                </a:r>
                <a:endParaRPr lang="en-US" altLang="zh-CN" sz="2000" b="1" dirty="0"/>
              </a:p>
              <a:p>
                <a:pPr lvl="2"/>
                <a:r>
                  <a:rPr lang="zh-CN" altLang="en-US" sz="1800" b="1" kern="1200" dirty="0"/>
                  <a:t>将每一个额外的特征都与一个查询表（</a:t>
                </a:r>
                <a:r>
                  <a:rPr lang="en-US" altLang="zh-CN" sz="1800" b="1" kern="1200" dirty="0"/>
                  <a:t>lookup table</a:t>
                </a:r>
                <a:r>
                  <a:rPr lang="zh-CN" altLang="en-US" sz="1800" b="1" kern="1200" dirty="0"/>
                  <a:t>）相关联</a:t>
                </a:r>
                <a:endParaRPr lang="en-US" altLang="zh-CN" sz="1800" b="1" kern="1200" dirty="0"/>
              </a:p>
              <a:p>
                <a:pPr lvl="2"/>
                <a:r>
                  <a:rPr lang="zh-CN" altLang="en-US" sz="1800" b="1" kern="1200" dirty="0"/>
                  <a:t>字特征向量是将所有查询表的输出连接起来</a:t>
                </a:r>
                <a:endParaRPr lang="en-US" altLang="zh-CN" sz="1800" b="1" dirty="0"/>
              </a:p>
              <a:p>
                <a:endParaRPr lang="en-US" altLang="zh-CN" sz="2400" b="1" dirty="0"/>
              </a:p>
            </p:txBody>
          </p:sp>
        </mc:Choice>
        <mc:Fallback xmlns="">
          <p:sp>
            <p:nvSpPr>
              <p:cNvPr id="6" name="内容占位符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D3DA913-03E2-4A2D-B960-D13A3CD379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70426" y="1412776"/>
                <a:ext cx="4534022" cy="4456113"/>
              </a:xfrm>
              <a:blipFill rotWithShape="0">
                <a:blip r:embed="rId3"/>
                <a:stretch>
                  <a:fillRect l="-1884" t="-1505" r="-808" b="-157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B5AFE6A5-4506-4499-AA5F-56A689133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69894"/>
            <a:ext cx="3962922" cy="5688106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4CE5EA25-B7CB-41F4-8514-22EBB5568E51}"/>
              </a:ext>
            </a:extLst>
          </p:cNvPr>
          <p:cNvCxnSpPr/>
          <p:nvPr/>
        </p:nvCxnSpPr>
        <p:spPr>
          <a:xfrm>
            <a:off x="-27151" y="2348880"/>
            <a:ext cx="35067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403647" y="645977"/>
            <a:ext cx="7746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Xiaoqing Zheng et al.</a:t>
            </a:r>
            <a:r>
              <a:rPr lang="zh-CN" altLang="en-US" sz="1400" dirty="0">
                <a:solidFill>
                  <a:srgbClr val="0000FF"/>
                </a:solidFill>
                <a:latin typeface="Times New Roman"/>
              </a:rPr>
              <a:t>（复旦大学）</a:t>
            </a:r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  Deep Learning for Chinese Word Segmentation and POS Tagging.  </a:t>
            </a:r>
          </a:p>
          <a:p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Proceedings of the 2013 Conference on Empirical Methods in Natural Language Processing(EMNLP)</a:t>
            </a:r>
          </a:p>
        </p:txBody>
      </p:sp>
    </p:spTree>
    <p:extLst>
      <p:ext uri="{BB962C8B-B14F-4D97-AF65-F5344CB8AC3E}">
        <p14:creationId xmlns:p14="http://schemas.microsoft.com/office/powerpoint/2010/main" val="221174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B413CD-1FEE-4CD2-A086-C819B802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Neural Network Architecture</a:t>
            </a:r>
            <a:br>
              <a:rPr lang="en-US" altLang="zh-CN" dirty="0"/>
            </a:b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5D3DA913-03E2-4A2D-B960-D13A3CD3797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070426" y="1412776"/>
                <a:ext cx="4616374" cy="4456113"/>
              </a:xfrm>
            </p:spPr>
            <p:txBody>
              <a:bodyPr/>
              <a:lstStyle/>
              <a:p>
                <a:pPr lvl="0"/>
                <a:r>
                  <a:rPr lang="zh-CN" altLang="en-US" sz="2400" b="1" dirty="0"/>
                  <a:t>第二层：隐藏层</a:t>
                </a:r>
                <a:endParaRPr lang="en-US" altLang="zh-CN" sz="2400" b="1" dirty="0">
                  <a:solidFill>
                    <a:srgbClr val="006699"/>
                  </a:solidFill>
                </a:endParaRPr>
              </a:p>
              <a:p>
                <a:pPr lvl="1"/>
                <a:r>
                  <a:rPr lang="en-US" altLang="zh-CN" sz="2000" b="1" dirty="0"/>
                  <a:t>window approach</a:t>
                </a:r>
                <a:r>
                  <a:rPr lang="zh-CN" altLang="en-US" sz="2000" b="1" dirty="0"/>
                  <a:t>（</a:t>
                </a:r>
                <a:r>
                  <a:rPr lang="zh-CN" altLang="en-US" sz="2000" b="1" dirty="0">
                    <a:solidFill>
                      <a:srgbClr val="006699"/>
                    </a:solidFill>
                  </a:rPr>
                  <a:t>从字窗口中抽取特征</a:t>
                </a:r>
                <a:r>
                  <a:rPr lang="zh-CN" altLang="en-US" sz="2000" b="1" dirty="0"/>
                  <a:t>）</a:t>
                </a:r>
                <a:endParaRPr lang="en-US" altLang="zh-CN" sz="2000" b="1" dirty="0"/>
              </a:p>
              <a:p>
                <a:pPr lvl="2"/>
                <a:r>
                  <a:rPr lang="zh-CN" altLang="en-US" sz="1800" b="1" dirty="0">
                    <a:solidFill>
                      <a:srgbClr val="006699"/>
                    </a:solidFill>
                  </a:rPr>
                  <a:t>本层节点数：</a:t>
                </a:r>
                <a:r>
                  <a:rPr lang="en-US" altLang="zh-CN" sz="1800" b="1" i="1" dirty="0">
                    <a:solidFill>
                      <a:srgbClr val="006699"/>
                    </a:solidFill>
                  </a:rPr>
                  <a:t>H</a:t>
                </a:r>
              </a:p>
              <a:p>
                <a:pPr lvl="2"/>
                <a:r>
                  <a:rPr lang="zh-CN" altLang="en-US" sz="1800" b="1" dirty="0">
                    <a:solidFill>
                      <a:srgbClr val="006699"/>
                    </a:solidFill>
                  </a:rPr>
                  <a:t>参数矩阵</a:t>
                </a:r>
                <a:r>
                  <a:rPr lang="en-US" altLang="zh-CN" sz="1800" b="1" i="1" dirty="0">
                    <a:solidFill>
                      <a:srgbClr val="006699"/>
                    </a:solidFill>
                  </a:rPr>
                  <a:t>W</a:t>
                </a:r>
                <a:r>
                  <a:rPr lang="en-US" altLang="zh-CN" sz="1800" b="1" i="1" baseline="30000" dirty="0">
                    <a:solidFill>
                      <a:srgbClr val="006699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CN" sz="1800" b="1" i="1">
                        <a:solidFill>
                          <a:srgbClr val="0066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18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CN" sz="18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  <m:r>
                          <a:rPr lang="en-US" altLang="zh-CN" sz="18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×(</m:t>
                        </m:r>
                        <m:r>
                          <a:rPr lang="en-US" altLang="zh-CN" sz="18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𝒘𝒅</m:t>
                        </m:r>
                        <m:r>
                          <a:rPr lang="en-US" altLang="zh-CN" sz="18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altLang="zh-CN" sz="1800" b="1" dirty="0">
                  <a:solidFill>
                    <a:srgbClr val="006699"/>
                  </a:solidFill>
                </a:endParaRPr>
              </a:p>
              <a:p>
                <a:pPr lvl="2"/>
                <a:endParaRPr lang="en-US" altLang="zh-CN" sz="1800" b="1" dirty="0">
                  <a:solidFill>
                    <a:srgbClr val="006699"/>
                  </a:solidFill>
                </a:endParaRPr>
              </a:p>
            </p:txBody>
          </p:sp>
        </mc:Choice>
        <mc:Fallback xmlns="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D3DA913-03E2-4A2D-B960-D13A3CD379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70426" y="1412776"/>
                <a:ext cx="4616374" cy="4456113"/>
              </a:xfrm>
              <a:blipFill rotWithShape="0">
                <a:blip r:embed="rId3"/>
                <a:stretch>
                  <a:fillRect l="-1849" t="-15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B5AFE6A5-4506-4499-AA5F-56A689133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69894"/>
            <a:ext cx="3962922" cy="5688106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CE5EA25-B7CB-41F4-8514-22EBB5568E51}"/>
              </a:ext>
            </a:extLst>
          </p:cNvPr>
          <p:cNvCxnSpPr/>
          <p:nvPr/>
        </p:nvCxnSpPr>
        <p:spPr>
          <a:xfrm>
            <a:off x="-27151" y="3717032"/>
            <a:ext cx="35067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403647" y="645977"/>
            <a:ext cx="7746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Xiaoqing Zheng et al.</a:t>
            </a:r>
            <a:r>
              <a:rPr lang="zh-CN" altLang="en-US" sz="1400" dirty="0">
                <a:solidFill>
                  <a:srgbClr val="0000FF"/>
                </a:solidFill>
                <a:latin typeface="Times New Roman"/>
              </a:rPr>
              <a:t>（复旦大学）</a:t>
            </a:r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  Deep Learning for Chinese Word Segmentation and POS Tagging.  </a:t>
            </a:r>
          </a:p>
          <a:p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Proceedings of the 2013 Conference on Empirical Methods in Natural Language Processing(EMNLP)</a:t>
            </a:r>
          </a:p>
        </p:txBody>
      </p:sp>
    </p:spTree>
    <p:extLst>
      <p:ext uri="{BB962C8B-B14F-4D97-AF65-F5344CB8AC3E}">
        <p14:creationId xmlns:p14="http://schemas.microsoft.com/office/powerpoint/2010/main" val="271661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/>
              <a:t>目录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b="1" dirty="0">
                <a:solidFill>
                  <a:srgbClr val="B2B2B2"/>
                </a:solidFill>
              </a:rPr>
              <a:t>9.1 </a:t>
            </a:r>
            <a:r>
              <a:rPr lang="zh-CN" altLang="en-US" b="1" dirty="0">
                <a:solidFill>
                  <a:srgbClr val="B2B2B2"/>
                </a:solidFill>
              </a:rPr>
              <a:t>循环神经网络</a:t>
            </a:r>
          </a:p>
          <a:p>
            <a:pPr eaLnBrk="1" hangingPunct="1"/>
            <a:r>
              <a:rPr lang="en-US" altLang="zh-CN" b="1" dirty="0"/>
              <a:t>9.2 </a:t>
            </a:r>
            <a:r>
              <a:rPr lang="zh-CN" altLang="en-US" b="1" dirty="0"/>
              <a:t>循环神经网络的应用</a:t>
            </a:r>
          </a:p>
          <a:p>
            <a:pPr eaLnBrk="1" hangingPunct="1"/>
            <a:r>
              <a:rPr lang="en-US" altLang="zh-CN" b="1" dirty="0"/>
              <a:t>9.3 </a:t>
            </a:r>
            <a:r>
              <a:rPr lang="zh-CN" altLang="en-US" b="1" dirty="0"/>
              <a:t>多层和双向循环神经网络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9.4 </a:t>
            </a:r>
            <a:r>
              <a:rPr lang="zh-CN" altLang="en-US" b="1" dirty="0"/>
              <a:t>长短期记忆网络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9.5 </a:t>
            </a:r>
            <a:r>
              <a:rPr lang="zh-CN" altLang="en-US" b="1" dirty="0"/>
              <a:t>长短期记忆网络的应用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9.6 </a:t>
            </a:r>
            <a:r>
              <a:rPr lang="zh-CN" altLang="en-US" b="1" dirty="0"/>
              <a:t>编译码序列模型</a:t>
            </a:r>
          </a:p>
          <a:p>
            <a:pPr eaLnBrk="1" hangingPunct="1"/>
            <a:r>
              <a:rPr lang="en-US" altLang="zh-CN" b="1" dirty="0"/>
              <a:t>9.7 </a:t>
            </a:r>
            <a:r>
              <a:rPr lang="zh-CN" altLang="en-US" b="1" dirty="0"/>
              <a:t>注意力机制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9.8 Transformer</a:t>
            </a:r>
            <a:r>
              <a:rPr lang="zh-CN" altLang="en-US" b="1" dirty="0"/>
              <a:t>和</a:t>
            </a:r>
            <a:r>
              <a:rPr lang="en-US" altLang="zh-CN" b="1" dirty="0"/>
              <a:t>BERT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0406884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B413CD-1FEE-4CD2-A086-C819B802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Neural Network Architecture</a:t>
            </a:r>
            <a:br>
              <a:rPr lang="en-US" altLang="zh-CN" dirty="0"/>
            </a:b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5D3DA913-03E2-4A2D-B960-D13A3CD3797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070425" y="1412776"/>
                <a:ext cx="4951783" cy="4456113"/>
              </a:xfrm>
            </p:spPr>
            <p:txBody>
              <a:bodyPr/>
              <a:lstStyle/>
              <a:p>
                <a:pPr lvl="0"/>
                <a:r>
                  <a:rPr lang="zh-CN" altLang="en-US" sz="2400" b="1" dirty="0"/>
                  <a:t>第三层：经典的神经网络输出层</a:t>
                </a:r>
                <a:endParaRPr lang="en-US" altLang="zh-CN" sz="2400" b="1" dirty="0"/>
              </a:p>
              <a:p>
                <a:pPr lvl="1"/>
                <a:r>
                  <a:rPr lang="zh-CN" altLang="en-US" sz="2000" b="1" kern="1200" dirty="0"/>
                  <a:t>给定标记集合</a:t>
                </a:r>
                <a:r>
                  <a:rPr lang="en-US" altLang="zh-CN" sz="2000" b="1" i="1" kern="1200" dirty="0"/>
                  <a:t>T</a:t>
                </a:r>
                <a:r>
                  <a:rPr lang="zh-CN" altLang="en-US" sz="2000" b="1" kern="1200" dirty="0"/>
                  <a:t>，为句子</a:t>
                </a:r>
                <a:r>
                  <a:rPr lang="en-US" altLang="zh-CN" sz="2000" b="1" i="1" kern="1200" dirty="0"/>
                  <a:t>c</a:t>
                </a:r>
                <a:r>
                  <a:rPr lang="en-US" altLang="zh-CN" sz="2000" b="1" kern="1200" baseline="-25000" dirty="0"/>
                  <a:t>[1</a:t>
                </a:r>
                <a:r>
                  <a:rPr lang="zh-CN" altLang="en-US" sz="2000" b="1" kern="1200" baseline="-25000" dirty="0"/>
                  <a:t>：</a:t>
                </a:r>
                <a:r>
                  <a:rPr lang="en-US" altLang="zh-CN" sz="2000" b="1" i="1" kern="1200" baseline="-25000" dirty="0"/>
                  <a:t>n</a:t>
                </a:r>
                <a:r>
                  <a:rPr lang="en-US" altLang="zh-CN" sz="2000" b="1" kern="1200" baseline="-25000" dirty="0"/>
                  <a:t>]</a:t>
                </a:r>
                <a:r>
                  <a:rPr lang="zh-CN" altLang="en-US" sz="2000" b="1" kern="1200" dirty="0"/>
                  <a:t>中每个位置</a:t>
                </a:r>
                <a:r>
                  <a:rPr lang="en-US" altLang="zh-CN" sz="2000" b="1" i="1" kern="1200" dirty="0" err="1"/>
                  <a:t>i</a:t>
                </a:r>
                <a:r>
                  <a:rPr lang="zh-CN" altLang="en-US" sz="2000" b="1" kern="1200" dirty="0"/>
                  <a:t>上的字</a:t>
                </a:r>
                <a:r>
                  <a:rPr lang="en-US" altLang="zh-CN" sz="2000" b="1" i="1" kern="1200" dirty="0"/>
                  <a:t>c</a:t>
                </a:r>
                <a:r>
                  <a:rPr lang="en-US" altLang="zh-CN" sz="2000" b="1" i="1" kern="1200" baseline="-25000" dirty="0"/>
                  <a:t>i</a:t>
                </a:r>
                <a:r>
                  <a:rPr lang="zh-CN" altLang="en-US" sz="2000" b="1" kern="1200" dirty="0"/>
                  <a:t>输出一个长度为</a:t>
                </a:r>
                <a:r>
                  <a:rPr lang="en-US" altLang="zh-CN" sz="2000" b="1" kern="1200" dirty="0"/>
                  <a:t>|</a:t>
                </a:r>
                <a:r>
                  <a:rPr lang="en-US" altLang="zh-CN" sz="2000" b="1" i="1" kern="1200" dirty="0"/>
                  <a:t>T</a:t>
                </a:r>
                <a:r>
                  <a:rPr lang="en-US" altLang="zh-CN" sz="2000" b="1" kern="1200" dirty="0"/>
                  <a:t>|</a:t>
                </a:r>
                <a:r>
                  <a:rPr lang="zh-CN" altLang="en-US" sz="2000" b="1" kern="1200" dirty="0"/>
                  <a:t>的向量，用来表示</a:t>
                </a:r>
                <a:r>
                  <a:rPr lang="en-US" altLang="zh-CN" sz="2000" b="1" i="1" kern="1200" dirty="0"/>
                  <a:t>c</a:t>
                </a:r>
                <a:r>
                  <a:rPr lang="en-US" altLang="zh-CN" sz="2000" b="1" i="1" kern="1200" baseline="-25000" dirty="0"/>
                  <a:t>i</a:t>
                </a:r>
                <a:r>
                  <a:rPr lang="zh-CN" altLang="en-US" sz="2000" b="1" kern="1200" dirty="0"/>
                  <a:t>对应于</a:t>
                </a:r>
                <a:r>
                  <a:rPr lang="en-US" altLang="zh-CN" sz="2000" b="1" i="1" kern="1200" dirty="0"/>
                  <a:t>T</a:t>
                </a:r>
                <a:r>
                  <a:rPr lang="zh-CN" altLang="en-US" sz="2000" b="1" kern="1200" dirty="0"/>
                  <a:t>中每个标记的分值</a:t>
                </a:r>
                <a:endParaRPr lang="en-US" altLang="zh-CN" sz="2000" b="1" kern="1200" dirty="0"/>
              </a:p>
              <a:p>
                <a:pPr lvl="1"/>
                <a:r>
                  <a:rPr lang="zh-CN" altLang="en-US" sz="2000" b="1" kern="1200" dirty="0"/>
                  <a:t>标记集合</a:t>
                </a:r>
                <a:r>
                  <a:rPr lang="en-US" altLang="zh-CN" sz="2000" b="1" i="1" kern="1200" dirty="0"/>
                  <a:t>T</a:t>
                </a:r>
                <a:r>
                  <a:rPr lang="zh-CN" altLang="en-US" sz="2000" b="1" kern="1200" dirty="0">
                    <a:solidFill>
                      <a:srgbClr val="006699"/>
                    </a:solidFill>
                  </a:rPr>
                  <a:t>的确定</a:t>
                </a:r>
                <a:endParaRPr lang="en-US" altLang="zh-CN" sz="2000" b="1" kern="1200" dirty="0">
                  <a:solidFill>
                    <a:srgbClr val="006699"/>
                  </a:solidFill>
                </a:endParaRPr>
              </a:p>
              <a:p>
                <a:pPr lvl="2"/>
                <a:r>
                  <a:rPr lang="zh-CN" altLang="en-US" sz="1600" b="1" kern="1200" dirty="0"/>
                  <a:t>分词：</a:t>
                </a:r>
                <a:r>
                  <a:rPr lang="en-US" altLang="zh-CN" sz="1600" b="1" kern="1200" dirty="0"/>
                  <a:t>“IOBES”</a:t>
                </a:r>
                <a:r>
                  <a:rPr lang="zh-CN" altLang="en-US" sz="1600" b="1" kern="1200" dirty="0"/>
                  <a:t>标注方案</a:t>
                </a:r>
                <a:endParaRPr lang="en-US" altLang="zh-CN" sz="1600" b="1" kern="1200" dirty="0"/>
              </a:p>
              <a:p>
                <a:pPr lvl="2"/>
                <a:r>
                  <a:rPr lang="zh-CN" altLang="en-US" sz="1600" b="1" dirty="0">
                    <a:solidFill>
                      <a:srgbClr val="006699"/>
                    </a:solidFill>
                  </a:rPr>
                  <a:t>分词与词性标注一体化：对边界标记进行扩展，使之包含词性标记</a:t>
                </a:r>
                <a:endParaRPr lang="en-US" altLang="zh-CN" sz="1600" b="1" dirty="0">
                  <a:solidFill>
                    <a:srgbClr val="006699"/>
                  </a:solidFill>
                </a:endParaRPr>
              </a:p>
              <a:p>
                <a:pPr lvl="1"/>
                <a:r>
                  <a:rPr lang="zh-CN" altLang="en-US" sz="2000" b="1" dirty="0">
                    <a:solidFill>
                      <a:srgbClr val="006699"/>
                    </a:solidFill>
                  </a:rPr>
                  <a:t>节点数：</a:t>
                </a:r>
                <a:r>
                  <a:rPr lang="en-US" altLang="zh-CN" sz="2000" b="1" dirty="0">
                    <a:solidFill>
                      <a:srgbClr val="006699"/>
                    </a:solidFill>
                  </a:rPr>
                  <a:t>|</a:t>
                </a:r>
                <a:r>
                  <a:rPr lang="en-US" altLang="zh-CN" sz="2000" b="1" i="1" dirty="0">
                    <a:solidFill>
                      <a:srgbClr val="006699"/>
                    </a:solidFill>
                  </a:rPr>
                  <a:t>T</a:t>
                </a:r>
                <a:r>
                  <a:rPr lang="en-US" altLang="zh-CN" sz="2000" b="1" dirty="0">
                    <a:solidFill>
                      <a:srgbClr val="006699"/>
                    </a:solidFill>
                  </a:rPr>
                  <a:t>|</a:t>
                </a:r>
              </a:p>
              <a:p>
                <a:pPr lvl="1"/>
                <a:r>
                  <a:rPr lang="zh-CN" altLang="en-US" sz="2000" b="1" dirty="0">
                    <a:solidFill>
                      <a:srgbClr val="006699"/>
                    </a:solidFill>
                  </a:rPr>
                  <a:t>参数矩阵</a:t>
                </a:r>
                <a:r>
                  <a:rPr lang="en-US" altLang="zh-CN" sz="2000" b="1" i="1" dirty="0">
                    <a:solidFill>
                      <a:srgbClr val="006699"/>
                    </a:solidFill>
                  </a:rPr>
                  <a:t>W</a:t>
                </a:r>
                <a:r>
                  <a:rPr lang="en-US" altLang="zh-CN" sz="2000" b="1" i="1" baseline="30000" dirty="0">
                    <a:solidFill>
                      <a:srgbClr val="006699"/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0066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2000" b="1" i="1" smtClean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  <m:r>
                          <a:rPr lang="en-US" altLang="zh-CN" sz="2000" b="1" i="1" smtClean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|×</m:t>
                        </m:r>
                        <m:r>
                          <a:rPr lang="en-US" altLang="zh-CN" sz="2000" b="1" i="1" smtClean="0">
                            <a:solidFill>
                              <a:srgbClr val="0066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sup>
                    </m:sSup>
                  </m:oMath>
                </a14:m>
                <a:endParaRPr lang="en-US" altLang="zh-CN" sz="2000" b="1" dirty="0">
                  <a:solidFill>
                    <a:srgbClr val="006699"/>
                  </a:solidFill>
                </a:endParaRPr>
              </a:p>
              <a:p>
                <a:pPr lvl="1"/>
                <a:endParaRPr lang="en-US" altLang="zh-CN" sz="2000" b="1" dirty="0">
                  <a:solidFill>
                    <a:srgbClr val="006699"/>
                  </a:solidFill>
                </a:endParaRPr>
              </a:p>
            </p:txBody>
          </p:sp>
        </mc:Choice>
        <mc:Fallback xmlns="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D3DA913-03E2-4A2D-B960-D13A3CD379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070425" y="1412776"/>
                <a:ext cx="4951783" cy="4456113"/>
              </a:xfrm>
              <a:blipFill rotWithShape="0">
                <a:blip r:embed="rId3"/>
                <a:stretch>
                  <a:fillRect l="-1724" t="-15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B5AFE6A5-4506-4499-AA5F-56A689133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69894"/>
            <a:ext cx="3962922" cy="5688106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CE5EA25-B7CB-41F4-8514-22EBB5568E51}"/>
              </a:ext>
            </a:extLst>
          </p:cNvPr>
          <p:cNvCxnSpPr/>
          <p:nvPr/>
        </p:nvCxnSpPr>
        <p:spPr>
          <a:xfrm>
            <a:off x="-27151" y="5085184"/>
            <a:ext cx="35067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403647" y="645977"/>
            <a:ext cx="7746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Xiaoqing Zheng et al.</a:t>
            </a:r>
            <a:r>
              <a:rPr lang="zh-CN" altLang="en-US" sz="1400" dirty="0">
                <a:solidFill>
                  <a:srgbClr val="0000FF"/>
                </a:solidFill>
                <a:latin typeface="Times New Roman"/>
              </a:rPr>
              <a:t>（复旦大学）</a:t>
            </a:r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  Deep Learning for Chinese Word Segmentation and POS Tagging.  </a:t>
            </a:r>
          </a:p>
          <a:p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Proceedings of the 2013 Conference on Empirical Methods in Natural Language Processing(EMNLP)</a:t>
            </a:r>
          </a:p>
        </p:txBody>
      </p:sp>
    </p:spTree>
    <p:extLst>
      <p:ext uri="{BB962C8B-B14F-4D97-AF65-F5344CB8AC3E}">
        <p14:creationId xmlns:p14="http://schemas.microsoft.com/office/powerpoint/2010/main" val="369472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B413CD-1FEE-4CD2-A086-C819B802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Neural Network Architecture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3DA913-03E2-4A2D-B960-D13A3CD37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0426" y="1412776"/>
            <a:ext cx="4966070" cy="4456113"/>
          </a:xfrm>
        </p:spPr>
        <p:txBody>
          <a:bodyPr/>
          <a:lstStyle/>
          <a:p>
            <a:r>
              <a:rPr lang="en-US" altLang="zh-CN" sz="2400" b="1" dirty="0"/>
              <a:t>Tag Inference</a:t>
            </a:r>
            <a:r>
              <a:rPr lang="zh-CN" altLang="en-US" sz="2400" b="1" dirty="0"/>
              <a:t>层</a:t>
            </a:r>
            <a:endParaRPr lang="en-US" altLang="zh-CN" sz="2400" b="1" dirty="0"/>
          </a:p>
          <a:p>
            <a:pPr lvl="1"/>
            <a:r>
              <a:rPr lang="zh-CN" altLang="en-US" sz="2000" b="1" dirty="0"/>
              <a:t>是一个通过</a:t>
            </a:r>
            <a:r>
              <a:rPr lang="en-US" altLang="zh-CN" sz="2000" b="1" dirty="0"/>
              <a:t>Viterbi</a:t>
            </a:r>
            <a:r>
              <a:rPr lang="zh-CN" altLang="en-US" sz="2000" b="1" dirty="0"/>
              <a:t>算法推断标记</a:t>
            </a:r>
            <a:r>
              <a:rPr lang="zh-CN" altLang="en-US" sz="1400" b="1" dirty="0"/>
              <a:t>（</a:t>
            </a:r>
            <a:r>
              <a:rPr lang="en-US" altLang="zh-CN" sz="1400" b="1" dirty="0"/>
              <a:t>tag</a:t>
            </a:r>
            <a:r>
              <a:rPr lang="zh-CN" altLang="en-US" sz="1400" b="1" dirty="0"/>
              <a:t>）</a:t>
            </a:r>
            <a:r>
              <a:rPr lang="zh-CN" altLang="en-US" sz="2000" b="1" dirty="0"/>
              <a:t>的图</a:t>
            </a:r>
            <a:endParaRPr lang="en-US" altLang="zh-CN" sz="2000" b="1" dirty="0"/>
          </a:p>
          <a:p>
            <a:pPr lvl="1"/>
            <a:r>
              <a:rPr lang="en-US" altLang="zh-CN" sz="2000" b="1" i="1" kern="1200" dirty="0">
                <a:ea typeface="宋体" pitchFamily="2" charset="-122"/>
              </a:rPr>
              <a:t>f</a:t>
            </a:r>
            <a:r>
              <a:rPr lang="en-US" altLang="zh-CN" sz="2000" b="1" kern="1200" dirty="0">
                <a:ea typeface="宋体" pitchFamily="2" charset="-122"/>
              </a:rPr>
              <a:t>(</a:t>
            </a:r>
            <a:r>
              <a:rPr lang="en-US" altLang="zh-CN" sz="2000" b="1" i="1" kern="1200" dirty="0" err="1">
                <a:ea typeface="宋体" pitchFamily="2" charset="-122"/>
              </a:rPr>
              <a:t>t</a:t>
            </a:r>
            <a:r>
              <a:rPr lang="en-US" altLang="zh-CN" sz="2000" b="1" kern="1200" dirty="0" err="1">
                <a:ea typeface="宋体" pitchFamily="2" charset="-122"/>
              </a:rPr>
              <a:t>|</a:t>
            </a:r>
            <a:r>
              <a:rPr lang="en-US" altLang="zh-CN" sz="2000" b="1" i="1" kern="1200" dirty="0" err="1">
                <a:ea typeface="宋体" pitchFamily="2" charset="-122"/>
              </a:rPr>
              <a:t>i</a:t>
            </a:r>
            <a:r>
              <a:rPr lang="en-US" altLang="zh-CN" sz="2000" b="1" kern="1200" dirty="0">
                <a:ea typeface="宋体" pitchFamily="2" charset="-122"/>
              </a:rPr>
              <a:t>)</a:t>
            </a:r>
            <a:r>
              <a:rPr lang="zh-CN" altLang="en-US" sz="2000" b="1" kern="1200" dirty="0">
                <a:latin typeface="Arial" charset="0"/>
                <a:ea typeface="宋体" pitchFamily="2" charset="-122"/>
              </a:rPr>
              <a:t>：</a:t>
            </a:r>
            <a:r>
              <a:rPr lang="zh-CN" altLang="en-US" sz="2000" b="1" kern="1200" dirty="0"/>
              <a:t>网络为句子</a:t>
            </a:r>
            <a:r>
              <a:rPr lang="en-US" altLang="zh-CN" sz="2000" b="1" i="1" kern="1200" dirty="0"/>
              <a:t>c</a:t>
            </a:r>
            <a:r>
              <a:rPr lang="en-US" altLang="zh-CN" sz="2000" b="1" kern="1200" baseline="-25000" dirty="0"/>
              <a:t>[1:</a:t>
            </a:r>
            <a:r>
              <a:rPr lang="en-US" altLang="zh-CN" sz="2000" b="1" i="1" kern="1200" baseline="-25000" dirty="0"/>
              <a:t>n</a:t>
            </a:r>
            <a:r>
              <a:rPr lang="en-US" altLang="zh-CN" sz="2000" b="1" kern="1200" baseline="-25000" dirty="0"/>
              <a:t>]</a:t>
            </a:r>
            <a:r>
              <a:rPr lang="zh-CN" altLang="en-US" sz="2000" b="1" kern="1200" dirty="0"/>
              <a:t>中位置 </a:t>
            </a:r>
            <a:r>
              <a:rPr lang="en-US" altLang="zh-CN" sz="2000" b="1" i="1" kern="1200" dirty="0" err="1"/>
              <a:t>i</a:t>
            </a:r>
            <a:r>
              <a:rPr lang="en-US" altLang="zh-CN" sz="2000" b="1" i="1" kern="1200" dirty="0"/>
              <a:t> </a:t>
            </a:r>
            <a:r>
              <a:rPr lang="zh-CN" altLang="en-US" sz="2000" b="1" kern="1200" dirty="0"/>
              <a:t>上的字 </a:t>
            </a:r>
            <a:r>
              <a:rPr lang="en-US" altLang="zh-CN" sz="2000" b="1" i="1" kern="1200" dirty="0"/>
              <a:t>c</a:t>
            </a:r>
            <a:r>
              <a:rPr lang="en-US" altLang="zh-CN" sz="2000" b="1" i="1" kern="1200" baseline="-25000" dirty="0"/>
              <a:t>i </a:t>
            </a:r>
            <a:r>
              <a:rPr lang="zh-CN" altLang="en-US" sz="2000" b="1" kern="1200" dirty="0"/>
              <a:t>输出的标记 </a:t>
            </a:r>
            <a:r>
              <a:rPr lang="en-US" altLang="zh-CN" sz="2000" b="1" i="1" kern="1200" dirty="0"/>
              <a:t>t </a:t>
            </a:r>
            <a:r>
              <a:rPr lang="zh-CN" altLang="en-US" sz="2000" b="1" kern="1200" dirty="0"/>
              <a:t>的分值</a:t>
            </a:r>
            <a:endParaRPr lang="en-US" altLang="zh-CN" sz="2000" b="1" kern="1200" dirty="0"/>
          </a:p>
          <a:p>
            <a:pPr lvl="1"/>
            <a:r>
              <a:rPr lang="en-US" altLang="zh-CN" sz="2000" b="1" kern="1200" dirty="0">
                <a:ea typeface="宋体" pitchFamily="2" charset="-122"/>
              </a:rPr>
              <a:t>transition score </a:t>
            </a:r>
            <a:r>
              <a:rPr lang="en-US" altLang="zh-CN" sz="2000" b="1" i="1" kern="1200" dirty="0" err="1">
                <a:ea typeface="宋体" pitchFamily="2" charset="-122"/>
              </a:rPr>
              <a:t>A</a:t>
            </a:r>
            <a:r>
              <a:rPr lang="en-US" altLang="zh-CN" sz="2000" b="1" i="1" kern="1200" baseline="-25000" dirty="0" err="1">
                <a:ea typeface="宋体" pitchFamily="2" charset="-122"/>
              </a:rPr>
              <a:t>ij</a:t>
            </a:r>
            <a:r>
              <a:rPr lang="zh-CN" altLang="en-US" sz="2000" b="1" kern="1200" dirty="0">
                <a:ea typeface="宋体" pitchFamily="2" charset="-122"/>
              </a:rPr>
              <a:t>：</a:t>
            </a:r>
            <a:r>
              <a:rPr lang="zh-CN" altLang="en-US" sz="2000" b="1" dirty="0"/>
              <a:t>从标记 </a:t>
            </a:r>
            <a:r>
              <a:rPr lang="en-US" altLang="zh-CN" sz="2000" b="1" i="1" dirty="0" err="1"/>
              <a:t>i</a:t>
            </a:r>
            <a:r>
              <a:rPr lang="en-US" altLang="zh-CN" sz="2000" b="1" i="1" dirty="0"/>
              <a:t> </a:t>
            </a:r>
            <a:r>
              <a:rPr lang="zh-CN" altLang="en-US" sz="2000" b="1" dirty="0"/>
              <a:t>跳转到标记 </a:t>
            </a:r>
            <a:r>
              <a:rPr lang="en-US" altLang="zh-CN" sz="2000" b="1" i="1" dirty="0"/>
              <a:t>j </a:t>
            </a:r>
            <a:r>
              <a:rPr lang="zh-CN" altLang="en-US" sz="2000" b="1" dirty="0"/>
              <a:t>的分值</a:t>
            </a:r>
            <a:endParaRPr lang="en-US" altLang="zh-CN" sz="2000" b="1" dirty="0">
              <a:solidFill>
                <a:srgbClr val="006699"/>
              </a:solidFill>
            </a:endParaRPr>
          </a:p>
          <a:p>
            <a:pPr lvl="1"/>
            <a:r>
              <a:rPr lang="en-US" altLang="zh-CN" sz="2000" b="1" kern="1200" dirty="0">
                <a:ea typeface="宋体" pitchFamily="2" charset="-122"/>
              </a:rPr>
              <a:t>initial score </a:t>
            </a:r>
            <a:r>
              <a:rPr lang="en-US" altLang="zh-CN" sz="2000" b="1" i="1" kern="1200" dirty="0">
                <a:ea typeface="宋体" pitchFamily="2" charset="-122"/>
              </a:rPr>
              <a:t>A</a:t>
            </a:r>
            <a:r>
              <a:rPr lang="en-US" altLang="zh-CN" sz="2000" b="1" i="1" kern="1200" baseline="-25000" dirty="0">
                <a:ea typeface="宋体" pitchFamily="2" charset="-122"/>
              </a:rPr>
              <a:t>0i</a:t>
            </a:r>
            <a:r>
              <a:rPr lang="zh-CN" altLang="en-US" sz="2000" b="1" kern="1200" dirty="0">
                <a:ea typeface="宋体" pitchFamily="2" charset="-122"/>
              </a:rPr>
              <a:t>：</a:t>
            </a:r>
            <a:r>
              <a:rPr lang="zh-CN" altLang="en-US" sz="2000" b="1" dirty="0"/>
              <a:t>从标记</a:t>
            </a:r>
            <a:r>
              <a:rPr lang="en-US" altLang="zh-CN" sz="2000" b="1" i="1" dirty="0" err="1"/>
              <a:t>i</a:t>
            </a:r>
            <a:r>
              <a:rPr lang="zh-CN" altLang="en-US" sz="2000" b="1" dirty="0"/>
              <a:t>开始的分值</a:t>
            </a:r>
            <a:endParaRPr lang="en-US" altLang="zh-CN" sz="2000" b="1" dirty="0"/>
          </a:p>
          <a:p>
            <a:pPr lvl="1"/>
            <a:r>
              <a:rPr lang="zh-CN" altLang="en-US" sz="2000" b="1" kern="1200" dirty="0"/>
              <a:t>句子</a:t>
            </a:r>
            <a:r>
              <a:rPr lang="en-US" altLang="zh-CN" b="1" i="1" kern="1200" dirty="0">
                <a:solidFill>
                  <a:srgbClr val="006699"/>
                </a:solidFill>
                <a:cs typeface="+mn-cs"/>
              </a:rPr>
              <a:t>c</a:t>
            </a:r>
            <a:r>
              <a:rPr lang="en-US" altLang="zh-CN" b="1" kern="1200" baseline="-25000" dirty="0">
                <a:solidFill>
                  <a:srgbClr val="006699"/>
                </a:solidFill>
                <a:cs typeface="+mn-cs"/>
              </a:rPr>
              <a:t>[1:</a:t>
            </a:r>
            <a:r>
              <a:rPr lang="en-US" altLang="zh-CN" b="1" i="1" kern="1200" baseline="-25000" dirty="0">
                <a:solidFill>
                  <a:srgbClr val="006699"/>
                </a:solidFill>
                <a:cs typeface="+mn-cs"/>
              </a:rPr>
              <a:t>n</a:t>
            </a:r>
            <a:r>
              <a:rPr lang="en-US" altLang="zh-CN" b="1" kern="1200" baseline="-25000" dirty="0">
                <a:solidFill>
                  <a:srgbClr val="006699"/>
                </a:solidFill>
                <a:cs typeface="+mn-cs"/>
              </a:rPr>
              <a:t>]</a:t>
            </a:r>
            <a:r>
              <a:rPr lang="zh-CN" altLang="en-US" sz="2000" b="1" kern="1200" dirty="0"/>
              <a:t>及其标记序列</a:t>
            </a:r>
            <a:r>
              <a:rPr lang="en-US" altLang="zh-CN" sz="2000" b="1" i="1" kern="1200" dirty="0"/>
              <a:t>t</a:t>
            </a:r>
            <a:r>
              <a:rPr lang="en-US" altLang="zh-CN" sz="2000" b="1" kern="1200" baseline="-25000" dirty="0"/>
              <a:t>[1:</a:t>
            </a:r>
            <a:r>
              <a:rPr lang="en-US" altLang="zh-CN" sz="2000" b="1" i="1" kern="1200" baseline="-25000" dirty="0"/>
              <a:t>n</a:t>
            </a:r>
            <a:r>
              <a:rPr lang="en-US" altLang="zh-CN" sz="2000" b="1" kern="1200" baseline="-25000" dirty="0"/>
              <a:t>]</a:t>
            </a:r>
            <a:r>
              <a:rPr lang="zh-CN" altLang="en-US" sz="2000" b="1" kern="1200" dirty="0"/>
              <a:t>的分值</a:t>
            </a:r>
            <a:endParaRPr lang="en-US" altLang="zh-CN" sz="2000" b="1" kern="1200" dirty="0"/>
          </a:p>
          <a:p>
            <a:pPr lvl="1"/>
            <a:endParaRPr lang="en-US" altLang="zh-CN" sz="2000" b="1" kern="1200" dirty="0"/>
          </a:p>
          <a:p>
            <a:pPr lvl="1"/>
            <a:endParaRPr lang="en-US" altLang="zh-CN" sz="2000" b="1" kern="1200" dirty="0"/>
          </a:p>
          <a:p>
            <a:pPr lvl="1"/>
            <a:r>
              <a:rPr lang="zh-CN" altLang="en-US" sz="2000" b="1" kern="1200" dirty="0"/>
              <a:t>最佳标记路径</a:t>
            </a:r>
            <a:endParaRPr lang="en-US" altLang="zh-CN" sz="2000" b="1" kern="1200" dirty="0"/>
          </a:p>
          <a:p>
            <a:pPr lvl="1"/>
            <a:endParaRPr lang="zh-CN" altLang="en-US" b="1" dirty="0"/>
          </a:p>
          <a:p>
            <a:pPr lvl="1"/>
            <a:endParaRPr lang="en-US" altLang="zh-CN" b="1" dirty="0">
              <a:solidFill>
                <a:srgbClr val="006699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AFE6A5-4506-4499-AA5F-56A689133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9894"/>
            <a:ext cx="3962922" cy="5688106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CE5EA25-B7CB-41F4-8514-22EBB5568E51}"/>
              </a:ext>
            </a:extLst>
          </p:cNvPr>
          <p:cNvCxnSpPr/>
          <p:nvPr/>
        </p:nvCxnSpPr>
        <p:spPr>
          <a:xfrm>
            <a:off x="-27151" y="5805264"/>
            <a:ext cx="35067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4847034" y="4653136"/>
            <a:ext cx="3990975" cy="752475"/>
            <a:chOff x="4486425" y="5303838"/>
            <a:chExt cx="3990975" cy="75247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6425" y="5303838"/>
              <a:ext cx="3400425" cy="75247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6850" y="5513387"/>
              <a:ext cx="590550" cy="333375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498" y="5868889"/>
            <a:ext cx="3181350" cy="6477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331640" y="5818942"/>
            <a:ext cx="2160240" cy="634394"/>
            <a:chOff x="1331640" y="5818942"/>
            <a:chExt cx="2160240" cy="634394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331640" y="6093296"/>
              <a:ext cx="359660" cy="3600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826335" y="6259796"/>
              <a:ext cx="513417" cy="1935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2468288" y="6259796"/>
              <a:ext cx="513037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3116360" y="5818942"/>
              <a:ext cx="375520" cy="4408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1331640" y="5812289"/>
            <a:ext cx="2114432" cy="641047"/>
            <a:chOff x="1331640" y="5812289"/>
            <a:chExt cx="2114432" cy="64104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1331640" y="5812289"/>
              <a:ext cx="359660" cy="28100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793694" y="6093297"/>
              <a:ext cx="539559" cy="360039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2467908" y="6273316"/>
              <a:ext cx="513417" cy="18002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3070552" y="5868889"/>
              <a:ext cx="375520" cy="440854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矩形 20"/>
          <p:cNvSpPr/>
          <p:nvPr/>
        </p:nvSpPr>
        <p:spPr>
          <a:xfrm>
            <a:off x="1403647" y="645977"/>
            <a:ext cx="7746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Xiaoqing Zheng et al.</a:t>
            </a:r>
            <a:r>
              <a:rPr lang="zh-CN" altLang="en-US" sz="1400" dirty="0">
                <a:solidFill>
                  <a:srgbClr val="0000FF"/>
                </a:solidFill>
                <a:latin typeface="Times New Roman"/>
              </a:rPr>
              <a:t>（复旦大学）</a:t>
            </a:r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  Deep Learning for Chinese Word Segmentation and POS Tagging.  </a:t>
            </a:r>
          </a:p>
          <a:p>
            <a:r>
              <a:rPr lang="en-US" altLang="zh-CN" sz="1400" dirty="0">
                <a:solidFill>
                  <a:srgbClr val="0000FF"/>
                </a:solidFill>
                <a:latin typeface="Times New Roman"/>
              </a:rPr>
              <a:t>Proceedings of the 2013 Conference on Empirical Methods in Natural Language Processing(EMNLP)</a:t>
            </a:r>
          </a:p>
        </p:txBody>
      </p:sp>
    </p:spTree>
    <p:extLst>
      <p:ext uri="{BB962C8B-B14F-4D97-AF65-F5344CB8AC3E}">
        <p14:creationId xmlns:p14="http://schemas.microsoft.com/office/powerpoint/2010/main" val="158816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LSTM for Chinese Word Segmentation </a:t>
            </a:r>
            <a:endParaRPr lang="zh-CN" altLang="en-US" sz="4000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sz="2400" dirty="0"/>
              <a:t>Embedding Layer</a:t>
            </a:r>
          </a:p>
          <a:p>
            <a:pPr lvl="1"/>
            <a:r>
              <a:rPr lang="en-US" altLang="zh-CN" sz="2000" dirty="0" err="1"/>
              <a:t>z</a:t>
            </a:r>
            <a:r>
              <a:rPr lang="en-US" altLang="zh-CN" sz="2000" baseline="-25000" dirty="0" err="1"/>
              <a:t>i</a:t>
            </a:r>
            <a:r>
              <a:rPr lang="en-US" altLang="zh-CN" sz="2000" dirty="0"/>
              <a:t> </a:t>
            </a:r>
          </a:p>
          <a:p>
            <a:pPr lvl="2"/>
            <a:r>
              <a:rPr lang="zh-CN" altLang="en-US" sz="1800" dirty="0"/>
              <a:t>位置</a:t>
            </a:r>
            <a:r>
              <a:rPr lang="en-US" altLang="zh-CN" sz="1800" dirty="0" err="1"/>
              <a:t>i</a:t>
            </a:r>
            <a:r>
              <a:rPr lang="zh-CN" altLang="en-US" sz="1800" dirty="0"/>
              <a:t>的分布式输入</a:t>
            </a:r>
            <a:endParaRPr lang="en-US" altLang="zh-CN" sz="1800" dirty="0"/>
          </a:p>
          <a:p>
            <a:pPr lvl="3"/>
            <a:r>
              <a:rPr lang="en-US" altLang="zh-CN" sz="1600" dirty="0" err="1"/>
              <a:t>uni</a:t>
            </a:r>
            <a:r>
              <a:rPr lang="en-US" altLang="zh-CN" sz="1600" dirty="0"/>
              <a:t>-gram embedding </a:t>
            </a:r>
          </a:p>
          <a:p>
            <a:pPr lvl="3"/>
            <a:r>
              <a:rPr lang="en-US" altLang="zh-CN" sz="1600" dirty="0"/>
              <a:t>bi-gram embedding</a:t>
            </a:r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3203848" y="175638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/>
              </a:rPr>
              <a:t>Xinchi Chen et al.</a:t>
            </a:r>
            <a:r>
              <a:rPr lang="zh-CN" altLang="en-US" sz="1600" dirty="0">
                <a:solidFill>
                  <a:srgbClr val="0000FF"/>
                </a:solidFill>
                <a:latin typeface="Times New Roman"/>
              </a:rPr>
              <a:t>（复旦大学）</a:t>
            </a:r>
            <a:r>
              <a:rPr lang="en-US" altLang="zh-CN" sz="1600" dirty="0">
                <a:solidFill>
                  <a:srgbClr val="0000FF"/>
                </a:solidFill>
                <a:latin typeface="Times New Roman"/>
              </a:rPr>
              <a:t>Long Short-term Memory Neural Networks for Chinese Word Segmentation. In EMNLP2015.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293" y="1967614"/>
            <a:ext cx="4474990" cy="448572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31435" y="1515418"/>
            <a:ext cx="3466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altLang="zh-CN" sz="2400" kern="0" dirty="0">
                <a:solidFill>
                  <a:srgbClr val="006699"/>
                </a:solidFill>
                <a:latin typeface="Times New Roman"/>
                <a:ea typeface="楷体" pitchFamily="49" charset="-122"/>
              </a:rPr>
              <a:t>X ={x</a:t>
            </a:r>
            <a:r>
              <a:rPr lang="en-US" altLang="zh-CN" sz="2400" kern="0" baseline="-25000" dirty="0">
                <a:solidFill>
                  <a:srgbClr val="006699"/>
                </a:solidFill>
                <a:latin typeface="Times New Roman"/>
                <a:ea typeface="楷体" pitchFamily="49" charset="-122"/>
              </a:rPr>
              <a:t>1</a:t>
            </a:r>
            <a:r>
              <a:rPr lang="en-US" altLang="zh-CN" sz="2400" kern="0" dirty="0">
                <a:solidFill>
                  <a:srgbClr val="006699"/>
                </a:solidFill>
                <a:latin typeface="Times New Roman"/>
                <a:ea typeface="楷体" pitchFamily="49" charset="-122"/>
              </a:rPr>
              <a:t> ,··· , </a:t>
            </a:r>
            <a:r>
              <a:rPr lang="en-US" altLang="zh-CN" sz="2400" kern="0" dirty="0" err="1">
                <a:solidFill>
                  <a:srgbClr val="006699"/>
                </a:solidFill>
                <a:latin typeface="Times New Roman"/>
                <a:ea typeface="楷体" pitchFamily="49" charset="-122"/>
              </a:rPr>
              <a:t>x</a:t>
            </a:r>
            <a:r>
              <a:rPr lang="en-US" altLang="zh-CN" sz="2400" kern="0" baseline="-25000" dirty="0" err="1">
                <a:solidFill>
                  <a:srgbClr val="006699"/>
                </a:solidFill>
                <a:latin typeface="Times New Roman"/>
                <a:ea typeface="楷体" pitchFamily="49" charset="-122"/>
              </a:rPr>
              <a:t>n</a:t>
            </a:r>
            <a:r>
              <a:rPr lang="en-US" altLang="zh-CN" sz="2400" kern="0" dirty="0">
                <a:solidFill>
                  <a:srgbClr val="006699"/>
                </a:solidFill>
                <a:latin typeface="Times New Roman"/>
                <a:ea typeface="楷体" pitchFamily="49" charset="-122"/>
              </a:rPr>
              <a:t> }</a:t>
            </a:r>
            <a:r>
              <a:rPr lang="zh-CN" altLang="en-US" sz="2400" kern="0" dirty="0">
                <a:solidFill>
                  <a:srgbClr val="006699"/>
                </a:solidFill>
                <a:latin typeface="Times New Roman"/>
                <a:ea typeface="楷体" pitchFamily="49" charset="-122"/>
              </a:rPr>
              <a:t>：字序列</a:t>
            </a:r>
            <a:endParaRPr lang="en-US" altLang="zh-CN" sz="2400" kern="0" dirty="0">
              <a:solidFill>
                <a:srgbClr val="006699"/>
              </a:solidFill>
              <a:latin typeface="Times New Roman"/>
              <a:ea typeface="楷体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148064" y="3471476"/>
            <a:ext cx="1100518" cy="2909852"/>
            <a:chOff x="5148064" y="3471476"/>
            <a:chExt cx="1100518" cy="290985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3784" y="6057478"/>
              <a:ext cx="914400" cy="323850"/>
            </a:xfrm>
            <a:prstGeom prst="rect">
              <a:avLst/>
            </a:prstGeom>
          </p:spPr>
        </p:pic>
        <p:cxnSp>
          <p:nvCxnSpPr>
            <p:cNvPr id="13" name="直接箭头连接符 12"/>
            <p:cNvCxnSpPr/>
            <p:nvPr/>
          </p:nvCxnSpPr>
          <p:spPr>
            <a:xfrm>
              <a:off x="5714125" y="5733256"/>
              <a:ext cx="0" cy="33890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8064" y="3471476"/>
              <a:ext cx="1100518" cy="2227663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5841429" y="3501008"/>
            <a:ext cx="3267075" cy="3280370"/>
            <a:chOff x="5841429" y="3501008"/>
            <a:chExt cx="3267075" cy="328037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1429" y="6381328"/>
              <a:ext cx="3267075" cy="400050"/>
            </a:xfrm>
            <a:prstGeom prst="rect">
              <a:avLst/>
            </a:prstGeom>
          </p:spPr>
        </p:pic>
        <p:cxnSp>
          <p:nvCxnSpPr>
            <p:cNvPr id="16" name="直接箭头连接符 15"/>
            <p:cNvCxnSpPr/>
            <p:nvPr/>
          </p:nvCxnSpPr>
          <p:spPr>
            <a:xfrm>
              <a:off x="7812360" y="5901157"/>
              <a:ext cx="0" cy="55217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8264" y="3501008"/>
              <a:ext cx="1727335" cy="22322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507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LSTM for Chinese Word Segmentation </a:t>
            </a:r>
            <a:endParaRPr lang="zh-CN" altLang="en-US" sz="4000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sz="2400" dirty="0"/>
              <a:t>LSTM Layer</a:t>
            </a:r>
          </a:p>
          <a:p>
            <a:pPr lvl="1"/>
            <a:r>
              <a:rPr lang="en-US" altLang="zh-CN" sz="2000" dirty="0"/>
              <a:t>Bi-LSTM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pPr lvl="0"/>
            <a:r>
              <a:rPr lang="en-US" altLang="zh-CN" sz="2400" dirty="0">
                <a:solidFill>
                  <a:srgbClr val="006699"/>
                </a:solidFill>
              </a:rPr>
              <a:t>Inference Layer</a:t>
            </a:r>
          </a:p>
          <a:p>
            <a:endParaRPr lang="en-US" altLang="zh-CN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293" y="1967614"/>
            <a:ext cx="4474990" cy="448572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31435" y="1515418"/>
            <a:ext cx="3466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zh-CN" sz="2400" kern="0" dirty="0">
                <a:solidFill>
                  <a:srgbClr val="006699"/>
                </a:solidFill>
                <a:latin typeface="Times New Roman"/>
                <a:ea typeface="楷体" pitchFamily="49" charset="-122"/>
              </a:rPr>
              <a:t>X ={x</a:t>
            </a:r>
            <a:r>
              <a:rPr lang="en-US" altLang="zh-CN" sz="2400" kern="0" baseline="-25000" dirty="0">
                <a:solidFill>
                  <a:srgbClr val="006699"/>
                </a:solidFill>
                <a:latin typeface="Times New Roman"/>
                <a:ea typeface="楷体" pitchFamily="49" charset="-122"/>
              </a:rPr>
              <a:t>1</a:t>
            </a:r>
            <a:r>
              <a:rPr lang="en-US" altLang="zh-CN" sz="2400" kern="0" dirty="0">
                <a:solidFill>
                  <a:srgbClr val="006699"/>
                </a:solidFill>
                <a:latin typeface="Times New Roman"/>
                <a:ea typeface="楷体" pitchFamily="49" charset="-122"/>
              </a:rPr>
              <a:t> ,··· , </a:t>
            </a:r>
            <a:r>
              <a:rPr lang="en-US" altLang="zh-CN" sz="2400" kern="0" dirty="0" err="1">
                <a:solidFill>
                  <a:srgbClr val="006699"/>
                </a:solidFill>
                <a:latin typeface="Times New Roman"/>
                <a:ea typeface="楷体" pitchFamily="49" charset="-122"/>
              </a:rPr>
              <a:t>x</a:t>
            </a:r>
            <a:r>
              <a:rPr lang="en-US" altLang="zh-CN" sz="2400" kern="0" baseline="-25000" dirty="0" err="1">
                <a:solidFill>
                  <a:srgbClr val="006699"/>
                </a:solidFill>
                <a:latin typeface="Times New Roman"/>
                <a:ea typeface="楷体" pitchFamily="49" charset="-122"/>
              </a:rPr>
              <a:t>n</a:t>
            </a:r>
            <a:r>
              <a:rPr lang="en-US" altLang="zh-CN" sz="2400" kern="0" dirty="0">
                <a:solidFill>
                  <a:srgbClr val="006699"/>
                </a:solidFill>
                <a:latin typeface="Times New Roman"/>
                <a:ea typeface="楷体" pitchFamily="49" charset="-122"/>
              </a:rPr>
              <a:t> }</a:t>
            </a:r>
            <a:r>
              <a:rPr lang="zh-CN" altLang="en-US" sz="2400" kern="0" dirty="0">
                <a:solidFill>
                  <a:srgbClr val="006699"/>
                </a:solidFill>
                <a:latin typeface="Times New Roman"/>
                <a:ea typeface="楷体" pitchFamily="49" charset="-122"/>
              </a:rPr>
              <a:t>：字序列</a:t>
            </a:r>
            <a:endParaRPr lang="en-US" altLang="zh-CN" sz="2400" kern="0" dirty="0">
              <a:solidFill>
                <a:srgbClr val="006699"/>
              </a:solidFill>
              <a:latin typeface="Times New Roman"/>
              <a:ea typeface="楷体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492896"/>
            <a:ext cx="1866900" cy="5143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03848" y="175638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/>
              </a:rPr>
              <a:t>Xinchi Chen et al.</a:t>
            </a:r>
            <a:r>
              <a:rPr lang="zh-CN" altLang="en-US" sz="1600" dirty="0">
                <a:solidFill>
                  <a:srgbClr val="0000FF"/>
                </a:solidFill>
                <a:latin typeface="Times New Roman"/>
              </a:rPr>
              <a:t>（复旦大学）</a:t>
            </a:r>
            <a:r>
              <a:rPr lang="en-US" altLang="zh-CN" sz="1600" dirty="0">
                <a:solidFill>
                  <a:srgbClr val="0000FF"/>
                </a:solidFill>
                <a:latin typeface="Times New Roman"/>
              </a:rPr>
              <a:t>Long Short-term Memory Neural Networks for Chinese Word Segmentation. In EMNLP2015.</a:t>
            </a:r>
          </a:p>
        </p:txBody>
      </p:sp>
    </p:spTree>
    <p:extLst>
      <p:ext uri="{BB962C8B-B14F-4D97-AF65-F5344CB8AC3E}">
        <p14:creationId xmlns:p14="http://schemas.microsoft.com/office/powerpoint/2010/main" val="16235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/>
              <a:t>目录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pPr eaLnBrk="1" hangingPunct="1"/>
            <a:r>
              <a:rPr lang="en-US" altLang="zh-CN" b="1" dirty="0"/>
              <a:t>9.1 </a:t>
            </a:r>
            <a:r>
              <a:rPr lang="zh-CN" altLang="en-US" b="1" dirty="0"/>
              <a:t>循环神经网络</a:t>
            </a:r>
          </a:p>
          <a:p>
            <a:pPr eaLnBrk="1" hangingPunct="1"/>
            <a:r>
              <a:rPr lang="en-US" altLang="zh-CN" b="1" dirty="0"/>
              <a:t>9.2 </a:t>
            </a:r>
            <a:r>
              <a:rPr lang="zh-CN" altLang="en-US" b="1" dirty="0"/>
              <a:t>循环神经网络的应用</a:t>
            </a:r>
          </a:p>
          <a:p>
            <a:pPr eaLnBrk="1" hangingPunct="1"/>
            <a:r>
              <a:rPr lang="en-US" altLang="zh-CN" b="1" dirty="0"/>
              <a:t>9.3 </a:t>
            </a:r>
            <a:r>
              <a:rPr lang="zh-CN" altLang="en-US" b="1" dirty="0"/>
              <a:t>多层和双向循环神经网络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9.4 </a:t>
            </a:r>
            <a:r>
              <a:rPr lang="zh-CN" altLang="en-US" b="1" dirty="0"/>
              <a:t>长短期记忆网络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9.5 </a:t>
            </a:r>
            <a:r>
              <a:rPr lang="zh-CN" altLang="en-US" b="1" dirty="0"/>
              <a:t>长短期记忆网络的应用</a:t>
            </a:r>
            <a:endParaRPr lang="en-US" altLang="zh-CN" b="1" dirty="0"/>
          </a:p>
          <a:p>
            <a:pPr eaLnBrk="1" hangingPunct="1"/>
            <a:r>
              <a:rPr lang="en-US" altLang="zh-CN" b="1" dirty="0">
                <a:solidFill>
                  <a:srgbClr val="B2B2B2"/>
                </a:solidFill>
              </a:rPr>
              <a:t>9.6 </a:t>
            </a:r>
            <a:r>
              <a:rPr lang="zh-CN" altLang="en-US" b="1" dirty="0">
                <a:solidFill>
                  <a:srgbClr val="B2B2B2"/>
                </a:solidFill>
              </a:rPr>
              <a:t>编译码序列模型</a:t>
            </a:r>
          </a:p>
          <a:p>
            <a:pPr eaLnBrk="1" hangingPunct="1"/>
            <a:r>
              <a:rPr lang="en-US" altLang="zh-CN" b="1" dirty="0"/>
              <a:t>9.7 </a:t>
            </a:r>
            <a:r>
              <a:rPr lang="zh-CN" altLang="en-US" b="1" dirty="0"/>
              <a:t>注意力机制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9.8 Transformer</a:t>
            </a:r>
            <a:r>
              <a:rPr lang="zh-CN" altLang="en-US" b="1" dirty="0"/>
              <a:t>和</a:t>
            </a:r>
            <a:r>
              <a:rPr lang="en-US" altLang="zh-CN" b="1" dirty="0"/>
              <a:t>BERT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962953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引言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RNN</a:t>
            </a:r>
            <a:r>
              <a:rPr lang="zh-CN" altLang="en-US" dirty="0"/>
              <a:t>语言模型的文本生成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ED0A5F-72C6-487F-95A8-A3A4AF219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2432206"/>
            <a:ext cx="6612646" cy="38610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4AB46E5-B59D-460A-870F-D6797EA35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4" y="4005557"/>
            <a:ext cx="2847975" cy="7143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FB0381-BE1C-4797-B0B9-09EB3DBAE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61" y="4998361"/>
            <a:ext cx="19526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2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引言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变化</a:t>
            </a:r>
            <a:r>
              <a:rPr lang="en-US" altLang="zh-CN" dirty="0"/>
              <a:t>-</a:t>
            </a:r>
            <a:r>
              <a:rPr lang="zh-CN" altLang="en-US" dirty="0"/>
              <a:t>经过一段预输入后输出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322C170-6A35-417F-A204-C6383D303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21" y="2348880"/>
            <a:ext cx="8657869" cy="41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181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引言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机器翻译 </a:t>
            </a:r>
            <a:r>
              <a:rPr lang="en-US" altLang="zh-CN" dirty="0"/>
              <a:t>- </a:t>
            </a:r>
            <a:r>
              <a:rPr lang="zh-CN" altLang="en-US" dirty="0"/>
              <a:t>输入与目标输出文本对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538785-E1AA-4F80-96C9-8E80AEB2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2177254"/>
            <a:ext cx="8229600" cy="457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538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编译码序列模型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RNN</a:t>
            </a:r>
            <a:r>
              <a:rPr lang="zh-CN" altLang="en-US" dirty="0"/>
              <a:t>的基本编译码模型结构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2207C6-C0A8-4C98-9218-EA2AC41A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6586"/>
            <a:ext cx="8229600" cy="39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935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编译码序列模型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基本结构抽象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9AF3447-3C06-4A4E-9935-0E377601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564904"/>
            <a:ext cx="80010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7A660-D5DF-4804-AFAF-94433B1E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BE6FC86-B78A-40E6-9293-F5148A2867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sz="2800" b="1" dirty="0"/>
                  <a:t>循环神经网络</a:t>
                </a:r>
                <a:endParaRPr lang="en-US" altLang="zh-CN" sz="2800" b="1" dirty="0"/>
              </a:p>
              <a:p>
                <a:pPr marL="0" indent="0">
                  <a:buNone/>
                </a:pPr>
                <a:r>
                  <a:rPr lang="zh-CN" altLang="en-US" sz="2800" dirty="0"/>
                  <a:t>    包含一个环的神经网络模型</a:t>
                </a:r>
                <a:endParaRPr lang="en-US" altLang="zh-CN" sz="2800" dirty="0"/>
              </a:p>
              <a:p>
                <a:pPr marL="0" indent="0">
                  <a:buNone/>
                </a:pPr>
                <a:r>
                  <a:rPr lang="en-US" altLang="zh-CN" sz="2800" dirty="0"/>
                  <a:t>             </a:t>
                </a:r>
                <a:r>
                  <a:rPr lang="zh-CN" altLang="en-US" sz="2800" dirty="0"/>
                  <a:t>输入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zh-CN" sz="2800" dirty="0"/>
              </a:p>
              <a:p>
                <a:pPr marL="0" indent="0">
                  <a:buNone/>
                </a:pPr>
                <a:r>
                  <a:rPr lang="en-US" altLang="zh-CN" sz="2800" dirty="0"/>
                  <a:t>             </a:t>
                </a:r>
                <a:r>
                  <a:rPr lang="zh-CN" altLang="en-US" sz="2800" dirty="0"/>
                  <a:t>隐藏状态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zh-CN" sz="2800" dirty="0"/>
              </a:p>
              <a:p>
                <a:pPr marL="0" indent="0">
                  <a:buNone/>
                </a:pPr>
                <a:r>
                  <a:rPr lang="en-US" altLang="zh-CN" sz="2800" dirty="0"/>
                  <a:t>             </a:t>
                </a:r>
                <a:r>
                  <a:rPr lang="zh-CN" altLang="en-US" sz="2800" dirty="0"/>
                  <a:t>输出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zh-CN" sz="2800" dirty="0"/>
              </a:p>
              <a:p>
                <a:pPr marL="0" indent="0">
                  <a:buNone/>
                </a:pPr>
                <a:r>
                  <a:rPr lang="zh-CN" altLang="en-US" sz="2800" dirty="0"/>
                  <a:t>特点：网络</a:t>
                </a:r>
                <a:r>
                  <a:rPr lang="zh-CN" altLang="en-US" sz="2800" dirty="0">
                    <a:solidFill>
                      <a:srgbClr val="FF0000"/>
                    </a:solidFill>
                  </a:rPr>
                  <a:t>输出</a:t>
                </a:r>
                <a:r>
                  <a:rPr lang="zh-CN" altLang="en-US" sz="2800" dirty="0"/>
                  <a:t>与</a:t>
                </a:r>
                <a:r>
                  <a:rPr lang="zh-CN" altLang="en-US" sz="2800" dirty="0">
                    <a:solidFill>
                      <a:srgbClr val="FF0000"/>
                    </a:solidFill>
                  </a:rPr>
                  <a:t>前一时刻输出</a:t>
                </a:r>
                <a:r>
                  <a:rPr lang="zh-CN" altLang="en-US" sz="2800" dirty="0"/>
                  <a:t>有关</a:t>
                </a:r>
                <a:endParaRPr lang="en-US" altLang="zh-CN" sz="2800" dirty="0"/>
              </a:p>
              <a:p>
                <a:pPr marL="0" indent="0">
                  <a:buNone/>
                </a:pPr>
                <a:r>
                  <a:rPr lang="zh-CN" altLang="en-US" sz="2800" dirty="0"/>
                  <a:t>            </a:t>
                </a:r>
                <a:r>
                  <a:rPr lang="zh-CN" altLang="en-US" sz="2800" dirty="0">
                    <a:solidFill>
                      <a:srgbClr val="FF0000"/>
                    </a:solidFill>
                  </a:rPr>
                  <a:t>前一时刻输出</a:t>
                </a:r>
                <a:r>
                  <a:rPr lang="zh-CN" altLang="en-US" sz="2800" dirty="0"/>
                  <a:t>为</a:t>
                </a:r>
                <a:r>
                  <a:rPr lang="zh-CN" altLang="en-US" sz="2800" dirty="0">
                    <a:solidFill>
                      <a:srgbClr val="FF0000"/>
                    </a:solidFill>
                  </a:rPr>
                  <a:t>当前时刻输入</a:t>
                </a:r>
                <a:endParaRPr lang="en-US" altLang="zh-CN" sz="2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zh-CN" altLang="en-US" sz="2800" dirty="0"/>
                  <a:t>优点：</a:t>
                </a:r>
                <a:r>
                  <a:rPr lang="zh-CN" altLang="en-US" sz="2800" dirty="0">
                    <a:solidFill>
                      <a:srgbClr val="FF0000"/>
                    </a:solidFill>
                  </a:rPr>
                  <a:t>当前时刻输出</a:t>
                </a:r>
                <a:r>
                  <a:rPr lang="zh-CN" altLang="en-US" sz="2800" dirty="0"/>
                  <a:t>只与</a:t>
                </a:r>
                <a:r>
                  <a:rPr lang="zh-CN" altLang="en-US" sz="2800" dirty="0">
                    <a:solidFill>
                      <a:srgbClr val="FF0000"/>
                    </a:solidFill>
                  </a:rPr>
                  <a:t>当前时刻输入</a:t>
                </a:r>
                <a:r>
                  <a:rPr lang="zh-CN" altLang="en-US" sz="2800" dirty="0"/>
                  <a:t>有关</a:t>
                </a:r>
                <a:endParaRPr lang="en-US" altLang="zh-CN" sz="2800" dirty="0"/>
              </a:p>
              <a:p>
                <a:pPr marL="0" indent="0">
                  <a:buNone/>
                </a:pPr>
                <a:r>
                  <a:rPr lang="zh-CN" altLang="en-US" sz="2800" dirty="0"/>
                  <a:t>            隐藏状态存储上下文信息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BE6FC86-B78A-40E6-9293-F5148A2867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98" t="-1705" b="-6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C42E0F7-121B-482A-B46B-8CBE10D9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844824"/>
            <a:ext cx="251920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1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8F386E-0EAC-AC49-B58B-95AE26171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编译码序列模型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07A7DC-151C-694F-8D0D-9CEBDCEF1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编码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</a:t>
            </a:r>
            <a:r>
              <a:rPr lang="zh-CN" altLang="en-US" sz="2800" dirty="0"/>
              <a:t>基于</a:t>
            </a:r>
            <a:r>
              <a:rPr lang="en-US" altLang="zh-CN" sz="2800" dirty="0"/>
              <a:t>RNN</a:t>
            </a:r>
            <a:r>
              <a:rPr lang="zh-CN" altLang="en-US" sz="2800" dirty="0"/>
              <a:t>，</a:t>
            </a:r>
            <a:r>
              <a:rPr lang="en-US" altLang="zh-CN" sz="2800" dirty="0"/>
              <a:t>LSTM</a:t>
            </a:r>
            <a:r>
              <a:rPr lang="zh-CN" altLang="en-US" sz="2800" dirty="0"/>
              <a:t>，</a:t>
            </a:r>
            <a:r>
              <a:rPr lang="en-US" altLang="zh-CN" sz="2800" dirty="0"/>
              <a:t>GRU</a:t>
            </a:r>
            <a:r>
              <a:rPr lang="zh-CN" altLang="en-US" sz="2800" dirty="0"/>
              <a:t>，</a:t>
            </a:r>
            <a:r>
              <a:rPr lang="en-US" altLang="zh-CN" sz="2800" dirty="0"/>
              <a:t>Bi-LSTM</a:t>
            </a:r>
            <a:r>
              <a:rPr lang="zh-CN" altLang="en-US" sz="2800" dirty="0"/>
              <a:t>结构</a:t>
            </a:r>
            <a:endParaRPr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2787210-8ED9-8149-96C8-E2445D5E3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2" y="2780928"/>
            <a:ext cx="9036496" cy="36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695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编译码序列模型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1398234"/>
            <a:ext cx="8229600" cy="4456113"/>
          </a:xfrm>
        </p:spPr>
        <p:txBody>
          <a:bodyPr/>
          <a:lstStyle/>
          <a:p>
            <a:r>
              <a:rPr lang="zh-CN" altLang="en-US" dirty="0"/>
              <a:t>译码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sz="2800" dirty="0"/>
              <a:t>    编码端生成</a:t>
            </a:r>
            <a:r>
              <a:rPr lang="en-US" altLang="zh-CN" sz="2800" dirty="0"/>
              <a:t>context               —</a:t>
            </a:r>
            <a:r>
              <a:rPr lang="zh-CN" altLang="en-US" sz="2800" dirty="0"/>
              <a:t>编码最后时刻状态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</a:t>
            </a:r>
            <a:r>
              <a:rPr lang="zh-CN" altLang="en-US" sz="2800" dirty="0"/>
              <a:t>译码端初始状态            译码端各时刻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DA075A-C11F-495D-924F-4EE54341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054" y="2029070"/>
            <a:ext cx="1104900" cy="4000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FB841B-942D-4625-95C2-1192558A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054" y="2571008"/>
            <a:ext cx="933450" cy="4000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C982B74-B878-DD44-8B57-0E68216D3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063" y="3068533"/>
            <a:ext cx="7725782" cy="369155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B11E7B1-0381-AF46-B7BA-2F63388D6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5220934"/>
            <a:ext cx="21431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895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编译码序列模型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</a:t>
            </a:r>
            <a:r>
              <a:rPr lang="en-US" altLang="zh-CN" sz="2800" dirty="0"/>
              <a:t>context</a:t>
            </a:r>
            <a:r>
              <a:rPr lang="zh-CN" altLang="en-US" sz="2800" dirty="0"/>
              <a:t>信息只输入译码端第</a:t>
            </a:r>
            <a:r>
              <a:rPr lang="en-US" altLang="zh-CN" sz="2800" dirty="0"/>
              <a:t>1</a:t>
            </a:r>
            <a:r>
              <a:rPr lang="zh-CN" altLang="en-US" sz="2800" dirty="0"/>
              <a:t>时刻</a:t>
            </a:r>
            <a:endParaRPr lang="en-US" altLang="zh-CN" sz="2800" dirty="0"/>
          </a:p>
          <a:p>
            <a:r>
              <a:rPr lang="zh-CN" altLang="en-US" dirty="0"/>
              <a:t>变化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</a:t>
            </a:r>
            <a:r>
              <a:rPr lang="zh-CN" altLang="en-US" dirty="0"/>
              <a:t>方式</a:t>
            </a:r>
            <a:r>
              <a:rPr lang="en-US" altLang="zh-CN" dirty="0"/>
              <a:t>1.    </a:t>
            </a:r>
          </a:p>
          <a:p>
            <a:pPr marL="0" indent="0">
              <a:buNone/>
            </a:pPr>
            <a:r>
              <a:rPr lang="en-US" altLang="zh-CN" dirty="0"/>
              <a:t>    </a:t>
            </a:r>
            <a:r>
              <a:rPr lang="zh-CN" altLang="en-US" dirty="0"/>
              <a:t>方式</a:t>
            </a:r>
            <a:r>
              <a:rPr lang="en-US" altLang="zh-CN" dirty="0"/>
              <a:t>2.</a:t>
            </a:r>
          </a:p>
          <a:p>
            <a:pPr marL="0" indent="0">
              <a:buNone/>
            </a:pPr>
            <a:r>
              <a:rPr lang="en-US" altLang="zh-CN" dirty="0"/>
              <a:t>   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A6E58F-72C3-416B-98BF-ECBE70934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855" y="3383674"/>
            <a:ext cx="2376264" cy="4773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4D05A6-3806-4E83-8154-E275FEA5A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855" y="3980021"/>
            <a:ext cx="3122839" cy="4286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4F1404E-9B21-4827-A8FA-9CA18440A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617998"/>
            <a:ext cx="2143125" cy="12668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80E8F5-A52D-6540-A22D-DB9923615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949" y="2955505"/>
            <a:ext cx="3098800" cy="139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B473801-5147-5949-8B1B-E7514B9C5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746" y="4471478"/>
            <a:ext cx="5760640" cy="23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586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编译码序列模型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应用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       机器翻译 （</a:t>
            </a:r>
            <a:r>
              <a:rPr lang="en-US" altLang="zh-CN" dirty="0"/>
              <a:t>A</a:t>
            </a:r>
            <a:r>
              <a:rPr lang="zh-CN" altLang="en-US" dirty="0"/>
              <a:t>语言文本</a:t>
            </a:r>
            <a:r>
              <a:rPr lang="en-US" altLang="zh-CN" dirty="0"/>
              <a:t>-B</a:t>
            </a:r>
            <a:r>
              <a:rPr lang="zh-CN" altLang="en-US" dirty="0"/>
              <a:t>语言文本）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</a:t>
            </a:r>
            <a:r>
              <a:rPr lang="zh-CN" altLang="en-US" dirty="0"/>
              <a:t>自动摘要（长文本</a:t>
            </a:r>
            <a:r>
              <a:rPr lang="en-US" altLang="zh-CN" dirty="0"/>
              <a:t>-</a:t>
            </a:r>
            <a:r>
              <a:rPr lang="zh-CN" altLang="en-US" dirty="0"/>
              <a:t>短文本）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</a:t>
            </a:r>
            <a:r>
              <a:rPr lang="zh-CN" altLang="en-US" dirty="0"/>
              <a:t>对话生成（问句</a:t>
            </a:r>
            <a:r>
              <a:rPr lang="en-US" altLang="zh-CN" dirty="0"/>
              <a:t>-</a:t>
            </a:r>
            <a:r>
              <a:rPr lang="zh-CN" altLang="en-US" dirty="0"/>
              <a:t>答句）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</a:t>
            </a:r>
            <a:r>
              <a:rPr lang="zh-CN" altLang="en-US" dirty="0"/>
              <a:t>代码生成（自然语言</a:t>
            </a:r>
            <a:r>
              <a:rPr lang="en-US" altLang="zh-CN" dirty="0"/>
              <a:t>-</a:t>
            </a:r>
            <a:r>
              <a:rPr lang="zh-CN" altLang="en-US" dirty="0"/>
              <a:t>代码）</a:t>
            </a:r>
          </a:p>
        </p:txBody>
      </p:sp>
    </p:spTree>
    <p:extLst>
      <p:ext uri="{BB962C8B-B14F-4D97-AF65-F5344CB8AC3E}">
        <p14:creationId xmlns:p14="http://schemas.microsoft.com/office/powerpoint/2010/main" val="20526903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编译码序列模型</a:t>
            </a:r>
            <a:r>
              <a:rPr lang="en-US" altLang="zh-CN" dirty="0"/>
              <a:t>-</a:t>
            </a:r>
            <a:r>
              <a:rPr lang="zh-CN" altLang="en-US" dirty="0"/>
              <a:t>机器翻译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24" y="1340768"/>
            <a:ext cx="8229600" cy="4456113"/>
          </a:xfrm>
        </p:spPr>
        <p:txBody>
          <a:bodyPr/>
          <a:lstStyle/>
          <a:p>
            <a:r>
              <a:rPr lang="zh-CN" altLang="en-US" sz="2800" dirty="0"/>
              <a:t>机器翻译</a:t>
            </a:r>
            <a:r>
              <a:rPr lang="en-US" altLang="zh-CN" sz="2800" dirty="0"/>
              <a:t>—Seq2Seq</a:t>
            </a:r>
            <a:r>
              <a:rPr lang="zh-CN" altLang="en-US" sz="2800" dirty="0"/>
              <a:t>模型</a:t>
            </a:r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B15EED-114A-1B48-9166-33511C3A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" y="2747979"/>
            <a:ext cx="9144000" cy="41100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37509A-C615-A34A-8F91-1F70E740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2" y="1804518"/>
            <a:ext cx="7162800" cy="469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E26C49-2456-B040-84ED-954C5AB9A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4" y="2312582"/>
            <a:ext cx="3987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612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编译码序列模型</a:t>
            </a:r>
            <a:r>
              <a:rPr lang="en-US" altLang="zh-CN" dirty="0"/>
              <a:t>-</a:t>
            </a:r>
            <a:r>
              <a:rPr lang="zh-CN" altLang="en-US" dirty="0"/>
              <a:t>机器翻译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机器翻译</a:t>
            </a:r>
            <a:r>
              <a:rPr lang="en-US" altLang="zh-CN" sz="2800" dirty="0"/>
              <a:t>—Seq2Seq</a:t>
            </a:r>
            <a:r>
              <a:rPr lang="zh-CN" altLang="en-US" sz="2800" dirty="0"/>
              <a:t>模型</a:t>
            </a:r>
            <a:endParaRPr lang="en-US" altLang="zh-CN" sz="2800" dirty="0"/>
          </a:p>
          <a:p>
            <a:pPr marL="0" indent="0">
              <a:buNone/>
            </a:pPr>
            <a:r>
              <a:rPr lang="zh-CN" altLang="en-US" sz="2800" dirty="0"/>
              <a:t>                                                   </a:t>
            </a:r>
            <a:r>
              <a:rPr lang="en-US" altLang="zh-CN" sz="2800" dirty="0"/>
              <a:t>—</a:t>
            </a:r>
            <a:r>
              <a:rPr lang="zh-CN" altLang="en-US" sz="2800" dirty="0"/>
              <a:t> 贪婪算法</a:t>
            </a:r>
            <a:endParaRPr lang="en-US" altLang="zh-CN" sz="2800" dirty="0"/>
          </a:p>
          <a:p>
            <a:endParaRPr lang="en-US" altLang="zh-CN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A1A3DE-CFED-E444-9940-1C9A58F17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62" y="2693094"/>
            <a:ext cx="7809275" cy="41412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78F291-0D35-CD40-982D-025FCD2EE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95413"/>
            <a:ext cx="3987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828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/>
              <a:t>目录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pPr eaLnBrk="1" hangingPunct="1"/>
            <a:r>
              <a:rPr lang="en-US" altLang="zh-CN" b="1" dirty="0"/>
              <a:t>9.1 </a:t>
            </a:r>
            <a:r>
              <a:rPr lang="zh-CN" altLang="en-US" b="1" dirty="0"/>
              <a:t>循环神经网络</a:t>
            </a:r>
          </a:p>
          <a:p>
            <a:pPr eaLnBrk="1" hangingPunct="1"/>
            <a:r>
              <a:rPr lang="en-US" altLang="zh-CN" b="1" dirty="0"/>
              <a:t>9.2 </a:t>
            </a:r>
            <a:r>
              <a:rPr lang="zh-CN" altLang="en-US" b="1" dirty="0"/>
              <a:t>循环神经网络的应用</a:t>
            </a:r>
          </a:p>
          <a:p>
            <a:pPr eaLnBrk="1" hangingPunct="1"/>
            <a:r>
              <a:rPr lang="en-US" altLang="zh-CN" b="1" dirty="0"/>
              <a:t>9.3 </a:t>
            </a:r>
            <a:r>
              <a:rPr lang="zh-CN" altLang="en-US" b="1" dirty="0"/>
              <a:t>多层和双向循环神经网络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9.4 </a:t>
            </a:r>
            <a:r>
              <a:rPr lang="zh-CN" altLang="en-US" b="1" dirty="0"/>
              <a:t>长短期记忆网络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9.5 </a:t>
            </a:r>
            <a:r>
              <a:rPr lang="zh-CN" altLang="en-US" b="1" dirty="0"/>
              <a:t>长短期记忆网络的应用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9.6 </a:t>
            </a:r>
            <a:r>
              <a:rPr lang="zh-CN" altLang="en-US" b="1" dirty="0"/>
              <a:t>编译码序列模型</a:t>
            </a:r>
          </a:p>
          <a:p>
            <a:pPr eaLnBrk="1" hangingPunct="1"/>
            <a:r>
              <a:rPr lang="en-US" altLang="zh-CN" b="1" dirty="0">
                <a:solidFill>
                  <a:srgbClr val="B2B2B2"/>
                </a:solidFill>
              </a:rPr>
              <a:t>9.7 </a:t>
            </a:r>
            <a:r>
              <a:rPr lang="zh-CN" altLang="en-US" b="1" dirty="0">
                <a:solidFill>
                  <a:srgbClr val="B2B2B2"/>
                </a:solidFill>
              </a:rPr>
              <a:t>注意力机制</a:t>
            </a:r>
            <a:endParaRPr lang="en-US" altLang="zh-CN" b="1" dirty="0">
              <a:solidFill>
                <a:srgbClr val="B2B2B2"/>
              </a:solidFill>
            </a:endParaRPr>
          </a:p>
          <a:p>
            <a:pPr eaLnBrk="1" hangingPunct="1"/>
            <a:r>
              <a:rPr lang="en-US" altLang="zh-CN" b="1" dirty="0"/>
              <a:t>9.8 Transformer</a:t>
            </a:r>
            <a:r>
              <a:rPr lang="zh-CN" altLang="en-US" b="1" dirty="0"/>
              <a:t>和</a:t>
            </a:r>
            <a:r>
              <a:rPr lang="en-US" altLang="zh-CN" b="1" dirty="0"/>
              <a:t>BERT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753390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编译码结构问题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</a:t>
            </a:r>
            <a:r>
              <a:rPr lang="zh-CN" altLang="en-US" sz="2800" dirty="0"/>
              <a:t>译码端 </a:t>
            </a:r>
            <a:r>
              <a:rPr lang="en-US" altLang="zh-CN" sz="2800" dirty="0"/>
              <a:t>context </a:t>
            </a:r>
            <a:r>
              <a:rPr lang="zh-CN" altLang="en-US" sz="2800" dirty="0"/>
              <a:t>仅仅输入第</a:t>
            </a:r>
            <a:r>
              <a:rPr lang="en-US" altLang="zh-CN" sz="2800" dirty="0"/>
              <a:t>1</a:t>
            </a:r>
            <a:r>
              <a:rPr lang="zh-CN" altLang="en-US" sz="2800" dirty="0"/>
              <a:t>时刻</a:t>
            </a:r>
            <a:r>
              <a:rPr lang="en-US" altLang="zh-CN" sz="2800" dirty="0"/>
              <a:t> </a:t>
            </a:r>
          </a:p>
          <a:p>
            <a:r>
              <a:rPr lang="zh-CN" altLang="en-US" dirty="0"/>
              <a:t>解决方法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</a:t>
            </a:r>
            <a:r>
              <a:rPr lang="zh-CN" altLang="en-US" dirty="0"/>
              <a:t>译码</a:t>
            </a:r>
            <a:r>
              <a:rPr lang="zh-CN" altLang="en-US" sz="2800" dirty="0"/>
              <a:t>每一时刻增加</a:t>
            </a:r>
            <a:r>
              <a:rPr lang="en-US" altLang="zh-CN" sz="2800" dirty="0"/>
              <a:t>context</a:t>
            </a:r>
            <a:r>
              <a:rPr lang="zh-CN" altLang="en-US" sz="2800" dirty="0"/>
              <a:t>输入</a:t>
            </a:r>
            <a:endParaRPr lang="en-US" altLang="zh-CN" sz="2800" dirty="0"/>
          </a:p>
          <a:p>
            <a:pPr marL="0" indent="0">
              <a:buNone/>
            </a:pPr>
            <a:r>
              <a:rPr lang="zh-CN" altLang="en-US" sz="2800" dirty="0"/>
              <a:t>    </a:t>
            </a:r>
            <a:r>
              <a:rPr lang="en-US" altLang="zh-CN" sz="2800" i="1" dirty="0" err="1"/>
              <a:t>i</a:t>
            </a:r>
            <a:r>
              <a:rPr lang="zh-CN" altLang="en-US" sz="2800" dirty="0"/>
              <a:t>时刻</a:t>
            </a:r>
            <a:r>
              <a:rPr lang="en-US" altLang="zh-CN" sz="2800" dirty="0"/>
              <a:t>context</a:t>
            </a:r>
            <a:r>
              <a:rPr lang="zh-CN" altLang="en-US" sz="2800" dirty="0"/>
              <a:t>输入与</a:t>
            </a:r>
            <a:r>
              <a:rPr lang="en-US" altLang="zh-CN" sz="2800" i="1" dirty="0" err="1"/>
              <a:t>i</a:t>
            </a:r>
            <a:r>
              <a:rPr lang="zh-CN" altLang="en-US" sz="2800" dirty="0"/>
              <a:t>时刻编码端输入相关</a:t>
            </a: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3B845F-C019-4D5E-A792-0EDF14F6E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369544"/>
            <a:ext cx="2524125" cy="609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90F4EC7-D23C-48C9-AB0A-12695ECE3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916832"/>
            <a:ext cx="2143125" cy="1266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CC825E3-F8AD-430B-9D93-358A8179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406" y="4646402"/>
            <a:ext cx="2838450" cy="5238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181F506-940F-F340-8DFF-A7E5F30E4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485" y="4624919"/>
            <a:ext cx="30988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057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1FF96-2E92-4E18-A15F-2481D271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64664C-E6CD-429E-9D22-F0B2E62FB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译码端</a:t>
            </a:r>
            <a:r>
              <a:rPr lang="en-US" altLang="zh-CN" dirty="0"/>
              <a:t>context</a:t>
            </a:r>
          </a:p>
          <a:p>
            <a:pPr marL="0" indent="0">
              <a:buNone/>
            </a:pPr>
            <a:r>
              <a:rPr lang="en-US" altLang="zh-CN" sz="2800" dirty="0"/>
              <a:t>   </a:t>
            </a:r>
            <a:r>
              <a:rPr lang="zh-CN" altLang="en-US" sz="2800" dirty="0"/>
              <a:t>加权</a:t>
            </a:r>
            <a:r>
              <a:rPr lang="en-US" altLang="zh-CN" sz="2800" dirty="0"/>
              <a:t>context</a:t>
            </a:r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</a:t>
            </a:r>
          </a:p>
          <a:p>
            <a:pPr marL="0" indent="0">
              <a:buNone/>
            </a:pPr>
            <a:r>
              <a:rPr lang="en-US" altLang="zh-CN" sz="2800" dirty="0"/>
              <a:t>   </a:t>
            </a:r>
            <a:r>
              <a:rPr lang="zh-CN" altLang="en-US" sz="2800" dirty="0"/>
              <a:t>权系数</a:t>
            </a:r>
            <a:endParaRPr lang="en-US" altLang="zh-CN" sz="2800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11915F-4054-49CD-B1BC-D2A79E87D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183" y="4262042"/>
            <a:ext cx="4114800" cy="1514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912D95-5E29-4CB6-A131-A25A00A3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733675"/>
            <a:ext cx="1771650" cy="6953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486630-24C2-944B-9AD6-D7402E102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1572875"/>
            <a:ext cx="5396000" cy="25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878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1FF96-2E92-4E18-A15F-2481D271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64664C-E6CD-429E-9D22-F0B2E62FB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66BE22-0A66-F14C-B70D-36DDCB54C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44" y="1600200"/>
            <a:ext cx="8561853" cy="406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8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B93A4A-A5A9-454C-AF41-FB7DBEFA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循环神经网络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ED3DEA-2FE4-4F73-88FF-C8AFBBF99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zh-CN" altLang="en-US" dirty="0"/>
              <a:t>模型展开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zh-CN" altLang="en-US" dirty="0"/>
              <a:t>与</a:t>
            </a:r>
            <a:r>
              <a:rPr lang="en-US" altLang="zh-CN" dirty="0"/>
              <a:t>HMM</a:t>
            </a:r>
            <a:r>
              <a:rPr lang="zh-CN" altLang="en-US" dirty="0"/>
              <a:t>联系与区别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CD252A-6B5C-4084-9D44-636D8E1D8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124" y="1700808"/>
            <a:ext cx="4686300" cy="31527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64AB0E-A396-4E69-95F7-BAF27E01D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348880"/>
            <a:ext cx="251920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36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F57CE-C505-4CEC-9B7C-7C1936825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  <a:r>
              <a:rPr lang="en-US" altLang="zh-CN" dirty="0"/>
              <a:t>-</a:t>
            </a:r>
            <a:r>
              <a:rPr lang="zh-CN" altLang="en-US" dirty="0"/>
              <a:t>机器翻译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D717C-10C9-4114-B7A6-10EF6BE79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https://jalammar.github.io/visualizing-neural-machine-translation-mechanics-of-seq2seq-models-with-attention/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B708C2-9D3B-4476-98C2-CFC57B3C4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20888"/>
            <a:ext cx="6237312" cy="415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526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F57CE-C505-4CEC-9B7C-7C1936825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  <a:r>
              <a:rPr lang="en-US" altLang="zh-CN" dirty="0"/>
              <a:t>-</a:t>
            </a:r>
            <a:r>
              <a:rPr lang="zh-CN" altLang="en-US" dirty="0"/>
              <a:t>机器翻译</a:t>
            </a:r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9BD0E488-3D16-481A-81D6-A946997617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725" y="1600200"/>
            <a:ext cx="6684963" cy="4456113"/>
          </a:xfrm>
        </p:spPr>
      </p:pic>
    </p:spTree>
    <p:extLst>
      <p:ext uri="{BB962C8B-B14F-4D97-AF65-F5344CB8AC3E}">
        <p14:creationId xmlns:p14="http://schemas.microsoft.com/office/powerpoint/2010/main" val="19230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F57CE-C505-4CEC-9B7C-7C1936825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  <a:r>
              <a:rPr lang="en-US" altLang="zh-CN" dirty="0"/>
              <a:t>-</a:t>
            </a:r>
            <a:r>
              <a:rPr lang="zh-CN" altLang="en-US" dirty="0"/>
              <a:t>机器翻译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1DE2EB7E-0E51-4B36-B105-93791E7FEE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725" y="1600200"/>
            <a:ext cx="6684963" cy="4456113"/>
          </a:xfrm>
        </p:spPr>
      </p:pic>
    </p:spTree>
    <p:extLst>
      <p:ext uri="{BB962C8B-B14F-4D97-AF65-F5344CB8AC3E}">
        <p14:creationId xmlns:p14="http://schemas.microsoft.com/office/powerpoint/2010/main" val="139051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F57CE-C505-4CEC-9B7C-7C1936825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  <a:r>
              <a:rPr lang="en-US" altLang="zh-CN" dirty="0"/>
              <a:t>-</a:t>
            </a:r>
            <a:r>
              <a:rPr lang="zh-CN" altLang="en-US" dirty="0"/>
              <a:t>机器翻译</a:t>
            </a: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D43E294C-A987-40A9-940C-CCF022E02A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725" y="1600200"/>
            <a:ext cx="6684963" cy="4456113"/>
          </a:xfrm>
        </p:spPr>
      </p:pic>
    </p:spTree>
    <p:extLst>
      <p:ext uri="{BB962C8B-B14F-4D97-AF65-F5344CB8AC3E}">
        <p14:creationId xmlns:p14="http://schemas.microsoft.com/office/powerpoint/2010/main" val="5292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F57CE-C505-4CEC-9B7C-7C1936825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  <a:r>
              <a:rPr lang="en-US" altLang="zh-CN" dirty="0"/>
              <a:t>-</a:t>
            </a:r>
            <a:r>
              <a:rPr lang="zh-CN" altLang="en-US" dirty="0"/>
              <a:t>机器翻译</a:t>
            </a:r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0D8C7FC2-DE69-4E13-A119-28D1039E44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725" y="1600200"/>
            <a:ext cx="6684963" cy="4456113"/>
          </a:xfrm>
        </p:spPr>
      </p:pic>
    </p:spTree>
    <p:extLst>
      <p:ext uri="{BB962C8B-B14F-4D97-AF65-F5344CB8AC3E}">
        <p14:creationId xmlns:p14="http://schemas.microsoft.com/office/powerpoint/2010/main" val="7376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F57CE-C505-4CEC-9B7C-7C1936825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  <a:r>
              <a:rPr lang="en-US" altLang="zh-CN" dirty="0"/>
              <a:t>-</a:t>
            </a:r>
            <a:r>
              <a:rPr lang="zh-CN" altLang="en-US" dirty="0"/>
              <a:t>机器翻译</a:t>
            </a:r>
          </a:p>
        </p:txBody>
      </p:sp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6A91E24F-D362-44C4-A9A4-9FD2915407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725" y="1600200"/>
            <a:ext cx="6684963" cy="4456113"/>
          </a:xfrm>
        </p:spPr>
      </p:pic>
    </p:spTree>
    <p:extLst>
      <p:ext uri="{BB962C8B-B14F-4D97-AF65-F5344CB8AC3E}">
        <p14:creationId xmlns:p14="http://schemas.microsoft.com/office/powerpoint/2010/main" val="312619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744D46-5E72-8848-99CA-F1E582558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自注意力机制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0278F4-DFF8-474B-ADA8-53515A988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编码译码同一模块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188B0E-1DE5-F749-8C6B-E0D17E1D4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56" y="2309813"/>
            <a:ext cx="84328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805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744D46-5E72-8848-99CA-F1E582558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自注意力机制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0278F4-DFF8-474B-ADA8-53515A988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9" name="内容占位符 4">
            <a:extLst>
              <a:ext uri="{FF2B5EF4-FFF2-40B4-BE49-F238E27FC236}">
                <a16:creationId xmlns:a16="http://schemas.microsoft.com/office/drawing/2014/main" id="{ED280043-9EC1-DF43-A961-0943FB561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4883" y="1866450"/>
            <a:ext cx="2044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2BB713C-BB5A-DE41-8390-B68D1721E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488300"/>
            <a:ext cx="3467100" cy="1016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E69FC1A-3F10-3E4B-8F90-2A99C9A2B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36903"/>
            <a:ext cx="15113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405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/>
              <a:t>目录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pPr eaLnBrk="1" hangingPunct="1"/>
            <a:r>
              <a:rPr lang="en-US" altLang="zh-CN" b="1" dirty="0"/>
              <a:t>9.1 </a:t>
            </a:r>
            <a:r>
              <a:rPr lang="zh-CN" altLang="en-US" b="1" dirty="0"/>
              <a:t>循环神经网络</a:t>
            </a:r>
          </a:p>
          <a:p>
            <a:pPr eaLnBrk="1" hangingPunct="1"/>
            <a:r>
              <a:rPr lang="en-US" altLang="zh-CN" b="1" dirty="0"/>
              <a:t>9.2 </a:t>
            </a:r>
            <a:r>
              <a:rPr lang="zh-CN" altLang="en-US" b="1" dirty="0"/>
              <a:t>循环神经网络的应用</a:t>
            </a:r>
          </a:p>
          <a:p>
            <a:pPr eaLnBrk="1" hangingPunct="1"/>
            <a:r>
              <a:rPr lang="en-US" altLang="zh-CN" b="1" dirty="0"/>
              <a:t>9.3 </a:t>
            </a:r>
            <a:r>
              <a:rPr lang="zh-CN" altLang="en-US" b="1" dirty="0"/>
              <a:t>多层和双向循环神经网络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9.4 </a:t>
            </a:r>
            <a:r>
              <a:rPr lang="zh-CN" altLang="en-US" b="1" dirty="0"/>
              <a:t>长短期记忆网络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9.5 </a:t>
            </a:r>
            <a:r>
              <a:rPr lang="zh-CN" altLang="en-US" b="1" dirty="0"/>
              <a:t>长短期记忆网络的应用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9.6 </a:t>
            </a:r>
            <a:r>
              <a:rPr lang="zh-CN" altLang="en-US" b="1" dirty="0"/>
              <a:t>编译码序列模型</a:t>
            </a:r>
          </a:p>
          <a:p>
            <a:pPr eaLnBrk="1" hangingPunct="1"/>
            <a:r>
              <a:rPr lang="en-US" altLang="zh-CN" b="1" dirty="0"/>
              <a:t>9.7 </a:t>
            </a:r>
            <a:r>
              <a:rPr lang="zh-CN" altLang="en-US" b="1" dirty="0"/>
              <a:t>注意力机制</a:t>
            </a:r>
            <a:endParaRPr lang="en-US" altLang="zh-CN" b="1" dirty="0"/>
          </a:p>
          <a:p>
            <a:pPr eaLnBrk="1" hangingPunct="1"/>
            <a:r>
              <a:rPr lang="en-US" altLang="zh-CN" b="1" dirty="0">
                <a:solidFill>
                  <a:srgbClr val="B2B2B2"/>
                </a:solidFill>
              </a:rPr>
              <a:t>9.8 Transformer</a:t>
            </a:r>
            <a:r>
              <a:rPr lang="zh-CN" altLang="en-US" b="1" dirty="0">
                <a:solidFill>
                  <a:srgbClr val="B2B2B2"/>
                </a:solidFill>
              </a:rPr>
              <a:t>和</a:t>
            </a:r>
            <a:r>
              <a:rPr lang="en-US" altLang="zh-CN" b="1" dirty="0">
                <a:solidFill>
                  <a:srgbClr val="B2B2B2"/>
                </a:solidFill>
              </a:rPr>
              <a:t>BERT</a:t>
            </a:r>
            <a:endParaRPr lang="zh-CN" altLang="en-US" b="1" dirty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814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79B9D-EEE2-4668-9471-2DA77861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E59A61-97FB-4800-8C32-D2764026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84176"/>
            <a:ext cx="8229600" cy="5370636"/>
          </a:xfrm>
        </p:spPr>
        <p:txBody>
          <a:bodyPr/>
          <a:lstStyle/>
          <a:p>
            <a:r>
              <a:rPr lang="en-US" altLang="zh-CN" sz="2800" dirty="0"/>
              <a:t>Transformer -</a:t>
            </a:r>
            <a:r>
              <a:rPr lang="zh-CN" altLang="en-US" sz="2000" dirty="0"/>
              <a:t>一种基于编码</a:t>
            </a:r>
            <a:r>
              <a:rPr lang="en-US" altLang="zh-CN" sz="2000" dirty="0"/>
              <a:t>-</a:t>
            </a:r>
            <a:r>
              <a:rPr lang="zh-CN" altLang="en-US" sz="2000" dirty="0"/>
              <a:t>译码结构模型</a:t>
            </a:r>
            <a:endParaRPr lang="en-US" altLang="zh-CN" sz="2000" dirty="0"/>
          </a:p>
          <a:p>
            <a:r>
              <a:rPr lang="zh-CN" altLang="en-US" sz="2000" dirty="0"/>
              <a:t>在编码端中，</a:t>
            </a:r>
          </a:p>
          <a:p>
            <a:pPr marL="0" indent="0">
              <a:buNone/>
            </a:pPr>
            <a:r>
              <a:rPr lang="en-US" altLang="zh-CN" sz="2000" dirty="0"/>
              <a:t>    1.Input </a:t>
            </a:r>
            <a:r>
              <a:rPr lang="zh-CN" altLang="en-US" sz="2000" dirty="0"/>
              <a:t>经过 </a:t>
            </a:r>
            <a:r>
              <a:rPr lang="en-US" altLang="zh-CN" sz="2000" dirty="0"/>
              <a:t>embedding </a:t>
            </a:r>
            <a:r>
              <a:rPr lang="zh-CN" altLang="en-US" sz="2000" dirty="0"/>
              <a:t>后，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    </a:t>
            </a:r>
            <a:r>
              <a:rPr lang="zh-CN" altLang="en-US" sz="2000" dirty="0"/>
              <a:t>要做 </a:t>
            </a:r>
            <a:r>
              <a:rPr lang="en-US" altLang="zh-CN" sz="2000" dirty="0"/>
              <a:t>positional encodings</a:t>
            </a:r>
            <a:r>
              <a:rPr lang="zh-CN" altLang="en-US" sz="2000" dirty="0"/>
              <a:t>，</a:t>
            </a:r>
          </a:p>
          <a:p>
            <a:pPr marL="0" indent="0">
              <a:buNone/>
            </a:pPr>
            <a:r>
              <a:rPr lang="zh-CN" altLang="en-US" sz="2000" dirty="0"/>
              <a:t>    </a:t>
            </a:r>
            <a:r>
              <a:rPr lang="en-US" altLang="zh-CN" sz="2000" dirty="0"/>
              <a:t>2.</a:t>
            </a:r>
            <a:r>
              <a:rPr lang="zh-CN" altLang="en-US" sz="2000" dirty="0"/>
              <a:t>然后是 </a:t>
            </a:r>
            <a:r>
              <a:rPr lang="en-US" altLang="zh-CN" sz="2000" dirty="0"/>
              <a:t>Multi-head attention</a:t>
            </a:r>
            <a:r>
              <a:rPr lang="zh-CN" altLang="en-US" sz="2000" dirty="0"/>
              <a:t>，</a:t>
            </a:r>
          </a:p>
          <a:p>
            <a:pPr marL="0" indent="0">
              <a:buNone/>
            </a:pPr>
            <a:r>
              <a:rPr lang="zh-CN" altLang="en-US" sz="2000" dirty="0"/>
              <a:t>    </a:t>
            </a:r>
            <a:r>
              <a:rPr lang="en-US" altLang="zh-CN" sz="2000" dirty="0"/>
              <a:t>3.</a:t>
            </a:r>
            <a:r>
              <a:rPr lang="zh-CN" altLang="en-US" sz="2000" dirty="0"/>
              <a:t>再经过 </a:t>
            </a:r>
            <a:r>
              <a:rPr lang="en-US" altLang="zh-CN" sz="2000" dirty="0"/>
              <a:t>position-wise Feed Forward</a:t>
            </a:r>
            <a:r>
              <a:rPr lang="zh-CN" altLang="en-US" sz="2000" dirty="0"/>
              <a:t>，</a:t>
            </a:r>
          </a:p>
          <a:p>
            <a:pPr marL="0" indent="0">
              <a:buNone/>
            </a:pPr>
            <a:r>
              <a:rPr lang="zh-CN" altLang="en-US" sz="2000" dirty="0"/>
              <a:t>    </a:t>
            </a:r>
            <a:r>
              <a:rPr lang="en-US" altLang="zh-CN" sz="2000" dirty="0"/>
              <a:t>4.</a:t>
            </a:r>
            <a:r>
              <a:rPr lang="zh-CN" altLang="en-US" sz="2000" dirty="0"/>
              <a:t>每个子层之间有残差连接。</a:t>
            </a:r>
            <a:endParaRPr lang="en-US" altLang="zh-CN" sz="2000" dirty="0"/>
          </a:p>
          <a:p>
            <a:r>
              <a:rPr lang="zh-CN" altLang="en-US" sz="2000" dirty="0"/>
              <a:t>在译码端中，</a:t>
            </a:r>
          </a:p>
          <a:p>
            <a:pPr marL="0" indent="0">
              <a:buNone/>
            </a:pPr>
            <a:r>
              <a:rPr lang="zh-CN" altLang="en-US" sz="2000" dirty="0"/>
              <a:t>    </a:t>
            </a:r>
            <a:r>
              <a:rPr lang="en-US" altLang="zh-CN" sz="2000" dirty="0"/>
              <a:t>1.</a:t>
            </a:r>
            <a:r>
              <a:rPr lang="zh-CN" altLang="en-US" sz="2000" dirty="0"/>
              <a:t>如图所示，也有 </a:t>
            </a:r>
            <a:r>
              <a:rPr lang="en-US" altLang="zh-CN" sz="2000" dirty="0"/>
              <a:t>positional encodings</a:t>
            </a:r>
            <a:r>
              <a:rPr lang="zh-CN" altLang="en-US" sz="2000" dirty="0"/>
              <a:t>，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      Multi-head attention </a:t>
            </a:r>
            <a:r>
              <a:rPr lang="zh-CN" altLang="en-US" sz="2000" dirty="0"/>
              <a:t>和 </a:t>
            </a:r>
            <a:r>
              <a:rPr lang="en-US" altLang="zh-CN" sz="2000" dirty="0"/>
              <a:t>FFN</a:t>
            </a:r>
            <a:r>
              <a:rPr lang="zh-CN" altLang="en-US" sz="2000" dirty="0"/>
              <a:t>，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      </a:t>
            </a:r>
            <a:r>
              <a:rPr lang="zh-CN" altLang="en-US" sz="2000" dirty="0"/>
              <a:t>子层之间也要做残差连接，</a:t>
            </a:r>
          </a:p>
          <a:p>
            <a:pPr marL="0" indent="0">
              <a:buNone/>
            </a:pPr>
            <a:r>
              <a:rPr lang="en-US" altLang="zh-CN" sz="2000" dirty="0"/>
              <a:t>    2.</a:t>
            </a:r>
            <a:r>
              <a:rPr lang="zh-CN" altLang="en-US" sz="2000" dirty="0"/>
              <a:t>但比 </a:t>
            </a:r>
            <a:r>
              <a:rPr lang="en-US" altLang="zh-CN" sz="2000" dirty="0"/>
              <a:t>encoder </a:t>
            </a:r>
            <a:r>
              <a:rPr lang="zh-CN" altLang="en-US" sz="2000" dirty="0"/>
              <a:t>多了一个 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      Masked Multi-head attention</a:t>
            </a:r>
            <a:r>
              <a:rPr lang="zh-CN" altLang="en-US" sz="2000" dirty="0"/>
              <a:t>，</a:t>
            </a:r>
          </a:p>
          <a:p>
            <a:pPr marL="0" indent="0">
              <a:buNone/>
            </a:pPr>
            <a:r>
              <a:rPr lang="zh-CN" altLang="en-US" sz="2000" dirty="0"/>
              <a:t>    </a:t>
            </a:r>
            <a:r>
              <a:rPr lang="en-US" altLang="zh-CN" sz="2000" dirty="0"/>
              <a:t>3.</a:t>
            </a:r>
            <a:r>
              <a:rPr lang="zh-CN" altLang="en-US" sz="2000" dirty="0"/>
              <a:t>最后要经过 </a:t>
            </a:r>
            <a:r>
              <a:rPr lang="en-US" altLang="zh-CN" sz="2000" dirty="0"/>
              <a:t>Linear </a:t>
            </a:r>
            <a:r>
              <a:rPr lang="zh-CN" altLang="en-US" sz="2000" dirty="0"/>
              <a:t>和 </a:t>
            </a:r>
            <a:r>
              <a:rPr lang="en-US" altLang="zh-CN" sz="2000" dirty="0" err="1"/>
              <a:t>softmax</a:t>
            </a:r>
            <a:r>
              <a:rPr lang="en-US" altLang="zh-CN" sz="2000" dirty="0"/>
              <a:t> </a:t>
            </a:r>
            <a:r>
              <a:rPr lang="zh-CN" altLang="en-US" sz="2000" dirty="0"/>
              <a:t>输出概率。</a:t>
            </a:r>
          </a:p>
          <a:p>
            <a:pPr marL="0" indent="0">
              <a:buNone/>
            </a:pPr>
            <a:endParaRPr lang="zh-CN" altLang="en-US" sz="2400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48CDE6-F27A-4D09-A9EF-4165C897C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17" y="1858268"/>
            <a:ext cx="325869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84271"/>
      </p:ext>
    </p:extLst>
  </p:cSld>
  <p:clrMapOvr>
    <a:masterClrMapping/>
  </p:clrMapOvr>
</p:sld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宋体" pitchFamily="2" charset="-122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21635</TotalTime>
  <Words>4542</Words>
  <Application>Microsoft Macintosh PowerPoint</Application>
  <PresentationFormat>全屏显示(4:3)</PresentationFormat>
  <Paragraphs>1614</Paragraphs>
  <Slides>127</Slides>
  <Notes>26</Notes>
  <HiddenSlides>0</HiddenSlides>
  <MMClips>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127</vt:i4>
      </vt:variant>
    </vt:vector>
  </HeadingPairs>
  <TitlesOfParts>
    <vt:vector size="139" baseType="lpstr">
      <vt:lpstr>华文楷体</vt:lpstr>
      <vt:lpstr>楷体</vt:lpstr>
      <vt:lpstr>楷体_GB2312</vt:lpstr>
      <vt:lpstr>宋体</vt:lpstr>
      <vt:lpstr>Heiti SC Medium</vt:lpstr>
      <vt:lpstr>Arial</vt:lpstr>
      <vt:lpstr>Calibri</vt:lpstr>
      <vt:lpstr>Cambria Math</vt:lpstr>
      <vt:lpstr>Helvetica Neue Light</vt:lpstr>
      <vt:lpstr>Times New Roman</vt:lpstr>
      <vt:lpstr>Verdana</vt:lpstr>
      <vt:lpstr>Balloons</vt:lpstr>
      <vt:lpstr>自然语言处理  第9章 循环神经网络与 序列模型</vt:lpstr>
      <vt:lpstr>引言</vt:lpstr>
      <vt:lpstr>引言</vt:lpstr>
      <vt:lpstr>引言</vt:lpstr>
      <vt:lpstr>引言</vt:lpstr>
      <vt:lpstr>引言</vt:lpstr>
      <vt:lpstr>目录</vt:lpstr>
      <vt:lpstr>循环神经网络</vt:lpstr>
      <vt:lpstr>循环神经网络</vt:lpstr>
      <vt:lpstr>循环神经网络</vt:lpstr>
      <vt:lpstr>循环神经网络</vt:lpstr>
      <vt:lpstr>循环神经网络</vt:lpstr>
      <vt:lpstr>循环神经网络</vt:lpstr>
      <vt:lpstr>目录</vt:lpstr>
      <vt:lpstr>循环神经网络的应用</vt:lpstr>
      <vt:lpstr>循环神经网络的应用：语言模型</vt:lpstr>
      <vt:lpstr>循环神经网络的应用：语言模型</vt:lpstr>
      <vt:lpstr>循环神经网络的应用：语言模型</vt:lpstr>
      <vt:lpstr>循环神经网络的应用：语言模型</vt:lpstr>
      <vt:lpstr>循环神经网络的应用：语言模型</vt:lpstr>
      <vt:lpstr>循环神经网络的应用：语言模型</vt:lpstr>
      <vt:lpstr>循环神经网络的应用：序列标注</vt:lpstr>
      <vt:lpstr>循环神经网络的应用：序列标注</vt:lpstr>
      <vt:lpstr>循环神经网络的应用：序列标注</vt:lpstr>
      <vt:lpstr>循环神经网络的应用：序列分类</vt:lpstr>
      <vt:lpstr>目录</vt:lpstr>
      <vt:lpstr>多层和双向循环神经网络</vt:lpstr>
      <vt:lpstr>多层和双向循环神经网络</vt:lpstr>
      <vt:lpstr>多层和双向循环神经网络</vt:lpstr>
      <vt:lpstr>多层和双向循环神经网络</vt:lpstr>
      <vt:lpstr>多层和双向循环神经网络</vt:lpstr>
      <vt:lpstr>目录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长短期记忆网络</vt:lpstr>
      <vt:lpstr>LSTM - Example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长短期记忆网络</vt:lpstr>
      <vt:lpstr>长短期记忆网络</vt:lpstr>
      <vt:lpstr>长短期记忆网络</vt:lpstr>
      <vt:lpstr>目录</vt:lpstr>
      <vt:lpstr>长短期记忆网络的应用</vt:lpstr>
      <vt:lpstr>长短期记忆网络的应用</vt:lpstr>
      <vt:lpstr>基于深度学习的汉语自动分词</vt:lpstr>
      <vt:lpstr>The Neural Network Architecture </vt:lpstr>
      <vt:lpstr>The Neural Network Architecture </vt:lpstr>
      <vt:lpstr>The Neural Network Architecture </vt:lpstr>
      <vt:lpstr>The Neural Network Architecture </vt:lpstr>
      <vt:lpstr>LSTM for Chinese Word Segmentation </vt:lpstr>
      <vt:lpstr>LSTM for Chinese Word Segmentation </vt:lpstr>
      <vt:lpstr>目录</vt:lpstr>
      <vt:lpstr>引言</vt:lpstr>
      <vt:lpstr>引言</vt:lpstr>
      <vt:lpstr>引言</vt:lpstr>
      <vt:lpstr>编译码序列模型</vt:lpstr>
      <vt:lpstr>编译码序列模型</vt:lpstr>
      <vt:lpstr>编译码序列模型</vt:lpstr>
      <vt:lpstr>编译码序列模型</vt:lpstr>
      <vt:lpstr>编译码序列模型</vt:lpstr>
      <vt:lpstr>编译码序列模型</vt:lpstr>
      <vt:lpstr>编译码序列模型-机器翻译</vt:lpstr>
      <vt:lpstr>编译码序列模型-机器翻译</vt:lpstr>
      <vt:lpstr>目录</vt:lpstr>
      <vt:lpstr>注意力机制</vt:lpstr>
      <vt:lpstr>注意力机制</vt:lpstr>
      <vt:lpstr>注意力机制</vt:lpstr>
      <vt:lpstr>注意力机制-机器翻译</vt:lpstr>
      <vt:lpstr>注意力机制-机器翻译</vt:lpstr>
      <vt:lpstr>注意力机制-机器翻译</vt:lpstr>
      <vt:lpstr>注意力机制-机器翻译</vt:lpstr>
      <vt:lpstr>注意力机制-机器翻译</vt:lpstr>
      <vt:lpstr>注意力机制-机器翻译</vt:lpstr>
      <vt:lpstr>自注意力机制</vt:lpstr>
      <vt:lpstr>自注意力机制</vt:lpstr>
      <vt:lpstr>目录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Transformer</vt:lpstr>
      <vt:lpstr>BERT</vt:lpstr>
      <vt:lpstr>BERT-用途</vt:lpstr>
      <vt:lpstr>BERT-输入</vt:lpstr>
      <vt:lpstr>BERT-训练</vt:lpstr>
      <vt:lpstr>BERT</vt:lpstr>
      <vt:lpstr>结束</vt:lpstr>
    </vt:vector>
  </TitlesOfParts>
  <Company>hit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第06章 隐马尔科夫模型</dc:title>
  <dc:creator>chenyin</dc:creator>
  <cp:lastModifiedBy>Microsoft Office User</cp:lastModifiedBy>
  <cp:revision>760</cp:revision>
  <dcterms:created xsi:type="dcterms:W3CDTF">2009-07-13T05:22:58Z</dcterms:created>
  <dcterms:modified xsi:type="dcterms:W3CDTF">2024-04-17T09:39:49Z</dcterms:modified>
</cp:coreProperties>
</file>