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825" r:id="rId2"/>
  </p:sldMasterIdLst>
  <p:notesMasterIdLst>
    <p:notesMasterId r:id="rId75"/>
  </p:notesMasterIdLst>
  <p:handoutMasterIdLst>
    <p:handoutMasterId r:id="rId76"/>
  </p:handoutMasterIdLst>
  <p:sldIdLst>
    <p:sldId id="256" r:id="rId3"/>
    <p:sldId id="623" r:id="rId4"/>
    <p:sldId id="576" r:id="rId5"/>
    <p:sldId id="551" r:id="rId6"/>
    <p:sldId id="552" r:id="rId7"/>
    <p:sldId id="553" r:id="rId8"/>
    <p:sldId id="554" r:id="rId9"/>
    <p:sldId id="577" r:id="rId10"/>
    <p:sldId id="555" r:id="rId11"/>
    <p:sldId id="557" r:id="rId12"/>
    <p:sldId id="558" r:id="rId13"/>
    <p:sldId id="582" r:id="rId14"/>
    <p:sldId id="559" r:id="rId15"/>
    <p:sldId id="612" r:id="rId16"/>
    <p:sldId id="1921" r:id="rId17"/>
    <p:sldId id="388" r:id="rId18"/>
    <p:sldId id="399" r:id="rId19"/>
    <p:sldId id="386" r:id="rId20"/>
    <p:sldId id="1883" r:id="rId21"/>
    <p:sldId id="1918" r:id="rId22"/>
    <p:sldId id="1920" r:id="rId23"/>
    <p:sldId id="1885" r:id="rId24"/>
    <p:sldId id="406" r:id="rId25"/>
    <p:sldId id="561" r:id="rId26"/>
    <p:sldId id="562" r:id="rId27"/>
    <p:sldId id="578" r:id="rId28"/>
    <p:sldId id="414" r:id="rId29"/>
    <p:sldId id="396" r:id="rId30"/>
    <p:sldId id="564" r:id="rId31"/>
    <p:sldId id="613" r:id="rId32"/>
    <p:sldId id="565" r:id="rId33"/>
    <p:sldId id="566" r:id="rId34"/>
    <p:sldId id="567" r:id="rId35"/>
    <p:sldId id="1938" r:id="rId36"/>
    <p:sldId id="1939" r:id="rId37"/>
    <p:sldId id="1940" r:id="rId38"/>
    <p:sldId id="1941" r:id="rId39"/>
    <p:sldId id="1942" r:id="rId40"/>
    <p:sldId id="1943" r:id="rId41"/>
    <p:sldId id="1944" r:id="rId42"/>
    <p:sldId id="1945" r:id="rId43"/>
    <p:sldId id="1946" r:id="rId44"/>
    <p:sldId id="1947" r:id="rId45"/>
    <p:sldId id="1948" r:id="rId46"/>
    <p:sldId id="1949" r:id="rId47"/>
    <p:sldId id="1950" r:id="rId48"/>
    <p:sldId id="1951" r:id="rId49"/>
    <p:sldId id="1952" r:id="rId50"/>
    <p:sldId id="1953" r:id="rId51"/>
    <p:sldId id="1954" r:id="rId52"/>
    <p:sldId id="1955" r:id="rId53"/>
    <p:sldId id="1956" r:id="rId54"/>
    <p:sldId id="1957" r:id="rId55"/>
    <p:sldId id="1958" r:id="rId56"/>
    <p:sldId id="568" r:id="rId57"/>
    <p:sldId id="569" r:id="rId58"/>
    <p:sldId id="570" r:id="rId59"/>
    <p:sldId id="1925" r:id="rId60"/>
    <p:sldId id="1837" r:id="rId61"/>
    <p:sldId id="1838" r:id="rId62"/>
    <p:sldId id="1839" r:id="rId63"/>
    <p:sldId id="1840" r:id="rId64"/>
    <p:sldId id="1924" r:id="rId65"/>
    <p:sldId id="1845" r:id="rId66"/>
    <p:sldId id="1779" r:id="rId67"/>
    <p:sldId id="1841" r:id="rId68"/>
    <p:sldId id="1846" r:id="rId69"/>
    <p:sldId id="1911" r:id="rId70"/>
    <p:sldId id="1847" r:id="rId71"/>
    <p:sldId id="1912" r:id="rId72"/>
    <p:sldId id="304" r:id="rId73"/>
    <p:sldId id="316" r:id="rId74"/>
  </p:sldIdLst>
  <p:sldSz cx="9144000" cy="6858000" type="screen4x3"/>
  <p:notesSz cx="7099300" cy="10234613"/>
  <p:defaultTextStyle>
    <a:defPPr>
      <a:defRPr lang="zh-CN"/>
    </a:defPPr>
    <a:lvl1pPr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2B2B2"/>
    <a:srgbClr val="D60093"/>
    <a:srgbClr val="E61600"/>
    <a:srgbClr val="0033CC"/>
    <a:srgbClr val="FFCCCC"/>
    <a:srgbClr val="25A7FF"/>
    <a:srgbClr val="4D4D4D"/>
    <a:srgbClr val="000000"/>
    <a:srgbClr val="5F5F5F"/>
    <a:srgbClr val="FFEF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638" autoAdjust="0"/>
    <p:restoredTop sz="93721" autoAdjust="0"/>
  </p:normalViewPr>
  <p:slideViewPr>
    <p:cSldViewPr>
      <p:cViewPr varScale="1">
        <p:scale>
          <a:sx n="130" d="100"/>
          <a:sy n="130" d="100"/>
        </p:scale>
        <p:origin x="192" y="4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Grp="1" noChangeArrowheads="1"/>
          </p:cNvSpPr>
          <p:nvPr>
            <p:ph type="hdr" sz="quarter"/>
          </p:nvPr>
        </p:nvSpPr>
        <p:spPr bwMode="auto">
          <a:xfrm>
            <a:off x="0"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99" tIns="48250" rIns="96499" bIns="48250" numCol="1" anchor="t" anchorCtr="0" compatLnSpc="1">
            <a:prstTxWarp prst="textNoShape">
              <a:avLst/>
            </a:prstTxWarp>
          </a:bodyPr>
          <a:lstStyle>
            <a:lvl1pPr algn="l" defTabSz="965200" eaLnBrk="1" hangingPunct="1">
              <a:defRPr sz="1300">
                <a:latin typeface="Arial" charset="0"/>
              </a:defRPr>
            </a:lvl1pPr>
          </a:lstStyle>
          <a:p>
            <a:pPr>
              <a:defRPr/>
            </a:pPr>
            <a:endParaRPr lang="en-US" altLang="zh-CN"/>
          </a:p>
        </p:txBody>
      </p:sp>
      <p:sp>
        <p:nvSpPr>
          <p:cNvPr id="207875" name="Rectangle 3"/>
          <p:cNvSpPr>
            <a:spLocks noGrp="1" noChangeArrowheads="1"/>
          </p:cNvSpPr>
          <p:nvPr>
            <p:ph type="dt" sz="quarter" idx="1"/>
          </p:nvPr>
        </p:nvSpPr>
        <p:spPr bwMode="auto">
          <a:xfrm>
            <a:off x="4021138"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99" tIns="48250" rIns="96499" bIns="48250" numCol="1" anchor="t" anchorCtr="0" compatLnSpc="1">
            <a:prstTxWarp prst="textNoShape">
              <a:avLst/>
            </a:prstTxWarp>
          </a:bodyPr>
          <a:lstStyle>
            <a:lvl1pPr algn="r" defTabSz="965200" eaLnBrk="1" hangingPunct="1">
              <a:defRPr sz="1300">
                <a:latin typeface="Arial" charset="0"/>
              </a:defRPr>
            </a:lvl1pPr>
          </a:lstStyle>
          <a:p>
            <a:pPr>
              <a:defRPr/>
            </a:pPr>
            <a:endParaRPr lang="en-US" altLang="zh-CN"/>
          </a:p>
        </p:txBody>
      </p:sp>
      <p:sp>
        <p:nvSpPr>
          <p:cNvPr id="207876" name="Rectangle 4"/>
          <p:cNvSpPr>
            <a:spLocks noGrp="1" noChangeArrowheads="1"/>
          </p:cNvSpPr>
          <p:nvPr>
            <p:ph type="ftr" sz="quarter" idx="2"/>
          </p:nvPr>
        </p:nvSpPr>
        <p:spPr bwMode="auto">
          <a:xfrm>
            <a:off x="0"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99" tIns="48250" rIns="96499" bIns="48250" numCol="1" anchor="b" anchorCtr="0" compatLnSpc="1">
            <a:prstTxWarp prst="textNoShape">
              <a:avLst/>
            </a:prstTxWarp>
          </a:bodyPr>
          <a:lstStyle>
            <a:lvl1pPr algn="l" defTabSz="965200" eaLnBrk="1" hangingPunct="1">
              <a:defRPr sz="1300">
                <a:latin typeface="Arial" charset="0"/>
              </a:defRPr>
            </a:lvl1pPr>
          </a:lstStyle>
          <a:p>
            <a:pPr>
              <a:defRPr/>
            </a:pPr>
            <a:endParaRPr lang="en-US" altLang="zh-CN"/>
          </a:p>
        </p:txBody>
      </p:sp>
      <p:sp>
        <p:nvSpPr>
          <p:cNvPr id="207877" name="Rectangle 5"/>
          <p:cNvSpPr>
            <a:spLocks noGrp="1" noChangeArrowheads="1"/>
          </p:cNvSpPr>
          <p:nvPr>
            <p:ph type="sldNum" sz="quarter" idx="3"/>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99" tIns="48250" rIns="96499" bIns="48250" numCol="1" anchor="b" anchorCtr="0" compatLnSpc="1">
            <a:prstTxWarp prst="textNoShape">
              <a:avLst/>
            </a:prstTxWarp>
          </a:bodyPr>
          <a:lstStyle>
            <a:lvl1pPr algn="r" defTabSz="965200" eaLnBrk="1" hangingPunct="1">
              <a:defRPr sz="1300">
                <a:latin typeface="Arial" charset="0"/>
              </a:defRPr>
            </a:lvl1pPr>
          </a:lstStyle>
          <a:p>
            <a:pPr>
              <a:defRPr/>
            </a:pPr>
            <a:fld id="{F86E4086-EED1-4F28-90E6-F3C04F632A66}" type="slidenum">
              <a:rPr lang="en-US" altLang="zh-CN"/>
              <a:pPr>
                <a:defRPr/>
              </a:pPr>
              <a:t>‹#›</a:t>
            </a:fld>
            <a:endParaRPr lang="en-US" altLang="zh-CN"/>
          </a:p>
        </p:txBody>
      </p:sp>
    </p:spTree>
    <p:extLst>
      <p:ext uri="{BB962C8B-B14F-4D97-AF65-F5344CB8AC3E}">
        <p14:creationId xmlns:p14="http://schemas.microsoft.com/office/powerpoint/2010/main" val="1368744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bwMode="auto">
          <a:xfrm>
            <a:off x="0"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99" tIns="48250" rIns="96499" bIns="48250" numCol="1" anchor="t" anchorCtr="0" compatLnSpc="1">
            <a:prstTxWarp prst="textNoShape">
              <a:avLst/>
            </a:prstTxWarp>
          </a:bodyPr>
          <a:lstStyle>
            <a:lvl1pPr algn="l" defTabSz="965200" eaLnBrk="1" hangingPunct="1">
              <a:defRPr sz="1300">
                <a:latin typeface="Arial" charset="0"/>
              </a:defRPr>
            </a:lvl1pPr>
          </a:lstStyle>
          <a:p>
            <a:pPr>
              <a:defRPr/>
            </a:pPr>
            <a:endParaRPr lang="en-US" altLang="zh-CN"/>
          </a:p>
        </p:txBody>
      </p:sp>
      <p:sp>
        <p:nvSpPr>
          <p:cNvPr id="139267" name="Rectangle 3"/>
          <p:cNvSpPr>
            <a:spLocks noGrp="1" noChangeArrowheads="1"/>
          </p:cNvSpPr>
          <p:nvPr>
            <p:ph type="dt" idx="1"/>
          </p:nvPr>
        </p:nvSpPr>
        <p:spPr bwMode="auto">
          <a:xfrm>
            <a:off x="4021138"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99" tIns="48250" rIns="96499" bIns="48250" numCol="1" anchor="t" anchorCtr="0" compatLnSpc="1">
            <a:prstTxWarp prst="textNoShape">
              <a:avLst/>
            </a:prstTxWarp>
          </a:bodyPr>
          <a:lstStyle>
            <a:lvl1pPr algn="r" defTabSz="965200" eaLnBrk="1" hangingPunct="1">
              <a:defRPr sz="1300">
                <a:latin typeface="Arial" charset="0"/>
              </a:defRPr>
            </a:lvl1pPr>
          </a:lstStyle>
          <a:p>
            <a:pPr>
              <a:defRPr/>
            </a:pPr>
            <a:endParaRPr lang="en-US" altLang="zh-CN"/>
          </a:p>
        </p:txBody>
      </p:sp>
      <p:sp>
        <p:nvSpPr>
          <p:cNvPr id="3076" name="Rectangle 4"/>
          <p:cNvSpPr>
            <a:spLocks noGrp="1" noRot="1" noChangeAspect="1" noChangeArrowheads="1" noTextEdit="1"/>
          </p:cNvSpPr>
          <p:nvPr>
            <p:ph type="sldImg" idx="2"/>
          </p:nvPr>
        </p:nvSpPr>
        <p:spPr bwMode="auto">
          <a:xfrm>
            <a:off x="990600" y="768350"/>
            <a:ext cx="511810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9" name="Rectangle 5"/>
          <p:cNvSpPr>
            <a:spLocks noGrp="1" noChangeArrowheads="1"/>
          </p:cNvSpPr>
          <p:nvPr>
            <p:ph type="body" sz="quarter" idx="3"/>
          </p:nvPr>
        </p:nvSpPr>
        <p:spPr bwMode="auto">
          <a:xfrm>
            <a:off x="711200" y="4862513"/>
            <a:ext cx="5676900"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99" tIns="48250" rIns="96499" bIns="4825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39270" name="Rectangle 6"/>
          <p:cNvSpPr>
            <a:spLocks noGrp="1" noChangeArrowheads="1"/>
          </p:cNvSpPr>
          <p:nvPr>
            <p:ph type="ftr" sz="quarter" idx="4"/>
          </p:nvPr>
        </p:nvSpPr>
        <p:spPr bwMode="auto">
          <a:xfrm>
            <a:off x="0"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99" tIns="48250" rIns="96499" bIns="48250" numCol="1" anchor="b" anchorCtr="0" compatLnSpc="1">
            <a:prstTxWarp prst="textNoShape">
              <a:avLst/>
            </a:prstTxWarp>
          </a:bodyPr>
          <a:lstStyle>
            <a:lvl1pPr algn="l" defTabSz="965200" eaLnBrk="1" hangingPunct="1">
              <a:defRPr sz="1300">
                <a:latin typeface="Arial" charset="0"/>
              </a:defRPr>
            </a:lvl1pPr>
          </a:lstStyle>
          <a:p>
            <a:pPr>
              <a:defRPr/>
            </a:pPr>
            <a:endParaRPr lang="en-US" altLang="zh-CN"/>
          </a:p>
        </p:txBody>
      </p:sp>
      <p:sp>
        <p:nvSpPr>
          <p:cNvPr id="139271" name="Rectangle 7"/>
          <p:cNvSpPr>
            <a:spLocks noGrp="1" noChangeArrowheads="1"/>
          </p:cNvSpPr>
          <p:nvPr>
            <p:ph type="sldNum" sz="quarter" idx="5"/>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99" tIns="48250" rIns="96499" bIns="48250" numCol="1" anchor="b" anchorCtr="0" compatLnSpc="1">
            <a:prstTxWarp prst="textNoShape">
              <a:avLst/>
            </a:prstTxWarp>
          </a:bodyPr>
          <a:lstStyle>
            <a:lvl1pPr algn="r" defTabSz="965200" eaLnBrk="1" hangingPunct="1">
              <a:defRPr sz="1300">
                <a:latin typeface="Arial" charset="0"/>
              </a:defRPr>
            </a:lvl1pPr>
          </a:lstStyle>
          <a:p>
            <a:pPr>
              <a:defRPr/>
            </a:pPr>
            <a:fld id="{4897AA4B-4FA7-4D54-805B-E9F60F25C546}" type="slidenum">
              <a:rPr lang="en-US" altLang="zh-CN"/>
              <a:pPr>
                <a:defRPr/>
              </a:pPr>
              <a:t>‹#›</a:t>
            </a:fld>
            <a:endParaRPr lang="en-US" altLang="zh-CN"/>
          </a:p>
        </p:txBody>
      </p:sp>
    </p:spTree>
    <p:extLst>
      <p:ext uri="{BB962C8B-B14F-4D97-AF65-F5344CB8AC3E}">
        <p14:creationId xmlns:p14="http://schemas.microsoft.com/office/powerpoint/2010/main" val="27953962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4897AA4B-4FA7-4D54-805B-E9F60F25C546}" type="slidenum">
              <a:rPr lang="en-US" altLang="zh-CN" smtClean="0"/>
              <a:pPr>
                <a:defRPr/>
              </a:pPr>
              <a:t>14</a:t>
            </a:fld>
            <a:endParaRPr lang="en-US" altLang="zh-CN"/>
          </a:p>
        </p:txBody>
      </p:sp>
    </p:spTree>
    <p:extLst>
      <p:ext uri="{BB962C8B-B14F-4D97-AF65-F5344CB8AC3E}">
        <p14:creationId xmlns:p14="http://schemas.microsoft.com/office/powerpoint/2010/main" val="747757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intuition of neural net training is the </a:t>
            </a:r>
            <a:r>
              <a:rPr lang="en-US" b="1" dirty="0"/>
              <a:t>forward</a:t>
            </a:r>
            <a:r>
              <a:rPr lang="en-US" dirty="0"/>
              <a:t> computation of the loss and the </a:t>
            </a:r>
            <a:r>
              <a:rPr lang="en-US" b="1" dirty="0"/>
              <a:t>backward</a:t>
            </a:r>
            <a:r>
              <a:rPr lang="en-US" dirty="0"/>
              <a:t> computation of the weight updates.  Given an input x, </a:t>
            </a:r>
          </a:p>
          <a:p>
            <a:endParaRPr lang="en-US" dirty="0"/>
          </a:p>
          <a:p>
            <a:r>
              <a:rPr lang="en-US" dirty="0"/>
              <a:t>CLICK</a:t>
            </a:r>
          </a:p>
          <a:p>
            <a:r>
              <a:rPr lang="en-US" dirty="0"/>
              <a:t>we run a forward pass through the network, computing the system output y-hat. CLICK</a:t>
            </a:r>
          </a:p>
          <a:p>
            <a:endParaRPr lang="en-US" dirty="0"/>
          </a:p>
          <a:p>
            <a:r>
              <a:rPr lang="en-US" dirty="0"/>
              <a:t>Then we compare y-hat to the true answer y, CLICK to get a loss for this example.  CLICK Then CLICK we do a backward pass through the network, computing the gradients we need to update the weights.</a:t>
            </a:r>
          </a:p>
        </p:txBody>
      </p:sp>
      <p:sp>
        <p:nvSpPr>
          <p:cNvPr id="4" name="Slide Number Placeholder 3"/>
          <p:cNvSpPr>
            <a:spLocks noGrp="1"/>
          </p:cNvSpPr>
          <p:nvPr>
            <p:ph type="sldNum" sz="quarter" idx="5"/>
          </p:nvPr>
        </p:nvSpPr>
        <p:spPr/>
        <p:txBody>
          <a:bodyPr/>
          <a:lstStyle/>
          <a:p>
            <a:fld id="{EE707532-839C-41A2-9E71-D5288AEAE66A}" type="slidenum">
              <a:rPr lang="en-US" smtClean="0"/>
              <a:pPr/>
              <a:t>27</a:t>
            </a:fld>
            <a:endParaRPr lang="en-US"/>
          </a:p>
        </p:txBody>
      </p:sp>
    </p:spTree>
    <p:extLst>
      <p:ext uri="{BB962C8B-B14F-4D97-AF65-F5344CB8AC3E}">
        <p14:creationId xmlns:p14="http://schemas.microsoft.com/office/powerpoint/2010/main" val="2459923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a:t>
            </a:r>
          </a:p>
        </p:txBody>
      </p:sp>
      <p:sp>
        <p:nvSpPr>
          <p:cNvPr id="4" name="Slide Number Placeholder 3"/>
          <p:cNvSpPr>
            <a:spLocks noGrp="1"/>
          </p:cNvSpPr>
          <p:nvPr>
            <p:ph type="sldNum" sz="quarter" idx="5"/>
          </p:nvPr>
        </p:nvSpPr>
        <p:spPr/>
        <p:txBody>
          <a:bodyPr/>
          <a:lstStyle/>
          <a:p>
            <a:fld id="{EE707532-839C-41A2-9E71-D5288AEAE66A}" type="slidenum">
              <a:rPr lang="en-US" smtClean="0"/>
              <a:pPr/>
              <a:t>28</a:t>
            </a:fld>
            <a:endParaRPr lang="en-US"/>
          </a:p>
        </p:txBody>
      </p:sp>
    </p:spTree>
    <p:extLst>
      <p:ext uri="{BB962C8B-B14F-4D97-AF65-F5344CB8AC3E}">
        <p14:creationId xmlns:p14="http://schemas.microsoft.com/office/powerpoint/2010/main" val="2538229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Here's a sketch of this simplified feedforward neural language model with N=3; we have a moving window at time </a:t>
            </a:r>
            <a:r>
              <a:rPr lang="en-US" sz="1200" i="1" kern="1200" dirty="0">
                <a:solidFill>
                  <a:schemeClr val="tx1"/>
                </a:solidFill>
                <a:effectLst/>
                <a:latin typeface="+mn-lt"/>
                <a:ea typeface="+mn-ea"/>
                <a:cs typeface="+mn-cs"/>
              </a:rPr>
              <a:t>t </a:t>
            </a:r>
            <a:r>
              <a:rPr lang="en-US" sz="1200" kern="1200" dirty="0">
                <a:solidFill>
                  <a:schemeClr val="tx1"/>
                </a:solidFill>
                <a:effectLst/>
                <a:latin typeface="+mn-lt"/>
                <a:ea typeface="+mn-ea"/>
                <a:cs typeface="+mn-cs"/>
              </a:rPr>
              <a:t>with an embedding vector representing each of the 3 previous words (words </a:t>
            </a:r>
            <a:r>
              <a:rPr lang="en-US" sz="1200" i="1" kern="1200" dirty="0">
                <a:solidFill>
                  <a:schemeClr val="tx1"/>
                </a:solidFill>
                <a:effectLst/>
                <a:latin typeface="+mn-lt"/>
                <a:ea typeface="+mn-ea"/>
                <a:cs typeface="+mn-cs"/>
              </a:rPr>
              <a:t>wt</a:t>
            </a:r>
            <a:r>
              <a:rPr lang="en-US" sz="1200" kern="1200" dirty="0">
                <a:solidFill>
                  <a:schemeClr val="tx1"/>
                </a:solidFill>
                <a:effectLst/>
                <a:latin typeface="+mn-lt"/>
                <a:ea typeface="+mn-ea"/>
                <a:cs typeface="+mn-cs"/>
              </a:rPr>
              <a:t>−1, </a:t>
            </a:r>
            <a:r>
              <a:rPr lang="en-US" sz="1200" i="1" kern="1200" dirty="0">
                <a:solidFill>
                  <a:schemeClr val="tx1"/>
                </a:solidFill>
                <a:effectLst/>
                <a:latin typeface="+mn-lt"/>
                <a:ea typeface="+mn-ea"/>
                <a:cs typeface="+mn-cs"/>
              </a:rPr>
              <a:t>wt</a:t>
            </a:r>
            <a:r>
              <a:rPr lang="en-US" sz="1200" kern="1200" dirty="0">
                <a:solidFill>
                  <a:schemeClr val="tx1"/>
                </a:solidFill>
                <a:effectLst/>
                <a:latin typeface="+mn-lt"/>
                <a:ea typeface="+mn-ea"/>
                <a:cs typeface="+mn-cs"/>
              </a:rPr>
              <a:t>−2, and </a:t>
            </a:r>
            <a:r>
              <a:rPr lang="en-US" sz="1200" i="1" kern="1200" dirty="0">
                <a:solidFill>
                  <a:schemeClr val="tx1"/>
                </a:solidFill>
                <a:effectLst/>
                <a:latin typeface="+mn-lt"/>
                <a:ea typeface="+mn-ea"/>
                <a:cs typeface="+mn-cs"/>
              </a:rPr>
              <a:t>wt</a:t>
            </a:r>
            <a:r>
              <a:rPr lang="en-US" sz="1200" kern="1200" dirty="0">
                <a:solidFill>
                  <a:schemeClr val="tx1"/>
                </a:solidFill>
                <a:effectLst/>
                <a:latin typeface="+mn-lt"/>
                <a:ea typeface="+mn-ea"/>
                <a:cs typeface="+mn-cs"/>
              </a:rPr>
              <a:t>−3). These 3 vectors are concatenated together to produce </a:t>
            </a:r>
            <a:r>
              <a:rPr lang="en-US" sz="1200" i="1" kern="12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 the input layer of a neural network whose output is a </a:t>
            </a:r>
            <a:r>
              <a:rPr lang="en-US" sz="1200" kern="1200" dirty="0" err="1">
                <a:solidFill>
                  <a:schemeClr val="tx1"/>
                </a:solidFill>
                <a:effectLst/>
                <a:latin typeface="+mn-lt"/>
                <a:ea typeface="+mn-ea"/>
                <a:cs typeface="+mn-cs"/>
              </a:rPr>
              <a:t>softmax</a:t>
            </a:r>
            <a:r>
              <a:rPr lang="en-US" sz="1200" kern="1200" dirty="0">
                <a:solidFill>
                  <a:schemeClr val="tx1"/>
                </a:solidFill>
                <a:effectLst/>
                <a:latin typeface="+mn-lt"/>
                <a:ea typeface="+mn-ea"/>
                <a:cs typeface="+mn-cs"/>
              </a:rPr>
              <a:t> with a probability distribution over words. Thus </a:t>
            </a:r>
            <a:r>
              <a:rPr lang="en-US" sz="1200" i="1" kern="1200" dirty="0">
                <a:solidFill>
                  <a:schemeClr val="tx1"/>
                </a:solidFill>
                <a:effectLst/>
                <a:latin typeface="+mn-lt"/>
                <a:ea typeface="+mn-ea"/>
                <a:cs typeface="+mn-cs"/>
              </a:rPr>
              <a:t>y</a:t>
            </a:r>
            <a:r>
              <a:rPr lang="en-US" sz="1200" kern="1200" dirty="0">
                <a:solidFill>
                  <a:schemeClr val="tx1"/>
                </a:solidFill>
                <a:effectLst/>
                <a:latin typeface="+mn-lt"/>
                <a:ea typeface="+mn-ea"/>
                <a:cs typeface="+mn-cs"/>
              </a:rPr>
              <a:t>42, the value of output node 42 is the probability of the next word </a:t>
            </a:r>
            <a:r>
              <a:rPr lang="en-US" sz="1200" i="1" kern="1200" dirty="0" err="1">
                <a:solidFill>
                  <a:schemeClr val="tx1"/>
                </a:solidFill>
                <a:effectLst/>
                <a:latin typeface="+mn-lt"/>
                <a:ea typeface="+mn-ea"/>
                <a:cs typeface="+mn-cs"/>
              </a:rPr>
              <a:t>wt</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being </a:t>
            </a:r>
            <a:r>
              <a:rPr lang="en-US" sz="1200" i="1" kern="1200" dirty="0">
                <a:solidFill>
                  <a:schemeClr val="tx1"/>
                </a:solidFill>
                <a:effectLst/>
                <a:latin typeface="+mn-lt"/>
                <a:ea typeface="+mn-ea"/>
                <a:cs typeface="+mn-cs"/>
              </a:rPr>
              <a:t>V</a:t>
            </a:r>
            <a:r>
              <a:rPr lang="en-US" sz="1200" kern="1200" dirty="0">
                <a:solidFill>
                  <a:schemeClr val="tx1"/>
                </a:solidFill>
                <a:effectLst/>
                <a:latin typeface="+mn-lt"/>
                <a:ea typeface="+mn-ea"/>
                <a:cs typeface="+mn-cs"/>
              </a:rPr>
              <a:t>42, the vocabulary word with index 42. </a:t>
            </a:r>
            <a:endParaRPr lang="en-US" dirty="0"/>
          </a:p>
          <a:p>
            <a:endParaRPr lang="en-US" dirty="0"/>
          </a:p>
        </p:txBody>
      </p:sp>
      <p:sp>
        <p:nvSpPr>
          <p:cNvPr id="4" name="Slide Number Placeholder 3"/>
          <p:cNvSpPr>
            <a:spLocks noGrp="1"/>
          </p:cNvSpPr>
          <p:nvPr>
            <p:ph type="sldNum" sz="quarter" idx="5"/>
          </p:nvPr>
        </p:nvSpPr>
        <p:spPr/>
        <p:txBody>
          <a:bodyPr/>
          <a:lstStyle/>
          <a:p>
            <a:fld id="{EE707532-839C-41A2-9E71-D5288AEAE66A}" type="slidenum">
              <a:rPr lang="en-US" smtClean="0"/>
              <a:pPr/>
              <a:t>69</a:t>
            </a:fld>
            <a:endParaRPr lang="en-US"/>
          </a:p>
        </p:txBody>
      </p:sp>
    </p:spTree>
    <p:extLst>
      <p:ext uri="{BB962C8B-B14F-4D97-AF65-F5344CB8AC3E}">
        <p14:creationId xmlns:p14="http://schemas.microsoft.com/office/powerpoint/2010/main" val="1933138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go back to logistic regression.  We can think of binary logistic regression as a 1-layer network (</a:t>
            </a:r>
            <a:r>
              <a:rPr lang="en-US" sz="1200" dirty="0"/>
              <a:t>we don't count the input layer in counting layers!).  So we have an  input layer we could call layer 0 consisting of a vector x, we multiply x b a weight matrix, add a scalar bias, and then the 1</a:t>
            </a:r>
            <a:r>
              <a:rPr lang="en-US" sz="1200" baseline="30000" dirty="0"/>
              <a:t>st</a:t>
            </a:r>
            <a:r>
              <a:rPr lang="en-US" sz="1200" dirty="0"/>
              <a:t> layer, the output layer computes a a scalar y as a sigmoid of w dot x + b.</a:t>
            </a:r>
          </a:p>
          <a:p>
            <a:endParaRPr lang="en-US" dirty="0"/>
          </a:p>
        </p:txBody>
      </p:sp>
      <p:sp>
        <p:nvSpPr>
          <p:cNvPr id="4" name="Slide Number Placeholder 3"/>
          <p:cNvSpPr>
            <a:spLocks noGrp="1"/>
          </p:cNvSpPr>
          <p:nvPr>
            <p:ph type="sldNum" sz="quarter" idx="5"/>
          </p:nvPr>
        </p:nvSpPr>
        <p:spPr/>
        <p:txBody>
          <a:bodyPr/>
          <a:lstStyle/>
          <a:p>
            <a:fld id="{EE707532-839C-41A2-9E71-D5288AEAE66A}" type="slidenum">
              <a:rPr lang="en-US" smtClean="0"/>
              <a:pPr/>
              <a:t>16</a:t>
            </a:fld>
            <a:endParaRPr lang="en-US"/>
          </a:p>
        </p:txBody>
      </p:sp>
    </p:spTree>
    <p:extLst>
      <p:ext uri="{BB962C8B-B14F-4D97-AF65-F5344CB8AC3E}">
        <p14:creationId xmlns:p14="http://schemas.microsoft.com/office/powerpoint/2010/main" val="2745965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multinomial Logistic Regression, where instead of a single sigmoid at the output, we have a </a:t>
            </a:r>
            <a:r>
              <a:rPr lang="en-US" dirty="0" err="1"/>
              <a:t>softmax</a:t>
            </a:r>
            <a:r>
              <a:rPr lang="en-US" dirty="0"/>
              <a:t> to turn the output values into probabilities</a:t>
            </a:r>
          </a:p>
        </p:txBody>
      </p:sp>
      <p:sp>
        <p:nvSpPr>
          <p:cNvPr id="4" name="Slide Number Placeholder 3"/>
          <p:cNvSpPr>
            <a:spLocks noGrp="1"/>
          </p:cNvSpPr>
          <p:nvPr>
            <p:ph type="sldNum" sz="quarter" idx="5"/>
          </p:nvPr>
        </p:nvSpPr>
        <p:spPr/>
        <p:txBody>
          <a:bodyPr/>
          <a:lstStyle/>
          <a:p>
            <a:fld id="{EE707532-839C-41A2-9E71-D5288AEAE66A}" type="slidenum">
              <a:rPr lang="en-US" smtClean="0"/>
              <a:pPr/>
              <a:t>17</a:t>
            </a:fld>
            <a:endParaRPr lang="en-US"/>
          </a:p>
        </p:txBody>
      </p:sp>
    </p:spTree>
    <p:extLst>
      <p:ext uri="{BB962C8B-B14F-4D97-AF65-F5344CB8AC3E}">
        <p14:creationId xmlns:p14="http://schemas.microsoft.com/office/powerpoint/2010/main" val="2421140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are the final equations for a feedforward network with a single hidden layer, which takes an input vector </a:t>
            </a:r>
            <a:r>
              <a:rPr lang="en-US" sz="1200" i="1" kern="12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 outputs a probability distribution </a:t>
            </a:r>
            <a:r>
              <a:rPr lang="en-US" sz="1200" i="1" kern="1200" dirty="0">
                <a:solidFill>
                  <a:schemeClr val="tx1"/>
                </a:solidFill>
                <a:effectLst/>
                <a:latin typeface="+mn-lt"/>
                <a:ea typeface="+mn-ea"/>
                <a:cs typeface="+mn-cs"/>
              </a:rPr>
              <a:t>y</a:t>
            </a:r>
            <a:r>
              <a:rPr lang="en-US" sz="1200" kern="1200" dirty="0">
                <a:solidFill>
                  <a:schemeClr val="tx1"/>
                </a:solidFill>
                <a:effectLst/>
                <a:latin typeface="+mn-lt"/>
                <a:ea typeface="+mn-ea"/>
                <a:cs typeface="+mn-cs"/>
              </a:rPr>
              <a:t>, and is parameterized by weight matrices </a:t>
            </a:r>
            <a:r>
              <a:rPr lang="en-US" sz="1200" i="1" kern="1200" dirty="0">
                <a:solidFill>
                  <a:schemeClr val="tx1"/>
                </a:solidFill>
                <a:effectLst/>
                <a:latin typeface="+mn-lt"/>
                <a:ea typeface="+mn-ea"/>
                <a:cs typeface="+mn-cs"/>
              </a:rPr>
              <a:t>W </a:t>
            </a:r>
            <a:r>
              <a:rPr lang="en-US" sz="1200" kern="1200" dirty="0">
                <a:solidFill>
                  <a:schemeClr val="tx1"/>
                </a:solidFill>
                <a:effectLst/>
                <a:latin typeface="+mn-lt"/>
                <a:ea typeface="+mn-ea"/>
                <a:cs typeface="+mn-cs"/>
              </a:rPr>
              <a:t>and </a:t>
            </a:r>
            <a:r>
              <a:rPr lang="en-US" sz="1200" i="1" kern="1200" dirty="0">
                <a:solidFill>
                  <a:schemeClr val="tx1"/>
                </a:solidFill>
                <a:effectLst/>
                <a:latin typeface="+mn-lt"/>
                <a:ea typeface="+mn-ea"/>
                <a:cs typeface="+mn-cs"/>
              </a:rPr>
              <a:t>U </a:t>
            </a:r>
            <a:r>
              <a:rPr lang="en-US" sz="1200" kern="1200" dirty="0">
                <a:solidFill>
                  <a:schemeClr val="tx1"/>
                </a:solidFill>
                <a:effectLst/>
                <a:latin typeface="+mn-lt"/>
                <a:ea typeface="+mn-ea"/>
                <a:cs typeface="+mn-cs"/>
              </a:rPr>
              <a:t>and a bias vector </a:t>
            </a:r>
            <a:r>
              <a:rPr lang="en-US" sz="1200" i="1" kern="1200" dirty="0">
                <a:solidFill>
                  <a:schemeClr val="tx1"/>
                </a:solidFill>
                <a:effectLst/>
                <a:latin typeface="+mn-lt"/>
                <a:ea typeface="+mn-ea"/>
                <a:cs typeface="+mn-cs"/>
              </a:rPr>
              <a:t>b</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E707532-839C-41A2-9E71-D5288AEAE66A}" type="slidenum">
              <a:rPr lang="en-US" smtClean="0"/>
              <a:pPr/>
              <a:t>18</a:t>
            </a:fld>
            <a:endParaRPr lang="en-US"/>
          </a:p>
        </p:txBody>
      </p:sp>
    </p:spTree>
    <p:extLst>
      <p:ext uri="{BB962C8B-B14F-4D97-AF65-F5344CB8AC3E}">
        <p14:creationId xmlns:p14="http://schemas.microsoft.com/office/powerpoint/2010/main" val="4243063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Each element </a:t>
            </a:r>
            <a:r>
              <a:rPr lang="en-US" sz="1200" i="1" kern="1200" dirty="0" err="1">
                <a:solidFill>
                  <a:schemeClr val="tx1"/>
                </a:solidFill>
                <a:effectLst/>
                <a:latin typeface="+mn-lt"/>
                <a:ea typeface="+mn-ea"/>
                <a:cs typeface="+mn-cs"/>
              </a:rPr>
              <a:t>Wji</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of the weight matrix </a:t>
            </a:r>
            <a:r>
              <a:rPr lang="en-US" sz="1200" i="1" kern="1200" dirty="0">
                <a:solidFill>
                  <a:schemeClr val="tx1"/>
                </a:solidFill>
                <a:effectLst/>
                <a:latin typeface="+mn-lt"/>
                <a:ea typeface="+mn-ea"/>
                <a:cs typeface="+mn-cs"/>
              </a:rPr>
              <a:t>W </a:t>
            </a:r>
            <a:r>
              <a:rPr lang="en-US" sz="1200" kern="1200" dirty="0">
                <a:solidFill>
                  <a:schemeClr val="tx1"/>
                </a:solidFill>
                <a:effectLst/>
                <a:latin typeface="+mn-lt"/>
                <a:ea typeface="+mn-ea"/>
                <a:cs typeface="+mn-cs"/>
              </a:rPr>
              <a:t>represents the weight of the connection from the </a:t>
            </a:r>
            <a:r>
              <a:rPr lang="en-US" sz="1200" i="1" kern="1200" dirty="0" err="1">
                <a:solidFill>
                  <a:schemeClr val="tx1"/>
                </a:solidFill>
                <a:effectLst/>
                <a:latin typeface="+mn-lt"/>
                <a:ea typeface="+mn-ea"/>
                <a:cs typeface="+mn-cs"/>
              </a:rPr>
              <a:t>i</a:t>
            </a:r>
            <a:r>
              <a:rPr lang="en-US" sz="1200" kern="1200" dirty="0" err="1">
                <a:solidFill>
                  <a:schemeClr val="tx1"/>
                </a:solidFill>
                <a:effectLst/>
                <a:latin typeface="+mn-lt"/>
                <a:ea typeface="+mn-ea"/>
                <a:cs typeface="+mn-cs"/>
              </a:rPr>
              <a:t>th</a:t>
            </a:r>
            <a:r>
              <a:rPr lang="en-US" sz="1200" kern="1200" dirty="0">
                <a:solidFill>
                  <a:schemeClr val="tx1"/>
                </a:solidFill>
                <a:effectLst/>
                <a:latin typeface="+mn-lt"/>
                <a:ea typeface="+mn-ea"/>
                <a:cs typeface="+mn-cs"/>
              </a:rPr>
              <a:t> input unit </a:t>
            </a:r>
            <a:r>
              <a:rPr lang="en-US" sz="1200" i="1" kern="1200" dirty="0">
                <a:solidFill>
                  <a:schemeClr val="tx1"/>
                </a:solidFill>
                <a:effectLst/>
                <a:latin typeface="+mn-lt"/>
                <a:ea typeface="+mn-ea"/>
                <a:cs typeface="+mn-cs"/>
              </a:rPr>
              <a:t>xi </a:t>
            </a:r>
            <a:r>
              <a:rPr lang="en-US" sz="1200" kern="1200" dirty="0">
                <a:solidFill>
                  <a:schemeClr val="tx1"/>
                </a:solidFill>
                <a:effectLst/>
                <a:latin typeface="+mn-lt"/>
                <a:ea typeface="+mn-ea"/>
                <a:cs typeface="+mn-cs"/>
              </a:rPr>
              <a:t>to the </a:t>
            </a:r>
            <a:r>
              <a:rPr lang="en-US" sz="1200" i="1" kern="1200" dirty="0" err="1">
                <a:solidFill>
                  <a:schemeClr val="tx1"/>
                </a:solidFill>
                <a:effectLst/>
                <a:latin typeface="+mn-lt"/>
                <a:ea typeface="+mn-ea"/>
                <a:cs typeface="+mn-cs"/>
              </a:rPr>
              <a:t>j</a:t>
            </a:r>
            <a:r>
              <a:rPr lang="en-US" sz="1200" kern="1200" dirty="0" err="1">
                <a:solidFill>
                  <a:schemeClr val="tx1"/>
                </a:solidFill>
                <a:effectLst/>
                <a:latin typeface="+mn-lt"/>
                <a:ea typeface="+mn-ea"/>
                <a:cs typeface="+mn-cs"/>
              </a:rPr>
              <a:t>th</a:t>
            </a:r>
            <a:r>
              <a:rPr lang="en-US" sz="1200" kern="1200" dirty="0">
                <a:solidFill>
                  <a:schemeClr val="tx1"/>
                </a:solidFill>
                <a:effectLst/>
                <a:latin typeface="+mn-lt"/>
                <a:ea typeface="+mn-ea"/>
                <a:cs typeface="+mn-cs"/>
              </a:rPr>
              <a:t> hidden unit </a:t>
            </a:r>
            <a:r>
              <a:rPr lang="en-US" sz="1200" i="1" kern="1200" dirty="0" err="1">
                <a:solidFill>
                  <a:schemeClr val="tx1"/>
                </a:solidFill>
                <a:effectLst/>
                <a:latin typeface="+mn-lt"/>
                <a:ea typeface="+mn-ea"/>
                <a:cs typeface="+mn-cs"/>
              </a:rPr>
              <a:t>hj</a:t>
            </a:r>
            <a:r>
              <a:rPr lang="en-US" sz="1200" kern="120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5"/>
          </p:nvPr>
        </p:nvSpPr>
        <p:spPr/>
        <p:txBody>
          <a:bodyPr/>
          <a:lstStyle/>
          <a:p>
            <a:fld id="{EE707532-839C-41A2-9E71-D5288AEAE66A}" type="slidenum">
              <a:rPr lang="en-US" smtClean="0"/>
              <a:pPr/>
              <a:t>19</a:t>
            </a:fld>
            <a:endParaRPr lang="en-US"/>
          </a:p>
        </p:txBody>
      </p:sp>
    </p:spTree>
    <p:extLst>
      <p:ext uri="{BB962C8B-B14F-4D97-AF65-F5344CB8AC3E}">
        <p14:creationId xmlns:p14="http://schemas.microsoft.com/office/powerpoint/2010/main" val="4120172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We're showing the activation function here as sigma, but it can be the sigmoid, tanh, or </a:t>
            </a:r>
            <a:r>
              <a:rPr lang="en-US" sz="1200" kern="1200" dirty="0" err="1">
                <a:solidFill>
                  <a:schemeClr val="tx1"/>
                </a:solidFill>
                <a:effectLst/>
                <a:latin typeface="+mn-lt"/>
                <a:ea typeface="+mn-ea"/>
                <a:cs typeface="+mn-cs"/>
              </a:rPr>
              <a:t>ReLU</a:t>
            </a:r>
            <a:r>
              <a:rPr lang="en-US" sz="1200" kern="1200" dirty="0">
                <a:solidFill>
                  <a:schemeClr val="tx1"/>
                </a:solidFill>
                <a:effectLst/>
                <a:latin typeface="+mn-lt"/>
                <a:ea typeface="+mn-ea"/>
                <a:cs typeface="+mn-cs"/>
              </a:rPr>
              <a:t> activation function we defined earlier.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Notice that we’re applying the </a:t>
            </a:r>
            <a:r>
              <a:rPr lang="el-GR" sz="1200" kern="1200" dirty="0">
                <a:solidFill>
                  <a:schemeClr val="tx1"/>
                </a:solidFill>
                <a:effectLst/>
                <a:latin typeface="+mn-lt"/>
                <a:ea typeface="+mn-ea"/>
                <a:cs typeface="+mn-cs"/>
              </a:rPr>
              <a:t>σ </a:t>
            </a:r>
            <a:r>
              <a:rPr lang="en-US" sz="1200" kern="1200" dirty="0">
                <a:solidFill>
                  <a:schemeClr val="tx1"/>
                </a:solidFill>
                <a:effectLst/>
                <a:latin typeface="+mn-lt"/>
                <a:ea typeface="+mn-ea"/>
                <a:cs typeface="+mn-cs"/>
              </a:rPr>
              <a:t>function here to a vector, allowing </a:t>
            </a:r>
            <a:r>
              <a:rPr lang="el-GR" sz="1200" kern="1200" dirty="0">
                <a:solidFill>
                  <a:schemeClr val="tx1"/>
                </a:solidFill>
                <a:effectLst/>
                <a:latin typeface="+mn-lt"/>
                <a:ea typeface="+mn-ea"/>
                <a:cs typeface="+mn-cs"/>
              </a:rPr>
              <a:t>σ(·), </a:t>
            </a:r>
            <a:r>
              <a:rPr lang="en-US" sz="1200" kern="1200" dirty="0">
                <a:solidFill>
                  <a:schemeClr val="tx1"/>
                </a:solidFill>
                <a:effectLst/>
                <a:latin typeface="+mn-lt"/>
                <a:ea typeface="+mn-ea"/>
                <a:cs typeface="+mn-cs"/>
              </a:rPr>
              <a:t>to apply to a vector element-wise, so </a:t>
            </a:r>
            <a:r>
              <a:rPr lang="en-US" sz="1200" i="1" kern="1200" dirty="0">
                <a:solidFill>
                  <a:schemeClr val="tx1"/>
                </a:solidFill>
                <a:effectLst/>
                <a:latin typeface="+mn-lt"/>
                <a:ea typeface="+mn-ea"/>
                <a:cs typeface="+mn-cs"/>
              </a:rPr>
              <a:t>g</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z</a:t>
            </a:r>
            <a:r>
              <a:rPr lang="en-US" sz="1200" kern="12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z</a:t>
            </a:r>
            <a:r>
              <a:rPr lang="en-US" sz="1200" kern="12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z</a:t>
            </a:r>
            <a:r>
              <a:rPr lang="en-US" sz="1200" kern="1200" dirty="0">
                <a:solidFill>
                  <a:schemeClr val="tx1"/>
                </a:solidFill>
                <a:effectLst/>
                <a:latin typeface="+mn-lt"/>
                <a:ea typeface="+mn-ea"/>
                <a:cs typeface="+mn-cs"/>
              </a:rPr>
              <a:t>3] = [</a:t>
            </a:r>
            <a:r>
              <a:rPr lang="en-US" sz="1200" i="1" kern="1200" dirty="0">
                <a:solidFill>
                  <a:schemeClr val="tx1"/>
                </a:solidFill>
                <a:effectLst/>
                <a:latin typeface="+mn-lt"/>
                <a:ea typeface="+mn-ea"/>
                <a:cs typeface="+mn-cs"/>
              </a:rPr>
              <a:t>g</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z</a:t>
            </a:r>
            <a:r>
              <a:rPr lang="en-US" sz="1200" kern="12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g</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z</a:t>
            </a:r>
            <a:r>
              <a:rPr lang="en-US" sz="1200" kern="12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g</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z</a:t>
            </a:r>
            <a:r>
              <a:rPr lang="en-US" sz="1200" kern="1200" dirty="0">
                <a:solidFill>
                  <a:schemeClr val="tx1"/>
                </a:solidFill>
                <a:effectLst/>
                <a:latin typeface="+mn-lt"/>
                <a:ea typeface="+mn-ea"/>
                <a:cs typeface="+mn-cs"/>
              </a:rPr>
              <a:t>3)]. </a:t>
            </a:r>
            <a:endParaRPr lang="en-US"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we saw in the lecture on XOR, the resulting value </a:t>
            </a:r>
            <a:r>
              <a:rPr lang="en-US" sz="1200" i="1" kern="1200" dirty="0">
                <a:solidFill>
                  <a:schemeClr val="tx1"/>
                </a:solidFill>
                <a:effectLst/>
                <a:latin typeface="+mn-lt"/>
                <a:ea typeface="+mn-ea"/>
                <a:cs typeface="+mn-cs"/>
              </a:rPr>
              <a:t>h </a:t>
            </a:r>
            <a:r>
              <a:rPr lang="en-US" sz="1200" kern="1200" dirty="0">
                <a:solidFill>
                  <a:schemeClr val="tx1"/>
                </a:solidFill>
                <a:effectLst/>
                <a:latin typeface="+mn-lt"/>
                <a:ea typeface="+mn-ea"/>
                <a:cs typeface="+mn-cs"/>
              </a:rPr>
              <a:t>(for </a:t>
            </a:r>
            <a:r>
              <a:rPr lang="en-US" sz="1200" i="1" kern="1200" dirty="0">
                <a:solidFill>
                  <a:schemeClr val="tx1"/>
                </a:solidFill>
                <a:effectLst/>
                <a:latin typeface="+mn-lt"/>
                <a:ea typeface="+mn-ea"/>
                <a:cs typeface="+mn-cs"/>
              </a:rPr>
              <a:t>hidden</a:t>
            </a:r>
            <a:r>
              <a:rPr lang="en-US" sz="1200" kern="1200" dirty="0">
                <a:solidFill>
                  <a:schemeClr val="tx1"/>
                </a:solidFill>
                <a:effectLst/>
                <a:latin typeface="+mn-lt"/>
                <a:ea typeface="+mn-ea"/>
                <a:cs typeface="+mn-cs"/>
              </a:rPr>
              <a:t>) forms a </a:t>
            </a:r>
            <a:r>
              <a:rPr lang="en-US" sz="1200" i="1" kern="1200" dirty="0">
                <a:solidFill>
                  <a:schemeClr val="tx1"/>
                </a:solidFill>
                <a:effectLst/>
                <a:latin typeface="+mn-lt"/>
                <a:ea typeface="+mn-ea"/>
                <a:cs typeface="+mn-cs"/>
              </a:rPr>
              <a:t>representation </a:t>
            </a:r>
            <a:r>
              <a:rPr lang="en-US" sz="1200" kern="1200" dirty="0">
                <a:solidFill>
                  <a:schemeClr val="tx1"/>
                </a:solidFill>
                <a:effectLst/>
                <a:latin typeface="+mn-lt"/>
                <a:ea typeface="+mn-ea"/>
                <a:cs typeface="+mn-cs"/>
              </a:rPr>
              <a:t>of the input. The role of the output layer is to take this new representation </a:t>
            </a:r>
            <a:r>
              <a:rPr lang="en-US" sz="1200" i="1" kern="1200" dirty="0">
                <a:solidFill>
                  <a:schemeClr val="tx1"/>
                </a:solidFill>
                <a:effectLst/>
                <a:latin typeface="+mn-lt"/>
                <a:ea typeface="+mn-ea"/>
                <a:cs typeface="+mn-cs"/>
              </a:rPr>
              <a:t>h </a:t>
            </a:r>
            <a:r>
              <a:rPr lang="en-US" sz="1200" kern="1200" dirty="0">
                <a:solidFill>
                  <a:schemeClr val="tx1"/>
                </a:solidFill>
                <a:effectLst/>
                <a:latin typeface="+mn-lt"/>
                <a:ea typeface="+mn-ea"/>
                <a:cs typeface="+mn-cs"/>
              </a:rPr>
              <a:t>and compute a final output. This output could be a real- valued number, but in many cases the goal of the network is to make some sort of classification decision, and so we will focus on the case of classification.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we are doing a binary task like sentiment classification, we might have a single output node, and its value </a:t>
            </a:r>
            <a:r>
              <a:rPr lang="en-US" sz="1200" i="1" kern="1200" dirty="0">
                <a:solidFill>
                  <a:schemeClr val="tx1"/>
                </a:solidFill>
                <a:effectLst/>
                <a:latin typeface="+mn-lt"/>
                <a:ea typeface="+mn-ea"/>
                <a:cs typeface="+mn-cs"/>
              </a:rPr>
              <a:t>y </a:t>
            </a:r>
            <a:r>
              <a:rPr lang="en-US" sz="1200" kern="1200" dirty="0">
                <a:solidFill>
                  <a:schemeClr val="tx1"/>
                </a:solidFill>
                <a:effectLst/>
                <a:latin typeface="+mn-lt"/>
                <a:ea typeface="+mn-ea"/>
                <a:cs typeface="+mn-cs"/>
              </a:rPr>
              <a:t>is the probability of positive versus negative sentiment. </a:t>
            </a:r>
          </a:p>
          <a:p>
            <a:r>
              <a:rPr lang="en-US" sz="1200" kern="1200" dirty="0">
                <a:solidFill>
                  <a:schemeClr val="tx1"/>
                </a:solidFill>
                <a:effectLst/>
                <a:latin typeface="+mn-lt"/>
                <a:ea typeface="+mn-ea"/>
                <a:cs typeface="+mn-cs"/>
              </a:rPr>
              <a:t>The output layer has a weight matrix </a:t>
            </a:r>
            <a:r>
              <a:rPr lang="en-US" sz="1200" i="1" kern="1200" dirty="0">
                <a:solidFill>
                  <a:schemeClr val="tx1"/>
                </a:solidFill>
                <a:effectLst/>
                <a:latin typeface="+mn-lt"/>
                <a:ea typeface="+mn-ea"/>
                <a:cs typeface="+mn-cs"/>
              </a:rPr>
              <a:t>U</a:t>
            </a:r>
            <a:r>
              <a:rPr lang="en-US" sz="1200" kern="1200" dirty="0">
                <a:solidFill>
                  <a:schemeClr val="tx1"/>
                </a:solidFill>
                <a:effectLst/>
                <a:latin typeface="+mn-lt"/>
                <a:ea typeface="+mn-ea"/>
                <a:cs typeface="+mn-cs"/>
              </a:rPr>
              <a:t>, but some models don’t include a bias vector </a:t>
            </a:r>
            <a:r>
              <a:rPr lang="en-US" sz="1200" i="1" kern="1200" dirty="0">
                <a:solidFill>
                  <a:schemeClr val="tx1"/>
                </a:solidFill>
                <a:effectLst/>
                <a:latin typeface="+mn-lt"/>
                <a:ea typeface="+mn-ea"/>
                <a:cs typeface="+mn-cs"/>
              </a:rPr>
              <a:t>b </a:t>
            </a:r>
            <a:r>
              <a:rPr lang="en-US" sz="1200" kern="1200" dirty="0">
                <a:solidFill>
                  <a:schemeClr val="tx1"/>
                </a:solidFill>
                <a:effectLst/>
                <a:latin typeface="+mn-lt"/>
                <a:ea typeface="+mn-ea"/>
                <a:cs typeface="+mn-cs"/>
              </a:rPr>
              <a:t>in the output layer, so we’ll simplify by eliminating the bias vector in this example. The weight matrix is multiplied by its input vector (</a:t>
            </a:r>
            <a:r>
              <a:rPr lang="en-US" sz="1200" i="1" kern="1200" dirty="0">
                <a:solidFill>
                  <a:schemeClr val="tx1"/>
                </a:solidFill>
                <a:effectLst/>
                <a:latin typeface="+mn-lt"/>
                <a:ea typeface="+mn-ea"/>
                <a:cs typeface="+mn-cs"/>
              </a:rPr>
              <a:t>h</a:t>
            </a:r>
            <a:r>
              <a:rPr lang="en-US" sz="1200" kern="1200" dirty="0">
                <a:solidFill>
                  <a:schemeClr val="tx1"/>
                </a:solidFill>
                <a:effectLst/>
                <a:latin typeface="+mn-lt"/>
                <a:ea typeface="+mn-ea"/>
                <a:cs typeface="+mn-cs"/>
              </a:rPr>
              <a:t>) to produce the intermediate output </a:t>
            </a:r>
            <a:r>
              <a:rPr lang="en-US" sz="1200" i="1" kern="1200" dirty="0">
                <a:solidFill>
                  <a:schemeClr val="tx1"/>
                </a:solidFill>
                <a:effectLst/>
                <a:latin typeface="+mn-lt"/>
                <a:ea typeface="+mn-ea"/>
                <a:cs typeface="+mn-cs"/>
              </a:rPr>
              <a:t>z</a:t>
            </a:r>
            <a:r>
              <a:rPr lang="en-US" sz="1200" kern="1200" dirty="0">
                <a:solidFill>
                  <a:schemeClr val="tx1"/>
                </a:solidFill>
                <a:effectLst/>
                <a:latin typeface="+mn-lt"/>
                <a:ea typeface="+mn-ea"/>
                <a:cs typeface="+mn-cs"/>
              </a:rPr>
              <a:t>. </a:t>
            </a:r>
            <a:endParaRPr lang="en-US" dirty="0"/>
          </a:p>
          <a:p>
            <a:r>
              <a:rPr lang="en-US" sz="1200" i="1" kern="1200" dirty="0">
                <a:solidFill>
                  <a:schemeClr val="tx1"/>
                </a:solidFill>
                <a:effectLst/>
                <a:latin typeface="+mn-lt"/>
                <a:ea typeface="+mn-ea"/>
                <a:cs typeface="+mn-cs"/>
              </a:rPr>
              <a:t>z</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Uh </a:t>
            </a:r>
          </a:p>
          <a:p>
            <a:r>
              <a:rPr lang="en-US" sz="1200" i="0" kern="1200" dirty="0">
                <a:solidFill>
                  <a:schemeClr val="tx1"/>
                </a:solidFill>
                <a:effectLst/>
                <a:latin typeface="+mn-lt"/>
                <a:ea typeface="+mn-ea"/>
                <a:cs typeface="+mn-cs"/>
              </a:rPr>
              <a:t>And then we use the sigmoid to turn this into a probability.</a:t>
            </a: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E707532-839C-41A2-9E71-D5288AEAE66A}" type="slidenum">
              <a:rPr lang="en-US" smtClean="0"/>
              <a:pPr/>
              <a:t>20</a:t>
            </a:fld>
            <a:endParaRPr lang="en-US"/>
          </a:p>
        </p:txBody>
      </p:sp>
    </p:spTree>
    <p:extLst>
      <p:ext uri="{BB962C8B-B14F-4D97-AF65-F5344CB8AC3E}">
        <p14:creationId xmlns:p14="http://schemas.microsoft.com/office/powerpoint/2010/main" val="3030445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if you have more than two output classes?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we are doing multinomial classification, such as assigning a part-of-speech tag,</a:t>
            </a:r>
            <a:r>
              <a:rPr lang="en-US" dirty="0"/>
              <a:t> we just add more output units (one for each class).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we might have one output node for each potential part-of-speech, whose output value is the probability of that part-of-speech,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The output layer thus gives a probability distribution across the output nodes.   We use the </a:t>
            </a:r>
            <a:r>
              <a:rPr lang="en-US" sz="1200" kern="1200" dirty="0" err="1">
                <a:solidFill>
                  <a:schemeClr val="tx1"/>
                </a:solidFill>
                <a:effectLst/>
                <a:latin typeface="+mn-lt"/>
                <a:ea typeface="+mn-ea"/>
                <a:cs typeface="+mn-cs"/>
              </a:rPr>
              <a:t>softmax</a:t>
            </a:r>
            <a:r>
              <a:rPr lang="en-US" sz="1200" kern="1200" dirty="0">
                <a:solidFill>
                  <a:schemeClr val="tx1"/>
                </a:solidFill>
                <a:effectLst/>
                <a:latin typeface="+mn-lt"/>
                <a:ea typeface="+mn-ea"/>
                <a:cs typeface="+mn-cs"/>
              </a:rPr>
              <a:t> to compute this distribution,  just as for multinomial logistic regression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That means we can think of a neural network classifier with one hidden layer as building a vector </a:t>
            </a:r>
            <a:r>
              <a:rPr lang="en-US" sz="1200" i="1" kern="1200" dirty="0">
                <a:solidFill>
                  <a:schemeClr val="tx1"/>
                </a:solidFill>
                <a:effectLst/>
                <a:latin typeface="+mn-lt"/>
                <a:ea typeface="+mn-ea"/>
                <a:cs typeface="+mn-cs"/>
              </a:rPr>
              <a:t>h </a:t>
            </a:r>
            <a:r>
              <a:rPr lang="en-US" sz="1200" kern="1200" dirty="0">
                <a:solidFill>
                  <a:schemeClr val="tx1"/>
                </a:solidFill>
                <a:effectLst/>
                <a:latin typeface="+mn-lt"/>
                <a:ea typeface="+mn-ea"/>
                <a:cs typeface="+mn-cs"/>
              </a:rPr>
              <a:t>which is a hidden layer representation of the input, and then running standard logistic regression on the features that the network develops in </a:t>
            </a:r>
            <a:r>
              <a:rPr lang="en-US" sz="1200" i="1" kern="1200" dirty="0">
                <a:solidFill>
                  <a:schemeClr val="tx1"/>
                </a:solidFill>
                <a:effectLst/>
                <a:latin typeface="+mn-lt"/>
                <a:ea typeface="+mn-ea"/>
                <a:cs typeface="+mn-cs"/>
              </a:rPr>
              <a:t>h</a:t>
            </a:r>
            <a:r>
              <a:rPr lang="en-US" sz="1200" kern="1200" dirty="0">
                <a:solidFill>
                  <a:schemeClr val="tx1"/>
                </a:solidFill>
                <a:effectLst/>
                <a:latin typeface="+mn-lt"/>
                <a:ea typeface="+mn-ea"/>
                <a:cs typeface="+mn-cs"/>
              </a:rPr>
              <a:t>. By contrast, in Chapter 5 the features were mainly designed by hand via feature templates. So a neural network is like logistic regression, but (a) with many layers, since a deep neural network is like layer after layer of logistic regression classifiers, and (b) rather than forming the features by feature templates, the prior layers of the network induce the feature representations themselves.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E707532-839C-41A2-9E71-D5288AEAE66A}" type="slidenum">
              <a:rPr lang="en-US" smtClean="0"/>
              <a:pPr/>
              <a:t>21</a:t>
            </a:fld>
            <a:endParaRPr lang="en-US"/>
          </a:p>
        </p:txBody>
      </p:sp>
    </p:spTree>
    <p:extLst>
      <p:ext uri="{BB962C8B-B14F-4D97-AF65-F5344CB8AC3E}">
        <p14:creationId xmlns:p14="http://schemas.microsoft.com/office/powerpoint/2010/main" val="2626621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now set up some notation to make it easier to talk about deeper networks of depth more than 2.</a:t>
            </a:r>
          </a:p>
          <a:p>
            <a:r>
              <a:rPr lang="en-US" sz="1200" kern="1200" dirty="0">
                <a:solidFill>
                  <a:schemeClr val="tx1"/>
                </a:solidFill>
                <a:effectLst/>
                <a:latin typeface="+mn-lt"/>
                <a:ea typeface="+mn-ea"/>
                <a:cs typeface="+mn-cs"/>
              </a:rPr>
              <a:t> We’ll use superscripts in square brackets to mean layer num- </a:t>
            </a:r>
            <a:r>
              <a:rPr lang="en-US" sz="1200" kern="1200" dirty="0" err="1">
                <a:solidFill>
                  <a:schemeClr val="tx1"/>
                </a:solidFill>
                <a:effectLst/>
                <a:latin typeface="+mn-lt"/>
                <a:ea typeface="+mn-ea"/>
                <a:cs typeface="+mn-cs"/>
              </a:rPr>
              <a:t>bers</a:t>
            </a:r>
            <a:r>
              <a:rPr lang="en-US" sz="1200" kern="1200" dirty="0">
                <a:solidFill>
                  <a:schemeClr val="tx1"/>
                </a:solidFill>
                <a:effectLst/>
                <a:latin typeface="+mn-lt"/>
                <a:ea typeface="+mn-ea"/>
                <a:cs typeface="+mn-cs"/>
              </a:rPr>
              <a:t>, starting at 0 for the input layer. So </a:t>
            </a:r>
            <a:r>
              <a:rPr lang="en-US" sz="1200" i="1" kern="1200" dirty="0">
                <a:solidFill>
                  <a:schemeClr val="tx1"/>
                </a:solidFill>
                <a:effectLst/>
                <a:latin typeface="+mn-lt"/>
                <a:ea typeface="+mn-ea"/>
                <a:cs typeface="+mn-cs"/>
              </a:rPr>
              <a:t>W </a:t>
            </a:r>
            <a:r>
              <a:rPr lang="en-US" sz="1200" kern="1200" dirty="0">
                <a:solidFill>
                  <a:schemeClr val="tx1"/>
                </a:solidFill>
                <a:effectLst/>
                <a:latin typeface="+mn-lt"/>
                <a:ea typeface="+mn-ea"/>
                <a:cs typeface="+mn-cs"/>
              </a:rPr>
              <a:t>[1] will mean the weight matrix for the (first) hidden layer, and </a:t>
            </a:r>
            <a:r>
              <a:rPr lang="en-US" sz="1200" i="1" kern="1200" dirty="0">
                <a:solidFill>
                  <a:schemeClr val="tx1"/>
                </a:solidFill>
                <a:effectLst/>
                <a:latin typeface="+mn-lt"/>
                <a:ea typeface="+mn-ea"/>
                <a:cs typeface="+mn-cs"/>
              </a:rPr>
              <a:t>b</a:t>
            </a:r>
            <a:r>
              <a:rPr lang="en-US" sz="1200" kern="1200" dirty="0">
                <a:solidFill>
                  <a:schemeClr val="tx1"/>
                </a:solidFill>
                <a:effectLst/>
                <a:latin typeface="+mn-lt"/>
                <a:ea typeface="+mn-ea"/>
                <a:cs typeface="+mn-cs"/>
              </a:rPr>
              <a:t>[1] will mean the bias vector for the (first) hidden layer. We’ll use </a:t>
            </a:r>
            <a:r>
              <a:rPr lang="en-US" sz="1200" i="1" kern="1200" dirty="0">
                <a:solidFill>
                  <a:schemeClr val="tx1"/>
                </a:solidFill>
                <a:effectLst/>
                <a:latin typeface="+mn-lt"/>
                <a:ea typeface="+mn-ea"/>
                <a:cs typeface="+mn-cs"/>
              </a:rPr>
              <a:t>g</a:t>
            </a:r>
            <a:r>
              <a:rPr lang="en-US" sz="1200" kern="1200" dirty="0">
                <a:solidFill>
                  <a:schemeClr val="tx1"/>
                </a:solidFill>
                <a:effectLst/>
                <a:latin typeface="+mn-lt"/>
                <a:ea typeface="+mn-ea"/>
                <a:cs typeface="+mn-cs"/>
              </a:rPr>
              <a:t>(·) to stand for the activation function, which will tend to be </a:t>
            </a:r>
            <a:r>
              <a:rPr lang="en-US" sz="1200" kern="1200" dirty="0" err="1">
                <a:solidFill>
                  <a:schemeClr val="tx1"/>
                </a:solidFill>
                <a:effectLst/>
                <a:latin typeface="+mn-lt"/>
                <a:ea typeface="+mn-ea"/>
                <a:cs typeface="+mn-cs"/>
              </a:rPr>
              <a:t>ReLU</a:t>
            </a:r>
            <a:r>
              <a:rPr lang="en-US" sz="1200" kern="1200" dirty="0">
                <a:solidFill>
                  <a:schemeClr val="tx1"/>
                </a:solidFill>
                <a:effectLst/>
                <a:latin typeface="+mn-lt"/>
                <a:ea typeface="+mn-ea"/>
                <a:cs typeface="+mn-cs"/>
              </a:rPr>
              <a:t> or tanh for intermediate layers and </a:t>
            </a:r>
            <a:r>
              <a:rPr lang="en-US" sz="1200" kern="1200" dirty="0" err="1">
                <a:solidFill>
                  <a:schemeClr val="tx1"/>
                </a:solidFill>
                <a:effectLst/>
                <a:latin typeface="+mn-lt"/>
                <a:ea typeface="+mn-ea"/>
                <a:cs typeface="+mn-cs"/>
              </a:rPr>
              <a:t>softmax</a:t>
            </a:r>
            <a:r>
              <a:rPr lang="en-US" sz="1200" kern="1200" dirty="0">
                <a:solidFill>
                  <a:schemeClr val="tx1"/>
                </a:solidFill>
                <a:effectLst/>
                <a:latin typeface="+mn-lt"/>
                <a:ea typeface="+mn-ea"/>
                <a:cs typeface="+mn-cs"/>
              </a:rPr>
              <a:t> for output layers. We’ll use </a:t>
            </a:r>
            <a:r>
              <a:rPr lang="en-US" sz="1200" i="1" kern="1200" dirty="0">
                <a:solidFill>
                  <a:schemeClr val="tx1"/>
                </a:solidFill>
                <a:effectLst/>
                <a:latin typeface="+mn-lt"/>
                <a:ea typeface="+mn-ea"/>
                <a:cs typeface="+mn-cs"/>
              </a:rPr>
              <a:t>a</a:t>
            </a:r>
            <a:r>
              <a:rPr lang="en-US" sz="1200" kern="1200" dirty="0">
                <a:solidFill>
                  <a:schemeClr val="tx1"/>
                </a:solidFill>
                <a:effectLst/>
                <a:latin typeface="+mn-lt"/>
                <a:ea typeface="+mn-ea"/>
                <a:cs typeface="+mn-cs"/>
              </a:rPr>
              <a:t>[</a:t>
            </a:r>
            <a:r>
              <a:rPr lang="en-US" sz="1200" i="1"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to mean the output from layer </a:t>
            </a:r>
            <a:r>
              <a:rPr lang="en-US" sz="1200" i="1"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z</a:t>
            </a:r>
            <a:r>
              <a:rPr lang="en-US" sz="1200" kern="1200" dirty="0">
                <a:solidFill>
                  <a:schemeClr val="tx1"/>
                </a:solidFill>
                <a:effectLst/>
                <a:latin typeface="+mn-lt"/>
                <a:ea typeface="+mn-ea"/>
                <a:cs typeface="+mn-cs"/>
              </a:rPr>
              <a:t>[</a:t>
            </a:r>
            <a:r>
              <a:rPr lang="en-US" sz="1200" i="1"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to mean the  combination of weights and biases</a:t>
            </a:r>
            <a:r>
              <a:rPr lang="en-US" sz="1200" i="0" kern="1200" dirty="0">
                <a:solidFill>
                  <a:schemeClr val="tx1"/>
                </a:solidFill>
                <a:effectLst/>
                <a:latin typeface="+mn-lt"/>
                <a:ea typeface="+mn-ea"/>
                <a:cs typeface="+mn-cs"/>
              </a:rPr>
              <a:t>.  The inputs </a:t>
            </a:r>
            <a:r>
              <a:rPr lang="en-US" sz="1200" i="1" kern="1200" dirty="0">
                <a:solidFill>
                  <a:schemeClr val="tx1"/>
                </a:solidFill>
                <a:effectLst/>
                <a:latin typeface="+mn-lt"/>
                <a:ea typeface="+mn-ea"/>
                <a:cs typeface="+mn-cs"/>
              </a:rPr>
              <a:t>x </a:t>
            </a:r>
            <a:r>
              <a:rPr lang="en-US" sz="1200" kern="1200" dirty="0">
                <a:solidFill>
                  <a:schemeClr val="tx1"/>
                </a:solidFill>
                <a:effectLst/>
                <a:latin typeface="+mn-lt"/>
                <a:ea typeface="+mn-ea"/>
                <a:cs typeface="+mn-cs"/>
              </a:rPr>
              <a:t>we’ll refer to more generally as </a:t>
            </a:r>
            <a:r>
              <a:rPr lang="en-US" sz="1200" i="1" kern="1200" dirty="0">
                <a:solidFill>
                  <a:schemeClr val="tx1"/>
                </a:solidFill>
                <a:effectLst/>
                <a:latin typeface="+mn-lt"/>
                <a:ea typeface="+mn-ea"/>
                <a:cs typeface="+mn-cs"/>
              </a:rPr>
              <a:t>a ^[0]</a:t>
            </a:r>
            <a:endParaRPr lang="en-US" dirty="0"/>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Thus we can re-represent our 2-layer net as follows: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E707532-839C-41A2-9E71-D5288AEAE66A}" type="slidenum">
              <a:rPr lang="en-US" smtClean="0"/>
              <a:pPr/>
              <a:t>22</a:t>
            </a:fld>
            <a:endParaRPr lang="en-US"/>
          </a:p>
        </p:txBody>
      </p:sp>
    </p:spTree>
    <p:extLst>
      <p:ext uri="{BB962C8B-B14F-4D97-AF65-F5344CB8AC3E}">
        <p14:creationId xmlns:p14="http://schemas.microsoft.com/office/powerpoint/2010/main" val="3340964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Note that with this notation, the equations for the computation done at each layer are the same. The algorithm for computing the forward step in an n-layer feedforward network, given the input vector </a:t>
            </a:r>
            <a:r>
              <a:rPr lang="en-US" sz="1200" i="1" kern="1200" dirty="0">
                <a:solidFill>
                  <a:schemeClr val="tx1"/>
                </a:solidFill>
                <a:effectLst/>
                <a:latin typeface="+mn-lt"/>
                <a:ea typeface="+mn-ea"/>
                <a:cs typeface="+mn-cs"/>
              </a:rPr>
              <a:t>a</a:t>
            </a:r>
            <a:r>
              <a:rPr lang="en-US" sz="1200" kern="1200" dirty="0">
                <a:solidFill>
                  <a:schemeClr val="tx1"/>
                </a:solidFill>
                <a:effectLst/>
                <a:latin typeface="+mn-lt"/>
                <a:ea typeface="+mn-ea"/>
                <a:cs typeface="+mn-cs"/>
              </a:rPr>
              <a:t>[0] is thus simply </a:t>
            </a:r>
            <a:endParaRPr lang="en-US" dirty="0"/>
          </a:p>
          <a:p>
            <a:endParaRPr lang="en-US" dirty="0"/>
          </a:p>
        </p:txBody>
      </p:sp>
      <p:sp>
        <p:nvSpPr>
          <p:cNvPr id="4" name="Slide Number Placeholder 3"/>
          <p:cNvSpPr>
            <a:spLocks noGrp="1"/>
          </p:cNvSpPr>
          <p:nvPr>
            <p:ph type="sldNum" sz="quarter" idx="5"/>
          </p:nvPr>
        </p:nvSpPr>
        <p:spPr/>
        <p:txBody>
          <a:bodyPr/>
          <a:lstStyle/>
          <a:p>
            <a:fld id="{EE707532-839C-41A2-9E71-D5288AEAE66A}" type="slidenum">
              <a:rPr lang="en-US" smtClean="0"/>
              <a:pPr/>
              <a:t>23</a:t>
            </a:fld>
            <a:endParaRPr lang="en-US"/>
          </a:p>
        </p:txBody>
      </p:sp>
    </p:spTree>
    <p:extLst>
      <p:ext uri="{BB962C8B-B14F-4D97-AF65-F5344CB8AC3E}">
        <p14:creationId xmlns:p14="http://schemas.microsoft.com/office/powerpoint/2010/main" val="461047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5407" name="Rectangle 47"/>
          <p:cNvSpPr>
            <a:spLocks noGrp="1" noChangeArrowheads="1"/>
          </p:cNvSpPr>
          <p:nvPr>
            <p:ph type="ctrTitle"/>
          </p:nvPr>
        </p:nvSpPr>
        <p:spPr>
          <a:xfrm>
            <a:off x="2455863" y="596900"/>
            <a:ext cx="6192837" cy="3581400"/>
          </a:xfrm>
        </p:spPr>
        <p:txBody>
          <a:bodyPr/>
          <a:lstStyle>
            <a:lvl1pPr>
              <a:defRPr sz="5200" b="1"/>
            </a:lvl1pPr>
          </a:lstStyle>
          <a:p>
            <a:r>
              <a:rPr lang="zh-CN" altLang="en-US"/>
              <a:t>单击此处编辑母版标题样式</a:t>
            </a:r>
          </a:p>
        </p:txBody>
      </p:sp>
      <p:sp>
        <p:nvSpPr>
          <p:cNvPr id="15408"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r>
              <a:rPr lang="zh-CN" altLang="en-US"/>
              <a:t>单击此处编辑母版副标题样式</a:t>
            </a:r>
          </a:p>
        </p:txBody>
      </p:sp>
      <p:sp>
        <p:nvSpPr>
          <p:cNvPr id="46" name="Rectangle 44"/>
          <p:cNvSpPr>
            <a:spLocks noGrp="1" noChangeArrowheads="1"/>
          </p:cNvSpPr>
          <p:nvPr>
            <p:ph type="dt" sz="half" idx="10"/>
          </p:nvPr>
        </p:nvSpPr>
        <p:spPr>
          <a:xfrm>
            <a:off x="457200" y="6248400"/>
            <a:ext cx="2133600" cy="457200"/>
          </a:xfrm>
        </p:spPr>
        <p:txBody>
          <a:bodyPr/>
          <a:lstStyle>
            <a:lvl1pPr>
              <a:defRPr/>
            </a:lvl1pPr>
          </a:lstStyle>
          <a:p>
            <a:pPr>
              <a:defRPr/>
            </a:pPr>
            <a:endParaRPr lang="en-US" altLang="zh-CN"/>
          </a:p>
        </p:txBody>
      </p:sp>
      <p:sp>
        <p:nvSpPr>
          <p:cNvPr id="47" name="Rectangle 45"/>
          <p:cNvSpPr>
            <a:spLocks noGrp="1" noChangeArrowheads="1"/>
          </p:cNvSpPr>
          <p:nvPr>
            <p:ph type="ftr" sz="quarter" idx="11"/>
          </p:nvPr>
        </p:nvSpPr>
        <p:spPr/>
        <p:txBody>
          <a:bodyPr/>
          <a:lstStyle>
            <a:lvl1pPr>
              <a:defRPr/>
            </a:lvl1pPr>
          </a:lstStyle>
          <a:p>
            <a:pPr>
              <a:defRPr/>
            </a:pPr>
            <a:endParaRPr lang="en-US" altLang="zh-CN"/>
          </a:p>
        </p:txBody>
      </p:sp>
      <p:sp>
        <p:nvSpPr>
          <p:cNvPr id="48" name="Rectangle 46"/>
          <p:cNvSpPr>
            <a:spLocks noGrp="1" noChangeArrowheads="1"/>
          </p:cNvSpPr>
          <p:nvPr>
            <p:ph type="sldNum" sz="quarter" idx="12"/>
          </p:nvPr>
        </p:nvSpPr>
        <p:spPr/>
        <p:txBody>
          <a:bodyPr/>
          <a:lstStyle>
            <a:lvl1pPr>
              <a:defRPr/>
            </a:lvl1pPr>
          </a:lstStyle>
          <a:p>
            <a:pPr>
              <a:defRPr/>
            </a:pPr>
            <a:fld id="{4FA2F536-17DB-40D3-B6BE-C4E6080F1C6A}" type="slidenum">
              <a:rPr lang="en-US" altLang="zh-CN"/>
              <a:pPr>
                <a:defRPr/>
              </a:pPr>
              <a:t>‹#›</a:t>
            </a:fld>
            <a:endParaRPr lang="en-US" altLang="zh-CN"/>
          </a:p>
        </p:txBody>
      </p:sp>
    </p:spTree>
    <p:extLst>
      <p:ext uri="{BB962C8B-B14F-4D97-AF65-F5344CB8AC3E}">
        <p14:creationId xmlns:p14="http://schemas.microsoft.com/office/powerpoint/2010/main" val="3586345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7"/>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49"/>
          <p:cNvSpPr>
            <a:spLocks noGrp="1" noChangeArrowheads="1"/>
          </p:cNvSpPr>
          <p:nvPr>
            <p:ph type="sldNum" sz="quarter" idx="12"/>
          </p:nvPr>
        </p:nvSpPr>
        <p:spPr>
          <a:ln/>
        </p:spPr>
        <p:txBody>
          <a:bodyPr/>
          <a:lstStyle>
            <a:lvl1pPr>
              <a:defRPr/>
            </a:lvl1pPr>
          </a:lstStyle>
          <a:p>
            <a:pPr>
              <a:defRPr/>
            </a:pPr>
            <a:fld id="{7658D26B-D5A8-454B-97AE-881488365030}" type="slidenum">
              <a:rPr lang="en-US" altLang="zh-CN"/>
              <a:pPr>
                <a:defRPr/>
              </a:pPr>
              <a:t>‹#›</a:t>
            </a:fld>
            <a:endParaRPr lang="en-US" altLang="zh-CN"/>
          </a:p>
        </p:txBody>
      </p:sp>
    </p:spTree>
    <p:extLst>
      <p:ext uri="{BB962C8B-B14F-4D97-AF65-F5344CB8AC3E}">
        <p14:creationId xmlns:p14="http://schemas.microsoft.com/office/powerpoint/2010/main" val="1608479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6225" y="103188"/>
            <a:ext cx="2060575" cy="59531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42913" y="103188"/>
            <a:ext cx="6030912" cy="59531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7"/>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49"/>
          <p:cNvSpPr>
            <a:spLocks noGrp="1" noChangeArrowheads="1"/>
          </p:cNvSpPr>
          <p:nvPr>
            <p:ph type="sldNum" sz="quarter" idx="12"/>
          </p:nvPr>
        </p:nvSpPr>
        <p:spPr>
          <a:ln/>
        </p:spPr>
        <p:txBody>
          <a:bodyPr/>
          <a:lstStyle>
            <a:lvl1pPr>
              <a:defRPr/>
            </a:lvl1pPr>
          </a:lstStyle>
          <a:p>
            <a:pPr>
              <a:defRPr/>
            </a:pPr>
            <a:fld id="{2AB7BCD3-64DF-4DA5-996D-D6E7389F1E83}" type="slidenum">
              <a:rPr lang="en-US" altLang="zh-CN"/>
              <a:pPr>
                <a:defRPr/>
              </a:pPr>
              <a:t>‹#›</a:t>
            </a:fld>
            <a:endParaRPr lang="en-US" altLang="zh-CN"/>
          </a:p>
        </p:txBody>
      </p:sp>
    </p:spTree>
    <p:extLst>
      <p:ext uri="{BB962C8B-B14F-4D97-AF65-F5344CB8AC3E}">
        <p14:creationId xmlns:p14="http://schemas.microsoft.com/office/powerpoint/2010/main" val="1713265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42913" y="103188"/>
            <a:ext cx="8243887" cy="1314450"/>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600200"/>
            <a:ext cx="4038600" cy="445611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8200" y="1600200"/>
            <a:ext cx="4038600" cy="21510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48200" y="3903663"/>
            <a:ext cx="4038600" cy="21526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Rectangle 47"/>
          <p:cNvSpPr>
            <a:spLocks noGrp="1" noChangeArrowheads="1"/>
          </p:cNvSpPr>
          <p:nvPr>
            <p:ph type="dt" sz="half" idx="10"/>
          </p:nvPr>
        </p:nvSpPr>
        <p:spPr>
          <a:ln/>
        </p:spPr>
        <p:txBody>
          <a:bodyPr/>
          <a:lstStyle>
            <a:lvl1pPr>
              <a:defRPr/>
            </a:lvl1pPr>
          </a:lstStyle>
          <a:p>
            <a:pPr>
              <a:defRPr/>
            </a:pPr>
            <a:endParaRPr lang="en-US" altLang="zh-CN"/>
          </a:p>
        </p:txBody>
      </p:sp>
      <p:sp>
        <p:nvSpPr>
          <p:cNvPr id="7" name="Rectangle 48"/>
          <p:cNvSpPr>
            <a:spLocks noGrp="1" noChangeArrowheads="1"/>
          </p:cNvSpPr>
          <p:nvPr>
            <p:ph type="ftr" sz="quarter" idx="11"/>
          </p:nvPr>
        </p:nvSpPr>
        <p:spPr>
          <a:ln/>
        </p:spPr>
        <p:txBody>
          <a:bodyPr/>
          <a:lstStyle>
            <a:lvl1pPr>
              <a:defRPr/>
            </a:lvl1pPr>
          </a:lstStyle>
          <a:p>
            <a:pPr>
              <a:defRPr/>
            </a:pPr>
            <a:endParaRPr lang="en-US" altLang="zh-CN"/>
          </a:p>
        </p:txBody>
      </p:sp>
      <p:sp>
        <p:nvSpPr>
          <p:cNvPr id="8" name="Rectangle 49"/>
          <p:cNvSpPr>
            <a:spLocks noGrp="1" noChangeArrowheads="1"/>
          </p:cNvSpPr>
          <p:nvPr>
            <p:ph type="sldNum" sz="quarter" idx="12"/>
          </p:nvPr>
        </p:nvSpPr>
        <p:spPr>
          <a:ln/>
        </p:spPr>
        <p:txBody>
          <a:bodyPr/>
          <a:lstStyle>
            <a:lvl1pPr>
              <a:defRPr/>
            </a:lvl1pPr>
          </a:lstStyle>
          <a:p>
            <a:pPr>
              <a:defRPr/>
            </a:pPr>
            <a:fld id="{3BC34CDA-B7CA-44E8-BA82-5E60E4E4F889}" type="slidenum">
              <a:rPr lang="en-US" altLang="zh-CN"/>
              <a:pPr>
                <a:defRPr/>
              </a:pPr>
              <a:t>‹#›</a:t>
            </a:fld>
            <a:endParaRPr lang="en-US" altLang="zh-CN"/>
          </a:p>
        </p:txBody>
      </p:sp>
    </p:spTree>
    <p:extLst>
      <p:ext uri="{BB962C8B-B14F-4D97-AF65-F5344CB8AC3E}">
        <p14:creationId xmlns:p14="http://schemas.microsoft.com/office/powerpoint/2010/main" val="3886179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442913" y="103188"/>
            <a:ext cx="8243887" cy="1314450"/>
          </a:xfrm>
        </p:spPr>
        <p:txBody>
          <a:bodyPr/>
          <a:lstStyle/>
          <a:p>
            <a:r>
              <a:rPr lang="zh-CN" altLang="en-US"/>
              <a:t>单击此处编辑母版标题样式</a:t>
            </a:r>
          </a:p>
        </p:txBody>
      </p:sp>
      <p:sp>
        <p:nvSpPr>
          <p:cNvPr id="3" name="内容占位符 2"/>
          <p:cNvSpPr>
            <a:spLocks noGrp="1"/>
          </p:cNvSpPr>
          <p:nvPr>
            <p:ph sz="quarter" idx="1"/>
          </p:nvPr>
        </p:nvSpPr>
        <p:spPr>
          <a:xfrm>
            <a:off x="457200" y="1600200"/>
            <a:ext cx="4038600" cy="21510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8200" y="1600200"/>
            <a:ext cx="4038600" cy="21510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57200" y="3903663"/>
            <a:ext cx="4038600" cy="21526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4648200" y="3903663"/>
            <a:ext cx="4038600" cy="21526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7"/>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48"/>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49"/>
          <p:cNvSpPr>
            <a:spLocks noGrp="1" noChangeArrowheads="1"/>
          </p:cNvSpPr>
          <p:nvPr>
            <p:ph type="sldNum" sz="quarter" idx="12"/>
          </p:nvPr>
        </p:nvSpPr>
        <p:spPr>
          <a:ln/>
        </p:spPr>
        <p:txBody>
          <a:bodyPr/>
          <a:lstStyle>
            <a:lvl1pPr>
              <a:defRPr/>
            </a:lvl1pPr>
          </a:lstStyle>
          <a:p>
            <a:pPr>
              <a:defRPr/>
            </a:pPr>
            <a:fld id="{C5B8D621-4246-4E5C-9643-6E25C3E1BFC6}" type="slidenum">
              <a:rPr lang="en-US" altLang="zh-CN"/>
              <a:pPr>
                <a:defRPr/>
              </a:pPr>
              <a:t>‹#›</a:t>
            </a:fld>
            <a:endParaRPr lang="en-US" altLang="zh-CN"/>
          </a:p>
        </p:txBody>
      </p:sp>
    </p:spTree>
    <p:extLst>
      <p:ext uri="{BB962C8B-B14F-4D97-AF65-F5344CB8AC3E}">
        <p14:creationId xmlns:p14="http://schemas.microsoft.com/office/powerpoint/2010/main" val="627866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42913" y="103188"/>
            <a:ext cx="8243887" cy="1314450"/>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600200"/>
            <a:ext cx="4038600" cy="445611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45611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48"/>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49"/>
          <p:cNvSpPr>
            <a:spLocks noGrp="1" noChangeArrowheads="1"/>
          </p:cNvSpPr>
          <p:nvPr>
            <p:ph type="sldNum" sz="quarter" idx="12"/>
          </p:nvPr>
        </p:nvSpPr>
        <p:spPr>
          <a:ln/>
        </p:spPr>
        <p:txBody>
          <a:bodyPr/>
          <a:lstStyle>
            <a:lvl1pPr>
              <a:defRPr/>
            </a:lvl1pPr>
          </a:lstStyle>
          <a:p>
            <a:pPr>
              <a:defRPr/>
            </a:pPr>
            <a:fld id="{E98E538B-F598-48DE-AD05-8E8837DFD4EE}" type="slidenum">
              <a:rPr lang="en-US" altLang="zh-CN"/>
              <a:pPr>
                <a:defRPr/>
              </a:pPr>
              <a:t>‹#›</a:t>
            </a:fld>
            <a:endParaRPr lang="en-US" altLang="zh-CN"/>
          </a:p>
        </p:txBody>
      </p:sp>
    </p:spTree>
    <p:extLst>
      <p:ext uri="{BB962C8B-B14F-4D97-AF65-F5344CB8AC3E}">
        <p14:creationId xmlns:p14="http://schemas.microsoft.com/office/powerpoint/2010/main" val="1077331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442913" y="103188"/>
            <a:ext cx="8243887" cy="1314450"/>
          </a:xfrm>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45611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8200" y="1600200"/>
            <a:ext cx="4038600" cy="21510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48200" y="3903663"/>
            <a:ext cx="4038600" cy="21526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Rectangle 47"/>
          <p:cNvSpPr>
            <a:spLocks noGrp="1" noChangeArrowheads="1"/>
          </p:cNvSpPr>
          <p:nvPr>
            <p:ph type="dt" sz="half" idx="10"/>
          </p:nvPr>
        </p:nvSpPr>
        <p:spPr>
          <a:ln/>
        </p:spPr>
        <p:txBody>
          <a:bodyPr/>
          <a:lstStyle>
            <a:lvl1pPr>
              <a:defRPr/>
            </a:lvl1pPr>
          </a:lstStyle>
          <a:p>
            <a:pPr>
              <a:defRPr/>
            </a:pPr>
            <a:endParaRPr lang="en-US" altLang="zh-CN"/>
          </a:p>
        </p:txBody>
      </p:sp>
      <p:sp>
        <p:nvSpPr>
          <p:cNvPr id="7" name="Rectangle 48"/>
          <p:cNvSpPr>
            <a:spLocks noGrp="1" noChangeArrowheads="1"/>
          </p:cNvSpPr>
          <p:nvPr>
            <p:ph type="ftr" sz="quarter" idx="11"/>
          </p:nvPr>
        </p:nvSpPr>
        <p:spPr>
          <a:ln/>
        </p:spPr>
        <p:txBody>
          <a:bodyPr/>
          <a:lstStyle>
            <a:lvl1pPr>
              <a:defRPr/>
            </a:lvl1pPr>
          </a:lstStyle>
          <a:p>
            <a:pPr>
              <a:defRPr/>
            </a:pPr>
            <a:endParaRPr lang="en-US" altLang="zh-CN"/>
          </a:p>
        </p:txBody>
      </p:sp>
      <p:sp>
        <p:nvSpPr>
          <p:cNvPr id="8" name="Rectangle 49"/>
          <p:cNvSpPr>
            <a:spLocks noGrp="1" noChangeArrowheads="1"/>
          </p:cNvSpPr>
          <p:nvPr>
            <p:ph type="sldNum" sz="quarter" idx="12"/>
          </p:nvPr>
        </p:nvSpPr>
        <p:spPr>
          <a:ln/>
        </p:spPr>
        <p:txBody>
          <a:bodyPr/>
          <a:lstStyle>
            <a:lvl1pPr>
              <a:defRPr/>
            </a:lvl1pPr>
          </a:lstStyle>
          <a:p>
            <a:pPr>
              <a:defRPr/>
            </a:pPr>
            <a:fld id="{A3FB0F1C-BEB9-479B-BEB2-F07BFEEA6C36}" type="slidenum">
              <a:rPr lang="en-US" altLang="zh-CN"/>
              <a:pPr>
                <a:defRPr/>
              </a:pPr>
              <a:t>‹#›</a:t>
            </a:fld>
            <a:endParaRPr lang="en-US" altLang="zh-CN"/>
          </a:p>
        </p:txBody>
      </p:sp>
    </p:spTree>
    <p:extLst>
      <p:ext uri="{BB962C8B-B14F-4D97-AF65-F5344CB8AC3E}">
        <p14:creationId xmlns:p14="http://schemas.microsoft.com/office/powerpoint/2010/main" val="3370592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F2F23-04BC-174D-975B-EA52EAFD2B1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9A7F4B8-8373-BC4A-8421-8BD78F92ECF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5" name="Picture 4">
            <a:extLst>
              <a:ext uri="{FF2B5EF4-FFF2-40B4-BE49-F238E27FC236}">
                <a16:creationId xmlns:a16="http://schemas.microsoft.com/office/drawing/2014/main" id="{1A060A5D-2670-46FB-9F71-125129B3C12D}"/>
              </a:ext>
            </a:extLst>
          </p:cNvPr>
          <p:cNvPicPr>
            <a:picLocks noChangeAspect="1"/>
          </p:cNvPicPr>
          <p:nvPr userDrawn="1"/>
        </p:nvPicPr>
        <p:blipFill>
          <a:blip r:embed="rId2"/>
          <a:stretch>
            <a:fillRect/>
          </a:stretch>
        </p:blipFill>
        <p:spPr>
          <a:xfrm>
            <a:off x="0" y="0"/>
            <a:ext cx="9162262" cy="1266738"/>
          </a:xfrm>
          <a:prstGeom prst="rect">
            <a:avLst/>
          </a:prstGeom>
        </p:spPr>
      </p:pic>
      <p:sp>
        <p:nvSpPr>
          <p:cNvPr id="7" name="Slide Number Placeholder 5">
            <a:extLst>
              <a:ext uri="{FF2B5EF4-FFF2-40B4-BE49-F238E27FC236}">
                <a16:creationId xmlns:a16="http://schemas.microsoft.com/office/drawing/2014/main" id="{42171876-96D7-40D9-B5A9-E47ED4ADD121}"/>
              </a:ext>
            </a:extLst>
          </p:cNvPr>
          <p:cNvSpPr>
            <a:spLocks noGrp="1"/>
          </p:cNvSpPr>
          <p:nvPr>
            <p:ph type="sldNum" sz="quarter" idx="4"/>
          </p:nvPr>
        </p:nvSpPr>
        <p:spPr>
          <a:xfrm>
            <a:off x="3336459" y="6446838"/>
            <a:ext cx="2471082" cy="365125"/>
          </a:xfrm>
          <a:prstGeom prst="rect">
            <a:avLst/>
          </a:prstGeom>
        </p:spPr>
        <p:txBody>
          <a:bodyPr vert="horz" lIns="91440" tIns="45720" rIns="91440" bIns="45720" rtlCol="0" anchor="ctr"/>
          <a:lstStyle>
            <a:lvl1pPr algn="ctr">
              <a:defRPr sz="1500">
                <a:solidFill>
                  <a:srgbClr val="FFCB05"/>
                </a:solidFill>
              </a:defRPr>
            </a:lvl1pPr>
          </a:lstStyle>
          <a:p>
            <a:r>
              <a:rPr lang="en-US" dirty="0"/>
              <a:t>EECS 498-007 Lecture 2 - </a:t>
            </a:r>
            <a:fld id="{AC1089D3-84F4-7045-A571-C61BEF9B13BC}" type="slidenum">
              <a:rPr lang="en-US" smtClean="0"/>
              <a:pPr/>
              <a:t>‹#›</a:t>
            </a:fld>
            <a:endParaRPr lang="en-US" dirty="0"/>
          </a:p>
        </p:txBody>
      </p:sp>
    </p:spTree>
    <p:extLst>
      <p:ext uri="{BB962C8B-B14F-4D97-AF65-F5344CB8AC3E}">
        <p14:creationId xmlns:p14="http://schemas.microsoft.com/office/powerpoint/2010/main" val="333517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FEFD5-305F-3C4E-B5C5-B78BD3A741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B4F126-98FF-6B4D-94F9-975ED7B51B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9CD4EA1D-3BB7-425E-A2D4-396EA92A037A}"/>
              </a:ext>
            </a:extLst>
          </p:cNvPr>
          <p:cNvSpPr>
            <a:spLocks noGrp="1"/>
          </p:cNvSpPr>
          <p:nvPr>
            <p:ph type="sldNum" sz="quarter" idx="4"/>
          </p:nvPr>
        </p:nvSpPr>
        <p:spPr>
          <a:xfrm>
            <a:off x="3336459" y="6446838"/>
            <a:ext cx="2471082" cy="365125"/>
          </a:xfrm>
          <a:prstGeom prst="rect">
            <a:avLst/>
          </a:prstGeom>
        </p:spPr>
        <p:txBody>
          <a:bodyPr vert="horz" lIns="91440" tIns="45720" rIns="91440" bIns="45720" rtlCol="0" anchor="ctr"/>
          <a:lstStyle>
            <a:lvl1pPr algn="ctr">
              <a:defRPr sz="1500">
                <a:solidFill>
                  <a:srgbClr val="FFCB05"/>
                </a:solidFill>
              </a:defRPr>
            </a:lvl1pPr>
          </a:lstStyle>
          <a:p>
            <a:r>
              <a:rPr lang="en-US" dirty="0"/>
              <a:t>EECS 498-007 Lecture 2 - </a:t>
            </a:r>
            <a:fld id="{AC1089D3-84F4-7045-A571-C61BEF9B13BC}" type="slidenum">
              <a:rPr lang="en-US" smtClean="0"/>
              <a:pPr/>
              <a:t>‹#›</a:t>
            </a:fld>
            <a:endParaRPr lang="en-US" dirty="0"/>
          </a:p>
        </p:txBody>
      </p:sp>
    </p:spTree>
    <p:extLst>
      <p:ext uri="{BB962C8B-B14F-4D97-AF65-F5344CB8AC3E}">
        <p14:creationId xmlns:p14="http://schemas.microsoft.com/office/powerpoint/2010/main" val="2377364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0771B-1A74-4C45-B6AF-47D374D927C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B7148F0-52BC-7748-9157-69DC4A773D1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60C10DCD-E7F0-45F1-889B-9273A29542B3}"/>
              </a:ext>
            </a:extLst>
          </p:cNvPr>
          <p:cNvPicPr>
            <a:picLocks noChangeAspect="1"/>
          </p:cNvPicPr>
          <p:nvPr userDrawn="1"/>
        </p:nvPicPr>
        <p:blipFill>
          <a:blip r:embed="rId2"/>
          <a:stretch>
            <a:fillRect/>
          </a:stretch>
        </p:blipFill>
        <p:spPr>
          <a:xfrm>
            <a:off x="0" y="0"/>
            <a:ext cx="9162262" cy="1266738"/>
          </a:xfrm>
          <a:prstGeom prst="rect">
            <a:avLst/>
          </a:prstGeom>
        </p:spPr>
      </p:pic>
      <p:sp>
        <p:nvSpPr>
          <p:cNvPr id="6" name="Slide Number Placeholder 5">
            <a:extLst>
              <a:ext uri="{FF2B5EF4-FFF2-40B4-BE49-F238E27FC236}">
                <a16:creationId xmlns:a16="http://schemas.microsoft.com/office/drawing/2014/main" id="{9ADC9234-F65F-489C-8BF6-2D58A516B999}"/>
              </a:ext>
            </a:extLst>
          </p:cNvPr>
          <p:cNvSpPr>
            <a:spLocks noGrp="1"/>
          </p:cNvSpPr>
          <p:nvPr>
            <p:ph type="sldNum" sz="quarter" idx="4"/>
          </p:nvPr>
        </p:nvSpPr>
        <p:spPr>
          <a:xfrm>
            <a:off x="3336459" y="6446838"/>
            <a:ext cx="2471082" cy="365125"/>
          </a:xfrm>
          <a:prstGeom prst="rect">
            <a:avLst/>
          </a:prstGeom>
        </p:spPr>
        <p:txBody>
          <a:bodyPr vert="horz" lIns="91440" tIns="45720" rIns="91440" bIns="45720" rtlCol="0" anchor="ctr"/>
          <a:lstStyle>
            <a:lvl1pPr algn="ctr">
              <a:defRPr sz="1500">
                <a:solidFill>
                  <a:srgbClr val="FFCB05"/>
                </a:solidFill>
              </a:defRPr>
            </a:lvl1pPr>
          </a:lstStyle>
          <a:p>
            <a:r>
              <a:rPr lang="en-US" dirty="0"/>
              <a:t>EECS 498-007 Lecture 2 - </a:t>
            </a:r>
            <a:fld id="{AC1089D3-84F4-7045-A571-C61BEF9B13BC}" type="slidenum">
              <a:rPr lang="en-US" smtClean="0"/>
              <a:pPr/>
              <a:t>‹#›</a:t>
            </a:fld>
            <a:endParaRPr lang="en-US" dirty="0"/>
          </a:p>
        </p:txBody>
      </p:sp>
    </p:spTree>
    <p:extLst>
      <p:ext uri="{BB962C8B-B14F-4D97-AF65-F5344CB8AC3E}">
        <p14:creationId xmlns:p14="http://schemas.microsoft.com/office/powerpoint/2010/main" val="2762056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17107-386C-1641-9CD9-0EC991B191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DBDF79-BAF5-EB47-8AC9-CDF09BA2B93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4049E3-C1F5-CC4A-AC46-C057EFD0063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DA81EEE-07E2-4433-89F0-A485480FAE55}"/>
              </a:ext>
            </a:extLst>
          </p:cNvPr>
          <p:cNvSpPr>
            <a:spLocks noGrp="1"/>
          </p:cNvSpPr>
          <p:nvPr>
            <p:ph type="sldNum" sz="quarter" idx="4"/>
          </p:nvPr>
        </p:nvSpPr>
        <p:spPr>
          <a:xfrm>
            <a:off x="3336459" y="6446838"/>
            <a:ext cx="2471082" cy="365125"/>
          </a:xfrm>
          <a:prstGeom prst="rect">
            <a:avLst/>
          </a:prstGeom>
        </p:spPr>
        <p:txBody>
          <a:bodyPr vert="horz" lIns="91440" tIns="45720" rIns="91440" bIns="45720" rtlCol="0" anchor="ctr"/>
          <a:lstStyle>
            <a:lvl1pPr algn="ctr">
              <a:defRPr sz="1500">
                <a:solidFill>
                  <a:srgbClr val="FFCB05"/>
                </a:solidFill>
              </a:defRPr>
            </a:lvl1pPr>
          </a:lstStyle>
          <a:p>
            <a:r>
              <a:rPr lang="en-US" dirty="0"/>
              <a:t>EECS 498-007 Lecture 2 - </a:t>
            </a:r>
            <a:fld id="{AC1089D3-84F4-7045-A571-C61BEF9B13BC}" type="slidenum">
              <a:rPr lang="en-US" smtClean="0"/>
              <a:pPr/>
              <a:t>‹#›</a:t>
            </a:fld>
            <a:endParaRPr lang="en-US" dirty="0"/>
          </a:p>
        </p:txBody>
      </p:sp>
    </p:spTree>
    <p:extLst>
      <p:ext uri="{BB962C8B-B14F-4D97-AF65-F5344CB8AC3E}">
        <p14:creationId xmlns:p14="http://schemas.microsoft.com/office/powerpoint/2010/main" val="3534078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7"/>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49"/>
          <p:cNvSpPr>
            <a:spLocks noGrp="1" noChangeArrowheads="1"/>
          </p:cNvSpPr>
          <p:nvPr>
            <p:ph type="sldNum" sz="quarter" idx="12"/>
          </p:nvPr>
        </p:nvSpPr>
        <p:spPr>
          <a:ln/>
        </p:spPr>
        <p:txBody>
          <a:bodyPr/>
          <a:lstStyle>
            <a:lvl1pPr>
              <a:defRPr/>
            </a:lvl1pPr>
          </a:lstStyle>
          <a:p>
            <a:pPr>
              <a:defRPr/>
            </a:pPr>
            <a:fld id="{78E20D4B-E2F5-4068-A935-EEC346F4F775}" type="slidenum">
              <a:rPr lang="en-US" altLang="zh-CN"/>
              <a:pPr>
                <a:defRPr/>
              </a:pPr>
              <a:t>‹#›</a:t>
            </a:fld>
            <a:endParaRPr lang="en-US" altLang="zh-CN"/>
          </a:p>
        </p:txBody>
      </p:sp>
    </p:spTree>
    <p:extLst>
      <p:ext uri="{BB962C8B-B14F-4D97-AF65-F5344CB8AC3E}">
        <p14:creationId xmlns:p14="http://schemas.microsoft.com/office/powerpoint/2010/main" val="30664357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3362D-E980-D946-9FCF-611BCF4E7CB4}"/>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F56468-B094-734F-B799-EBFFA65357E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21A95BD-C379-1647-A664-F00FED3CE5B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47818D-C5DD-3949-AF73-EA9BC14A79E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213B6B6-0AE2-F441-A704-ED8394DD992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0FDCD080-62AD-41B4-98C7-11051E670143}"/>
              </a:ext>
            </a:extLst>
          </p:cNvPr>
          <p:cNvSpPr>
            <a:spLocks noGrp="1"/>
          </p:cNvSpPr>
          <p:nvPr>
            <p:ph type="sldNum" sz="quarter" idx="10"/>
          </p:nvPr>
        </p:nvSpPr>
        <p:spPr>
          <a:xfrm>
            <a:off x="3336459" y="6446838"/>
            <a:ext cx="2471082" cy="365125"/>
          </a:xfrm>
          <a:prstGeom prst="rect">
            <a:avLst/>
          </a:prstGeom>
        </p:spPr>
        <p:txBody>
          <a:bodyPr vert="horz" lIns="91440" tIns="45720" rIns="91440" bIns="45720" rtlCol="0" anchor="ctr"/>
          <a:lstStyle>
            <a:lvl1pPr algn="ctr">
              <a:defRPr sz="1500">
                <a:solidFill>
                  <a:srgbClr val="FFCB05"/>
                </a:solidFill>
              </a:defRPr>
            </a:lvl1pPr>
          </a:lstStyle>
          <a:p>
            <a:r>
              <a:rPr lang="en-US" dirty="0"/>
              <a:t>EECS 498-007 Lecture 2 - </a:t>
            </a:r>
            <a:fld id="{AC1089D3-84F4-7045-A571-C61BEF9B13BC}" type="slidenum">
              <a:rPr lang="en-US" smtClean="0"/>
              <a:pPr/>
              <a:t>‹#›</a:t>
            </a:fld>
            <a:endParaRPr lang="en-US" dirty="0"/>
          </a:p>
        </p:txBody>
      </p:sp>
    </p:spTree>
    <p:extLst>
      <p:ext uri="{BB962C8B-B14F-4D97-AF65-F5344CB8AC3E}">
        <p14:creationId xmlns:p14="http://schemas.microsoft.com/office/powerpoint/2010/main" val="34296368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C863E-F1DC-634D-8382-33C14251BE35}"/>
              </a:ext>
            </a:extLst>
          </p:cNvPr>
          <p:cNvSpPr>
            <a:spLocks noGrp="1"/>
          </p:cNvSpPr>
          <p:nvPr>
            <p:ph type="title"/>
          </p:nvPr>
        </p:nvSpPr>
        <p:spPr/>
        <p:txBody>
          <a:bodyPr/>
          <a:lstStyle/>
          <a:p>
            <a:r>
              <a:rPr lang="en-US"/>
              <a:t>Click to edit Master title style</a:t>
            </a:r>
          </a:p>
        </p:txBody>
      </p:sp>
      <p:sp>
        <p:nvSpPr>
          <p:cNvPr id="4" name="Slide Number Placeholder 5">
            <a:extLst>
              <a:ext uri="{FF2B5EF4-FFF2-40B4-BE49-F238E27FC236}">
                <a16:creationId xmlns:a16="http://schemas.microsoft.com/office/drawing/2014/main" id="{70696A53-1420-4DC0-802A-0E01355FA883}"/>
              </a:ext>
            </a:extLst>
          </p:cNvPr>
          <p:cNvSpPr>
            <a:spLocks noGrp="1"/>
          </p:cNvSpPr>
          <p:nvPr>
            <p:ph type="sldNum" sz="quarter" idx="4"/>
          </p:nvPr>
        </p:nvSpPr>
        <p:spPr>
          <a:xfrm>
            <a:off x="3336459" y="6446838"/>
            <a:ext cx="2471082" cy="365125"/>
          </a:xfrm>
          <a:prstGeom prst="rect">
            <a:avLst/>
          </a:prstGeom>
        </p:spPr>
        <p:txBody>
          <a:bodyPr vert="horz" lIns="91440" tIns="45720" rIns="91440" bIns="45720" rtlCol="0" anchor="ctr"/>
          <a:lstStyle>
            <a:lvl1pPr algn="ctr">
              <a:defRPr sz="1500">
                <a:solidFill>
                  <a:srgbClr val="FFCB05"/>
                </a:solidFill>
              </a:defRPr>
            </a:lvl1pPr>
          </a:lstStyle>
          <a:p>
            <a:r>
              <a:rPr lang="en-US" dirty="0"/>
              <a:t>EECS 498-007 Lecture 2 - </a:t>
            </a:r>
            <a:fld id="{AC1089D3-84F4-7045-A571-C61BEF9B13BC}" type="slidenum">
              <a:rPr lang="en-US" smtClean="0"/>
              <a:pPr/>
              <a:t>‹#›</a:t>
            </a:fld>
            <a:endParaRPr lang="en-US" dirty="0"/>
          </a:p>
        </p:txBody>
      </p:sp>
    </p:spTree>
    <p:extLst>
      <p:ext uri="{BB962C8B-B14F-4D97-AF65-F5344CB8AC3E}">
        <p14:creationId xmlns:p14="http://schemas.microsoft.com/office/powerpoint/2010/main" val="4175274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8EDF79AB-86D9-428D-B986-520040056084}"/>
              </a:ext>
            </a:extLst>
          </p:cNvPr>
          <p:cNvSpPr>
            <a:spLocks noGrp="1"/>
          </p:cNvSpPr>
          <p:nvPr>
            <p:ph type="sldNum" sz="quarter" idx="4"/>
          </p:nvPr>
        </p:nvSpPr>
        <p:spPr>
          <a:xfrm>
            <a:off x="3336459" y="6446838"/>
            <a:ext cx="2471082" cy="365125"/>
          </a:xfrm>
          <a:prstGeom prst="rect">
            <a:avLst/>
          </a:prstGeom>
        </p:spPr>
        <p:txBody>
          <a:bodyPr vert="horz" lIns="91440" tIns="45720" rIns="91440" bIns="45720" rtlCol="0" anchor="ctr"/>
          <a:lstStyle>
            <a:lvl1pPr algn="ctr">
              <a:defRPr sz="1500">
                <a:solidFill>
                  <a:srgbClr val="FFCB05"/>
                </a:solidFill>
              </a:defRPr>
            </a:lvl1pPr>
          </a:lstStyle>
          <a:p>
            <a:r>
              <a:rPr lang="en-US" dirty="0"/>
              <a:t>EECS 498-007 Lecture 2 - </a:t>
            </a:r>
            <a:fld id="{AC1089D3-84F4-7045-A571-C61BEF9B13BC}" type="slidenum">
              <a:rPr lang="en-US" smtClean="0"/>
              <a:pPr/>
              <a:t>‹#›</a:t>
            </a:fld>
            <a:endParaRPr lang="en-US" dirty="0"/>
          </a:p>
        </p:txBody>
      </p:sp>
    </p:spTree>
    <p:extLst>
      <p:ext uri="{BB962C8B-B14F-4D97-AF65-F5344CB8AC3E}">
        <p14:creationId xmlns:p14="http://schemas.microsoft.com/office/powerpoint/2010/main" val="3745080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81AFD-80A6-6549-AD56-7A92D9BC67F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644F5DC-D4BA-BD47-ACE3-F8A98BC7575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CDE935-FB9D-544B-BC4D-29D041A700C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Slide Number Placeholder 5">
            <a:extLst>
              <a:ext uri="{FF2B5EF4-FFF2-40B4-BE49-F238E27FC236}">
                <a16:creationId xmlns:a16="http://schemas.microsoft.com/office/drawing/2014/main" id="{1255D744-9BE6-4760-9BB6-4D3999EE8A80}"/>
              </a:ext>
            </a:extLst>
          </p:cNvPr>
          <p:cNvSpPr>
            <a:spLocks noGrp="1"/>
          </p:cNvSpPr>
          <p:nvPr>
            <p:ph type="sldNum" sz="quarter" idx="4"/>
          </p:nvPr>
        </p:nvSpPr>
        <p:spPr>
          <a:xfrm>
            <a:off x="3336459" y="6446838"/>
            <a:ext cx="2471082" cy="365125"/>
          </a:xfrm>
          <a:prstGeom prst="rect">
            <a:avLst/>
          </a:prstGeom>
        </p:spPr>
        <p:txBody>
          <a:bodyPr vert="horz" lIns="91440" tIns="45720" rIns="91440" bIns="45720" rtlCol="0" anchor="ctr"/>
          <a:lstStyle>
            <a:lvl1pPr algn="ctr">
              <a:defRPr sz="1500">
                <a:solidFill>
                  <a:srgbClr val="FFCB05"/>
                </a:solidFill>
              </a:defRPr>
            </a:lvl1pPr>
          </a:lstStyle>
          <a:p>
            <a:r>
              <a:rPr lang="en-US" dirty="0"/>
              <a:t>EECS 498-007 Lecture 2 - </a:t>
            </a:r>
            <a:fld id="{AC1089D3-84F4-7045-A571-C61BEF9B13BC}" type="slidenum">
              <a:rPr lang="en-US" smtClean="0"/>
              <a:pPr/>
              <a:t>‹#›</a:t>
            </a:fld>
            <a:endParaRPr lang="en-US" dirty="0"/>
          </a:p>
        </p:txBody>
      </p:sp>
    </p:spTree>
    <p:extLst>
      <p:ext uri="{BB962C8B-B14F-4D97-AF65-F5344CB8AC3E}">
        <p14:creationId xmlns:p14="http://schemas.microsoft.com/office/powerpoint/2010/main" val="789397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D920-4F51-D640-B8F1-07E31B2B737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EC4BEF5-1B11-FA44-96F2-FA7B0DC1145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3FCBEFB-77FD-AB47-8634-5B508E79198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Slide Number Placeholder 5">
            <a:extLst>
              <a:ext uri="{FF2B5EF4-FFF2-40B4-BE49-F238E27FC236}">
                <a16:creationId xmlns:a16="http://schemas.microsoft.com/office/drawing/2014/main" id="{EF303F69-4475-457D-8C25-BE3EFFAAD0FE}"/>
              </a:ext>
            </a:extLst>
          </p:cNvPr>
          <p:cNvSpPr>
            <a:spLocks noGrp="1"/>
          </p:cNvSpPr>
          <p:nvPr>
            <p:ph type="sldNum" sz="quarter" idx="4"/>
          </p:nvPr>
        </p:nvSpPr>
        <p:spPr>
          <a:xfrm>
            <a:off x="3336459" y="6446838"/>
            <a:ext cx="2471082" cy="365125"/>
          </a:xfrm>
          <a:prstGeom prst="rect">
            <a:avLst/>
          </a:prstGeom>
        </p:spPr>
        <p:txBody>
          <a:bodyPr vert="horz" lIns="91440" tIns="45720" rIns="91440" bIns="45720" rtlCol="0" anchor="ctr"/>
          <a:lstStyle>
            <a:lvl1pPr algn="ctr">
              <a:defRPr sz="1500">
                <a:solidFill>
                  <a:srgbClr val="FFCB05"/>
                </a:solidFill>
              </a:defRPr>
            </a:lvl1pPr>
          </a:lstStyle>
          <a:p>
            <a:r>
              <a:rPr lang="en-US" dirty="0"/>
              <a:t>EECS 498-007 Lecture 2 - </a:t>
            </a:r>
            <a:fld id="{AC1089D3-84F4-7045-A571-C61BEF9B13BC}" type="slidenum">
              <a:rPr lang="en-US" smtClean="0"/>
              <a:pPr/>
              <a:t>‹#›</a:t>
            </a:fld>
            <a:endParaRPr lang="en-US" dirty="0"/>
          </a:p>
        </p:txBody>
      </p:sp>
    </p:spTree>
    <p:extLst>
      <p:ext uri="{BB962C8B-B14F-4D97-AF65-F5344CB8AC3E}">
        <p14:creationId xmlns:p14="http://schemas.microsoft.com/office/powerpoint/2010/main" val="16523416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26919-1AE4-084C-916B-607FA50E37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06BDEF-CA8F-6C48-8CFE-1DDCD148BF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57C19E0A-E39D-4563-8C0A-EBB531534BBF}"/>
              </a:ext>
            </a:extLst>
          </p:cNvPr>
          <p:cNvSpPr>
            <a:spLocks noGrp="1"/>
          </p:cNvSpPr>
          <p:nvPr>
            <p:ph type="sldNum" sz="quarter" idx="4"/>
          </p:nvPr>
        </p:nvSpPr>
        <p:spPr>
          <a:xfrm>
            <a:off x="3336459" y="6446838"/>
            <a:ext cx="2471082" cy="365125"/>
          </a:xfrm>
          <a:prstGeom prst="rect">
            <a:avLst/>
          </a:prstGeom>
        </p:spPr>
        <p:txBody>
          <a:bodyPr vert="horz" lIns="91440" tIns="45720" rIns="91440" bIns="45720" rtlCol="0" anchor="ctr"/>
          <a:lstStyle>
            <a:lvl1pPr algn="ctr">
              <a:defRPr sz="1500">
                <a:solidFill>
                  <a:srgbClr val="FFCB05"/>
                </a:solidFill>
              </a:defRPr>
            </a:lvl1pPr>
          </a:lstStyle>
          <a:p>
            <a:r>
              <a:rPr lang="en-US" dirty="0"/>
              <a:t>EECS 498-007 Lecture 2 - </a:t>
            </a:r>
            <a:fld id="{AC1089D3-84F4-7045-A571-C61BEF9B13BC}" type="slidenum">
              <a:rPr lang="en-US" smtClean="0"/>
              <a:pPr/>
              <a:t>‹#›</a:t>
            </a:fld>
            <a:endParaRPr lang="en-US" dirty="0"/>
          </a:p>
        </p:txBody>
      </p:sp>
    </p:spTree>
    <p:extLst>
      <p:ext uri="{BB962C8B-B14F-4D97-AF65-F5344CB8AC3E}">
        <p14:creationId xmlns:p14="http://schemas.microsoft.com/office/powerpoint/2010/main" val="31133694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705CC2-D948-264B-A9D4-D4CF09ADCF3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16F8B9-534E-594B-AA27-53CF505643C2}"/>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47D03756-7836-4D15-AC3E-416BEA074DB1}"/>
              </a:ext>
            </a:extLst>
          </p:cNvPr>
          <p:cNvSpPr>
            <a:spLocks noGrp="1"/>
          </p:cNvSpPr>
          <p:nvPr>
            <p:ph type="sldNum" sz="quarter" idx="4"/>
          </p:nvPr>
        </p:nvSpPr>
        <p:spPr>
          <a:xfrm>
            <a:off x="3336459" y="6446838"/>
            <a:ext cx="2471082" cy="365125"/>
          </a:xfrm>
          <a:prstGeom prst="rect">
            <a:avLst/>
          </a:prstGeom>
        </p:spPr>
        <p:txBody>
          <a:bodyPr vert="horz" lIns="91440" tIns="45720" rIns="91440" bIns="45720" rtlCol="0" anchor="ctr"/>
          <a:lstStyle>
            <a:lvl1pPr algn="ctr">
              <a:defRPr sz="1500">
                <a:solidFill>
                  <a:srgbClr val="FFCB05"/>
                </a:solidFill>
              </a:defRPr>
            </a:lvl1pPr>
          </a:lstStyle>
          <a:p>
            <a:r>
              <a:rPr lang="en-US" dirty="0"/>
              <a:t>EECS 498-007 Lecture 2 - </a:t>
            </a:r>
            <a:fld id="{AC1089D3-84F4-7045-A571-C61BEF9B13BC}" type="slidenum">
              <a:rPr lang="en-US" smtClean="0"/>
              <a:pPr/>
              <a:t>‹#›</a:t>
            </a:fld>
            <a:endParaRPr lang="en-US" dirty="0"/>
          </a:p>
        </p:txBody>
      </p:sp>
    </p:spTree>
    <p:extLst>
      <p:ext uri="{BB962C8B-B14F-4D97-AF65-F5344CB8AC3E}">
        <p14:creationId xmlns:p14="http://schemas.microsoft.com/office/powerpoint/2010/main" val="3094939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7"/>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49"/>
          <p:cNvSpPr>
            <a:spLocks noGrp="1" noChangeArrowheads="1"/>
          </p:cNvSpPr>
          <p:nvPr>
            <p:ph type="sldNum" sz="quarter" idx="12"/>
          </p:nvPr>
        </p:nvSpPr>
        <p:spPr>
          <a:ln/>
        </p:spPr>
        <p:txBody>
          <a:bodyPr/>
          <a:lstStyle>
            <a:lvl1pPr>
              <a:defRPr/>
            </a:lvl1pPr>
          </a:lstStyle>
          <a:p>
            <a:pPr>
              <a:defRPr/>
            </a:pPr>
            <a:fld id="{E7E07A42-35A7-4DCC-BBAA-7AD57C262063}" type="slidenum">
              <a:rPr lang="en-US" altLang="zh-CN"/>
              <a:pPr>
                <a:defRPr/>
              </a:pPr>
              <a:t>‹#›</a:t>
            </a:fld>
            <a:endParaRPr lang="en-US" altLang="zh-CN"/>
          </a:p>
        </p:txBody>
      </p:sp>
    </p:spTree>
    <p:extLst>
      <p:ext uri="{BB962C8B-B14F-4D97-AF65-F5344CB8AC3E}">
        <p14:creationId xmlns:p14="http://schemas.microsoft.com/office/powerpoint/2010/main" val="828397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48"/>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49"/>
          <p:cNvSpPr>
            <a:spLocks noGrp="1" noChangeArrowheads="1"/>
          </p:cNvSpPr>
          <p:nvPr>
            <p:ph type="sldNum" sz="quarter" idx="12"/>
          </p:nvPr>
        </p:nvSpPr>
        <p:spPr>
          <a:ln/>
        </p:spPr>
        <p:txBody>
          <a:bodyPr/>
          <a:lstStyle>
            <a:lvl1pPr>
              <a:defRPr/>
            </a:lvl1pPr>
          </a:lstStyle>
          <a:p>
            <a:pPr>
              <a:defRPr/>
            </a:pPr>
            <a:fld id="{73F17D6A-CF3C-447A-97B4-B3D3A90423F2}" type="slidenum">
              <a:rPr lang="en-US" altLang="zh-CN"/>
              <a:pPr>
                <a:defRPr/>
              </a:pPr>
              <a:t>‹#›</a:t>
            </a:fld>
            <a:endParaRPr lang="en-US" altLang="zh-CN"/>
          </a:p>
        </p:txBody>
      </p:sp>
    </p:spTree>
    <p:extLst>
      <p:ext uri="{BB962C8B-B14F-4D97-AF65-F5344CB8AC3E}">
        <p14:creationId xmlns:p14="http://schemas.microsoft.com/office/powerpoint/2010/main" val="3374515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7"/>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48"/>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49"/>
          <p:cNvSpPr>
            <a:spLocks noGrp="1" noChangeArrowheads="1"/>
          </p:cNvSpPr>
          <p:nvPr>
            <p:ph type="sldNum" sz="quarter" idx="12"/>
          </p:nvPr>
        </p:nvSpPr>
        <p:spPr>
          <a:ln/>
        </p:spPr>
        <p:txBody>
          <a:bodyPr/>
          <a:lstStyle>
            <a:lvl1pPr>
              <a:defRPr/>
            </a:lvl1pPr>
          </a:lstStyle>
          <a:p>
            <a:pPr>
              <a:defRPr/>
            </a:pPr>
            <a:fld id="{5DBA3F97-0BEB-494D-9409-8D38A100D521}" type="slidenum">
              <a:rPr lang="en-US" altLang="zh-CN"/>
              <a:pPr>
                <a:defRPr/>
              </a:pPr>
              <a:t>‹#›</a:t>
            </a:fld>
            <a:endParaRPr lang="en-US" altLang="zh-CN"/>
          </a:p>
        </p:txBody>
      </p:sp>
    </p:spTree>
    <p:extLst>
      <p:ext uri="{BB962C8B-B14F-4D97-AF65-F5344CB8AC3E}">
        <p14:creationId xmlns:p14="http://schemas.microsoft.com/office/powerpoint/2010/main" val="2024886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7"/>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48"/>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49"/>
          <p:cNvSpPr>
            <a:spLocks noGrp="1" noChangeArrowheads="1"/>
          </p:cNvSpPr>
          <p:nvPr>
            <p:ph type="sldNum" sz="quarter" idx="12"/>
          </p:nvPr>
        </p:nvSpPr>
        <p:spPr>
          <a:ln/>
        </p:spPr>
        <p:txBody>
          <a:bodyPr/>
          <a:lstStyle>
            <a:lvl1pPr>
              <a:defRPr/>
            </a:lvl1pPr>
          </a:lstStyle>
          <a:p>
            <a:pPr>
              <a:defRPr/>
            </a:pPr>
            <a:fld id="{97FF30D3-74B8-460D-A309-1F96C36FB7DE}" type="slidenum">
              <a:rPr lang="en-US" altLang="zh-CN"/>
              <a:pPr>
                <a:defRPr/>
              </a:pPr>
              <a:t>‹#›</a:t>
            </a:fld>
            <a:endParaRPr lang="en-US" altLang="zh-CN"/>
          </a:p>
        </p:txBody>
      </p:sp>
    </p:spTree>
    <p:extLst>
      <p:ext uri="{BB962C8B-B14F-4D97-AF65-F5344CB8AC3E}">
        <p14:creationId xmlns:p14="http://schemas.microsoft.com/office/powerpoint/2010/main" val="3805611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48"/>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49"/>
          <p:cNvSpPr>
            <a:spLocks noGrp="1" noChangeArrowheads="1"/>
          </p:cNvSpPr>
          <p:nvPr>
            <p:ph type="sldNum" sz="quarter" idx="12"/>
          </p:nvPr>
        </p:nvSpPr>
        <p:spPr>
          <a:ln/>
        </p:spPr>
        <p:txBody>
          <a:bodyPr/>
          <a:lstStyle>
            <a:lvl1pPr>
              <a:defRPr/>
            </a:lvl1pPr>
          </a:lstStyle>
          <a:p>
            <a:pPr>
              <a:defRPr/>
            </a:pPr>
            <a:fld id="{AF5A18CB-8387-4080-9633-CE6C5FCADB2E}" type="slidenum">
              <a:rPr lang="en-US" altLang="zh-CN"/>
              <a:pPr>
                <a:defRPr/>
              </a:pPr>
              <a:t>‹#›</a:t>
            </a:fld>
            <a:endParaRPr lang="en-US" altLang="zh-CN"/>
          </a:p>
        </p:txBody>
      </p:sp>
    </p:spTree>
    <p:extLst>
      <p:ext uri="{BB962C8B-B14F-4D97-AF65-F5344CB8AC3E}">
        <p14:creationId xmlns:p14="http://schemas.microsoft.com/office/powerpoint/2010/main" val="2637678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48"/>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49"/>
          <p:cNvSpPr>
            <a:spLocks noGrp="1" noChangeArrowheads="1"/>
          </p:cNvSpPr>
          <p:nvPr>
            <p:ph type="sldNum" sz="quarter" idx="12"/>
          </p:nvPr>
        </p:nvSpPr>
        <p:spPr>
          <a:ln/>
        </p:spPr>
        <p:txBody>
          <a:bodyPr/>
          <a:lstStyle>
            <a:lvl1pPr>
              <a:defRPr/>
            </a:lvl1pPr>
          </a:lstStyle>
          <a:p>
            <a:pPr>
              <a:defRPr/>
            </a:pPr>
            <a:fld id="{EC91D61E-C37E-4853-A7BF-466382E66BCC}" type="slidenum">
              <a:rPr lang="en-US" altLang="zh-CN"/>
              <a:pPr>
                <a:defRPr/>
              </a:pPr>
              <a:t>‹#›</a:t>
            </a:fld>
            <a:endParaRPr lang="en-US" altLang="zh-CN"/>
          </a:p>
        </p:txBody>
      </p:sp>
    </p:spTree>
    <p:extLst>
      <p:ext uri="{BB962C8B-B14F-4D97-AF65-F5344CB8AC3E}">
        <p14:creationId xmlns:p14="http://schemas.microsoft.com/office/powerpoint/2010/main" val="3117721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48"/>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49"/>
          <p:cNvSpPr>
            <a:spLocks noGrp="1" noChangeArrowheads="1"/>
          </p:cNvSpPr>
          <p:nvPr>
            <p:ph type="sldNum" sz="quarter" idx="12"/>
          </p:nvPr>
        </p:nvSpPr>
        <p:spPr>
          <a:ln/>
        </p:spPr>
        <p:txBody>
          <a:bodyPr/>
          <a:lstStyle>
            <a:lvl1pPr>
              <a:defRPr/>
            </a:lvl1pPr>
          </a:lstStyle>
          <a:p>
            <a:pPr>
              <a:defRPr/>
            </a:pPr>
            <a:fld id="{68A1CF56-CAA9-485B-A28D-8B353CB750D8}" type="slidenum">
              <a:rPr lang="en-US" altLang="zh-CN"/>
              <a:pPr>
                <a:defRPr/>
              </a:pPr>
              <a:t>‹#›</a:t>
            </a:fld>
            <a:endParaRPr lang="en-US" altLang="zh-CN"/>
          </a:p>
        </p:txBody>
      </p:sp>
    </p:spTree>
    <p:extLst>
      <p:ext uri="{BB962C8B-B14F-4D97-AF65-F5344CB8AC3E}">
        <p14:creationId xmlns:p14="http://schemas.microsoft.com/office/powerpoint/2010/main" val="1346914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4381" name="Rectangle 45"/>
          <p:cNvSpPr>
            <a:spLocks noGrp="1" noChangeArrowheads="1"/>
          </p:cNvSpPr>
          <p:nvPr>
            <p:ph type="title"/>
          </p:nvPr>
        </p:nvSpPr>
        <p:spPr bwMode="auto">
          <a:xfrm>
            <a:off x="442913" y="103188"/>
            <a:ext cx="8243887"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altLang="en-US" dirty="0"/>
              <a:t>单击此处编辑母版标题样式</a:t>
            </a:r>
          </a:p>
        </p:txBody>
      </p:sp>
      <p:sp>
        <p:nvSpPr>
          <p:cNvPr id="1028" name="Rectangle 46"/>
          <p:cNvSpPr>
            <a:spLocks noGrp="1" noChangeArrowheads="1"/>
          </p:cNvSpPr>
          <p:nvPr>
            <p:ph type="body" idx="1"/>
          </p:nvPr>
        </p:nvSpPr>
        <p:spPr bwMode="auto">
          <a:xfrm>
            <a:off x="4572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383" name="Rectangle 47"/>
          <p:cNvSpPr>
            <a:spLocks noGrp="1" noChangeArrowheads="1"/>
          </p:cNvSpPr>
          <p:nvPr>
            <p:ph type="dt" sz="half" idx="2"/>
          </p:nvPr>
        </p:nvSpPr>
        <p:spPr bwMode="auto">
          <a:xfrm>
            <a:off x="457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1" hangingPunct="1">
              <a:defRPr sz="1400">
                <a:latin typeface="+mn-lt"/>
                <a:ea typeface="楷体" pitchFamily="49" charset="-122"/>
              </a:defRPr>
            </a:lvl1pPr>
          </a:lstStyle>
          <a:p>
            <a:pPr>
              <a:defRPr/>
            </a:pPr>
            <a:endParaRPr lang="en-US" altLang="zh-CN"/>
          </a:p>
        </p:txBody>
      </p:sp>
      <p:sp>
        <p:nvSpPr>
          <p:cNvPr id="14384" name="Rectangle 4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mn-lt"/>
                <a:ea typeface="楷体" pitchFamily="49" charset="-122"/>
              </a:defRPr>
            </a:lvl1pPr>
          </a:lstStyle>
          <a:p>
            <a:pPr>
              <a:defRPr/>
            </a:pPr>
            <a:endParaRPr lang="en-US" altLang="zh-CN"/>
          </a:p>
        </p:txBody>
      </p:sp>
      <p:sp>
        <p:nvSpPr>
          <p:cNvPr id="14385" name="Rectangle 49"/>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atin typeface="+mn-lt"/>
                <a:ea typeface="楷体" pitchFamily="49" charset="-122"/>
              </a:defRPr>
            </a:lvl1pPr>
          </a:lstStyle>
          <a:p>
            <a:pPr>
              <a:defRPr/>
            </a:pPr>
            <a:fld id="{725E670F-3292-4BAF-8527-F7F659CFCAAA}"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824"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Lst>
  <p:txStyles>
    <p:title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mn-lt"/>
          <a:ea typeface="楷体" pitchFamily="49" charset="-122"/>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Times New Roman" pitchFamily="18" charset="0"/>
          <a:ea typeface="楷体" pitchFamily="49" charset="-122"/>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Times New Roman" pitchFamily="18" charset="0"/>
          <a:ea typeface="楷体" pitchFamily="49" charset="-122"/>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Times New Roman" pitchFamily="18" charset="0"/>
          <a:ea typeface="楷体" pitchFamily="49" charset="-122"/>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Times New Roman" pitchFamily="18" charset="0"/>
          <a:ea typeface="楷体" pitchFamily="49" charset="-122"/>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Times New Roman" pitchFamily="18" charset="0"/>
          <a:ea typeface="宋体" pitchFamily="2" charset="-122"/>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Times New Roman" pitchFamily="18" charset="0"/>
          <a:ea typeface="宋体" pitchFamily="2" charset="-122"/>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Times New Roman" pitchFamily="18" charset="0"/>
          <a:ea typeface="宋体" pitchFamily="2" charset="-122"/>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Times New Roman" pitchFamily="18"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楷体" pitchFamily="49" charset="-122"/>
          <a:cs typeface="+mn-cs"/>
        </a:defRPr>
      </a:lvl1pPr>
      <a:lvl2pPr marL="742950" indent="-285750" algn="l" rtl="0" eaLnBrk="0" fontAlgn="base" hangingPunct="0">
        <a:spcBef>
          <a:spcPct val="20000"/>
        </a:spcBef>
        <a:spcAft>
          <a:spcPct val="0"/>
        </a:spcAft>
        <a:buChar char="–"/>
        <a:defRPr sz="2800">
          <a:solidFill>
            <a:schemeClr val="tx1"/>
          </a:solidFill>
          <a:latin typeface="+mn-lt"/>
          <a:ea typeface="楷体"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楷体" pitchFamily="49" charset="-122"/>
        </a:defRPr>
      </a:lvl3pPr>
      <a:lvl4pPr marL="1600200" indent="-228600" algn="l" rtl="0" eaLnBrk="0" fontAlgn="base" hangingPunct="0">
        <a:spcBef>
          <a:spcPct val="20000"/>
        </a:spcBef>
        <a:spcAft>
          <a:spcPct val="0"/>
        </a:spcAft>
        <a:buChar char="–"/>
        <a:defRPr sz="2000">
          <a:solidFill>
            <a:schemeClr val="tx1"/>
          </a:solidFill>
          <a:latin typeface="+mn-lt"/>
          <a:ea typeface="楷体" pitchFamily="49" charset="-122"/>
        </a:defRPr>
      </a:lvl4pPr>
      <a:lvl5pPr marL="2057400" indent="-228600" algn="l" rtl="0" eaLnBrk="0" fontAlgn="base" hangingPunct="0">
        <a:spcBef>
          <a:spcPct val="20000"/>
        </a:spcBef>
        <a:spcAft>
          <a:spcPct val="0"/>
        </a:spcAft>
        <a:buChar char="»"/>
        <a:defRPr sz="2000">
          <a:solidFill>
            <a:schemeClr val="tx1"/>
          </a:solidFill>
          <a:latin typeface="+mn-lt"/>
          <a:ea typeface="楷体" pitchFamily="49" charset="-122"/>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CA112F1-0439-894A-84D1-2EC63A591433}"/>
              </a:ext>
            </a:extLst>
          </p:cNvPr>
          <p:cNvSpPr/>
          <p:nvPr userDrawn="1"/>
        </p:nvSpPr>
        <p:spPr>
          <a:xfrm>
            <a:off x="0" y="6400800"/>
            <a:ext cx="9144000" cy="457200"/>
          </a:xfrm>
          <a:prstGeom prst="rect">
            <a:avLst/>
          </a:prstGeom>
          <a:solidFill>
            <a:srgbClr val="0027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Placeholder 1">
            <a:extLst>
              <a:ext uri="{FF2B5EF4-FFF2-40B4-BE49-F238E27FC236}">
                <a16:creationId xmlns:a16="http://schemas.microsoft.com/office/drawing/2014/main" id="{33D972C9-ACB3-E341-B4E5-2D6626D2DC09}"/>
              </a:ext>
            </a:extLst>
          </p:cNvPr>
          <p:cNvSpPr>
            <a:spLocks noGrp="1"/>
          </p:cNvSpPr>
          <p:nvPr>
            <p:ph type="title"/>
          </p:nvPr>
        </p:nvSpPr>
        <p:spPr>
          <a:xfrm>
            <a:off x="628650" y="365126"/>
            <a:ext cx="7886700" cy="6843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64D0A5B-105D-DE45-A0A8-CB0E7B3039C9}"/>
              </a:ext>
            </a:extLst>
          </p:cNvPr>
          <p:cNvSpPr>
            <a:spLocks noGrp="1"/>
          </p:cNvSpPr>
          <p:nvPr>
            <p:ph type="body" idx="1"/>
          </p:nvPr>
        </p:nvSpPr>
        <p:spPr>
          <a:xfrm>
            <a:off x="628650" y="1183937"/>
            <a:ext cx="7886700" cy="512061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B44AAF8-7122-C84B-B6BE-14153B0B7DF6}"/>
              </a:ext>
            </a:extLst>
          </p:cNvPr>
          <p:cNvSpPr>
            <a:spLocks noGrp="1"/>
          </p:cNvSpPr>
          <p:nvPr>
            <p:ph type="sldNum" sz="quarter" idx="4"/>
          </p:nvPr>
        </p:nvSpPr>
        <p:spPr>
          <a:xfrm>
            <a:off x="3336459" y="6446838"/>
            <a:ext cx="2471082" cy="365125"/>
          </a:xfrm>
          <a:prstGeom prst="rect">
            <a:avLst/>
          </a:prstGeom>
        </p:spPr>
        <p:txBody>
          <a:bodyPr vert="horz" lIns="91440" tIns="45720" rIns="91440" bIns="45720" rtlCol="0" anchor="ctr"/>
          <a:lstStyle>
            <a:lvl1pPr algn="ctr">
              <a:defRPr sz="1500">
                <a:solidFill>
                  <a:srgbClr val="FFCB05"/>
                </a:solidFill>
              </a:defRPr>
            </a:lvl1pPr>
          </a:lstStyle>
          <a:p>
            <a:r>
              <a:rPr lang="en-US" dirty="0"/>
              <a:t>EECS 498-007 Lecture 2x - </a:t>
            </a:r>
            <a:fld id="{AC1089D3-84F4-7045-A571-C61BEF9B13BC}" type="slidenum">
              <a:rPr lang="en-US" smtClean="0"/>
              <a:pPr/>
              <a:t>‹#›</a:t>
            </a:fld>
            <a:endParaRPr lang="en-US" dirty="0"/>
          </a:p>
        </p:txBody>
      </p:sp>
      <p:sp>
        <p:nvSpPr>
          <p:cNvPr id="8" name="TextBox 7">
            <a:extLst>
              <a:ext uri="{FF2B5EF4-FFF2-40B4-BE49-F238E27FC236}">
                <a16:creationId xmlns:a16="http://schemas.microsoft.com/office/drawing/2014/main" id="{81787CA8-D8A2-484C-BCF7-8D63AD7E53F8}"/>
              </a:ext>
            </a:extLst>
          </p:cNvPr>
          <p:cNvSpPr txBox="1"/>
          <p:nvPr userDrawn="1"/>
        </p:nvSpPr>
        <p:spPr>
          <a:xfrm>
            <a:off x="628650" y="6429346"/>
            <a:ext cx="1313849" cy="323165"/>
          </a:xfrm>
          <a:prstGeom prst="rect">
            <a:avLst/>
          </a:prstGeom>
          <a:noFill/>
        </p:spPr>
        <p:txBody>
          <a:bodyPr wrap="square" rtlCol="0">
            <a:spAutoFit/>
          </a:bodyPr>
          <a:lstStyle/>
          <a:p>
            <a:r>
              <a:rPr lang="en-US" sz="1500" dirty="0">
                <a:solidFill>
                  <a:srgbClr val="FFCB05"/>
                </a:solidFill>
              </a:rPr>
              <a:t>Justin Johnson</a:t>
            </a:r>
          </a:p>
        </p:txBody>
      </p:sp>
      <p:sp>
        <p:nvSpPr>
          <p:cNvPr id="9" name="TextBox 8">
            <a:extLst>
              <a:ext uri="{FF2B5EF4-FFF2-40B4-BE49-F238E27FC236}">
                <a16:creationId xmlns:a16="http://schemas.microsoft.com/office/drawing/2014/main" id="{BDE82331-011A-BB4A-90CA-EBA3BA780B6B}"/>
              </a:ext>
            </a:extLst>
          </p:cNvPr>
          <p:cNvSpPr txBox="1"/>
          <p:nvPr userDrawn="1"/>
        </p:nvSpPr>
        <p:spPr>
          <a:xfrm>
            <a:off x="6700707" y="6429345"/>
            <a:ext cx="1814644" cy="300082"/>
          </a:xfrm>
          <a:prstGeom prst="rect">
            <a:avLst/>
          </a:prstGeom>
          <a:noFill/>
        </p:spPr>
        <p:txBody>
          <a:bodyPr wrap="square" rtlCol="0">
            <a:spAutoFit/>
          </a:bodyPr>
          <a:lstStyle/>
          <a:p>
            <a:pPr algn="r"/>
            <a:r>
              <a:rPr lang="en-US" sz="1350" b="0" i="0" u="none" kern="1200" dirty="0">
                <a:solidFill>
                  <a:srgbClr val="FFCB05"/>
                </a:solidFill>
                <a:effectLst/>
                <a:latin typeface="+mn-lt"/>
                <a:ea typeface="+mn-ea"/>
                <a:cs typeface="+mn-cs"/>
              </a:rPr>
              <a:t>Fall 2019</a:t>
            </a:r>
            <a:endParaRPr lang="en-US" sz="1500" u="none" dirty="0">
              <a:solidFill>
                <a:srgbClr val="FFCB05"/>
              </a:solidFill>
            </a:endParaRPr>
          </a:p>
        </p:txBody>
      </p:sp>
    </p:spTree>
    <p:extLst>
      <p:ext uri="{BB962C8B-B14F-4D97-AF65-F5344CB8AC3E}">
        <p14:creationId xmlns:p14="http://schemas.microsoft.com/office/powerpoint/2010/main" val="2262882665"/>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28.emf"/></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4.emf"/><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70.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emf"/><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emf"/><Relationship Id="rId5" Type="http://schemas.openxmlformats.org/officeDocument/2006/relationships/image" Target="../media/image61.png"/><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420.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3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34.xml.rels><?xml version="1.0" encoding="UTF-8" standalone="yes"?>
<Relationships xmlns="http://schemas.openxmlformats.org/package/2006/relationships"><Relationship Id="rId3" Type="http://schemas.openxmlformats.org/officeDocument/2006/relationships/image" Target="../media/image73.gif"/><Relationship Id="rId2" Type="http://schemas.openxmlformats.org/officeDocument/2006/relationships/image" Target="../media/image72.png"/><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73.gif"/><Relationship Id="rId2" Type="http://schemas.openxmlformats.org/officeDocument/2006/relationships/image" Target="../media/image72.png"/><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3" Type="http://schemas.openxmlformats.org/officeDocument/2006/relationships/image" Target="../media/image73.gif"/><Relationship Id="rId2" Type="http://schemas.openxmlformats.org/officeDocument/2006/relationships/image" Target="../media/image72.png"/><Relationship Id="rId1" Type="http://schemas.openxmlformats.org/officeDocument/2006/relationships/slideLayout" Target="../slideLayouts/slideLayout21.xml"/><Relationship Id="rId5" Type="http://schemas.openxmlformats.org/officeDocument/2006/relationships/image" Target="../media/image75.gif"/><Relationship Id="rId4" Type="http://schemas.openxmlformats.org/officeDocument/2006/relationships/image" Target="../media/image74.gif"/></Relationships>
</file>

<file path=ppt/slides/_rels/slide37.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image" Target="../media/image72.png"/><Relationship Id="rId1" Type="http://schemas.openxmlformats.org/officeDocument/2006/relationships/slideLayout" Target="../slideLayouts/slideLayout21.xml"/><Relationship Id="rId6" Type="http://schemas.openxmlformats.org/officeDocument/2006/relationships/image" Target="../media/image76.gif"/><Relationship Id="rId5" Type="http://schemas.openxmlformats.org/officeDocument/2006/relationships/image" Target="../media/image73.gif"/><Relationship Id="rId4" Type="http://schemas.openxmlformats.org/officeDocument/2006/relationships/image" Target="../media/image75.gif"/></Relationships>
</file>

<file path=ppt/slides/_rels/slide38.xml.rels><?xml version="1.0" encoding="UTF-8" standalone="yes"?>
<Relationships xmlns="http://schemas.openxmlformats.org/package/2006/relationships"><Relationship Id="rId3" Type="http://schemas.openxmlformats.org/officeDocument/2006/relationships/image" Target="../media/image73.gif"/><Relationship Id="rId7" Type="http://schemas.openxmlformats.org/officeDocument/2006/relationships/image" Target="../media/image76.gif"/><Relationship Id="rId2" Type="http://schemas.openxmlformats.org/officeDocument/2006/relationships/image" Target="../media/image72.png"/><Relationship Id="rId1" Type="http://schemas.openxmlformats.org/officeDocument/2006/relationships/slideLayout" Target="../slideLayouts/slideLayout21.xml"/><Relationship Id="rId6" Type="http://schemas.openxmlformats.org/officeDocument/2006/relationships/image" Target="../media/image77.gif"/><Relationship Id="rId5" Type="http://schemas.openxmlformats.org/officeDocument/2006/relationships/image" Target="../media/image75.gif"/><Relationship Id="rId4" Type="http://schemas.openxmlformats.org/officeDocument/2006/relationships/image" Target="../media/image74.gif"/></Relationships>
</file>

<file path=ppt/slides/_rels/slide39.xml.rels><?xml version="1.0" encoding="UTF-8" standalone="yes"?>
<Relationships xmlns="http://schemas.openxmlformats.org/package/2006/relationships"><Relationship Id="rId3" Type="http://schemas.openxmlformats.org/officeDocument/2006/relationships/image" Target="../media/image77.gif"/><Relationship Id="rId7" Type="http://schemas.openxmlformats.org/officeDocument/2006/relationships/image" Target="../media/image76.gif"/><Relationship Id="rId2" Type="http://schemas.openxmlformats.org/officeDocument/2006/relationships/image" Target="../media/image72.png"/><Relationship Id="rId1" Type="http://schemas.openxmlformats.org/officeDocument/2006/relationships/slideLayout" Target="../slideLayouts/slideLayout21.xml"/><Relationship Id="rId6" Type="http://schemas.openxmlformats.org/officeDocument/2006/relationships/image" Target="../media/image75.gif"/><Relationship Id="rId5" Type="http://schemas.openxmlformats.org/officeDocument/2006/relationships/image" Target="../media/image74.gif"/><Relationship Id="rId4" Type="http://schemas.openxmlformats.org/officeDocument/2006/relationships/image" Target="../media/image73.gif"/></Relationships>
</file>

<file path=ppt/slides/_rels/slide4.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8.gif"/><Relationship Id="rId7" Type="http://schemas.openxmlformats.org/officeDocument/2006/relationships/image" Target="../media/image76.gif"/><Relationship Id="rId2" Type="http://schemas.openxmlformats.org/officeDocument/2006/relationships/image" Target="../media/image72.png"/><Relationship Id="rId1" Type="http://schemas.openxmlformats.org/officeDocument/2006/relationships/slideLayout" Target="../slideLayouts/slideLayout21.xml"/><Relationship Id="rId6" Type="http://schemas.openxmlformats.org/officeDocument/2006/relationships/image" Target="../media/image75.gif"/><Relationship Id="rId5" Type="http://schemas.openxmlformats.org/officeDocument/2006/relationships/image" Target="../media/image74.gif"/><Relationship Id="rId4" Type="http://schemas.openxmlformats.org/officeDocument/2006/relationships/image" Target="../media/image73.gif"/></Relationships>
</file>

<file path=ppt/slides/_rels/slide41.xml.rels><?xml version="1.0" encoding="UTF-8" standalone="yes"?>
<Relationships xmlns="http://schemas.openxmlformats.org/package/2006/relationships"><Relationship Id="rId3" Type="http://schemas.openxmlformats.org/officeDocument/2006/relationships/image" Target="../media/image78.gif"/><Relationship Id="rId7" Type="http://schemas.openxmlformats.org/officeDocument/2006/relationships/image" Target="../media/image76.gif"/><Relationship Id="rId2" Type="http://schemas.openxmlformats.org/officeDocument/2006/relationships/image" Target="../media/image72.png"/><Relationship Id="rId1" Type="http://schemas.openxmlformats.org/officeDocument/2006/relationships/slideLayout" Target="../slideLayouts/slideLayout21.xml"/><Relationship Id="rId6" Type="http://schemas.openxmlformats.org/officeDocument/2006/relationships/image" Target="../media/image75.gif"/><Relationship Id="rId5" Type="http://schemas.openxmlformats.org/officeDocument/2006/relationships/image" Target="../media/image74.gif"/><Relationship Id="rId4" Type="http://schemas.openxmlformats.org/officeDocument/2006/relationships/image" Target="../media/image73.gif"/></Relationships>
</file>

<file path=ppt/slides/_rels/slide42.xml.rels><?xml version="1.0" encoding="UTF-8" standalone="yes"?>
<Relationships xmlns="http://schemas.openxmlformats.org/package/2006/relationships"><Relationship Id="rId3" Type="http://schemas.openxmlformats.org/officeDocument/2006/relationships/image" Target="../media/image79.gif"/><Relationship Id="rId7" Type="http://schemas.openxmlformats.org/officeDocument/2006/relationships/image" Target="../media/image76.gif"/><Relationship Id="rId2" Type="http://schemas.openxmlformats.org/officeDocument/2006/relationships/image" Target="../media/image72.png"/><Relationship Id="rId1" Type="http://schemas.openxmlformats.org/officeDocument/2006/relationships/slideLayout" Target="../slideLayouts/slideLayout21.xml"/><Relationship Id="rId6" Type="http://schemas.openxmlformats.org/officeDocument/2006/relationships/image" Target="../media/image75.gif"/><Relationship Id="rId5" Type="http://schemas.openxmlformats.org/officeDocument/2006/relationships/image" Target="../media/image74.gif"/><Relationship Id="rId4" Type="http://schemas.openxmlformats.org/officeDocument/2006/relationships/image" Target="../media/image73.gif"/></Relationships>
</file>

<file path=ppt/slides/_rels/slide43.xml.rels><?xml version="1.0" encoding="UTF-8" standalone="yes"?>
<Relationships xmlns="http://schemas.openxmlformats.org/package/2006/relationships"><Relationship Id="rId3" Type="http://schemas.openxmlformats.org/officeDocument/2006/relationships/image" Target="../media/image79.gif"/><Relationship Id="rId7" Type="http://schemas.openxmlformats.org/officeDocument/2006/relationships/image" Target="../media/image76.gif"/><Relationship Id="rId2" Type="http://schemas.openxmlformats.org/officeDocument/2006/relationships/image" Target="../media/image72.png"/><Relationship Id="rId1" Type="http://schemas.openxmlformats.org/officeDocument/2006/relationships/slideLayout" Target="../slideLayouts/slideLayout21.xml"/><Relationship Id="rId6" Type="http://schemas.openxmlformats.org/officeDocument/2006/relationships/image" Target="../media/image75.gif"/><Relationship Id="rId5" Type="http://schemas.openxmlformats.org/officeDocument/2006/relationships/image" Target="../media/image74.gif"/><Relationship Id="rId4" Type="http://schemas.openxmlformats.org/officeDocument/2006/relationships/image" Target="../media/image73.gif"/></Relationships>
</file>

<file path=ppt/slides/_rels/slide44.xml.rels><?xml version="1.0" encoding="UTF-8" standalone="yes"?>
<Relationships xmlns="http://schemas.openxmlformats.org/package/2006/relationships"><Relationship Id="rId3" Type="http://schemas.openxmlformats.org/officeDocument/2006/relationships/image" Target="../media/image80.gif"/><Relationship Id="rId7" Type="http://schemas.openxmlformats.org/officeDocument/2006/relationships/image" Target="../media/image76.gif"/><Relationship Id="rId2" Type="http://schemas.openxmlformats.org/officeDocument/2006/relationships/image" Target="../media/image72.png"/><Relationship Id="rId1" Type="http://schemas.openxmlformats.org/officeDocument/2006/relationships/slideLayout" Target="../slideLayouts/slideLayout21.xml"/><Relationship Id="rId6" Type="http://schemas.openxmlformats.org/officeDocument/2006/relationships/image" Target="../media/image75.gif"/><Relationship Id="rId5" Type="http://schemas.openxmlformats.org/officeDocument/2006/relationships/image" Target="../media/image74.gif"/><Relationship Id="rId4" Type="http://schemas.openxmlformats.org/officeDocument/2006/relationships/image" Target="../media/image73.gif"/></Relationships>
</file>

<file path=ppt/slides/_rels/slide45.xml.rels><?xml version="1.0" encoding="UTF-8" standalone="yes"?>
<Relationships xmlns="http://schemas.openxmlformats.org/package/2006/relationships"><Relationship Id="rId3" Type="http://schemas.openxmlformats.org/officeDocument/2006/relationships/image" Target="../media/image80.gif"/><Relationship Id="rId7" Type="http://schemas.openxmlformats.org/officeDocument/2006/relationships/image" Target="../media/image76.gif"/><Relationship Id="rId2" Type="http://schemas.openxmlformats.org/officeDocument/2006/relationships/image" Target="../media/image72.png"/><Relationship Id="rId1" Type="http://schemas.openxmlformats.org/officeDocument/2006/relationships/slideLayout" Target="../slideLayouts/slideLayout21.xml"/><Relationship Id="rId6" Type="http://schemas.openxmlformats.org/officeDocument/2006/relationships/image" Target="../media/image75.gif"/><Relationship Id="rId5" Type="http://schemas.openxmlformats.org/officeDocument/2006/relationships/image" Target="../media/image74.gif"/><Relationship Id="rId4" Type="http://schemas.openxmlformats.org/officeDocument/2006/relationships/image" Target="../media/image73.gif"/></Relationships>
</file>

<file path=ppt/slides/_rels/slide46.xml.rels><?xml version="1.0" encoding="UTF-8" standalone="yes"?>
<Relationships xmlns="http://schemas.openxmlformats.org/package/2006/relationships"><Relationship Id="rId8" Type="http://schemas.openxmlformats.org/officeDocument/2006/relationships/image" Target="../media/image81.gif"/><Relationship Id="rId3" Type="http://schemas.openxmlformats.org/officeDocument/2006/relationships/image" Target="../media/image80.gif"/><Relationship Id="rId7" Type="http://schemas.openxmlformats.org/officeDocument/2006/relationships/image" Target="../media/image76.gif"/><Relationship Id="rId2" Type="http://schemas.openxmlformats.org/officeDocument/2006/relationships/image" Target="../media/image72.png"/><Relationship Id="rId1" Type="http://schemas.openxmlformats.org/officeDocument/2006/relationships/slideLayout" Target="../slideLayouts/slideLayout21.xml"/><Relationship Id="rId6" Type="http://schemas.openxmlformats.org/officeDocument/2006/relationships/image" Target="../media/image75.gif"/><Relationship Id="rId5" Type="http://schemas.openxmlformats.org/officeDocument/2006/relationships/image" Target="../media/image74.gif"/><Relationship Id="rId4" Type="http://schemas.openxmlformats.org/officeDocument/2006/relationships/image" Target="../media/image73.gif"/></Relationships>
</file>

<file path=ppt/slides/_rels/slide47.xml.rels><?xml version="1.0" encoding="UTF-8" standalone="yes"?>
<Relationships xmlns="http://schemas.openxmlformats.org/package/2006/relationships"><Relationship Id="rId8" Type="http://schemas.openxmlformats.org/officeDocument/2006/relationships/image" Target="../media/image81.gif"/><Relationship Id="rId3" Type="http://schemas.openxmlformats.org/officeDocument/2006/relationships/image" Target="../media/image80.gif"/><Relationship Id="rId7" Type="http://schemas.openxmlformats.org/officeDocument/2006/relationships/image" Target="../media/image76.gif"/><Relationship Id="rId2" Type="http://schemas.openxmlformats.org/officeDocument/2006/relationships/image" Target="../media/image72.png"/><Relationship Id="rId1" Type="http://schemas.openxmlformats.org/officeDocument/2006/relationships/slideLayout" Target="../slideLayouts/slideLayout21.xml"/><Relationship Id="rId6" Type="http://schemas.openxmlformats.org/officeDocument/2006/relationships/image" Target="../media/image75.gif"/><Relationship Id="rId5" Type="http://schemas.openxmlformats.org/officeDocument/2006/relationships/image" Target="../media/image74.gif"/><Relationship Id="rId4" Type="http://schemas.openxmlformats.org/officeDocument/2006/relationships/image" Target="../media/image73.gif"/></Relationships>
</file>

<file path=ppt/slides/_rels/slide48.xml.rels><?xml version="1.0" encoding="UTF-8" standalone="yes"?>
<Relationships xmlns="http://schemas.openxmlformats.org/package/2006/relationships"><Relationship Id="rId8" Type="http://schemas.openxmlformats.org/officeDocument/2006/relationships/image" Target="../media/image83.gif"/><Relationship Id="rId3" Type="http://schemas.openxmlformats.org/officeDocument/2006/relationships/image" Target="../media/image73.gif"/><Relationship Id="rId7" Type="http://schemas.openxmlformats.org/officeDocument/2006/relationships/image" Target="../media/image82.gif"/><Relationship Id="rId2" Type="http://schemas.openxmlformats.org/officeDocument/2006/relationships/image" Target="../media/image72.png"/><Relationship Id="rId1" Type="http://schemas.openxmlformats.org/officeDocument/2006/relationships/slideLayout" Target="../slideLayouts/slideLayout21.xml"/><Relationship Id="rId6" Type="http://schemas.openxmlformats.org/officeDocument/2006/relationships/image" Target="../media/image76.gif"/><Relationship Id="rId5" Type="http://schemas.openxmlformats.org/officeDocument/2006/relationships/image" Target="../media/image75.gif"/><Relationship Id="rId4" Type="http://schemas.openxmlformats.org/officeDocument/2006/relationships/image" Target="../media/image74.gif"/></Relationships>
</file>

<file path=ppt/slides/_rels/slide49.xml.rels><?xml version="1.0" encoding="UTF-8" standalone="yes"?>
<Relationships xmlns="http://schemas.openxmlformats.org/package/2006/relationships"><Relationship Id="rId8" Type="http://schemas.openxmlformats.org/officeDocument/2006/relationships/image" Target="../media/image83.gif"/><Relationship Id="rId3" Type="http://schemas.openxmlformats.org/officeDocument/2006/relationships/image" Target="../media/image73.gif"/><Relationship Id="rId7" Type="http://schemas.openxmlformats.org/officeDocument/2006/relationships/image" Target="../media/image82.gif"/><Relationship Id="rId2" Type="http://schemas.openxmlformats.org/officeDocument/2006/relationships/image" Target="../media/image72.png"/><Relationship Id="rId1" Type="http://schemas.openxmlformats.org/officeDocument/2006/relationships/slideLayout" Target="../slideLayouts/slideLayout21.xml"/><Relationship Id="rId6" Type="http://schemas.openxmlformats.org/officeDocument/2006/relationships/image" Target="../media/image76.gif"/><Relationship Id="rId5" Type="http://schemas.openxmlformats.org/officeDocument/2006/relationships/image" Target="../media/image75.gif"/><Relationship Id="rId4" Type="http://schemas.openxmlformats.org/officeDocument/2006/relationships/image" Target="../media/image74.gi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84.gif"/><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3" Type="http://schemas.openxmlformats.org/officeDocument/2006/relationships/image" Target="../media/image85.gif"/><Relationship Id="rId2" Type="http://schemas.openxmlformats.org/officeDocument/2006/relationships/image" Target="../media/image84.gif"/><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3" Type="http://schemas.openxmlformats.org/officeDocument/2006/relationships/image" Target="../media/image85.gif"/><Relationship Id="rId2" Type="http://schemas.openxmlformats.org/officeDocument/2006/relationships/image" Target="../media/image84.gif"/><Relationship Id="rId1" Type="http://schemas.openxmlformats.org/officeDocument/2006/relationships/slideLayout" Target="../slideLayouts/slideLayout22.xml"/><Relationship Id="rId5" Type="http://schemas.openxmlformats.org/officeDocument/2006/relationships/image" Target="../media/image87.gif"/><Relationship Id="rId4" Type="http://schemas.openxmlformats.org/officeDocument/2006/relationships/image" Target="../media/image86.gif"/></Relationships>
</file>

<file path=ppt/slides/_rels/slide53.xml.rels><?xml version="1.0" encoding="UTF-8" standalone="yes"?>
<Relationships xmlns="http://schemas.openxmlformats.org/package/2006/relationships"><Relationship Id="rId3" Type="http://schemas.openxmlformats.org/officeDocument/2006/relationships/image" Target="../media/image85.gif"/><Relationship Id="rId7" Type="http://schemas.openxmlformats.org/officeDocument/2006/relationships/image" Target="../media/image89.gif"/><Relationship Id="rId2" Type="http://schemas.openxmlformats.org/officeDocument/2006/relationships/image" Target="../media/image84.gif"/><Relationship Id="rId1" Type="http://schemas.openxmlformats.org/officeDocument/2006/relationships/slideLayout" Target="../slideLayouts/slideLayout22.xml"/><Relationship Id="rId6" Type="http://schemas.openxmlformats.org/officeDocument/2006/relationships/image" Target="../media/image88.gif"/><Relationship Id="rId5" Type="http://schemas.openxmlformats.org/officeDocument/2006/relationships/image" Target="../media/image87.gif"/><Relationship Id="rId4" Type="http://schemas.openxmlformats.org/officeDocument/2006/relationships/image" Target="../media/image86.gif"/></Relationships>
</file>

<file path=ppt/slides/_rels/slide54.xml.rels><?xml version="1.0" encoding="UTF-8" standalone="yes"?>
<Relationships xmlns="http://schemas.openxmlformats.org/package/2006/relationships"><Relationship Id="rId3" Type="http://schemas.openxmlformats.org/officeDocument/2006/relationships/image" Target="../media/image85.gif"/><Relationship Id="rId7" Type="http://schemas.openxmlformats.org/officeDocument/2006/relationships/image" Target="../media/image89.gif"/><Relationship Id="rId2" Type="http://schemas.openxmlformats.org/officeDocument/2006/relationships/image" Target="../media/image84.gif"/><Relationship Id="rId1" Type="http://schemas.openxmlformats.org/officeDocument/2006/relationships/slideLayout" Target="../slideLayouts/slideLayout22.xml"/><Relationship Id="rId6" Type="http://schemas.openxmlformats.org/officeDocument/2006/relationships/image" Target="../media/image88.gif"/><Relationship Id="rId5" Type="http://schemas.openxmlformats.org/officeDocument/2006/relationships/image" Target="../media/image87.gif"/><Relationship Id="rId4" Type="http://schemas.openxmlformats.org/officeDocument/2006/relationships/image" Target="../media/image86.gif"/></Relationships>
</file>

<file path=ppt/slides/_rels/slide5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 Id="rId5" Type="http://schemas.openxmlformats.org/officeDocument/2006/relationships/image" Target="../media/image93.png"/><Relationship Id="rId4" Type="http://schemas.openxmlformats.org/officeDocument/2006/relationships/image" Target="../media/image92.emf"/></Relationships>
</file>

<file path=ppt/slides/_rels/slide5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 Id="rId4" Type="http://schemas.openxmlformats.org/officeDocument/2006/relationships/image" Target="../media/image96.png"/></Relationships>
</file>

<file path=ppt/slides/_rels/slide5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99.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00.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00.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zh-CN" altLang="en-US" sz="6000" dirty="0">
                <a:latin typeface="楷体_GB2312" pitchFamily="49" charset="-122"/>
              </a:rPr>
              <a:t>自然语言处理</a:t>
            </a:r>
            <a:br>
              <a:rPr lang="zh-CN" altLang="en-US" sz="6000" dirty="0">
                <a:latin typeface="楷体_GB2312" pitchFamily="49" charset="-122"/>
              </a:rPr>
            </a:br>
            <a:br>
              <a:rPr lang="zh-CN" altLang="en-US" sz="2400" dirty="0">
                <a:latin typeface="楷体_GB2312" pitchFamily="49" charset="-122"/>
              </a:rPr>
            </a:br>
            <a:r>
              <a:rPr lang="zh-CN" altLang="en-US" sz="3600" dirty="0">
                <a:latin typeface="楷体_GB2312" pitchFamily="49" charset="-122"/>
              </a:rPr>
              <a:t>第</a:t>
            </a:r>
            <a:r>
              <a:rPr lang="en-US" altLang="zh-CN" sz="3600" dirty="0">
                <a:latin typeface="楷体_GB2312" pitchFamily="49" charset="-122"/>
              </a:rPr>
              <a:t>08</a:t>
            </a:r>
            <a:r>
              <a:rPr lang="zh-CN" altLang="en-US" sz="3600" dirty="0">
                <a:latin typeface="楷体_GB2312" pitchFamily="49" charset="-122"/>
              </a:rPr>
              <a:t>章 神经网络与文本应用</a:t>
            </a:r>
          </a:p>
        </p:txBody>
      </p:sp>
      <p:sp>
        <p:nvSpPr>
          <p:cNvPr id="2051" name="Rectangle 3"/>
          <p:cNvSpPr>
            <a:spLocks noGrp="1" noChangeArrowheads="1"/>
          </p:cNvSpPr>
          <p:nvPr>
            <p:ph type="subTitle" idx="1"/>
          </p:nvPr>
        </p:nvSpPr>
        <p:spPr/>
        <p:txBody>
          <a:bodyPr/>
          <a:lstStyle/>
          <a:p>
            <a:pPr eaLnBrk="1" hangingPunct="1">
              <a:defRPr/>
            </a:pPr>
            <a:r>
              <a:rPr lang="zh-CN" altLang="en-US" dirty="0">
                <a:latin typeface="楷体_GB2312" pitchFamily="49" charset="-122"/>
              </a:rPr>
              <a:t>软件学院 刘春</a:t>
            </a:r>
            <a:endParaRPr lang="en-US" altLang="zh-CN" dirty="0">
              <a:latin typeface="楷体_GB2312" pitchFamily="49" charset="-122"/>
            </a:endParaRPr>
          </a:p>
        </p:txBody>
      </p:sp>
      <p:sp>
        <p:nvSpPr>
          <p:cNvPr id="4" name="Rectangle 3">
            <a:extLst>
              <a:ext uri="{FF2B5EF4-FFF2-40B4-BE49-F238E27FC236}">
                <a16:creationId xmlns:a16="http://schemas.microsoft.com/office/drawing/2014/main" id="{1796E90F-D236-42E8-827A-ACF693B53F16}"/>
              </a:ext>
            </a:extLst>
          </p:cNvPr>
          <p:cNvSpPr txBox="1">
            <a:spLocks noChangeArrowheads="1"/>
          </p:cNvSpPr>
          <p:nvPr/>
        </p:nvSpPr>
        <p:spPr bwMode="auto">
          <a:xfrm>
            <a:off x="323528" y="6093296"/>
            <a:ext cx="8642350" cy="622300"/>
          </a:xfrm>
          <a:prstGeom prst="rect">
            <a:avLst/>
          </a:prstGeom>
          <a:noFill/>
          <a:ln>
            <a:noFill/>
          </a:ln>
        </p:spPr>
        <p:txBody>
          <a:bodyPr/>
          <a:lstStyle>
            <a:lvl1pPr marL="0" indent="0" algn="ctr" rtl="0" eaLnBrk="0" fontAlgn="base" hangingPunct="0">
              <a:spcBef>
                <a:spcPct val="20000"/>
              </a:spcBef>
              <a:spcAft>
                <a:spcPct val="0"/>
              </a:spcAft>
              <a:buFontTx/>
              <a:buNone/>
              <a:defRPr sz="3200" b="1">
                <a:solidFill>
                  <a:schemeClr val="tx1"/>
                </a:solidFill>
                <a:effectLst>
                  <a:outerShdw blurRad="38100" dist="38100" dir="2700000" algn="tl">
                    <a:srgbClr val="C0C0C0"/>
                  </a:outerShdw>
                </a:effectLst>
                <a:latin typeface="+mn-lt"/>
                <a:ea typeface="楷体_GB2312" pitchFamily="49" charset="-122"/>
                <a:cs typeface="+mn-cs"/>
              </a:defRPr>
            </a:lvl1pPr>
            <a:lvl2pPr marL="742950" indent="-285750" algn="l" rtl="0" eaLnBrk="0" fontAlgn="base" hangingPunct="0">
              <a:spcBef>
                <a:spcPct val="20000"/>
              </a:spcBef>
              <a:spcAft>
                <a:spcPct val="0"/>
              </a:spcAft>
              <a:buChar char="–"/>
              <a:defRPr sz="2800">
                <a:solidFill>
                  <a:schemeClr val="tx1"/>
                </a:solidFill>
                <a:latin typeface="+mn-lt"/>
                <a:ea typeface="楷体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楷体_GB2312" pitchFamily="49" charset="-122"/>
              </a:defRPr>
            </a:lvl3pPr>
            <a:lvl4pPr marL="1600200" indent="-228600" algn="l" rtl="0" eaLnBrk="0" fontAlgn="base" hangingPunct="0">
              <a:spcBef>
                <a:spcPct val="20000"/>
              </a:spcBef>
              <a:spcAft>
                <a:spcPct val="0"/>
              </a:spcAft>
              <a:buChar char="–"/>
              <a:defRPr sz="2000">
                <a:solidFill>
                  <a:schemeClr val="tx1"/>
                </a:solidFill>
                <a:latin typeface="+mn-lt"/>
                <a:ea typeface="楷体_GB2312" pitchFamily="49" charset="-122"/>
              </a:defRPr>
            </a:lvl4pPr>
            <a:lvl5pPr marL="2057400" indent="-228600" algn="l" rtl="0" eaLnBrk="0" fontAlgn="base" hangingPunct="0">
              <a:spcBef>
                <a:spcPct val="20000"/>
              </a:spcBef>
              <a:spcAft>
                <a:spcPct val="0"/>
              </a:spcAft>
              <a:buChar char="»"/>
              <a:defRPr sz="2000">
                <a:solidFill>
                  <a:schemeClr val="tx1"/>
                </a:solidFill>
                <a:latin typeface="+mn-lt"/>
                <a:ea typeface="楷体_GB2312" pitchFamily="49" charset="-122"/>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defRPr/>
            </a:pPr>
            <a:r>
              <a:rPr lang="zh-CN" altLang="en-US" sz="2800" kern="0" dirty="0">
                <a:effectLst/>
                <a:latin typeface="楷体" panose="02010609060101010101" pitchFamily="49" charset="-122"/>
                <a:ea typeface="楷体" panose="02010609060101010101" pitchFamily="49" charset="-122"/>
              </a:rPr>
              <a:t>参考：</a:t>
            </a:r>
            <a:r>
              <a:rPr lang="en-US" altLang="zh-CN" sz="2800" kern="0" dirty="0">
                <a:effectLst/>
                <a:ea typeface="楷体" panose="02010609060101010101" pitchFamily="49" charset="-122"/>
              </a:rPr>
              <a:t>Dan </a:t>
            </a:r>
            <a:r>
              <a:rPr lang="en-US" altLang="zh-CN" sz="2800" kern="0" dirty="0" err="1">
                <a:effectLst/>
                <a:ea typeface="楷体" panose="02010609060101010101" pitchFamily="49" charset="-122"/>
              </a:rPr>
              <a:t>Jurafsky</a:t>
            </a:r>
            <a:r>
              <a:rPr lang="en-US" altLang="zh-CN" sz="2800" kern="0" dirty="0">
                <a:effectLst/>
                <a:latin typeface="楷体" panose="02010609060101010101" pitchFamily="49" charset="-122"/>
                <a:ea typeface="楷体" panose="02010609060101010101" pitchFamily="49" charset="-122"/>
              </a:rPr>
              <a:t>《</a:t>
            </a:r>
            <a:r>
              <a:rPr lang="zh-CN" altLang="en-US" sz="2800" kern="0" dirty="0">
                <a:effectLst/>
                <a:latin typeface="楷体" panose="02010609060101010101" pitchFamily="49" charset="-122"/>
                <a:ea typeface="楷体" panose="02010609060101010101" pitchFamily="49" charset="-122"/>
              </a:rPr>
              <a:t>自然语言处理</a:t>
            </a:r>
            <a:r>
              <a:rPr lang="en-US" altLang="zh-CN" sz="2800" kern="0" dirty="0">
                <a:effectLst/>
                <a:latin typeface="楷体" panose="02010609060101010101" pitchFamily="49" charset="-122"/>
                <a:ea typeface="楷体" panose="02010609060101010101" pitchFamily="49" charset="-122"/>
              </a:rPr>
              <a:t>》</a:t>
            </a:r>
            <a:endParaRPr lang="zh-CN" altLang="en-US" sz="2800" kern="0" dirty="0">
              <a:effectLst/>
              <a:latin typeface="楷体" panose="02010609060101010101" pitchFamily="49" charset="-122"/>
              <a:ea typeface="楷体" panose="02010609060101010101"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66A5A0-D734-42BA-90BC-427722D17D45}"/>
              </a:ext>
            </a:extLst>
          </p:cNvPr>
          <p:cNvSpPr>
            <a:spLocks noGrp="1"/>
          </p:cNvSpPr>
          <p:nvPr>
            <p:ph type="title"/>
          </p:nvPr>
        </p:nvSpPr>
        <p:spPr/>
        <p:txBody>
          <a:bodyPr/>
          <a:lstStyle/>
          <a:p>
            <a:r>
              <a:rPr lang="en-US" altLang="zh-CN" dirty="0"/>
              <a:t>XOR</a:t>
            </a:r>
            <a:r>
              <a:rPr lang="zh-CN" altLang="en-US" dirty="0"/>
              <a:t>问题</a:t>
            </a:r>
          </a:p>
        </p:txBody>
      </p:sp>
      <p:sp>
        <p:nvSpPr>
          <p:cNvPr id="3" name="内容占位符 2">
            <a:extLst>
              <a:ext uri="{FF2B5EF4-FFF2-40B4-BE49-F238E27FC236}">
                <a16:creationId xmlns:a16="http://schemas.microsoft.com/office/drawing/2014/main" id="{B9C5D031-CE26-4334-8926-2FA7E696FA54}"/>
              </a:ext>
            </a:extLst>
          </p:cNvPr>
          <p:cNvSpPr>
            <a:spLocks noGrp="1"/>
          </p:cNvSpPr>
          <p:nvPr>
            <p:ph idx="1"/>
          </p:nvPr>
        </p:nvSpPr>
        <p:spPr/>
        <p:txBody>
          <a:bodyPr/>
          <a:lstStyle/>
          <a:p>
            <a:endParaRPr lang="zh-CN" altLang="en-US" dirty="0"/>
          </a:p>
        </p:txBody>
      </p:sp>
      <p:pic>
        <p:nvPicPr>
          <p:cNvPr id="4" name="图片 3">
            <a:extLst>
              <a:ext uri="{FF2B5EF4-FFF2-40B4-BE49-F238E27FC236}">
                <a16:creationId xmlns:a16="http://schemas.microsoft.com/office/drawing/2014/main" id="{0FE1B12C-1788-4129-B48C-70D224DE57F8}"/>
              </a:ext>
            </a:extLst>
          </p:cNvPr>
          <p:cNvPicPr>
            <a:picLocks noChangeAspect="1"/>
          </p:cNvPicPr>
          <p:nvPr/>
        </p:nvPicPr>
        <p:blipFill>
          <a:blip r:embed="rId2"/>
          <a:stretch>
            <a:fillRect/>
          </a:stretch>
        </p:blipFill>
        <p:spPr>
          <a:xfrm>
            <a:off x="419299" y="1844824"/>
            <a:ext cx="8229600" cy="3000375"/>
          </a:xfrm>
          <a:prstGeom prst="rect">
            <a:avLst/>
          </a:prstGeom>
        </p:spPr>
      </p:pic>
    </p:spTree>
    <p:extLst>
      <p:ext uri="{BB962C8B-B14F-4D97-AF65-F5344CB8AC3E}">
        <p14:creationId xmlns:p14="http://schemas.microsoft.com/office/powerpoint/2010/main" val="1900312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5A3AB4-B4C2-46C6-96D4-BDDBD337DFD6}"/>
              </a:ext>
            </a:extLst>
          </p:cNvPr>
          <p:cNvSpPr>
            <a:spLocks noGrp="1"/>
          </p:cNvSpPr>
          <p:nvPr>
            <p:ph type="title"/>
          </p:nvPr>
        </p:nvSpPr>
        <p:spPr/>
        <p:txBody>
          <a:bodyPr/>
          <a:lstStyle/>
          <a:p>
            <a:r>
              <a:rPr lang="en-US" altLang="zh-CN" dirty="0"/>
              <a:t>XOR</a:t>
            </a:r>
            <a:r>
              <a:rPr lang="zh-CN" altLang="en-US" dirty="0"/>
              <a:t>问题</a:t>
            </a:r>
          </a:p>
        </p:txBody>
      </p:sp>
      <p:sp>
        <p:nvSpPr>
          <p:cNvPr id="3" name="内容占位符 2">
            <a:extLst>
              <a:ext uri="{FF2B5EF4-FFF2-40B4-BE49-F238E27FC236}">
                <a16:creationId xmlns:a16="http://schemas.microsoft.com/office/drawing/2014/main" id="{8E359E76-63BF-4B6C-BF8A-06A1930E8E65}"/>
              </a:ext>
            </a:extLst>
          </p:cNvPr>
          <p:cNvSpPr>
            <a:spLocks noGrp="1"/>
          </p:cNvSpPr>
          <p:nvPr>
            <p:ph idx="1"/>
          </p:nvPr>
        </p:nvSpPr>
        <p:spPr/>
        <p:txBody>
          <a:bodyPr/>
          <a:lstStyle/>
          <a:p>
            <a:r>
              <a:rPr lang="zh-CN" altLang="en-US" sz="2800" dirty="0"/>
              <a:t>多层神经网络</a:t>
            </a:r>
            <a:endParaRPr lang="en-US" altLang="zh-CN" sz="2800" dirty="0"/>
          </a:p>
          <a:p>
            <a:endParaRPr lang="en-US" altLang="zh-CN" sz="2800" dirty="0"/>
          </a:p>
          <a:p>
            <a:endParaRPr lang="en-US" altLang="zh-CN" sz="2800" dirty="0"/>
          </a:p>
          <a:p>
            <a:endParaRPr lang="en-US" altLang="zh-CN" sz="2800" dirty="0"/>
          </a:p>
          <a:p>
            <a:r>
              <a:rPr lang="zh-CN" altLang="en-US" sz="2800" dirty="0"/>
              <a:t>新关系</a:t>
            </a:r>
            <a:endParaRPr lang="en-US" altLang="zh-CN" sz="2800" dirty="0"/>
          </a:p>
          <a:p>
            <a:endParaRPr lang="zh-CN" altLang="en-US" sz="2800" dirty="0"/>
          </a:p>
        </p:txBody>
      </p:sp>
      <p:pic>
        <p:nvPicPr>
          <p:cNvPr id="4" name="图片 3">
            <a:extLst>
              <a:ext uri="{FF2B5EF4-FFF2-40B4-BE49-F238E27FC236}">
                <a16:creationId xmlns:a16="http://schemas.microsoft.com/office/drawing/2014/main" id="{1DD7DE59-7F5F-4866-A830-0458271FF69C}"/>
              </a:ext>
            </a:extLst>
          </p:cNvPr>
          <p:cNvPicPr>
            <a:picLocks noChangeAspect="1"/>
          </p:cNvPicPr>
          <p:nvPr/>
        </p:nvPicPr>
        <p:blipFill>
          <a:blip r:embed="rId2"/>
          <a:stretch>
            <a:fillRect/>
          </a:stretch>
        </p:blipFill>
        <p:spPr>
          <a:xfrm>
            <a:off x="3275856" y="1625922"/>
            <a:ext cx="3168352" cy="2268055"/>
          </a:xfrm>
          <a:prstGeom prst="rect">
            <a:avLst/>
          </a:prstGeom>
        </p:spPr>
      </p:pic>
      <p:pic>
        <p:nvPicPr>
          <p:cNvPr id="5" name="图片 4">
            <a:extLst>
              <a:ext uri="{FF2B5EF4-FFF2-40B4-BE49-F238E27FC236}">
                <a16:creationId xmlns:a16="http://schemas.microsoft.com/office/drawing/2014/main" id="{1CE5C2C6-9076-49A4-8AF0-CA0FDAC40D59}"/>
              </a:ext>
            </a:extLst>
          </p:cNvPr>
          <p:cNvPicPr>
            <a:picLocks noChangeAspect="1"/>
          </p:cNvPicPr>
          <p:nvPr/>
        </p:nvPicPr>
        <p:blipFill>
          <a:blip r:embed="rId3"/>
          <a:stretch>
            <a:fillRect/>
          </a:stretch>
        </p:blipFill>
        <p:spPr>
          <a:xfrm>
            <a:off x="1691680" y="4100493"/>
            <a:ext cx="5976664" cy="2314614"/>
          </a:xfrm>
          <a:prstGeom prst="rect">
            <a:avLst/>
          </a:prstGeom>
        </p:spPr>
      </p:pic>
    </p:spTree>
    <p:extLst>
      <p:ext uri="{BB962C8B-B14F-4D97-AF65-F5344CB8AC3E}">
        <p14:creationId xmlns:p14="http://schemas.microsoft.com/office/powerpoint/2010/main" val="1834515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pPr eaLnBrk="1" hangingPunct="1">
              <a:defRPr/>
            </a:pPr>
            <a:r>
              <a:rPr lang="zh-CN" altLang="en-US" dirty="0"/>
              <a:t>目录</a:t>
            </a:r>
          </a:p>
        </p:txBody>
      </p:sp>
      <p:sp>
        <p:nvSpPr>
          <p:cNvPr id="58371" name="Rectangle 3"/>
          <p:cNvSpPr>
            <a:spLocks noGrp="1" noChangeArrowheads="1"/>
          </p:cNvSpPr>
          <p:nvPr>
            <p:ph type="body" idx="1"/>
          </p:nvPr>
        </p:nvSpPr>
        <p:spPr/>
        <p:txBody>
          <a:bodyPr/>
          <a:lstStyle/>
          <a:p>
            <a:pPr eaLnBrk="1" hangingPunct="1"/>
            <a:r>
              <a:rPr lang="en-US" altLang="zh-CN" b="1" dirty="0"/>
              <a:t>8.1 </a:t>
            </a:r>
            <a:r>
              <a:rPr lang="zh-CN" altLang="en-US" b="1" dirty="0"/>
              <a:t>神经元</a:t>
            </a:r>
          </a:p>
          <a:p>
            <a:pPr eaLnBrk="1" hangingPunct="1"/>
            <a:r>
              <a:rPr lang="en-US" altLang="zh-CN" b="1" dirty="0"/>
              <a:t>8.2 XOR</a:t>
            </a:r>
            <a:r>
              <a:rPr lang="zh-CN" altLang="en-US" b="1" dirty="0"/>
              <a:t>问题</a:t>
            </a:r>
          </a:p>
          <a:p>
            <a:pPr eaLnBrk="1" hangingPunct="1"/>
            <a:r>
              <a:rPr lang="en-US" altLang="zh-CN" b="1" dirty="0">
                <a:solidFill>
                  <a:srgbClr val="B2B2B2"/>
                </a:solidFill>
              </a:rPr>
              <a:t>8.3 </a:t>
            </a:r>
            <a:r>
              <a:rPr lang="zh-CN" altLang="en-US" b="1" dirty="0">
                <a:solidFill>
                  <a:srgbClr val="B2B2B2"/>
                </a:solidFill>
              </a:rPr>
              <a:t>前向神经网络</a:t>
            </a:r>
            <a:endParaRPr lang="en-US" altLang="zh-CN" b="1" dirty="0">
              <a:solidFill>
                <a:srgbClr val="B2B2B2"/>
              </a:solidFill>
            </a:endParaRPr>
          </a:p>
          <a:p>
            <a:pPr eaLnBrk="1" hangingPunct="1"/>
            <a:r>
              <a:rPr lang="en-US" altLang="zh-CN" b="1" dirty="0"/>
              <a:t>8.4 </a:t>
            </a:r>
            <a:r>
              <a:rPr lang="zh-CN" altLang="en-US" b="1" dirty="0"/>
              <a:t>神经网络训练</a:t>
            </a:r>
            <a:endParaRPr lang="en-US" altLang="zh-CN" b="1" dirty="0"/>
          </a:p>
          <a:p>
            <a:pPr eaLnBrk="1" hangingPunct="1"/>
            <a:r>
              <a:rPr lang="en-US" altLang="zh-CN" b="1" dirty="0"/>
              <a:t>8.5 </a:t>
            </a:r>
            <a:r>
              <a:rPr lang="zh-CN" altLang="en-US" b="1" dirty="0"/>
              <a:t>神经网络语言模型</a:t>
            </a:r>
          </a:p>
        </p:txBody>
      </p:sp>
    </p:spTree>
    <p:extLst>
      <p:ext uri="{BB962C8B-B14F-4D97-AF65-F5344CB8AC3E}">
        <p14:creationId xmlns:p14="http://schemas.microsoft.com/office/powerpoint/2010/main" val="3833662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BB16A5-C037-4824-B235-CC4487477B7E}"/>
              </a:ext>
            </a:extLst>
          </p:cNvPr>
          <p:cNvSpPr>
            <a:spLocks noGrp="1"/>
          </p:cNvSpPr>
          <p:nvPr>
            <p:ph type="title"/>
          </p:nvPr>
        </p:nvSpPr>
        <p:spPr/>
        <p:txBody>
          <a:bodyPr/>
          <a:lstStyle/>
          <a:p>
            <a:r>
              <a:rPr lang="zh-CN" altLang="en-US" dirty="0"/>
              <a:t>前向神经网络</a:t>
            </a:r>
          </a:p>
        </p:txBody>
      </p:sp>
      <p:sp>
        <p:nvSpPr>
          <p:cNvPr id="3" name="内容占位符 2">
            <a:extLst>
              <a:ext uri="{FF2B5EF4-FFF2-40B4-BE49-F238E27FC236}">
                <a16:creationId xmlns:a16="http://schemas.microsoft.com/office/drawing/2014/main" id="{CB35C72D-0DB0-421B-9C67-79727E973D3B}"/>
              </a:ext>
            </a:extLst>
          </p:cNvPr>
          <p:cNvSpPr>
            <a:spLocks noGrp="1"/>
          </p:cNvSpPr>
          <p:nvPr>
            <p:ph idx="1"/>
          </p:nvPr>
        </p:nvSpPr>
        <p:spPr/>
        <p:txBody>
          <a:bodyPr/>
          <a:lstStyle/>
          <a:p>
            <a:r>
              <a:rPr lang="zh-CN" altLang="en-US" sz="2800" dirty="0"/>
              <a:t>前向神经网络：不包含环的多层神经网络，又称“多层感知器”</a:t>
            </a:r>
            <a:endParaRPr lang="en-US" altLang="zh-CN" sz="2800" dirty="0"/>
          </a:p>
          <a:p>
            <a:r>
              <a:rPr lang="zh-CN" altLang="en-US" sz="2800" dirty="0"/>
              <a:t>两层神经网络</a:t>
            </a:r>
            <a:endParaRPr lang="en-US" altLang="zh-CN" sz="2800" dirty="0"/>
          </a:p>
          <a:p>
            <a:pPr marL="0" indent="0">
              <a:buNone/>
            </a:pPr>
            <a:r>
              <a:rPr lang="zh-CN" altLang="en-US" sz="2400" dirty="0"/>
              <a:t>  输出节点</a:t>
            </a:r>
            <a:endParaRPr lang="en-US" altLang="zh-CN" sz="2400" dirty="0"/>
          </a:p>
          <a:p>
            <a:pPr marL="0" indent="0">
              <a:buNone/>
            </a:pPr>
            <a:endParaRPr lang="en-US" altLang="zh-CN" sz="2400" dirty="0"/>
          </a:p>
          <a:p>
            <a:pPr marL="0" indent="0">
              <a:buNone/>
            </a:pPr>
            <a:endParaRPr lang="en-US" altLang="zh-CN" sz="2400" dirty="0"/>
          </a:p>
          <a:p>
            <a:pPr marL="0" indent="0">
              <a:buNone/>
            </a:pPr>
            <a:r>
              <a:rPr lang="zh-CN" altLang="en-US" sz="2400" dirty="0"/>
              <a:t>  隐藏节点</a:t>
            </a:r>
            <a:endParaRPr lang="en-US" altLang="zh-CN" sz="2400" dirty="0"/>
          </a:p>
          <a:p>
            <a:pPr marL="0" indent="0">
              <a:buNone/>
            </a:pPr>
            <a:endParaRPr lang="en-US" altLang="zh-CN" sz="2400" dirty="0"/>
          </a:p>
          <a:p>
            <a:pPr marL="0" indent="0">
              <a:buNone/>
            </a:pPr>
            <a:endParaRPr lang="en-US" altLang="zh-CN" sz="2400" dirty="0"/>
          </a:p>
          <a:p>
            <a:pPr marL="0" indent="0">
              <a:buNone/>
            </a:pPr>
            <a:r>
              <a:rPr lang="zh-CN" altLang="en-US" sz="2400" dirty="0"/>
              <a:t>  输入节点</a:t>
            </a:r>
          </a:p>
        </p:txBody>
      </p:sp>
      <p:pic>
        <p:nvPicPr>
          <p:cNvPr id="4" name="图片 3">
            <a:extLst>
              <a:ext uri="{FF2B5EF4-FFF2-40B4-BE49-F238E27FC236}">
                <a16:creationId xmlns:a16="http://schemas.microsoft.com/office/drawing/2014/main" id="{D44AC7CA-1359-46F5-947D-B88D13AA7811}"/>
              </a:ext>
            </a:extLst>
          </p:cNvPr>
          <p:cNvPicPr>
            <a:picLocks noChangeAspect="1"/>
          </p:cNvPicPr>
          <p:nvPr/>
        </p:nvPicPr>
        <p:blipFill>
          <a:blip r:embed="rId2"/>
          <a:stretch>
            <a:fillRect/>
          </a:stretch>
        </p:blipFill>
        <p:spPr>
          <a:xfrm>
            <a:off x="1979712" y="3038475"/>
            <a:ext cx="5029200" cy="3200400"/>
          </a:xfrm>
          <a:prstGeom prst="rect">
            <a:avLst/>
          </a:prstGeom>
        </p:spPr>
      </p:pic>
    </p:spTree>
    <p:extLst>
      <p:ext uri="{BB962C8B-B14F-4D97-AF65-F5344CB8AC3E}">
        <p14:creationId xmlns:p14="http://schemas.microsoft.com/office/powerpoint/2010/main" val="2544985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AA33A0-B79D-4281-B67F-FC9A718BC13F}"/>
              </a:ext>
            </a:extLst>
          </p:cNvPr>
          <p:cNvSpPr>
            <a:spLocks noGrp="1"/>
          </p:cNvSpPr>
          <p:nvPr>
            <p:ph type="title"/>
          </p:nvPr>
        </p:nvSpPr>
        <p:spPr/>
        <p:txBody>
          <a:bodyPr/>
          <a:lstStyle/>
          <a:p>
            <a:r>
              <a:rPr lang="zh-CN" altLang="en-US" dirty="0"/>
              <a:t>前向神经网络</a:t>
            </a:r>
          </a:p>
        </p:txBody>
      </p:sp>
      <p:sp>
        <p:nvSpPr>
          <p:cNvPr id="3" name="内容占位符 2">
            <a:extLst>
              <a:ext uri="{FF2B5EF4-FFF2-40B4-BE49-F238E27FC236}">
                <a16:creationId xmlns:a16="http://schemas.microsoft.com/office/drawing/2014/main" id="{ED64EC23-8508-4A33-88A6-C343E672DA49}"/>
              </a:ext>
            </a:extLst>
          </p:cNvPr>
          <p:cNvSpPr>
            <a:spLocks noGrp="1"/>
          </p:cNvSpPr>
          <p:nvPr>
            <p:ph idx="1"/>
          </p:nvPr>
        </p:nvSpPr>
        <p:spPr>
          <a:xfrm>
            <a:off x="457200" y="1600200"/>
            <a:ext cx="8229600" cy="4906491"/>
          </a:xfrm>
        </p:spPr>
        <p:txBody>
          <a:bodyPr/>
          <a:lstStyle/>
          <a:p>
            <a:r>
              <a:rPr lang="zh-CN" altLang="en-US" sz="2800" dirty="0"/>
              <a:t>多元</a:t>
            </a:r>
            <a:r>
              <a:rPr lang="en-US" altLang="zh-CN" sz="2800" dirty="0"/>
              <a:t>logistics</a:t>
            </a:r>
            <a:r>
              <a:rPr lang="zh-CN" altLang="en-US" sz="2800" dirty="0"/>
              <a:t>回归</a:t>
            </a:r>
            <a:endParaRPr lang="en-US" altLang="zh-CN" sz="2800" dirty="0"/>
          </a:p>
          <a:p>
            <a:pPr marL="0" indent="0">
              <a:buNone/>
            </a:pPr>
            <a:r>
              <a:rPr lang="zh-CN" altLang="en-US" sz="2400" dirty="0"/>
              <a:t>    类别 </a:t>
            </a:r>
            <a:r>
              <a:rPr lang="en-US" altLang="zh-CN" sz="2400" i="1" dirty="0"/>
              <a:t>k</a:t>
            </a:r>
            <a:r>
              <a:rPr lang="zh-CN" altLang="en-US" sz="2400" dirty="0"/>
              <a:t>，类别集合 </a:t>
            </a:r>
            <a:r>
              <a:rPr lang="en-US" altLang="zh-CN" sz="2400" i="1" dirty="0"/>
              <a:t>C</a:t>
            </a:r>
            <a:r>
              <a:rPr lang="zh-CN" altLang="en-US" sz="2400" dirty="0"/>
              <a:t>，文档向量表示 </a:t>
            </a:r>
            <a:r>
              <a:rPr lang="en-US" altLang="zh-CN" sz="2400" i="1" dirty="0"/>
              <a:t>x</a:t>
            </a:r>
          </a:p>
          <a:p>
            <a:pPr marL="0" indent="0">
              <a:buNone/>
            </a:pPr>
            <a:endParaRPr lang="en-US" altLang="zh-CN" sz="2400" i="1" dirty="0"/>
          </a:p>
          <a:p>
            <a:pPr marL="0" indent="0">
              <a:buNone/>
            </a:pPr>
            <a:endParaRPr lang="en-US" altLang="zh-CN" sz="2400" i="1" dirty="0"/>
          </a:p>
          <a:p>
            <a:pPr marL="0" indent="0">
              <a:buNone/>
            </a:pPr>
            <a:endParaRPr lang="en-US" altLang="zh-CN" sz="2400" i="1" dirty="0"/>
          </a:p>
          <a:p>
            <a:pPr marL="0" indent="0">
              <a:buNone/>
            </a:pPr>
            <a:endParaRPr lang="en-US" altLang="zh-CN" sz="2400" i="1" dirty="0"/>
          </a:p>
          <a:p>
            <a:pPr marL="0" indent="0">
              <a:buNone/>
            </a:pPr>
            <a:r>
              <a:rPr lang="zh-CN" altLang="en-US" sz="2400" dirty="0"/>
              <a:t>其中</a:t>
            </a:r>
            <a:endParaRPr lang="en-US" altLang="zh-CN" sz="2400" dirty="0"/>
          </a:p>
          <a:p>
            <a:pPr marL="0" indent="0">
              <a:buNone/>
            </a:pPr>
            <a:r>
              <a:rPr lang="zh-CN" altLang="en-US" sz="2400" dirty="0"/>
              <a:t>     高斯分布条件下</a:t>
            </a:r>
            <a:endParaRPr lang="en-US" altLang="zh-CN" sz="2400" dirty="0"/>
          </a:p>
          <a:p>
            <a:pPr marL="0" indent="0">
              <a:buNone/>
            </a:pPr>
            <a:endParaRPr lang="zh-CN" altLang="en-US" sz="2400" dirty="0"/>
          </a:p>
        </p:txBody>
      </p:sp>
      <p:pic>
        <p:nvPicPr>
          <p:cNvPr id="4" name="图片 3">
            <a:extLst>
              <a:ext uri="{FF2B5EF4-FFF2-40B4-BE49-F238E27FC236}">
                <a16:creationId xmlns:a16="http://schemas.microsoft.com/office/drawing/2014/main" id="{1A19228F-14C3-4426-826E-E43FEEE9DDEF}"/>
              </a:ext>
            </a:extLst>
          </p:cNvPr>
          <p:cNvPicPr>
            <a:picLocks noChangeAspect="1"/>
          </p:cNvPicPr>
          <p:nvPr/>
        </p:nvPicPr>
        <p:blipFill>
          <a:blip r:embed="rId3"/>
          <a:stretch>
            <a:fillRect/>
          </a:stretch>
        </p:blipFill>
        <p:spPr>
          <a:xfrm>
            <a:off x="2492549" y="2694896"/>
            <a:ext cx="3044205" cy="1433436"/>
          </a:xfrm>
          <a:prstGeom prst="rect">
            <a:avLst/>
          </a:prstGeom>
        </p:spPr>
      </p:pic>
      <p:pic>
        <p:nvPicPr>
          <p:cNvPr id="5" name="图片 4">
            <a:extLst>
              <a:ext uri="{FF2B5EF4-FFF2-40B4-BE49-F238E27FC236}">
                <a16:creationId xmlns:a16="http://schemas.microsoft.com/office/drawing/2014/main" id="{38915261-742A-40D0-B743-7777153EA624}"/>
              </a:ext>
            </a:extLst>
          </p:cNvPr>
          <p:cNvPicPr>
            <a:picLocks noChangeAspect="1"/>
          </p:cNvPicPr>
          <p:nvPr/>
        </p:nvPicPr>
        <p:blipFill>
          <a:blip r:embed="rId4"/>
          <a:stretch>
            <a:fillRect/>
          </a:stretch>
        </p:blipFill>
        <p:spPr>
          <a:xfrm>
            <a:off x="1187624" y="4258419"/>
            <a:ext cx="2609850" cy="466725"/>
          </a:xfrm>
          <a:prstGeom prst="rect">
            <a:avLst/>
          </a:prstGeom>
        </p:spPr>
      </p:pic>
      <p:sp>
        <p:nvSpPr>
          <p:cNvPr id="6" name="文本框 5">
            <a:extLst>
              <a:ext uri="{FF2B5EF4-FFF2-40B4-BE49-F238E27FC236}">
                <a16:creationId xmlns:a16="http://schemas.microsoft.com/office/drawing/2014/main" id="{17077CA1-15AE-4EB7-859F-DB764DAC0FB7}"/>
              </a:ext>
            </a:extLst>
          </p:cNvPr>
          <p:cNvSpPr txBox="1"/>
          <p:nvPr/>
        </p:nvSpPr>
        <p:spPr>
          <a:xfrm>
            <a:off x="5940152" y="3140968"/>
            <a:ext cx="1728192" cy="369332"/>
          </a:xfrm>
          <a:prstGeom prst="rect">
            <a:avLst/>
          </a:prstGeom>
          <a:noFill/>
        </p:spPr>
        <p:txBody>
          <a:bodyPr wrap="square" rtlCol="0">
            <a:spAutoFit/>
          </a:bodyPr>
          <a:lstStyle/>
          <a:p>
            <a:r>
              <a:rPr lang="en-US" altLang="zh-CN" dirty="0" err="1">
                <a:solidFill>
                  <a:srgbClr val="FF0000"/>
                </a:solidFill>
              </a:rPr>
              <a:t>Softmax</a:t>
            </a:r>
            <a:r>
              <a:rPr lang="zh-CN" altLang="en-US" dirty="0">
                <a:solidFill>
                  <a:srgbClr val="FF0000"/>
                </a:solidFill>
              </a:rPr>
              <a:t>函数</a:t>
            </a:r>
          </a:p>
        </p:txBody>
      </p:sp>
      <p:pic>
        <p:nvPicPr>
          <p:cNvPr id="7" name="图片 6">
            <a:extLst>
              <a:ext uri="{FF2B5EF4-FFF2-40B4-BE49-F238E27FC236}">
                <a16:creationId xmlns:a16="http://schemas.microsoft.com/office/drawing/2014/main" id="{3AF837B6-6E53-48D6-B9A7-4F88523E7CF8}"/>
              </a:ext>
            </a:extLst>
          </p:cNvPr>
          <p:cNvPicPr>
            <a:picLocks noChangeAspect="1"/>
          </p:cNvPicPr>
          <p:nvPr/>
        </p:nvPicPr>
        <p:blipFill>
          <a:blip r:embed="rId5"/>
          <a:stretch>
            <a:fillRect/>
          </a:stretch>
        </p:blipFill>
        <p:spPr>
          <a:xfrm>
            <a:off x="3172829" y="4746363"/>
            <a:ext cx="2809875" cy="533400"/>
          </a:xfrm>
          <a:prstGeom prst="rect">
            <a:avLst/>
          </a:prstGeom>
        </p:spPr>
      </p:pic>
      <p:pic>
        <p:nvPicPr>
          <p:cNvPr id="8" name="图片 7">
            <a:extLst>
              <a:ext uri="{FF2B5EF4-FFF2-40B4-BE49-F238E27FC236}">
                <a16:creationId xmlns:a16="http://schemas.microsoft.com/office/drawing/2014/main" id="{B7177DD0-421C-4C20-BF54-73DA4ABF4F49}"/>
              </a:ext>
            </a:extLst>
          </p:cNvPr>
          <p:cNvPicPr>
            <a:picLocks noChangeAspect="1"/>
          </p:cNvPicPr>
          <p:nvPr/>
        </p:nvPicPr>
        <p:blipFill>
          <a:blip r:embed="rId6"/>
          <a:stretch>
            <a:fillRect/>
          </a:stretch>
        </p:blipFill>
        <p:spPr>
          <a:xfrm>
            <a:off x="1527795" y="5333819"/>
            <a:ext cx="4324350" cy="1133475"/>
          </a:xfrm>
          <a:prstGeom prst="rect">
            <a:avLst/>
          </a:prstGeom>
        </p:spPr>
      </p:pic>
    </p:spTree>
    <p:extLst>
      <p:ext uri="{BB962C8B-B14F-4D97-AF65-F5344CB8AC3E}">
        <p14:creationId xmlns:p14="http://schemas.microsoft.com/office/powerpoint/2010/main" val="164732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B6050-9560-0147-958D-269CA32D4084}"/>
              </a:ext>
            </a:extLst>
          </p:cNvPr>
          <p:cNvSpPr>
            <a:spLocks noGrp="1"/>
          </p:cNvSpPr>
          <p:nvPr>
            <p:ph type="title"/>
          </p:nvPr>
        </p:nvSpPr>
        <p:spPr>
          <a:xfrm>
            <a:off x="651512" y="728991"/>
            <a:ext cx="8321040" cy="680397"/>
          </a:xfrm>
        </p:spPr>
        <p:txBody>
          <a:bodyPr>
            <a:normAutofit fontScale="90000"/>
          </a:bodyPr>
          <a:lstStyle/>
          <a:p>
            <a:r>
              <a:rPr lang="zh-CN" altLang="en-US" dirty="0">
                <a:solidFill>
                  <a:srgbClr val="006666"/>
                </a:solidFill>
              </a:rPr>
              <a:t>前向神经网络</a:t>
            </a:r>
            <a:endParaRPr lang="en-US" dirty="0"/>
          </a:p>
        </p:txBody>
      </p:sp>
      <p:sp>
        <p:nvSpPr>
          <p:cNvPr id="3" name="Content Placeholder 2">
            <a:extLst>
              <a:ext uri="{FF2B5EF4-FFF2-40B4-BE49-F238E27FC236}">
                <a16:creationId xmlns:a16="http://schemas.microsoft.com/office/drawing/2014/main" id="{DB29A5E3-C1F1-3345-9DD8-0A0D44C179B9}"/>
              </a:ext>
            </a:extLst>
          </p:cNvPr>
          <p:cNvSpPr>
            <a:spLocks noGrp="1"/>
          </p:cNvSpPr>
          <p:nvPr>
            <p:ph idx="1"/>
          </p:nvPr>
        </p:nvSpPr>
        <p:spPr>
          <a:xfrm>
            <a:off x="447635" y="1559862"/>
            <a:ext cx="8524917" cy="4321186"/>
          </a:xfrm>
        </p:spPr>
        <p:txBody>
          <a:bodyPr/>
          <a:lstStyle/>
          <a:p>
            <a:endParaRPr lang="en-US" dirty="0"/>
          </a:p>
          <a:p>
            <a:r>
              <a:rPr lang="en-US" dirty="0" err="1"/>
              <a:t>Softmax函数</a:t>
            </a:r>
            <a:r>
              <a:rPr lang="zh-CN" altLang="en-US" dirty="0"/>
              <a:t>：</a:t>
            </a:r>
            <a:endParaRPr lang="en-US" dirty="0"/>
          </a:p>
          <a:p>
            <a:endParaRPr lang="en-US" dirty="0"/>
          </a:p>
          <a:p>
            <a:endParaRPr lang="en-US" dirty="0"/>
          </a:p>
          <a:p>
            <a:endParaRPr lang="en-US" dirty="0"/>
          </a:p>
          <a:p>
            <a:endParaRPr lang="en-US" dirty="0"/>
          </a:p>
          <a:p>
            <a:r>
              <a:rPr lang="en-US" dirty="0" err="1"/>
              <a:t>举例</a:t>
            </a:r>
            <a:r>
              <a:rPr lang="zh-CN" altLang="en-US" dirty="0"/>
              <a:t>：</a:t>
            </a:r>
            <a:endParaRPr lang="en-US" dirty="0"/>
          </a:p>
        </p:txBody>
      </p:sp>
      <p:pic>
        <p:nvPicPr>
          <p:cNvPr id="5" name="Picture 4">
            <a:extLst>
              <a:ext uri="{FF2B5EF4-FFF2-40B4-BE49-F238E27FC236}">
                <a16:creationId xmlns:a16="http://schemas.microsoft.com/office/drawing/2014/main" id="{ACD3161B-5C37-3244-8EDB-C75C46FF85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481" y="3852912"/>
            <a:ext cx="4871538" cy="893596"/>
          </a:xfrm>
          <a:prstGeom prst="rect">
            <a:avLst/>
          </a:prstGeom>
        </p:spPr>
      </p:pic>
      <p:pic>
        <p:nvPicPr>
          <p:cNvPr id="7" name="Picture 6">
            <a:extLst>
              <a:ext uri="{FF2B5EF4-FFF2-40B4-BE49-F238E27FC236}">
                <a16:creationId xmlns:a16="http://schemas.microsoft.com/office/drawing/2014/main" id="{13A5F8A6-C792-DE46-A7B9-0EC179B86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084" y="2724630"/>
            <a:ext cx="7581148" cy="1095375"/>
          </a:xfrm>
          <a:prstGeom prst="rect">
            <a:avLst/>
          </a:prstGeom>
        </p:spPr>
      </p:pic>
      <p:pic>
        <p:nvPicPr>
          <p:cNvPr id="9" name="Picture 8">
            <a:extLst>
              <a:ext uri="{FF2B5EF4-FFF2-40B4-BE49-F238E27FC236}">
                <a16:creationId xmlns:a16="http://schemas.microsoft.com/office/drawing/2014/main" id="{5BFB0223-7490-A848-A0A1-03DA94A73D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7514" y="5137654"/>
            <a:ext cx="3920288" cy="461210"/>
          </a:xfrm>
          <a:prstGeom prst="rect">
            <a:avLst/>
          </a:prstGeom>
        </p:spPr>
      </p:pic>
      <p:pic>
        <p:nvPicPr>
          <p:cNvPr id="11" name="Picture 10">
            <a:extLst>
              <a:ext uri="{FF2B5EF4-FFF2-40B4-BE49-F238E27FC236}">
                <a16:creationId xmlns:a16="http://schemas.microsoft.com/office/drawing/2014/main" id="{38585B58-FA6D-094E-AB85-4FB38152B7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9832" y="5650607"/>
            <a:ext cx="4640932" cy="403559"/>
          </a:xfrm>
          <a:prstGeom prst="rect">
            <a:avLst/>
          </a:prstGeom>
        </p:spPr>
      </p:pic>
      <p:pic>
        <p:nvPicPr>
          <p:cNvPr id="14" name="Picture 13">
            <a:extLst>
              <a:ext uri="{FF2B5EF4-FFF2-40B4-BE49-F238E27FC236}">
                <a16:creationId xmlns:a16="http://schemas.microsoft.com/office/drawing/2014/main" id="{463A41E6-4D68-1C4A-B7C7-CB212F309A59}"/>
              </a:ext>
            </a:extLst>
          </p:cNvPr>
          <p:cNvPicPr>
            <a:picLocks noChangeAspect="1"/>
          </p:cNvPicPr>
          <p:nvPr/>
        </p:nvPicPr>
        <p:blipFill rotWithShape="1">
          <a:blip r:embed="rId3">
            <a:extLst>
              <a:ext uri="{28A0092B-C50C-407E-A947-70E740481C1C}">
                <a14:useLocalDpi xmlns:a14="http://schemas.microsoft.com/office/drawing/2010/main" val="0"/>
              </a:ext>
            </a:extLst>
          </a:blip>
          <a:srcRect r="76021"/>
          <a:stretch/>
        </p:blipFill>
        <p:spPr>
          <a:xfrm>
            <a:off x="1325355" y="5296475"/>
            <a:ext cx="1817895" cy="1095375"/>
          </a:xfrm>
          <a:prstGeom prst="rect">
            <a:avLst/>
          </a:prstGeom>
        </p:spPr>
      </p:pic>
    </p:spTree>
    <p:extLst>
      <p:ext uri="{BB962C8B-B14F-4D97-AF65-F5344CB8AC3E}">
        <p14:creationId xmlns:p14="http://schemas.microsoft.com/office/powerpoint/2010/main" val="1598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773" y="490338"/>
            <a:ext cx="8172450" cy="800100"/>
          </a:xfrm>
        </p:spPr>
        <p:txBody>
          <a:bodyPr>
            <a:normAutofit/>
          </a:bodyPr>
          <a:lstStyle/>
          <a:p>
            <a:r>
              <a:rPr lang="zh-CN" altLang="en-US" dirty="0"/>
              <a:t>前向神经网络</a:t>
            </a:r>
            <a:endParaRPr lang="en-US" b="0" dirty="0"/>
          </a:p>
        </p:txBody>
      </p:sp>
      <p:sp>
        <p:nvSpPr>
          <p:cNvPr id="6" name="Slide Number Placeholder 5"/>
          <p:cNvSpPr>
            <a:spLocks noGrp="1"/>
          </p:cNvSpPr>
          <p:nvPr>
            <p:ph type="sldNum" sz="quarter" idx="12"/>
          </p:nvPr>
        </p:nvSpPr>
        <p:spPr/>
        <p:txBody>
          <a:bodyPr/>
          <a:lstStyle/>
          <a:p>
            <a:pPr>
              <a:defRPr/>
            </a:pPr>
            <a:fld id="{713DD8BE-556E-3440-9013-11CC5588178D}" type="slidenum">
              <a:rPr lang="en-US" smtClean="0"/>
              <a:pPr>
                <a:defRPr/>
              </a:pPr>
              <a:t>16</a:t>
            </a:fld>
            <a:endParaRPr lang="en-US"/>
          </a:p>
        </p:txBody>
      </p:sp>
      <p:sp>
        <p:nvSpPr>
          <p:cNvPr id="8" name="Oval 7"/>
          <p:cNvSpPr/>
          <p:nvPr/>
        </p:nvSpPr>
        <p:spPr bwMode="auto">
          <a:xfrm>
            <a:off x="3581400" y="3581403"/>
            <a:ext cx="381000" cy="476071"/>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13" name="Oval 12"/>
          <p:cNvSpPr/>
          <p:nvPr/>
        </p:nvSpPr>
        <p:spPr bwMode="auto">
          <a:xfrm>
            <a:off x="4399197" y="2514602"/>
            <a:ext cx="458554" cy="454432"/>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500" dirty="0">
              <a:latin typeface="Times New Roman" panose="02020603050405020304" pitchFamily="18" charset="0"/>
              <a:cs typeface="Times New Roman" panose="02020603050405020304" pitchFamily="18" charset="0"/>
            </a:endParaRPr>
          </a:p>
        </p:txBody>
      </p:sp>
      <p:cxnSp>
        <p:nvCxnSpPr>
          <p:cNvPr id="14" name="Straight Arrow Connector 13"/>
          <p:cNvCxnSpPr>
            <a:cxnSpLocks/>
          </p:cNvCxnSpPr>
          <p:nvPr/>
        </p:nvCxnSpPr>
        <p:spPr bwMode="auto">
          <a:xfrm flipV="1">
            <a:off x="3695701" y="1392004"/>
            <a:ext cx="703496" cy="1122596"/>
          </a:xfrm>
          <a:prstGeom prst="straightConnector1">
            <a:avLst/>
          </a:prstGeom>
          <a:noFill/>
          <a:ln w="9525" cap="flat" cmpd="sng" algn="ctr">
            <a:noFill/>
            <a:prstDash val="solid"/>
            <a:round/>
            <a:headEnd type="none" w="med" len="med"/>
            <a:tailEnd type="arrow"/>
          </a:ln>
          <a:effectLst/>
        </p:spPr>
      </p:cxnSp>
      <p:sp>
        <p:nvSpPr>
          <p:cNvPr id="20" name="Oval 19"/>
          <p:cNvSpPr/>
          <p:nvPr/>
        </p:nvSpPr>
        <p:spPr bwMode="auto">
          <a:xfrm>
            <a:off x="3962400" y="5410203"/>
            <a:ext cx="381000" cy="476071"/>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21" name="Oval 20"/>
          <p:cNvSpPr/>
          <p:nvPr/>
        </p:nvSpPr>
        <p:spPr bwMode="auto">
          <a:xfrm>
            <a:off x="2057400" y="5029203"/>
            <a:ext cx="457200"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23" name="Oval 22"/>
          <p:cNvSpPr/>
          <p:nvPr/>
        </p:nvSpPr>
        <p:spPr bwMode="auto">
          <a:xfrm>
            <a:off x="5867401" y="5029203"/>
            <a:ext cx="457196"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24" name="Oval 23"/>
          <p:cNvSpPr/>
          <p:nvPr/>
        </p:nvSpPr>
        <p:spPr bwMode="auto">
          <a:xfrm>
            <a:off x="4343400" y="5037524"/>
            <a:ext cx="457200"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25" name="Oval 24"/>
          <p:cNvSpPr/>
          <p:nvPr/>
        </p:nvSpPr>
        <p:spPr bwMode="auto">
          <a:xfrm>
            <a:off x="3200400" y="5029203"/>
            <a:ext cx="457200"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cxnSp>
        <p:nvCxnSpPr>
          <p:cNvPr id="26" name="Straight Arrow Connector 25"/>
          <p:cNvCxnSpPr>
            <a:cxnSpLocks/>
            <a:stCxn id="21" idx="0"/>
          </p:cNvCxnSpPr>
          <p:nvPr/>
        </p:nvCxnSpPr>
        <p:spPr bwMode="auto">
          <a:xfrm flipV="1">
            <a:off x="2286000" y="3906606"/>
            <a:ext cx="2417998" cy="1122596"/>
          </a:xfrm>
          <a:prstGeom prst="straightConnector1">
            <a:avLst/>
          </a:prstGeom>
          <a:noFill/>
          <a:ln w="9525" cap="flat" cmpd="sng" algn="ctr">
            <a:noFill/>
            <a:prstDash val="solid"/>
            <a:round/>
            <a:headEnd type="none" w="med" len="med"/>
            <a:tailEnd type="arrow"/>
          </a:ln>
          <a:effectLst/>
        </p:spPr>
      </p:cxnSp>
      <p:sp>
        <p:nvSpPr>
          <p:cNvPr id="34" name="Oval 33"/>
          <p:cNvSpPr/>
          <p:nvPr/>
        </p:nvSpPr>
        <p:spPr bwMode="auto">
          <a:xfrm>
            <a:off x="7334251" y="5029203"/>
            <a:ext cx="457196"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cxnSp>
        <p:nvCxnSpPr>
          <p:cNvPr id="56" name="Straight Arrow Connector 55"/>
          <p:cNvCxnSpPr>
            <a:cxnSpLocks/>
            <a:stCxn id="34" idx="1"/>
            <a:endCxn id="13" idx="4"/>
          </p:cNvCxnSpPr>
          <p:nvPr/>
        </p:nvCxnSpPr>
        <p:spPr bwMode="auto">
          <a:xfrm flipH="1" flipV="1">
            <a:off x="4628474" y="2969035"/>
            <a:ext cx="2772732" cy="2129887"/>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66" name="Straight Arrow Connector 65"/>
          <p:cNvCxnSpPr>
            <a:cxnSpLocks/>
            <a:stCxn id="24" idx="0"/>
            <a:endCxn id="13" idx="4"/>
          </p:cNvCxnSpPr>
          <p:nvPr/>
        </p:nvCxnSpPr>
        <p:spPr bwMode="auto">
          <a:xfrm flipV="1">
            <a:off x="4572000" y="2969035"/>
            <a:ext cx="56474" cy="2068489"/>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77" name="TextBox 76"/>
          <p:cNvSpPr txBox="1"/>
          <p:nvPr/>
        </p:nvSpPr>
        <p:spPr>
          <a:xfrm>
            <a:off x="1416102" y="3519114"/>
            <a:ext cx="966502" cy="553998"/>
          </a:xfrm>
          <a:prstGeom prst="rect">
            <a:avLst/>
          </a:prstGeom>
          <a:noFill/>
        </p:spPr>
        <p:txBody>
          <a:bodyPr wrap="square" rtlCol="0">
            <a:spAutoFit/>
          </a:bodyPr>
          <a:lstStyle/>
          <a:p>
            <a:r>
              <a:rPr lang="en-US" sz="3000" dirty="0">
                <a:solidFill>
                  <a:srgbClr val="590A0E"/>
                </a:solidFill>
                <a:latin typeface="Times New Roman" panose="02020603050405020304" pitchFamily="18" charset="0"/>
                <a:cs typeface="Times New Roman" panose="02020603050405020304" pitchFamily="18" charset="0"/>
              </a:rPr>
              <a:t>w</a:t>
            </a:r>
          </a:p>
        </p:txBody>
      </p:sp>
      <p:sp>
        <p:nvSpPr>
          <p:cNvPr id="83" name="TextBox 82"/>
          <p:cNvSpPr txBox="1"/>
          <p:nvPr/>
        </p:nvSpPr>
        <p:spPr>
          <a:xfrm>
            <a:off x="5846998" y="4978378"/>
            <a:ext cx="609600" cy="507831"/>
          </a:xfrm>
          <a:prstGeom prst="rect">
            <a:avLst/>
          </a:prstGeom>
          <a:noFill/>
        </p:spPr>
        <p:txBody>
          <a:bodyPr wrap="square" rtlCol="0">
            <a:spAutoFit/>
          </a:bodyPr>
          <a:lstStyle/>
          <a:p>
            <a:r>
              <a:rPr lang="en-US" sz="2700" dirty="0" err="1"/>
              <a:t>x</a:t>
            </a:r>
            <a:r>
              <a:rPr lang="en-US" sz="2700" baseline="-25000" dirty="0" err="1"/>
              <a:t>n</a:t>
            </a:r>
            <a:endParaRPr lang="en-US" sz="2700" baseline="-25000" dirty="0"/>
          </a:p>
        </p:txBody>
      </p:sp>
      <p:sp>
        <p:nvSpPr>
          <p:cNvPr id="84" name="TextBox 83"/>
          <p:cNvSpPr txBox="1"/>
          <p:nvPr/>
        </p:nvSpPr>
        <p:spPr>
          <a:xfrm>
            <a:off x="2057399" y="4972052"/>
            <a:ext cx="647023" cy="507831"/>
          </a:xfrm>
          <a:prstGeom prst="rect">
            <a:avLst/>
          </a:prstGeom>
          <a:noFill/>
        </p:spPr>
        <p:txBody>
          <a:bodyPr wrap="square" rtlCol="0">
            <a:spAutoFit/>
          </a:bodyPr>
          <a:lstStyle/>
          <a:p>
            <a:r>
              <a:rPr lang="en-US" sz="2700" dirty="0"/>
              <a:t>x</a:t>
            </a:r>
            <a:r>
              <a:rPr lang="en-US" sz="2700" baseline="-25000" dirty="0"/>
              <a:t>1</a:t>
            </a:r>
          </a:p>
        </p:txBody>
      </p:sp>
      <p:cxnSp>
        <p:nvCxnSpPr>
          <p:cNvPr id="53" name="Straight Arrow Connector 52"/>
          <p:cNvCxnSpPr>
            <a:cxnSpLocks/>
            <a:stCxn id="23" idx="1"/>
            <a:endCxn id="13" idx="4"/>
          </p:cNvCxnSpPr>
          <p:nvPr/>
        </p:nvCxnSpPr>
        <p:spPr bwMode="auto">
          <a:xfrm flipH="1" flipV="1">
            <a:off x="4628474" y="2969035"/>
            <a:ext cx="1305882" cy="2129887"/>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38" name="Straight Arrow Connector 37">
            <a:extLst>
              <a:ext uri="{FF2B5EF4-FFF2-40B4-BE49-F238E27FC236}">
                <a16:creationId xmlns:a16="http://schemas.microsoft.com/office/drawing/2014/main" id="{695883B2-8B8A-1341-901C-859C80CFD51F}"/>
              </a:ext>
            </a:extLst>
          </p:cNvPr>
          <p:cNvCxnSpPr>
            <a:cxnSpLocks/>
            <a:stCxn id="21" idx="7"/>
            <a:endCxn id="13" idx="4"/>
          </p:cNvCxnSpPr>
          <p:nvPr/>
        </p:nvCxnSpPr>
        <p:spPr bwMode="auto">
          <a:xfrm flipV="1">
            <a:off x="2447646" y="2969035"/>
            <a:ext cx="2180829" cy="2129887"/>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39" name="Straight Arrow Connector 38">
            <a:extLst>
              <a:ext uri="{FF2B5EF4-FFF2-40B4-BE49-F238E27FC236}">
                <a16:creationId xmlns:a16="http://schemas.microsoft.com/office/drawing/2014/main" id="{ECB7B1FA-8A15-EA49-ADDB-7F99D5C557DE}"/>
              </a:ext>
            </a:extLst>
          </p:cNvPr>
          <p:cNvCxnSpPr>
            <a:cxnSpLocks/>
            <a:stCxn id="25" idx="0"/>
            <a:endCxn id="13" idx="4"/>
          </p:cNvCxnSpPr>
          <p:nvPr/>
        </p:nvCxnSpPr>
        <p:spPr bwMode="auto">
          <a:xfrm flipV="1">
            <a:off x="3429000" y="2969034"/>
            <a:ext cx="1199474" cy="2060168"/>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CE0FE5A-562C-1745-8203-B330FA8CD5F1}"/>
                  </a:ext>
                </a:extLst>
              </p:cNvPr>
              <p:cNvSpPr txBox="1"/>
              <p:nvPr/>
            </p:nvSpPr>
            <p:spPr>
              <a:xfrm>
                <a:off x="5410200" y="2494536"/>
                <a:ext cx="2698698" cy="5078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700" i="1">
                          <a:latin typeface="Cambria Math" panose="02040503050406030204" pitchFamily="18" charset="0"/>
                        </a:rPr>
                        <m:t>𝑦</m:t>
                      </m:r>
                      <m:r>
                        <a:rPr lang="en-US" sz="2700" i="1">
                          <a:latin typeface="Cambria Math" panose="02040503050406030204" pitchFamily="18" charset="0"/>
                        </a:rPr>
                        <m:t>=</m:t>
                      </m:r>
                      <m:r>
                        <a:rPr lang="en-US" sz="2700" i="1">
                          <a:latin typeface="Cambria Math" panose="02040503050406030204" pitchFamily="18" charset="0"/>
                          <a:ea typeface="Cambria Math" panose="02040503050406030204" pitchFamily="18" charset="0"/>
                        </a:rPr>
                        <m:t>𝜎</m:t>
                      </m:r>
                      <m:r>
                        <a:rPr lang="en-US" sz="2700" i="1">
                          <a:latin typeface="Cambria Math" panose="02040503050406030204" pitchFamily="18" charset="0"/>
                          <a:ea typeface="Cambria Math" panose="02040503050406030204" pitchFamily="18" charset="0"/>
                        </a:rPr>
                        <m:t>(</m:t>
                      </m:r>
                      <m:r>
                        <a:rPr lang="en-US" sz="2700" i="1">
                          <a:latin typeface="Cambria Math" panose="02040503050406030204" pitchFamily="18" charset="0"/>
                          <a:ea typeface="Cambria Math" panose="02040503050406030204" pitchFamily="18" charset="0"/>
                        </a:rPr>
                        <m:t>𝑤</m:t>
                      </m:r>
                      <m:r>
                        <a:rPr lang="en-US" sz="2700" i="1">
                          <a:latin typeface="Cambria Math" panose="02040503050406030204" pitchFamily="18" charset="0"/>
                          <a:ea typeface="Cambria Math" panose="02040503050406030204" pitchFamily="18" charset="0"/>
                        </a:rPr>
                        <m:t>∙</m:t>
                      </m:r>
                      <m:r>
                        <a:rPr lang="en-US" sz="2700" i="1">
                          <a:latin typeface="Cambria Math" panose="02040503050406030204" pitchFamily="18" charset="0"/>
                          <a:ea typeface="Cambria Math" panose="02040503050406030204" pitchFamily="18" charset="0"/>
                        </a:rPr>
                        <m:t>𝑥</m:t>
                      </m:r>
                      <m:r>
                        <a:rPr lang="en-US" sz="2700" i="1">
                          <a:latin typeface="Cambria Math" panose="02040503050406030204" pitchFamily="18" charset="0"/>
                          <a:ea typeface="Cambria Math" panose="02040503050406030204" pitchFamily="18" charset="0"/>
                        </a:rPr>
                        <m:t>+</m:t>
                      </m:r>
                      <m:r>
                        <a:rPr lang="en-US" sz="2700" i="1">
                          <a:latin typeface="Cambria Math" panose="02040503050406030204" pitchFamily="18" charset="0"/>
                          <a:ea typeface="Cambria Math" panose="02040503050406030204" pitchFamily="18" charset="0"/>
                        </a:rPr>
                        <m:t>𝑏</m:t>
                      </m:r>
                      <m:r>
                        <a:rPr lang="en-US" sz="2700" i="1">
                          <a:latin typeface="Cambria Math" panose="02040503050406030204" pitchFamily="18" charset="0"/>
                          <a:ea typeface="Cambria Math" panose="02040503050406030204" pitchFamily="18" charset="0"/>
                        </a:rPr>
                        <m:t>)</m:t>
                      </m:r>
                    </m:oMath>
                  </m:oMathPara>
                </a14:m>
                <a:endParaRPr lang="en-US" sz="2700" dirty="0"/>
              </a:p>
            </p:txBody>
          </p:sp>
        </mc:Choice>
        <mc:Fallback xmlns="">
          <p:sp>
            <p:nvSpPr>
              <p:cNvPr id="4" name="TextBox 3">
                <a:extLst>
                  <a:ext uri="{FF2B5EF4-FFF2-40B4-BE49-F238E27FC236}">
                    <a16:creationId xmlns:a16="http://schemas.microsoft.com/office/drawing/2014/main" id="{1CE0FE5A-562C-1745-8203-B330FA8CD5F1}"/>
                  </a:ext>
                </a:extLst>
              </p:cNvPr>
              <p:cNvSpPr txBox="1">
                <a:spLocks noRot="1" noChangeAspect="1" noMove="1" noResize="1" noEditPoints="1" noAdjustHandles="1" noChangeArrowheads="1" noChangeShapeType="1" noTextEdit="1"/>
              </p:cNvSpPr>
              <p:nvPr/>
            </p:nvSpPr>
            <p:spPr>
              <a:xfrm>
                <a:off x="5410200" y="2494536"/>
                <a:ext cx="2698698" cy="507831"/>
              </a:xfrm>
              <a:prstGeom prst="rect">
                <a:avLst/>
              </a:prstGeom>
              <a:blipFill>
                <a:blip r:embed="rId3"/>
                <a:stretch>
                  <a:fillRect r="-1408" b="-19512"/>
                </a:stretch>
              </a:blipFill>
            </p:spPr>
            <p:txBody>
              <a:bodyPr/>
              <a:lstStyle/>
              <a:p>
                <a:r>
                  <a:rPr lang="zh-CN" altLang="en-US">
                    <a:noFill/>
                  </a:rPr>
                  <a:t> </a:t>
                </a:r>
              </a:p>
            </p:txBody>
          </p:sp>
        </mc:Fallback>
      </mc:AlternateContent>
      <p:sp>
        <p:nvSpPr>
          <p:cNvPr id="27" name="TextBox 26">
            <a:extLst>
              <a:ext uri="{FF2B5EF4-FFF2-40B4-BE49-F238E27FC236}">
                <a16:creationId xmlns:a16="http://schemas.microsoft.com/office/drawing/2014/main" id="{FE8FC9BF-26E5-8A48-9452-B914E5937543}"/>
              </a:ext>
            </a:extLst>
          </p:cNvPr>
          <p:cNvSpPr txBox="1"/>
          <p:nvPr/>
        </p:nvSpPr>
        <p:spPr>
          <a:xfrm>
            <a:off x="7232610" y="5029202"/>
            <a:ext cx="752653" cy="507831"/>
          </a:xfrm>
          <a:prstGeom prst="rect">
            <a:avLst/>
          </a:prstGeom>
          <a:noFill/>
        </p:spPr>
        <p:txBody>
          <a:bodyPr wrap="square" rtlCol="0">
            <a:spAutoFit/>
          </a:bodyPr>
          <a:lstStyle/>
          <a:p>
            <a:r>
              <a:rPr lang="en-US" sz="2700" dirty="0"/>
              <a:t>+1</a:t>
            </a:r>
          </a:p>
        </p:txBody>
      </p:sp>
      <p:sp>
        <p:nvSpPr>
          <p:cNvPr id="37" name="TextBox 36">
            <a:extLst>
              <a:ext uri="{FF2B5EF4-FFF2-40B4-BE49-F238E27FC236}">
                <a16:creationId xmlns:a16="http://schemas.microsoft.com/office/drawing/2014/main" id="{E429CE29-AD6D-6043-B346-7998851EEA16}"/>
              </a:ext>
            </a:extLst>
          </p:cNvPr>
          <p:cNvSpPr txBox="1"/>
          <p:nvPr/>
        </p:nvSpPr>
        <p:spPr>
          <a:xfrm>
            <a:off x="3032164" y="3528985"/>
            <a:ext cx="633884" cy="553998"/>
          </a:xfrm>
          <a:prstGeom prst="rect">
            <a:avLst/>
          </a:prstGeom>
          <a:noFill/>
        </p:spPr>
        <p:txBody>
          <a:bodyPr wrap="square" rtlCol="0">
            <a:spAutoFit/>
          </a:bodyPr>
          <a:lstStyle/>
          <a:p>
            <a:r>
              <a:rPr lang="en-US" sz="3000" dirty="0">
                <a:solidFill>
                  <a:srgbClr val="590A0E"/>
                </a:solidFill>
                <a:latin typeface="Times New Roman" panose="02020603050405020304" pitchFamily="18" charset="0"/>
                <a:cs typeface="Times New Roman" panose="02020603050405020304" pitchFamily="18" charset="0"/>
              </a:rPr>
              <a:t>w</a:t>
            </a:r>
            <a:r>
              <a:rPr lang="en-US" sz="3000" baseline="-25000" dirty="0">
                <a:solidFill>
                  <a:srgbClr val="590A0E"/>
                </a:solidFill>
                <a:latin typeface="Times New Roman" panose="02020603050405020304" pitchFamily="18" charset="0"/>
                <a:cs typeface="Times New Roman" panose="02020603050405020304" pitchFamily="18" charset="0"/>
              </a:rPr>
              <a:t>1</a:t>
            </a:r>
          </a:p>
        </p:txBody>
      </p:sp>
      <p:sp>
        <p:nvSpPr>
          <p:cNvPr id="40" name="TextBox 39">
            <a:extLst>
              <a:ext uri="{FF2B5EF4-FFF2-40B4-BE49-F238E27FC236}">
                <a16:creationId xmlns:a16="http://schemas.microsoft.com/office/drawing/2014/main" id="{B55E4ECD-9FC9-6146-A571-981066646A08}"/>
              </a:ext>
            </a:extLst>
          </p:cNvPr>
          <p:cNvSpPr txBox="1"/>
          <p:nvPr/>
        </p:nvSpPr>
        <p:spPr>
          <a:xfrm>
            <a:off x="4681066" y="3543301"/>
            <a:ext cx="633884" cy="553998"/>
          </a:xfrm>
          <a:prstGeom prst="rect">
            <a:avLst/>
          </a:prstGeom>
          <a:noFill/>
        </p:spPr>
        <p:txBody>
          <a:bodyPr wrap="square" rtlCol="0">
            <a:spAutoFit/>
          </a:bodyPr>
          <a:lstStyle/>
          <a:p>
            <a:r>
              <a:rPr lang="en-US" sz="3000" dirty="0" err="1">
                <a:solidFill>
                  <a:srgbClr val="590A0E"/>
                </a:solidFill>
                <a:latin typeface="Times New Roman" panose="02020603050405020304" pitchFamily="18" charset="0"/>
                <a:cs typeface="Times New Roman" panose="02020603050405020304" pitchFamily="18" charset="0"/>
              </a:rPr>
              <a:t>w</a:t>
            </a:r>
            <a:r>
              <a:rPr lang="en-US" sz="3000" baseline="-25000" dirty="0" err="1">
                <a:solidFill>
                  <a:srgbClr val="590A0E"/>
                </a:solidFill>
                <a:latin typeface="Times New Roman" panose="02020603050405020304" pitchFamily="18" charset="0"/>
                <a:cs typeface="Times New Roman" panose="02020603050405020304" pitchFamily="18" charset="0"/>
              </a:rPr>
              <a:t>n</a:t>
            </a:r>
            <a:endParaRPr lang="en-US" sz="3000" baseline="-25000" dirty="0">
              <a:solidFill>
                <a:srgbClr val="590A0E"/>
              </a:solidFill>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284F1E1F-7708-504F-B469-E201D2446A1B}"/>
              </a:ext>
            </a:extLst>
          </p:cNvPr>
          <p:cNvSpPr txBox="1"/>
          <p:nvPr/>
        </p:nvSpPr>
        <p:spPr>
          <a:xfrm>
            <a:off x="5995516" y="3557560"/>
            <a:ext cx="633884" cy="553998"/>
          </a:xfrm>
          <a:prstGeom prst="rect">
            <a:avLst/>
          </a:prstGeom>
          <a:noFill/>
        </p:spPr>
        <p:txBody>
          <a:bodyPr wrap="square" rtlCol="0">
            <a:spAutoFit/>
          </a:bodyPr>
          <a:lstStyle/>
          <a:p>
            <a:r>
              <a:rPr lang="en-US" sz="3000" dirty="0">
                <a:solidFill>
                  <a:srgbClr val="590A0E"/>
                </a:solidFill>
                <a:latin typeface="Times New Roman" panose="02020603050405020304" pitchFamily="18" charset="0"/>
                <a:cs typeface="Times New Roman" panose="02020603050405020304" pitchFamily="18" charset="0"/>
              </a:rPr>
              <a:t>b</a:t>
            </a:r>
          </a:p>
        </p:txBody>
      </p:sp>
      <p:sp>
        <p:nvSpPr>
          <p:cNvPr id="42" name="TextBox 41">
            <a:extLst>
              <a:ext uri="{FF2B5EF4-FFF2-40B4-BE49-F238E27FC236}">
                <a16:creationId xmlns:a16="http://schemas.microsoft.com/office/drawing/2014/main" id="{EDDDFAF8-C4D0-1042-B52B-54324A0ED22A}"/>
              </a:ext>
            </a:extLst>
          </p:cNvPr>
          <p:cNvSpPr txBox="1"/>
          <p:nvPr/>
        </p:nvSpPr>
        <p:spPr>
          <a:xfrm>
            <a:off x="7102472" y="2893196"/>
            <a:ext cx="1370888" cy="461665"/>
          </a:xfrm>
          <a:prstGeom prst="rect">
            <a:avLst/>
          </a:prstGeom>
          <a:noFill/>
        </p:spPr>
        <p:txBody>
          <a:bodyPr wrap="none" rtlCol="0">
            <a:spAutoFit/>
          </a:bodyPr>
          <a:lstStyle/>
          <a:p>
            <a:r>
              <a:rPr lang="en-US" sz="2400" dirty="0">
                <a:solidFill>
                  <a:schemeClr val="tx2"/>
                </a:solidFill>
              </a:rPr>
              <a:t>(y </a:t>
            </a:r>
            <a:r>
              <a:rPr lang="zh-CN" altLang="en-US" sz="2400" dirty="0">
                <a:solidFill>
                  <a:schemeClr val="tx2"/>
                </a:solidFill>
              </a:rPr>
              <a:t>标量</a:t>
            </a:r>
            <a:r>
              <a:rPr lang="en-US" sz="2400" dirty="0">
                <a:solidFill>
                  <a:schemeClr val="tx2"/>
                </a:solidFill>
              </a:rPr>
              <a:t>)</a:t>
            </a:r>
          </a:p>
        </p:txBody>
      </p:sp>
      <p:sp>
        <p:nvSpPr>
          <p:cNvPr id="59" name="TextBox 58">
            <a:extLst>
              <a:ext uri="{FF2B5EF4-FFF2-40B4-BE49-F238E27FC236}">
                <a16:creationId xmlns:a16="http://schemas.microsoft.com/office/drawing/2014/main" id="{0CAD22C9-A380-5E4A-8716-B5AB33FE90F0}"/>
              </a:ext>
            </a:extLst>
          </p:cNvPr>
          <p:cNvSpPr txBox="1"/>
          <p:nvPr/>
        </p:nvSpPr>
        <p:spPr>
          <a:xfrm>
            <a:off x="4457701" y="2405705"/>
            <a:ext cx="476412" cy="646331"/>
          </a:xfrm>
          <a:prstGeom prst="rect">
            <a:avLst/>
          </a:prstGeom>
          <a:noFill/>
        </p:spPr>
        <p:txBody>
          <a:bodyPr wrap="none" rtlCol="0">
            <a:spAutoFit/>
          </a:bodyPr>
          <a:lstStyle/>
          <a:p>
            <a:r>
              <a:rPr lang="en-US" sz="3600" dirty="0" err="1"/>
              <a:t>σ</a:t>
            </a:r>
            <a:endParaRPr lang="en-US" sz="1013" dirty="0"/>
          </a:p>
        </p:txBody>
      </p:sp>
      <p:sp>
        <p:nvSpPr>
          <p:cNvPr id="64" name="TextBox 63">
            <a:extLst>
              <a:ext uri="{FF2B5EF4-FFF2-40B4-BE49-F238E27FC236}">
                <a16:creationId xmlns:a16="http://schemas.microsoft.com/office/drawing/2014/main" id="{BD2E8BCC-9E48-D347-BC1E-41462CC698A2}"/>
              </a:ext>
            </a:extLst>
          </p:cNvPr>
          <p:cNvSpPr txBox="1"/>
          <p:nvPr/>
        </p:nvSpPr>
        <p:spPr>
          <a:xfrm>
            <a:off x="375064" y="2547811"/>
            <a:ext cx="2346244" cy="461665"/>
          </a:xfrm>
          <a:prstGeom prst="rect">
            <a:avLst/>
          </a:prstGeom>
          <a:noFill/>
        </p:spPr>
        <p:txBody>
          <a:bodyPr wrap="square" rtlCol="0">
            <a:spAutoFit/>
          </a:bodyPr>
          <a:lstStyle/>
          <a:p>
            <a:r>
              <a:rPr lang="zh-CN" altLang="en-US" sz="2400" dirty="0">
                <a:solidFill>
                  <a:schemeClr val="tx2"/>
                </a:solidFill>
              </a:rPr>
              <a:t>输出</a:t>
            </a:r>
            <a:r>
              <a:rPr lang="en-US" sz="2400" dirty="0">
                <a:solidFill>
                  <a:schemeClr val="tx2"/>
                </a:solidFill>
              </a:rPr>
              <a:t>(</a:t>
            </a:r>
            <a:r>
              <a:rPr lang="en-US" sz="2400" dirty="0" err="1"/>
              <a:t>σ</a:t>
            </a:r>
            <a:r>
              <a:rPr lang="en-US" sz="2400" dirty="0"/>
              <a:t> </a:t>
            </a:r>
            <a:r>
              <a:rPr lang="zh-CN" altLang="en-US" sz="2400" dirty="0"/>
              <a:t>节点</a:t>
            </a:r>
            <a:r>
              <a:rPr lang="en-US" sz="2400" dirty="0"/>
              <a:t>)</a:t>
            </a:r>
            <a:endParaRPr lang="en-US" sz="2400" dirty="0">
              <a:solidFill>
                <a:schemeClr val="tx2"/>
              </a:solidFill>
            </a:endParaRPr>
          </a:p>
        </p:txBody>
      </p:sp>
      <p:sp>
        <p:nvSpPr>
          <p:cNvPr id="65" name="TextBox 64">
            <a:extLst>
              <a:ext uri="{FF2B5EF4-FFF2-40B4-BE49-F238E27FC236}">
                <a16:creationId xmlns:a16="http://schemas.microsoft.com/office/drawing/2014/main" id="{2042CEFD-59B9-1A48-93CC-B47462563843}"/>
              </a:ext>
            </a:extLst>
          </p:cNvPr>
          <p:cNvSpPr txBox="1"/>
          <p:nvPr/>
        </p:nvSpPr>
        <p:spPr>
          <a:xfrm>
            <a:off x="228305" y="4991281"/>
            <a:ext cx="1598515" cy="461665"/>
          </a:xfrm>
          <a:prstGeom prst="rect">
            <a:avLst/>
          </a:prstGeom>
          <a:noFill/>
        </p:spPr>
        <p:txBody>
          <a:bodyPr wrap="none" rtlCol="0">
            <a:spAutoFit/>
          </a:bodyPr>
          <a:lstStyle/>
          <a:p>
            <a:r>
              <a:rPr lang="zh-CN" altLang="en-US" sz="2400" dirty="0">
                <a:solidFill>
                  <a:schemeClr val="tx2"/>
                </a:solidFill>
              </a:rPr>
              <a:t>输入向量</a:t>
            </a:r>
            <a:r>
              <a:rPr lang="en-US" sz="2400" dirty="0">
                <a:solidFill>
                  <a:schemeClr val="tx2"/>
                </a:solidFill>
              </a:rPr>
              <a:t>x</a:t>
            </a:r>
          </a:p>
        </p:txBody>
      </p:sp>
      <p:sp>
        <p:nvSpPr>
          <p:cNvPr id="60" name="TextBox 59">
            <a:extLst>
              <a:ext uri="{FF2B5EF4-FFF2-40B4-BE49-F238E27FC236}">
                <a16:creationId xmlns:a16="http://schemas.microsoft.com/office/drawing/2014/main" id="{59339898-3A3D-444A-B30F-DAE8E5BD7EB3}"/>
              </a:ext>
            </a:extLst>
          </p:cNvPr>
          <p:cNvSpPr txBox="1"/>
          <p:nvPr/>
        </p:nvSpPr>
        <p:spPr>
          <a:xfrm>
            <a:off x="1357831" y="1717723"/>
            <a:ext cx="5311069" cy="461665"/>
          </a:xfrm>
          <a:prstGeom prst="rect">
            <a:avLst/>
          </a:prstGeom>
          <a:noFill/>
        </p:spPr>
        <p:txBody>
          <a:bodyPr wrap="none" rtlCol="0">
            <a:spAutoFit/>
          </a:bodyPr>
          <a:lstStyle/>
          <a:p>
            <a:r>
              <a:rPr lang="zh-CN" altLang="en-US" sz="2400" dirty="0"/>
              <a:t>二元</a:t>
            </a:r>
            <a:r>
              <a:rPr lang="en-US" altLang="zh-CN" sz="2400" dirty="0"/>
              <a:t>Logistics</a:t>
            </a:r>
            <a:r>
              <a:rPr lang="zh-CN" altLang="en-US" sz="2400" dirty="0"/>
              <a:t>回归作为一层神经网络</a:t>
            </a:r>
            <a:endParaRPr lang="en-US" sz="2100" dirty="0"/>
          </a:p>
        </p:txBody>
      </p:sp>
      <p:sp>
        <p:nvSpPr>
          <p:cNvPr id="5" name="TextBox 4">
            <a:extLst>
              <a:ext uri="{FF2B5EF4-FFF2-40B4-BE49-F238E27FC236}">
                <a16:creationId xmlns:a16="http://schemas.microsoft.com/office/drawing/2014/main" id="{BC8637CD-167A-B14E-9ED3-5FF1C283B8B1}"/>
              </a:ext>
            </a:extLst>
          </p:cNvPr>
          <p:cNvSpPr txBox="1"/>
          <p:nvPr/>
        </p:nvSpPr>
        <p:spPr>
          <a:xfrm>
            <a:off x="1270331" y="4060420"/>
            <a:ext cx="854721" cy="369332"/>
          </a:xfrm>
          <a:prstGeom prst="rect">
            <a:avLst/>
          </a:prstGeom>
          <a:noFill/>
        </p:spPr>
        <p:txBody>
          <a:bodyPr wrap="none" rtlCol="0">
            <a:spAutoFit/>
          </a:bodyPr>
          <a:lstStyle/>
          <a:p>
            <a:r>
              <a:rPr lang="en-US" dirty="0">
                <a:solidFill>
                  <a:srgbClr val="627152"/>
                </a:solidFill>
              </a:rPr>
              <a:t>(</a:t>
            </a:r>
            <a:r>
              <a:rPr lang="zh-CN" altLang="en-US" dirty="0">
                <a:solidFill>
                  <a:srgbClr val="627152"/>
                </a:solidFill>
              </a:rPr>
              <a:t>向量</a:t>
            </a:r>
            <a:r>
              <a:rPr lang="en-US" dirty="0">
                <a:solidFill>
                  <a:srgbClr val="627152"/>
                </a:solidFill>
              </a:rPr>
              <a:t>)</a:t>
            </a:r>
          </a:p>
        </p:txBody>
      </p:sp>
      <p:sp>
        <p:nvSpPr>
          <p:cNvPr id="35" name="TextBox 34">
            <a:extLst>
              <a:ext uri="{FF2B5EF4-FFF2-40B4-BE49-F238E27FC236}">
                <a16:creationId xmlns:a16="http://schemas.microsoft.com/office/drawing/2014/main" id="{EBC32F93-92EF-1C4D-B1E2-13D7003508EB}"/>
              </a:ext>
            </a:extLst>
          </p:cNvPr>
          <p:cNvSpPr txBox="1"/>
          <p:nvPr/>
        </p:nvSpPr>
        <p:spPr>
          <a:xfrm>
            <a:off x="6378701" y="3794444"/>
            <a:ext cx="854721" cy="369332"/>
          </a:xfrm>
          <a:prstGeom prst="rect">
            <a:avLst/>
          </a:prstGeom>
          <a:noFill/>
        </p:spPr>
        <p:txBody>
          <a:bodyPr wrap="none" rtlCol="0">
            <a:spAutoFit/>
          </a:bodyPr>
          <a:lstStyle/>
          <a:p>
            <a:r>
              <a:rPr lang="en-US" dirty="0">
                <a:solidFill>
                  <a:srgbClr val="627152"/>
                </a:solidFill>
              </a:rPr>
              <a:t>(</a:t>
            </a:r>
            <a:r>
              <a:rPr lang="zh-CN" altLang="en-US" dirty="0">
                <a:solidFill>
                  <a:srgbClr val="627152"/>
                </a:solidFill>
              </a:rPr>
              <a:t>标量</a:t>
            </a:r>
            <a:r>
              <a:rPr lang="en-US" dirty="0">
                <a:solidFill>
                  <a:srgbClr val="627152"/>
                </a:solidFill>
              </a:rPr>
              <a:t>)</a:t>
            </a:r>
          </a:p>
        </p:txBody>
      </p:sp>
    </p:spTree>
    <p:extLst>
      <p:ext uri="{BB962C8B-B14F-4D97-AF65-F5344CB8AC3E}">
        <p14:creationId xmlns:p14="http://schemas.microsoft.com/office/powerpoint/2010/main" val="2019240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600011"/>
            <a:ext cx="8539968" cy="800100"/>
          </a:xfrm>
        </p:spPr>
        <p:txBody>
          <a:bodyPr>
            <a:noAutofit/>
          </a:bodyPr>
          <a:lstStyle/>
          <a:p>
            <a:r>
              <a:rPr lang="zh-CN" altLang="en-US" dirty="0">
                <a:solidFill>
                  <a:srgbClr val="006666"/>
                </a:solidFill>
              </a:rPr>
              <a:t>前向神经网络</a:t>
            </a:r>
            <a:endParaRPr lang="en-US" sz="3000" dirty="0"/>
          </a:p>
        </p:txBody>
      </p:sp>
      <p:sp>
        <p:nvSpPr>
          <p:cNvPr id="6" name="Slide Number Placeholder 5"/>
          <p:cNvSpPr>
            <a:spLocks noGrp="1"/>
          </p:cNvSpPr>
          <p:nvPr>
            <p:ph type="sldNum" sz="quarter" idx="12"/>
          </p:nvPr>
        </p:nvSpPr>
        <p:spPr/>
        <p:txBody>
          <a:bodyPr/>
          <a:lstStyle/>
          <a:p>
            <a:pPr>
              <a:defRPr/>
            </a:pPr>
            <a:fld id="{713DD8BE-556E-3440-9013-11CC5588178D}" type="slidenum">
              <a:rPr lang="en-US" smtClean="0"/>
              <a:pPr>
                <a:defRPr/>
              </a:pPr>
              <a:t>17</a:t>
            </a:fld>
            <a:endParaRPr lang="en-US"/>
          </a:p>
        </p:txBody>
      </p:sp>
      <p:sp>
        <p:nvSpPr>
          <p:cNvPr id="8" name="Oval 7"/>
          <p:cNvSpPr/>
          <p:nvPr/>
        </p:nvSpPr>
        <p:spPr bwMode="auto">
          <a:xfrm>
            <a:off x="3581400" y="3581403"/>
            <a:ext cx="381000" cy="476071"/>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9" name="Oval 8"/>
          <p:cNvSpPr/>
          <p:nvPr/>
        </p:nvSpPr>
        <p:spPr bwMode="auto">
          <a:xfrm>
            <a:off x="3505202" y="2514603"/>
            <a:ext cx="457199"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12" name="Oval 11"/>
          <p:cNvSpPr/>
          <p:nvPr/>
        </p:nvSpPr>
        <p:spPr bwMode="auto">
          <a:xfrm>
            <a:off x="5029202" y="2514603"/>
            <a:ext cx="457199"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13" name="Oval 12"/>
          <p:cNvSpPr/>
          <p:nvPr/>
        </p:nvSpPr>
        <p:spPr bwMode="auto">
          <a:xfrm>
            <a:off x="4343402" y="2514603"/>
            <a:ext cx="457199"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cxnSp>
        <p:nvCxnSpPr>
          <p:cNvPr id="14" name="Straight Arrow Connector 13"/>
          <p:cNvCxnSpPr>
            <a:cxnSpLocks/>
            <a:stCxn id="9" idx="0"/>
          </p:cNvCxnSpPr>
          <p:nvPr/>
        </p:nvCxnSpPr>
        <p:spPr bwMode="auto">
          <a:xfrm flipV="1">
            <a:off x="3733801" y="1392006"/>
            <a:ext cx="665396" cy="1122596"/>
          </a:xfrm>
          <a:prstGeom prst="straightConnector1">
            <a:avLst/>
          </a:prstGeom>
          <a:noFill/>
          <a:ln w="9525" cap="flat" cmpd="sng" algn="ctr">
            <a:noFill/>
            <a:prstDash val="solid"/>
            <a:round/>
            <a:headEnd type="none" w="med" len="med"/>
            <a:tailEnd type="arrow"/>
          </a:ln>
          <a:effectLst/>
        </p:spPr>
      </p:cxnSp>
      <p:sp>
        <p:nvSpPr>
          <p:cNvPr id="20" name="Oval 19"/>
          <p:cNvSpPr/>
          <p:nvPr/>
        </p:nvSpPr>
        <p:spPr bwMode="auto">
          <a:xfrm>
            <a:off x="3962400" y="5410203"/>
            <a:ext cx="381000" cy="476071"/>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21" name="Oval 20"/>
          <p:cNvSpPr/>
          <p:nvPr/>
        </p:nvSpPr>
        <p:spPr bwMode="auto">
          <a:xfrm>
            <a:off x="2057400" y="5029203"/>
            <a:ext cx="381000"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23" name="Oval 22"/>
          <p:cNvSpPr/>
          <p:nvPr/>
        </p:nvSpPr>
        <p:spPr bwMode="auto">
          <a:xfrm>
            <a:off x="5867400" y="5029203"/>
            <a:ext cx="381000"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24" name="Oval 23"/>
          <p:cNvSpPr/>
          <p:nvPr/>
        </p:nvSpPr>
        <p:spPr bwMode="auto">
          <a:xfrm>
            <a:off x="4572000" y="5029203"/>
            <a:ext cx="381000"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25" name="Oval 24"/>
          <p:cNvSpPr/>
          <p:nvPr/>
        </p:nvSpPr>
        <p:spPr bwMode="auto">
          <a:xfrm>
            <a:off x="3200400" y="5029203"/>
            <a:ext cx="381000"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cxnSp>
        <p:nvCxnSpPr>
          <p:cNvPr id="26" name="Straight Arrow Connector 25"/>
          <p:cNvCxnSpPr>
            <a:stCxn id="21" idx="0"/>
          </p:cNvCxnSpPr>
          <p:nvPr/>
        </p:nvCxnSpPr>
        <p:spPr bwMode="auto">
          <a:xfrm flipV="1">
            <a:off x="2247900" y="3906606"/>
            <a:ext cx="2456098" cy="1122596"/>
          </a:xfrm>
          <a:prstGeom prst="straightConnector1">
            <a:avLst/>
          </a:prstGeom>
          <a:noFill/>
          <a:ln w="9525" cap="flat" cmpd="sng" algn="ctr">
            <a:noFill/>
            <a:prstDash val="solid"/>
            <a:round/>
            <a:headEnd type="none" w="med" len="med"/>
            <a:tailEnd type="arrow"/>
          </a:ln>
          <a:effectLst/>
        </p:spPr>
      </p:cxnSp>
      <p:cxnSp>
        <p:nvCxnSpPr>
          <p:cNvPr id="27" name="Straight Arrow Connector 26"/>
          <p:cNvCxnSpPr>
            <a:cxnSpLocks/>
            <a:stCxn id="25" idx="0"/>
            <a:endCxn id="9" idx="4"/>
          </p:cNvCxnSpPr>
          <p:nvPr/>
        </p:nvCxnSpPr>
        <p:spPr bwMode="auto">
          <a:xfrm flipV="1">
            <a:off x="3390901" y="2990674"/>
            <a:ext cx="342901" cy="2038529"/>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28" name="Straight Arrow Connector 27"/>
          <p:cNvCxnSpPr>
            <a:cxnSpLocks/>
            <a:stCxn id="24" idx="0"/>
            <a:endCxn id="9" idx="4"/>
          </p:cNvCxnSpPr>
          <p:nvPr/>
        </p:nvCxnSpPr>
        <p:spPr bwMode="auto">
          <a:xfrm flipH="1" flipV="1">
            <a:off x="3733802" y="2990674"/>
            <a:ext cx="1028699" cy="2038529"/>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29" name="Straight Arrow Connector 28"/>
          <p:cNvCxnSpPr>
            <a:cxnSpLocks/>
            <a:stCxn id="23" idx="0"/>
            <a:endCxn id="9" idx="4"/>
          </p:cNvCxnSpPr>
          <p:nvPr/>
        </p:nvCxnSpPr>
        <p:spPr bwMode="auto">
          <a:xfrm flipH="1" flipV="1">
            <a:off x="3733802" y="2990674"/>
            <a:ext cx="2324099" cy="2038529"/>
          </a:xfrm>
          <a:prstGeom prst="straightConnector1">
            <a:avLst/>
          </a:prstGeom>
          <a:noFill/>
          <a:ln w="9525" cap="flat" cmpd="sng" algn="ctr">
            <a:solidFill>
              <a:schemeClr val="tx1"/>
            </a:solidFill>
            <a:prstDash val="solid"/>
            <a:round/>
            <a:headEnd type="none" w="med" len="med"/>
            <a:tailEnd type="arrow"/>
          </a:ln>
          <a:effectLst/>
        </p:spPr>
      </p:cxnSp>
      <p:cxnSp>
        <p:nvCxnSpPr>
          <p:cNvPr id="30" name="Straight Arrow Connector 29"/>
          <p:cNvCxnSpPr>
            <a:cxnSpLocks/>
            <a:stCxn id="21" idx="7"/>
            <a:endCxn id="9" idx="4"/>
          </p:cNvCxnSpPr>
          <p:nvPr/>
        </p:nvCxnSpPr>
        <p:spPr bwMode="auto">
          <a:xfrm flipV="1">
            <a:off x="2382605" y="2990673"/>
            <a:ext cx="1351197" cy="2108248"/>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34" name="Oval 33"/>
          <p:cNvSpPr/>
          <p:nvPr/>
        </p:nvSpPr>
        <p:spPr bwMode="auto">
          <a:xfrm>
            <a:off x="6813143" y="5029203"/>
            <a:ext cx="381000"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cxnSp>
        <p:nvCxnSpPr>
          <p:cNvPr id="46" name="Straight Arrow Connector 45"/>
          <p:cNvCxnSpPr>
            <a:cxnSpLocks/>
            <a:stCxn id="34" idx="0"/>
            <a:endCxn id="9" idx="4"/>
          </p:cNvCxnSpPr>
          <p:nvPr/>
        </p:nvCxnSpPr>
        <p:spPr bwMode="auto">
          <a:xfrm flipH="1" flipV="1">
            <a:off x="3733801" y="2990674"/>
            <a:ext cx="3269842" cy="2038529"/>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49" name="Straight Arrow Connector 48"/>
          <p:cNvCxnSpPr>
            <a:cxnSpLocks/>
            <a:stCxn id="21" idx="7"/>
            <a:endCxn id="13" idx="4"/>
          </p:cNvCxnSpPr>
          <p:nvPr/>
        </p:nvCxnSpPr>
        <p:spPr bwMode="auto">
          <a:xfrm flipV="1">
            <a:off x="2382605" y="2990673"/>
            <a:ext cx="2189397" cy="2108248"/>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52" name="Straight Arrow Connector 51"/>
          <p:cNvCxnSpPr>
            <a:cxnSpLocks/>
            <a:stCxn id="21" idx="7"/>
            <a:endCxn id="12" idx="4"/>
          </p:cNvCxnSpPr>
          <p:nvPr/>
        </p:nvCxnSpPr>
        <p:spPr bwMode="auto">
          <a:xfrm flipV="1">
            <a:off x="2382605" y="2990673"/>
            <a:ext cx="2875197" cy="2108248"/>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54" name="Straight Arrow Connector 53"/>
          <p:cNvCxnSpPr>
            <a:cxnSpLocks/>
            <a:stCxn id="34" idx="0"/>
            <a:endCxn id="12" idx="4"/>
          </p:cNvCxnSpPr>
          <p:nvPr/>
        </p:nvCxnSpPr>
        <p:spPr bwMode="auto">
          <a:xfrm flipH="1" flipV="1">
            <a:off x="5257801" y="2990674"/>
            <a:ext cx="1745842" cy="2038529"/>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56" name="Straight Arrow Connector 55"/>
          <p:cNvCxnSpPr>
            <a:cxnSpLocks/>
            <a:stCxn id="34" idx="0"/>
            <a:endCxn id="13" idx="4"/>
          </p:cNvCxnSpPr>
          <p:nvPr/>
        </p:nvCxnSpPr>
        <p:spPr bwMode="auto">
          <a:xfrm flipH="1" flipV="1">
            <a:off x="4572001" y="2990674"/>
            <a:ext cx="2431642" cy="2038529"/>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60" name="Straight Arrow Connector 59"/>
          <p:cNvCxnSpPr>
            <a:cxnSpLocks/>
            <a:stCxn id="23" idx="0"/>
            <a:endCxn id="9" idx="4"/>
          </p:cNvCxnSpPr>
          <p:nvPr/>
        </p:nvCxnSpPr>
        <p:spPr bwMode="auto">
          <a:xfrm flipH="1" flipV="1">
            <a:off x="3733802" y="2990674"/>
            <a:ext cx="2324099" cy="2038529"/>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62" name="Straight Arrow Connector 61"/>
          <p:cNvCxnSpPr>
            <a:cxnSpLocks/>
            <a:stCxn id="23" idx="0"/>
            <a:endCxn id="12" idx="4"/>
          </p:cNvCxnSpPr>
          <p:nvPr/>
        </p:nvCxnSpPr>
        <p:spPr bwMode="auto">
          <a:xfrm flipH="1" flipV="1">
            <a:off x="5257802" y="2990674"/>
            <a:ext cx="800099" cy="2038529"/>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66" name="Straight Arrow Connector 65"/>
          <p:cNvCxnSpPr>
            <a:cxnSpLocks/>
            <a:stCxn id="24" idx="0"/>
            <a:endCxn id="13" idx="4"/>
          </p:cNvCxnSpPr>
          <p:nvPr/>
        </p:nvCxnSpPr>
        <p:spPr bwMode="auto">
          <a:xfrm flipH="1" flipV="1">
            <a:off x="4572002" y="2990674"/>
            <a:ext cx="190499" cy="2038529"/>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69" name="Straight Arrow Connector 68"/>
          <p:cNvCxnSpPr>
            <a:cxnSpLocks/>
            <a:stCxn id="24" idx="0"/>
            <a:endCxn id="12" idx="4"/>
          </p:cNvCxnSpPr>
          <p:nvPr/>
        </p:nvCxnSpPr>
        <p:spPr bwMode="auto">
          <a:xfrm flipV="1">
            <a:off x="4762501" y="2990674"/>
            <a:ext cx="495301" cy="2038529"/>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71" name="Straight Arrow Connector 70"/>
          <p:cNvCxnSpPr>
            <a:cxnSpLocks/>
            <a:stCxn id="25" idx="0"/>
            <a:endCxn id="13" idx="4"/>
          </p:cNvCxnSpPr>
          <p:nvPr/>
        </p:nvCxnSpPr>
        <p:spPr bwMode="auto">
          <a:xfrm flipV="1">
            <a:off x="3390901" y="2990674"/>
            <a:ext cx="1181101" cy="2038529"/>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74" name="Straight Arrow Connector 73"/>
          <p:cNvCxnSpPr>
            <a:cxnSpLocks/>
            <a:stCxn id="25" idx="0"/>
            <a:endCxn id="12" idx="4"/>
          </p:cNvCxnSpPr>
          <p:nvPr/>
        </p:nvCxnSpPr>
        <p:spPr bwMode="auto">
          <a:xfrm flipV="1">
            <a:off x="3390901" y="2990674"/>
            <a:ext cx="1866901" cy="2038529"/>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77" name="TextBox 76"/>
          <p:cNvSpPr txBox="1"/>
          <p:nvPr/>
        </p:nvSpPr>
        <p:spPr>
          <a:xfrm>
            <a:off x="2400300" y="3486150"/>
            <a:ext cx="457200" cy="553998"/>
          </a:xfrm>
          <a:prstGeom prst="rect">
            <a:avLst/>
          </a:prstGeom>
          <a:noFill/>
        </p:spPr>
        <p:txBody>
          <a:bodyPr wrap="square" rtlCol="0">
            <a:spAutoFit/>
          </a:bodyPr>
          <a:lstStyle/>
          <a:p>
            <a:r>
              <a:rPr lang="en-US" sz="3000" dirty="0">
                <a:solidFill>
                  <a:srgbClr val="590A0E"/>
                </a:solidFill>
                <a:latin typeface="Times New Roman" panose="02020603050405020304" pitchFamily="18" charset="0"/>
                <a:cs typeface="Times New Roman" panose="02020603050405020304" pitchFamily="18" charset="0"/>
              </a:rPr>
              <a:t>W</a:t>
            </a:r>
          </a:p>
        </p:txBody>
      </p:sp>
      <p:sp>
        <p:nvSpPr>
          <p:cNvPr id="83" name="TextBox 82"/>
          <p:cNvSpPr txBox="1"/>
          <p:nvPr/>
        </p:nvSpPr>
        <p:spPr>
          <a:xfrm>
            <a:off x="5906347" y="4990671"/>
            <a:ext cx="441146" cy="461665"/>
          </a:xfrm>
          <a:prstGeom prst="rect">
            <a:avLst/>
          </a:prstGeom>
          <a:noFill/>
        </p:spPr>
        <p:txBody>
          <a:bodyPr wrap="none" rtlCol="0">
            <a:spAutoFit/>
          </a:bodyPr>
          <a:lstStyle/>
          <a:p>
            <a:r>
              <a:rPr lang="en-US" sz="2400" dirty="0" err="1">
                <a:latin typeface="Times New Roman" panose="02020603050405020304" pitchFamily="18" charset="0"/>
                <a:cs typeface="Times New Roman" panose="02020603050405020304" pitchFamily="18" charset="0"/>
              </a:rPr>
              <a:t>x</a:t>
            </a:r>
            <a:r>
              <a:rPr lang="en-US" sz="2400" baseline="-25000" dirty="0" err="1">
                <a:latin typeface="Times New Roman" panose="02020603050405020304" pitchFamily="18" charset="0"/>
                <a:cs typeface="Times New Roman" panose="02020603050405020304" pitchFamily="18" charset="0"/>
              </a:rPr>
              <a:t>n</a:t>
            </a:r>
            <a:endParaRPr lang="en-US" sz="2400" baseline="-25000" dirty="0">
              <a:latin typeface="Times New Roman" panose="02020603050405020304" pitchFamily="18" charset="0"/>
              <a:cs typeface="Times New Roman" panose="02020603050405020304" pitchFamily="18" charset="0"/>
            </a:endParaRPr>
          </a:p>
        </p:txBody>
      </p:sp>
      <p:sp>
        <p:nvSpPr>
          <p:cNvPr id="84" name="TextBox 83"/>
          <p:cNvSpPr txBox="1"/>
          <p:nvPr/>
        </p:nvSpPr>
        <p:spPr>
          <a:xfrm>
            <a:off x="2057400" y="5029201"/>
            <a:ext cx="457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x</a:t>
            </a:r>
            <a:r>
              <a:rPr lang="en-US" sz="2400" baseline="-25000" dirty="0">
                <a:latin typeface="Times New Roman" panose="02020603050405020304" pitchFamily="18" charset="0"/>
                <a:cs typeface="Times New Roman" panose="02020603050405020304" pitchFamily="18" charset="0"/>
              </a:rPr>
              <a:t>1</a:t>
            </a:r>
          </a:p>
        </p:txBody>
      </p:sp>
      <p:cxnSp>
        <p:nvCxnSpPr>
          <p:cNvPr id="53" name="Straight Arrow Connector 52"/>
          <p:cNvCxnSpPr>
            <a:cxnSpLocks/>
            <a:stCxn id="23" idx="0"/>
            <a:endCxn id="13" idx="4"/>
          </p:cNvCxnSpPr>
          <p:nvPr/>
        </p:nvCxnSpPr>
        <p:spPr bwMode="auto">
          <a:xfrm flipH="1" flipV="1">
            <a:off x="4572002" y="2990674"/>
            <a:ext cx="1485899" cy="2038529"/>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41" name="TextBox 40"/>
          <p:cNvSpPr txBox="1"/>
          <p:nvPr/>
        </p:nvSpPr>
        <p:spPr>
          <a:xfrm>
            <a:off x="1457819" y="1667297"/>
            <a:ext cx="7658100" cy="523220"/>
          </a:xfrm>
          <a:prstGeom prst="rect">
            <a:avLst/>
          </a:prstGeom>
          <a:noFill/>
        </p:spPr>
        <p:txBody>
          <a:bodyPr wrap="square" rtlCol="0">
            <a:spAutoFit/>
          </a:bodyPr>
          <a:lstStyle/>
          <a:p>
            <a:r>
              <a:rPr lang="zh-CN" altLang="en-US" sz="2800" dirty="0"/>
              <a:t>多元</a:t>
            </a:r>
            <a:r>
              <a:rPr lang="en-US" altLang="zh-CN" sz="2800" dirty="0"/>
              <a:t>Logistics</a:t>
            </a:r>
            <a:r>
              <a:rPr lang="zh-CN" altLang="en-US" sz="2800" dirty="0"/>
              <a:t>回归作为一层神经网络</a:t>
            </a:r>
            <a:endParaRPr lang="en-US" altLang="zh-CN" sz="2800" dirty="0"/>
          </a:p>
        </p:txBody>
      </p:sp>
      <p:sp>
        <p:nvSpPr>
          <p:cNvPr id="3" name="Rectangle 2">
            <a:extLst>
              <a:ext uri="{FF2B5EF4-FFF2-40B4-BE49-F238E27FC236}">
                <a16:creationId xmlns:a16="http://schemas.microsoft.com/office/drawing/2014/main" id="{8AD1876A-19B5-AE49-83FA-946D46310282}"/>
              </a:ext>
            </a:extLst>
          </p:cNvPr>
          <p:cNvSpPr/>
          <p:nvPr/>
        </p:nvSpPr>
        <p:spPr>
          <a:xfrm>
            <a:off x="880047" y="3513143"/>
            <a:ext cx="1386902" cy="523220"/>
          </a:xfrm>
          <a:prstGeom prst="rect">
            <a:avLst/>
          </a:prstGeom>
        </p:spPr>
        <p:txBody>
          <a:bodyPr wrap="square">
            <a:spAutoFit/>
          </a:bodyPr>
          <a:lstStyle/>
          <a:p>
            <a:r>
              <a:rPr lang="en-US" sz="2800" dirty="0">
                <a:solidFill>
                  <a:schemeClr val="tx2"/>
                </a:solidFill>
              </a:rPr>
              <a:t>W </a:t>
            </a:r>
            <a:r>
              <a:rPr lang="zh-CN" altLang="en-US" sz="2800" dirty="0">
                <a:solidFill>
                  <a:schemeClr val="tx2"/>
                </a:solidFill>
              </a:rPr>
              <a:t>矩阵</a:t>
            </a:r>
            <a:endParaRPr lang="en-US" sz="2800" dirty="0">
              <a:solidFill>
                <a:schemeClr val="tx2"/>
              </a:solidFill>
            </a:endParaRP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80CB1F6F-E797-4A45-9FEC-24D5A0F3C4AD}"/>
                  </a:ext>
                </a:extLst>
              </p:cNvPr>
              <p:cNvSpPr txBox="1"/>
              <p:nvPr/>
            </p:nvSpPr>
            <p:spPr>
              <a:xfrm>
                <a:off x="5613211" y="2495912"/>
                <a:ext cx="3831644" cy="5078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700" i="1">
                          <a:latin typeface="Cambria Math" panose="02040503050406030204" pitchFamily="18" charset="0"/>
                        </a:rPr>
                        <m:t>𝑦</m:t>
                      </m:r>
                      <m:r>
                        <a:rPr lang="en-US" sz="2700" i="1">
                          <a:latin typeface="Cambria Math" panose="02040503050406030204" pitchFamily="18" charset="0"/>
                        </a:rPr>
                        <m:t>=</m:t>
                      </m:r>
                      <m:r>
                        <m:rPr>
                          <m:nor/>
                        </m:rPr>
                        <a:rPr lang="en-US" sz="2700">
                          <a:latin typeface="Cambria Math" panose="02040503050406030204" pitchFamily="18" charset="0"/>
                        </a:rPr>
                        <m:t>softmax</m:t>
                      </m:r>
                      <m:r>
                        <a:rPr lang="en-US" sz="2700" i="1">
                          <a:latin typeface="Cambria Math" panose="02040503050406030204" pitchFamily="18" charset="0"/>
                          <a:ea typeface="Cambria Math" panose="02040503050406030204" pitchFamily="18" charset="0"/>
                        </a:rPr>
                        <m:t>(</m:t>
                      </m:r>
                      <m:r>
                        <a:rPr lang="en-US" sz="2700" i="1">
                          <a:latin typeface="Cambria Math" panose="02040503050406030204" pitchFamily="18" charset="0"/>
                          <a:ea typeface="Cambria Math" panose="02040503050406030204" pitchFamily="18" charset="0"/>
                        </a:rPr>
                        <m:t>𝑊𝑥</m:t>
                      </m:r>
                      <m:r>
                        <a:rPr lang="en-US" sz="2700" i="1">
                          <a:latin typeface="Cambria Math" panose="02040503050406030204" pitchFamily="18" charset="0"/>
                          <a:ea typeface="Cambria Math" panose="02040503050406030204" pitchFamily="18" charset="0"/>
                        </a:rPr>
                        <m:t>+</m:t>
                      </m:r>
                      <m:r>
                        <a:rPr lang="en-US" sz="2700" i="1">
                          <a:latin typeface="Cambria Math" panose="02040503050406030204" pitchFamily="18" charset="0"/>
                          <a:ea typeface="Cambria Math" panose="02040503050406030204" pitchFamily="18" charset="0"/>
                        </a:rPr>
                        <m:t>𝑏</m:t>
                      </m:r>
                      <m:r>
                        <a:rPr lang="en-US" sz="2700" i="1">
                          <a:latin typeface="Cambria Math" panose="02040503050406030204" pitchFamily="18" charset="0"/>
                          <a:ea typeface="Cambria Math" panose="02040503050406030204" pitchFamily="18" charset="0"/>
                        </a:rPr>
                        <m:t>)</m:t>
                      </m:r>
                    </m:oMath>
                  </m:oMathPara>
                </a14:m>
                <a:endParaRPr lang="en-US" sz="2700" dirty="0"/>
              </a:p>
            </p:txBody>
          </p:sp>
        </mc:Choice>
        <mc:Fallback xmlns="">
          <p:sp>
            <p:nvSpPr>
              <p:cNvPr id="40" name="TextBox 39">
                <a:extLst>
                  <a:ext uri="{FF2B5EF4-FFF2-40B4-BE49-F238E27FC236}">
                    <a16:creationId xmlns:a16="http://schemas.microsoft.com/office/drawing/2014/main" id="{80CB1F6F-E797-4A45-9FEC-24D5A0F3C4AD}"/>
                  </a:ext>
                </a:extLst>
              </p:cNvPr>
              <p:cNvSpPr txBox="1">
                <a:spLocks noRot="1" noChangeAspect="1" noMove="1" noResize="1" noEditPoints="1" noAdjustHandles="1" noChangeArrowheads="1" noChangeShapeType="1" noTextEdit="1"/>
              </p:cNvSpPr>
              <p:nvPr/>
            </p:nvSpPr>
            <p:spPr>
              <a:xfrm>
                <a:off x="5613211" y="2495912"/>
                <a:ext cx="3831644" cy="507831"/>
              </a:xfrm>
              <a:prstGeom prst="rect">
                <a:avLst/>
              </a:prstGeom>
              <a:blipFill>
                <a:blip r:embed="rId3"/>
                <a:stretch>
                  <a:fillRect b="-17073"/>
                </a:stretch>
              </a:blipFill>
            </p:spPr>
            <p:txBody>
              <a:bodyPr/>
              <a:lstStyle/>
              <a:p>
                <a:r>
                  <a:rPr lang="zh-CN" altLang="en-US">
                    <a:noFill/>
                  </a:rPr>
                  <a:t> </a:t>
                </a:r>
              </a:p>
            </p:txBody>
          </p:sp>
        </mc:Fallback>
      </mc:AlternateContent>
      <p:sp>
        <p:nvSpPr>
          <p:cNvPr id="42" name="TextBox 41">
            <a:extLst>
              <a:ext uri="{FF2B5EF4-FFF2-40B4-BE49-F238E27FC236}">
                <a16:creationId xmlns:a16="http://schemas.microsoft.com/office/drawing/2014/main" id="{64796DB7-1451-5C4F-81F0-C517963B035E}"/>
              </a:ext>
            </a:extLst>
          </p:cNvPr>
          <p:cNvSpPr txBox="1"/>
          <p:nvPr/>
        </p:nvSpPr>
        <p:spPr>
          <a:xfrm>
            <a:off x="6791326" y="5093985"/>
            <a:ext cx="471604" cy="415498"/>
          </a:xfrm>
          <a:prstGeom prst="rect">
            <a:avLst/>
          </a:prstGeom>
          <a:noFill/>
        </p:spPr>
        <p:txBody>
          <a:bodyPr wrap="none" rtlCol="0">
            <a:spAutoFit/>
          </a:bodyPr>
          <a:lstStyle/>
          <a:p>
            <a:r>
              <a:rPr lang="en-US" sz="2100" dirty="0">
                <a:latin typeface="Times New Roman" panose="02020603050405020304" pitchFamily="18" charset="0"/>
                <a:cs typeface="Times New Roman" panose="02020603050405020304" pitchFamily="18" charset="0"/>
              </a:rPr>
              <a:t>+1</a:t>
            </a:r>
          </a:p>
        </p:txBody>
      </p:sp>
      <p:sp>
        <p:nvSpPr>
          <p:cNvPr id="43" name="Rectangle 42">
            <a:extLst>
              <a:ext uri="{FF2B5EF4-FFF2-40B4-BE49-F238E27FC236}">
                <a16:creationId xmlns:a16="http://schemas.microsoft.com/office/drawing/2014/main" id="{1354A9EB-28FF-EA43-A179-8F72EEB6527A}"/>
              </a:ext>
            </a:extLst>
          </p:cNvPr>
          <p:cNvSpPr/>
          <p:nvPr/>
        </p:nvSpPr>
        <p:spPr>
          <a:xfrm>
            <a:off x="6705696" y="3022516"/>
            <a:ext cx="1322688" cy="523220"/>
          </a:xfrm>
          <a:prstGeom prst="rect">
            <a:avLst/>
          </a:prstGeom>
        </p:spPr>
        <p:txBody>
          <a:bodyPr wrap="square">
            <a:spAutoFit/>
          </a:bodyPr>
          <a:lstStyle/>
          <a:p>
            <a:r>
              <a:rPr lang="en-US" sz="2800" dirty="0">
                <a:solidFill>
                  <a:schemeClr val="tx2"/>
                </a:solidFill>
              </a:rPr>
              <a:t>y</a:t>
            </a:r>
            <a:r>
              <a:rPr lang="zh-CN" altLang="en-US" sz="2800" dirty="0">
                <a:solidFill>
                  <a:schemeClr val="tx2"/>
                </a:solidFill>
              </a:rPr>
              <a:t>矢量</a:t>
            </a:r>
            <a:endParaRPr lang="en-US" sz="2800" dirty="0">
              <a:solidFill>
                <a:schemeClr val="tx2"/>
              </a:solidFill>
            </a:endParaRPr>
          </a:p>
        </p:txBody>
      </p:sp>
      <p:sp>
        <p:nvSpPr>
          <p:cNvPr id="45" name="TextBox 44">
            <a:extLst>
              <a:ext uri="{FF2B5EF4-FFF2-40B4-BE49-F238E27FC236}">
                <a16:creationId xmlns:a16="http://schemas.microsoft.com/office/drawing/2014/main" id="{6794CF16-0514-2942-87BA-D958E5CAEC9F}"/>
              </a:ext>
            </a:extLst>
          </p:cNvPr>
          <p:cNvSpPr txBox="1"/>
          <p:nvPr/>
        </p:nvSpPr>
        <p:spPr>
          <a:xfrm>
            <a:off x="3494713" y="2029486"/>
            <a:ext cx="457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y</a:t>
            </a:r>
            <a:r>
              <a:rPr lang="en-US" sz="2400" baseline="-25000" dirty="0">
                <a:latin typeface="Times New Roman" panose="02020603050405020304" pitchFamily="18" charset="0"/>
                <a:cs typeface="Times New Roman" panose="02020603050405020304" pitchFamily="18" charset="0"/>
              </a:rPr>
              <a:t>1</a:t>
            </a:r>
          </a:p>
        </p:txBody>
      </p:sp>
      <p:sp>
        <p:nvSpPr>
          <p:cNvPr id="47" name="TextBox 46">
            <a:extLst>
              <a:ext uri="{FF2B5EF4-FFF2-40B4-BE49-F238E27FC236}">
                <a16:creationId xmlns:a16="http://schemas.microsoft.com/office/drawing/2014/main" id="{275C28FF-A703-5841-B938-401B16C08AA7}"/>
              </a:ext>
            </a:extLst>
          </p:cNvPr>
          <p:cNvSpPr txBox="1"/>
          <p:nvPr/>
        </p:nvSpPr>
        <p:spPr>
          <a:xfrm>
            <a:off x="4987437" y="2025022"/>
            <a:ext cx="457200"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y</a:t>
            </a:r>
            <a:r>
              <a:rPr lang="en-US" sz="2400" baseline="-25000" dirty="0" err="1">
                <a:latin typeface="Times New Roman" panose="02020603050405020304" pitchFamily="18" charset="0"/>
                <a:cs typeface="Times New Roman" panose="02020603050405020304" pitchFamily="18" charset="0"/>
              </a:rPr>
              <a:t>n</a:t>
            </a:r>
            <a:endParaRPr lang="en-US" sz="2400" baseline="-25000" dirty="0">
              <a:latin typeface="Times New Roman" panose="02020603050405020304" pitchFamily="18" charset="0"/>
              <a:cs typeface="Times New Roman" panose="02020603050405020304" pitchFamily="18" charset="0"/>
            </a:endParaRPr>
          </a:p>
        </p:txBody>
      </p:sp>
      <p:sp>
        <p:nvSpPr>
          <p:cNvPr id="48" name="Rectangle 47">
            <a:extLst>
              <a:ext uri="{FF2B5EF4-FFF2-40B4-BE49-F238E27FC236}">
                <a16:creationId xmlns:a16="http://schemas.microsoft.com/office/drawing/2014/main" id="{0176B418-2F6B-2347-AFE4-14E0484F474B}"/>
              </a:ext>
            </a:extLst>
          </p:cNvPr>
          <p:cNvSpPr/>
          <p:nvPr/>
        </p:nvSpPr>
        <p:spPr>
          <a:xfrm>
            <a:off x="6805269" y="3967815"/>
            <a:ext cx="2310652" cy="523220"/>
          </a:xfrm>
          <a:prstGeom prst="rect">
            <a:avLst/>
          </a:prstGeom>
        </p:spPr>
        <p:txBody>
          <a:bodyPr wrap="square">
            <a:spAutoFit/>
          </a:bodyPr>
          <a:lstStyle/>
          <a:p>
            <a:r>
              <a:rPr lang="en-US" sz="2800" dirty="0">
                <a:solidFill>
                  <a:schemeClr val="tx2"/>
                </a:solidFill>
              </a:rPr>
              <a:t>b</a:t>
            </a:r>
            <a:r>
              <a:rPr lang="zh-CN" altLang="en-US" sz="2800" dirty="0">
                <a:solidFill>
                  <a:schemeClr val="tx2"/>
                </a:solidFill>
              </a:rPr>
              <a:t>矢量</a:t>
            </a:r>
            <a:endParaRPr lang="en-US" sz="2800" dirty="0">
              <a:solidFill>
                <a:schemeClr val="tx2"/>
              </a:solidFill>
            </a:endParaRPr>
          </a:p>
        </p:txBody>
      </p:sp>
      <p:sp>
        <p:nvSpPr>
          <p:cNvPr id="50" name="TextBox 49">
            <a:extLst>
              <a:ext uri="{FF2B5EF4-FFF2-40B4-BE49-F238E27FC236}">
                <a16:creationId xmlns:a16="http://schemas.microsoft.com/office/drawing/2014/main" id="{4D779BA9-4A4C-D44C-9F2F-6A26E5C03DDA}"/>
              </a:ext>
            </a:extLst>
          </p:cNvPr>
          <p:cNvSpPr txBox="1"/>
          <p:nvPr/>
        </p:nvSpPr>
        <p:spPr>
          <a:xfrm>
            <a:off x="6214718" y="3459722"/>
            <a:ext cx="457200" cy="553998"/>
          </a:xfrm>
          <a:prstGeom prst="rect">
            <a:avLst/>
          </a:prstGeom>
          <a:noFill/>
        </p:spPr>
        <p:txBody>
          <a:bodyPr wrap="square" rtlCol="0">
            <a:spAutoFit/>
          </a:bodyPr>
          <a:lstStyle/>
          <a:p>
            <a:r>
              <a:rPr lang="en-US" sz="3000" dirty="0">
                <a:solidFill>
                  <a:srgbClr val="590A0E"/>
                </a:solidFill>
                <a:latin typeface="Times New Roman" panose="02020603050405020304" pitchFamily="18" charset="0"/>
                <a:cs typeface="Times New Roman" panose="02020603050405020304" pitchFamily="18" charset="0"/>
              </a:rPr>
              <a:t>b</a:t>
            </a:r>
          </a:p>
        </p:txBody>
      </p:sp>
      <p:sp>
        <p:nvSpPr>
          <p:cNvPr id="55" name="TextBox 54">
            <a:extLst>
              <a:ext uri="{FF2B5EF4-FFF2-40B4-BE49-F238E27FC236}">
                <a16:creationId xmlns:a16="http://schemas.microsoft.com/office/drawing/2014/main" id="{1B200C40-4EB3-8F46-BFD7-31EF0BEE1BEF}"/>
              </a:ext>
            </a:extLst>
          </p:cNvPr>
          <p:cNvSpPr txBox="1"/>
          <p:nvPr/>
        </p:nvSpPr>
        <p:spPr>
          <a:xfrm>
            <a:off x="3570952" y="2464968"/>
            <a:ext cx="333746" cy="553998"/>
          </a:xfrm>
          <a:prstGeom prst="rect">
            <a:avLst/>
          </a:prstGeom>
          <a:noFill/>
        </p:spPr>
        <p:txBody>
          <a:bodyPr wrap="none" rtlCol="0">
            <a:spAutoFit/>
          </a:bodyPr>
          <a:lstStyle/>
          <a:p>
            <a:r>
              <a:rPr lang="en-US" sz="3000" dirty="0">
                <a:latin typeface="Times New Roman" panose="02020603050405020304" pitchFamily="18" charset="0"/>
                <a:cs typeface="Times New Roman" panose="02020603050405020304" pitchFamily="18" charset="0"/>
              </a:rPr>
              <a:t>s</a:t>
            </a:r>
          </a:p>
        </p:txBody>
      </p:sp>
      <p:sp>
        <p:nvSpPr>
          <p:cNvPr id="70" name="TextBox 69">
            <a:extLst>
              <a:ext uri="{FF2B5EF4-FFF2-40B4-BE49-F238E27FC236}">
                <a16:creationId xmlns:a16="http://schemas.microsoft.com/office/drawing/2014/main" id="{C285E98C-6BF2-A94E-8903-EF3D15BA19E2}"/>
              </a:ext>
            </a:extLst>
          </p:cNvPr>
          <p:cNvSpPr txBox="1"/>
          <p:nvPr/>
        </p:nvSpPr>
        <p:spPr>
          <a:xfrm>
            <a:off x="4423224" y="2424469"/>
            <a:ext cx="333746" cy="553998"/>
          </a:xfrm>
          <a:prstGeom prst="rect">
            <a:avLst/>
          </a:prstGeom>
          <a:noFill/>
        </p:spPr>
        <p:txBody>
          <a:bodyPr wrap="none" rtlCol="0">
            <a:spAutoFit/>
          </a:bodyPr>
          <a:lstStyle/>
          <a:p>
            <a:r>
              <a:rPr lang="en-US" sz="3000" dirty="0">
                <a:latin typeface="Times New Roman" panose="02020603050405020304" pitchFamily="18" charset="0"/>
                <a:cs typeface="Times New Roman" panose="02020603050405020304" pitchFamily="18" charset="0"/>
              </a:rPr>
              <a:t>s</a:t>
            </a:r>
          </a:p>
        </p:txBody>
      </p:sp>
      <p:sp>
        <p:nvSpPr>
          <p:cNvPr id="72" name="TextBox 71">
            <a:extLst>
              <a:ext uri="{FF2B5EF4-FFF2-40B4-BE49-F238E27FC236}">
                <a16:creationId xmlns:a16="http://schemas.microsoft.com/office/drawing/2014/main" id="{70E35245-F3C6-3949-8C9B-586BFC3B8597}"/>
              </a:ext>
            </a:extLst>
          </p:cNvPr>
          <p:cNvSpPr txBox="1"/>
          <p:nvPr/>
        </p:nvSpPr>
        <p:spPr>
          <a:xfrm>
            <a:off x="5113408" y="2436147"/>
            <a:ext cx="333746" cy="553998"/>
          </a:xfrm>
          <a:prstGeom prst="rect">
            <a:avLst/>
          </a:prstGeom>
          <a:noFill/>
        </p:spPr>
        <p:txBody>
          <a:bodyPr wrap="none" rtlCol="0">
            <a:spAutoFit/>
          </a:bodyPr>
          <a:lstStyle/>
          <a:p>
            <a:r>
              <a:rPr lang="en-US" sz="3000" dirty="0">
                <a:latin typeface="Times New Roman" panose="02020603050405020304" pitchFamily="18" charset="0"/>
                <a:cs typeface="Times New Roman" panose="02020603050405020304" pitchFamily="18" charset="0"/>
              </a:rPr>
              <a:t>s</a:t>
            </a:r>
          </a:p>
        </p:txBody>
      </p:sp>
      <p:sp>
        <p:nvSpPr>
          <p:cNvPr id="73" name="TextBox 72">
            <a:extLst>
              <a:ext uri="{FF2B5EF4-FFF2-40B4-BE49-F238E27FC236}">
                <a16:creationId xmlns:a16="http://schemas.microsoft.com/office/drawing/2014/main" id="{EE8FB66E-4013-FC4D-91B9-815E64B8DAE8}"/>
              </a:ext>
            </a:extLst>
          </p:cNvPr>
          <p:cNvSpPr txBox="1"/>
          <p:nvPr/>
        </p:nvSpPr>
        <p:spPr>
          <a:xfrm>
            <a:off x="283810" y="2220086"/>
            <a:ext cx="2410804" cy="830997"/>
          </a:xfrm>
          <a:prstGeom prst="rect">
            <a:avLst/>
          </a:prstGeom>
          <a:noFill/>
        </p:spPr>
        <p:txBody>
          <a:bodyPr wrap="square" rtlCol="0">
            <a:spAutoFit/>
          </a:bodyPr>
          <a:lstStyle/>
          <a:p>
            <a:r>
              <a:rPr lang="zh-CN" altLang="en-US" sz="2400" dirty="0">
                <a:solidFill>
                  <a:schemeClr val="tx2"/>
                </a:solidFill>
              </a:rPr>
              <a:t>      输出层</a:t>
            </a:r>
            <a:r>
              <a:rPr lang="en-US" sz="2400" dirty="0">
                <a:solidFill>
                  <a:schemeClr val="tx2"/>
                </a:solidFill>
              </a:rPr>
              <a:t>(</a:t>
            </a:r>
            <a:r>
              <a:rPr lang="en-US" sz="2400" dirty="0" err="1"/>
              <a:t>softmax</a:t>
            </a:r>
            <a:r>
              <a:rPr lang="zh-CN" altLang="en-US" sz="2400" dirty="0"/>
              <a:t>节点</a:t>
            </a:r>
            <a:r>
              <a:rPr lang="en-US" sz="2400" dirty="0"/>
              <a:t>)</a:t>
            </a:r>
            <a:endParaRPr lang="en-US" sz="2400" dirty="0">
              <a:solidFill>
                <a:schemeClr val="tx2"/>
              </a:solidFill>
            </a:endParaRPr>
          </a:p>
        </p:txBody>
      </p:sp>
      <p:sp>
        <p:nvSpPr>
          <p:cNvPr id="75" name="TextBox 74">
            <a:extLst>
              <a:ext uri="{FF2B5EF4-FFF2-40B4-BE49-F238E27FC236}">
                <a16:creationId xmlns:a16="http://schemas.microsoft.com/office/drawing/2014/main" id="{3CA69468-9096-A746-A14A-DAEFAC4EF5D6}"/>
              </a:ext>
            </a:extLst>
          </p:cNvPr>
          <p:cNvSpPr txBox="1"/>
          <p:nvPr/>
        </p:nvSpPr>
        <p:spPr>
          <a:xfrm>
            <a:off x="172149" y="4990671"/>
            <a:ext cx="1723549" cy="461665"/>
          </a:xfrm>
          <a:prstGeom prst="rect">
            <a:avLst/>
          </a:prstGeom>
          <a:noFill/>
        </p:spPr>
        <p:txBody>
          <a:bodyPr wrap="none" rtlCol="0">
            <a:spAutoFit/>
          </a:bodyPr>
          <a:lstStyle/>
          <a:p>
            <a:r>
              <a:rPr lang="zh-CN" altLang="en-US" sz="2400" dirty="0">
                <a:solidFill>
                  <a:schemeClr val="tx2"/>
                </a:solidFill>
              </a:rPr>
              <a:t>输入层标量</a:t>
            </a:r>
            <a:endParaRPr lang="en-US" sz="2400" dirty="0">
              <a:solidFill>
                <a:schemeClr val="tx2"/>
              </a:solidFill>
            </a:endParaRPr>
          </a:p>
        </p:txBody>
      </p:sp>
    </p:spTree>
    <p:extLst>
      <p:ext uri="{BB962C8B-B14F-4D97-AF65-F5344CB8AC3E}">
        <p14:creationId xmlns:p14="http://schemas.microsoft.com/office/powerpoint/2010/main" val="2817991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55155"/>
            <a:ext cx="7886700" cy="800100"/>
          </a:xfrm>
        </p:spPr>
        <p:txBody>
          <a:bodyPr/>
          <a:lstStyle/>
          <a:p>
            <a:r>
              <a:rPr lang="zh-CN" altLang="en-US" dirty="0">
                <a:solidFill>
                  <a:srgbClr val="006666"/>
                </a:solidFill>
              </a:rPr>
              <a:t>前向神经网络</a:t>
            </a:r>
            <a:endParaRPr lang="en-US" b="0" dirty="0"/>
          </a:p>
        </p:txBody>
      </p:sp>
      <p:sp>
        <p:nvSpPr>
          <p:cNvPr id="8" name="Oval 7"/>
          <p:cNvSpPr/>
          <p:nvPr/>
        </p:nvSpPr>
        <p:spPr bwMode="auto">
          <a:xfrm>
            <a:off x="4184450" y="3581403"/>
            <a:ext cx="381000" cy="476071"/>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9" name="Oval 8"/>
          <p:cNvSpPr/>
          <p:nvPr/>
        </p:nvSpPr>
        <p:spPr bwMode="auto">
          <a:xfrm>
            <a:off x="3955850" y="3200403"/>
            <a:ext cx="457200"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dirty="0">
              <a:solidFill>
                <a:srgbClr val="009900"/>
              </a:solidFill>
              <a:latin typeface="Tahoma" charset="0"/>
            </a:endParaRPr>
          </a:p>
        </p:txBody>
      </p:sp>
      <p:sp>
        <p:nvSpPr>
          <p:cNvPr id="10" name="Oval 9"/>
          <p:cNvSpPr/>
          <p:nvPr/>
        </p:nvSpPr>
        <p:spPr bwMode="auto">
          <a:xfrm>
            <a:off x="4794050" y="1752603"/>
            <a:ext cx="457200"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12" name="Oval 11"/>
          <p:cNvSpPr/>
          <p:nvPr/>
        </p:nvSpPr>
        <p:spPr bwMode="auto">
          <a:xfrm>
            <a:off x="5632250" y="3200403"/>
            <a:ext cx="457200"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13" name="Oval 12"/>
          <p:cNvSpPr/>
          <p:nvPr/>
        </p:nvSpPr>
        <p:spPr bwMode="auto">
          <a:xfrm>
            <a:off x="4794050" y="3200403"/>
            <a:ext cx="457200"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cxnSp>
        <p:nvCxnSpPr>
          <p:cNvPr id="14" name="Straight Arrow Connector 13"/>
          <p:cNvCxnSpPr>
            <a:cxnSpLocks/>
            <a:stCxn id="9" idx="0"/>
            <a:endCxn id="10" idx="3"/>
          </p:cNvCxnSpPr>
          <p:nvPr/>
        </p:nvCxnSpPr>
        <p:spPr bwMode="auto">
          <a:xfrm flipV="1">
            <a:off x="4184451" y="2158954"/>
            <a:ext cx="676555" cy="1041448"/>
          </a:xfrm>
          <a:prstGeom prst="straightConnector1">
            <a:avLst/>
          </a:prstGeom>
          <a:noFill/>
          <a:ln w="9525" cap="flat" cmpd="sng" algn="ctr">
            <a:noFill/>
            <a:prstDash val="solid"/>
            <a:round/>
            <a:headEnd type="none" w="med" len="med"/>
            <a:tailEnd type="arrow"/>
          </a:ln>
          <a:effectLst/>
        </p:spPr>
      </p:cxnSp>
      <p:cxnSp>
        <p:nvCxnSpPr>
          <p:cNvPr id="15" name="Straight Arrow Connector 14"/>
          <p:cNvCxnSpPr>
            <a:cxnSpLocks/>
            <a:stCxn id="13" idx="0"/>
            <a:endCxn id="10" idx="4"/>
          </p:cNvCxnSpPr>
          <p:nvPr/>
        </p:nvCxnSpPr>
        <p:spPr bwMode="auto">
          <a:xfrm flipV="1">
            <a:off x="5022650" y="2228674"/>
            <a:ext cx="0" cy="971729"/>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6" name="Straight Arrow Connector 15"/>
          <p:cNvCxnSpPr>
            <a:cxnSpLocks/>
            <a:stCxn id="12" idx="0"/>
            <a:endCxn id="10" idx="4"/>
          </p:cNvCxnSpPr>
          <p:nvPr/>
        </p:nvCxnSpPr>
        <p:spPr bwMode="auto">
          <a:xfrm flipH="1" flipV="1">
            <a:off x="5022650" y="2228674"/>
            <a:ext cx="838200" cy="971729"/>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8" name="Straight Arrow Connector 17"/>
          <p:cNvCxnSpPr>
            <a:cxnSpLocks/>
            <a:stCxn id="9" idx="7"/>
            <a:endCxn id="10" idx="4"/>
          </p:cNvCxnSpPr>
          <p:nvPr/>
        </p:nvCxnSpPr>
        <p:spPr bwMode="auto">
          <a:xfrm flipV="1">
            <a:off x="4346096" y="2228673"/>
            <a:ext cx="676555" cy="1041448"/>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20" name="Oval 19"/>
          <p:cNvSpPr/>
          <p:nvPr/>
        </p:nvSpPr>
        <p:spPr bwMode="auto">
          <a:xfrm>
            <a:off x="4565450" y="5410203"/>
            <a:ext cx="381000" cy="476071"/>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21" name="Oval 20"/>
          <p:cNvSpPr/>
          <p:nvPr/>
        </p:nvSpPr>
        <p:spPr bwMode="auto">
          <a:xfrm>
            <a:off x="2584250" y="5029203"/>
            <a:ext cx="457200"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23" name="Oval 22"/>
          <p:cNvSpPr/>
          <p:nvPr/>
        </p:nvSpPr>
        <p:spPr bwMode="auto">
          <a:xfrm>
            <a:off x="6394250" y="5029203"/>
            <a:ext cx="457200"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24" name="Oval 23"/>
          <p:cNvSpPr/>
          <p:nvPr/>
        </p:nvSpPr>
        <p:spPr bwMode="auto">
          <a:xfrm>
            <a:off x="5098850" y="5029203"/>
            <a:ext cx="457200"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25" name="Oval 24"/>
          <p:cNvSpPr/>
          <p:nvPr/>
        </p:nvSpPr>
        <p:spPr bwMode="auto">
          <a:xfrm>
            <a:off x="3727250" y="5029203"/>
            <a:ext cx="457200"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cxnSp>
        <p:nvCxnSpPr>
          <p:cNvPr id="26" name="Straight Arrow Connector 25"/>
          <p:cNvCxnSpPr>
            <a:cxnSpLocks/>
            <a:stCxn id="21" idx="0"/>
          </p:cNvCxnSpPr>
          <p:nvPr/>
        </p:nvCxnSpPr>
        <p:spPr bwMode="auto">
          <a:xfrm flipV="1">
            <a:off x="2812851" y="3906606"/>
            <a:ext cx="2494197" cy="1122596"/>
          </a:xfrm>
          <a:prstGeom prst="straightConnector1">
            <a:avLst/>
          </a:prstGeom>
          <a:noFill/>
          <a:ln w="9525" cap="flat" cmpd="sng" algn="ctr">
            <a:noFill/>
            <a:prstDash val="solid"/>
            <a:round/>
            <a:headEnd type="none" w="med" len="med"/>
            <a:tailEnd type="arrow"/>
          </a:ln>
          <a:effectLst/>
        </p:spPr>
      </p:cxnSp>
      <p:cxnSp>
        <p:nvCxnSpPr>
          <p:cNvPr id="27" name="Straight Arrow Connector 26"/>
          <p:cNvCxnSpPr>
            <a:cxnSpLocks/>
            <a:stCxn id="25" idx="0"/>
            <a:endCxn id="9" idx="4"/>
          </p:cNvCxnSpPr>
          <p:nvPr/>
        </p:nvCxnSpPr>
        <p:spPr bwMode="auto">
          <a:xfrm flipV="1">
            <a:off x="3955850" y="3676474"/>
            <a:ext cx="228600" cy="1352729"/>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28" name="Straight Arrow Connector 27"/>
          <p:cNvCxnSpPr>
            <a:cxnSpLocks/>
            <a:stCxn id="24" idx="0"/>
            <a:endCxn id="8" idx="1"/>
          </p:cNvCxnSpPr>
          <p:nvPr/>
        </p:nvCxnSpPr>
        <p:spPr bwMode="auto">
          <a:xfrm flipH="1" flipV="1">
            <a:off x="4240246" y="3651122"/>
            <a:ext cx="1087204" cy="1378081"/>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29" name="Straight Arrow Connector 28"/>
          <p:cNvCxnSpPr>
            <a:cxnSpLocks/>
            <a:stCxn id="23" idx="0"/>
            <a:endCxn id="9" idx="4"/>
          </p:cNvCxnSpPr>
          <p:nvPr/>
        </p:nvCxnSpPr>
        <p:spPr bwMode="auto">
          <a:xfrm flipH="1" flipV="1">
            <a:off x="4184450" y="3676474"/>
            <a:ext cx="2438400" cy="1352729"/>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30" name="Straight Arrow Connector 29"/>
          <p:cNvCxnSpPr>
            <a:cxnSpLocks/>
            <a:stCxn id="21" idx="7"/>
            <a:endCxn id="9" idx="4"/>
          </p:cNvCxnSpPr>
          <p:nvPr/>
        </p:nvCxnSpPr>
        <p:spPr bwMode="auto">
          <a:xfrm flipV="1">
            <a:off x="2974496" y="3676473"/>
            <a:ext cx="1209955" cy="1422448"/>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34" name="Oval 33"/>
          <p:cNvSpPr/>
          <p:nvPr/>
        </p:nvSpPr>
        <p:spPr bwMode="auto">
          <a:xfrm>
            <a:off x="7308650" y="5029203"/>
            <a:ext cx="457200"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cxnSp>
        <p:nvCxnSpPr>
          <p:cNvPr id="46" name="Straight Arrow Connector 45"/>
          <p:cNvCxnSpPr>
            <a:cxnSpLocks/>
            <a:stCxn id="34" idx="0"/>
            <a:endCxn id="9" idx="4"/>
          </p:cNvCxnSpPr>
          <p:nvPr/>
        </p:nvCxnSpPr>
        <p:spPr bwMode="auto">
          <a:xfrm flipH="1" flipV="1">
            <a:off x="4184450" y="3676474"/>
            <a:ext cx="3352800" cy="1352729"/>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49" name="Straight Arrow Connector 48"/>
          <p:cNvCxnSpPr>
            <a:cxnSpLocks/>
            <a:stCxn id="21" idx="7"/>
            <a:endCxn id="13" idx="4"/>
          </p:cNvCxnSpPr>
          <p:nvPr/>
        </p:nvCxnSpPr>
        <p:spPr bwMode="auto">
          <a:xfrm flipV="1">
            <a:off x="2974496" y="3676473"/>
            <a:ext cx="2048155" cy="1422448"/>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52" name="Straight Arrow Connector 51"/>
          <p:cNvCxnSpPr>
            <a:cxnSpLocks/>
            <a:endCxn id="12" idx="4"/>
          </p:cNvCxnSpPr>
          <p:nvPr/>
        </p:nvCxnSpPr>
        <p:spPr bwMode="auto">
          <a:xfrm flipV="1">
            <a:off x="2985656" y="3676473"/>
            <a:ext cx="2875195" cy="1408526"/>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54" name="Straight Arrow Connector 53"/>
          <p:cNvCxnSpPr>
            <a:cxnSpLocks/>
            <a:stCxn id="34" idx="0"/>
            <a:endCxn id="12" idx="4"/>
          </p:cNvCxnSpPr>
          <p:nvPr/>
        </p:nvCxnSpPr>
        <p:spPr bwMode="auto">
          <a:xfrm flipH="1" flipV="1">
            <a:off x="5860850" y="3676474"/>
            <a:ext cx="1676400" cy="1352729"/>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56" name="Straight Arrow Connector 55"/>
          <p:cNvCxnSpPr>
            <a:cxnSpLocks/>
            <a:stCxn id="34" idx="0"/>
            <a:endCxn id="13" idx="4"/>
          </p:cNvCxnSpPr>
          <p:nvPr/>
        </p:nvCxnSpPr>
        <p:spPr bwMode="auto">
          <a:xfrm flipH="1" flipV="1">
            <a:off x="5022650" y="3676474"/>
            <a:ext cx="2514600" cy="1352729"/>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60" name="Straight Arrow Connector 59"/>
          <p:cNvCxnSpPr>
            <a:cxnSpLocks/>
            <a:stCxn id="23" idx="0"/>
          </p:cNvCxnSpPr>
          <p:nvPr/>
        </p:nvCxnSpPr>
        <p:spPr bwMode="auto">
          <a:xfrm flipH="1" flipV="1">
            <a:off x="5098850" y="3657602"/>
            <a:ext cx="1524000" cy="1371600"/>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62" name="Straight Arrow Connector 61"/>
          <p:cNvCxnSpPr>
            <a:cxnSpLocks/>
            <a:stCxn id="23" idx="0"/>
            <a:endCxn id="12" idx="4"/>
          </p:cNvCxnSpPr>
          <p:nvPr/>
        </p:nvCxnSpPr>
        <p:spPr bwMode="auto">
          <a:xfrm flipH="1" flipV="1">
            <a:off x="5860850" y="3676474"/>
            <a:ext cx="762000" cy="1352729"/>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66" name="Straight Arrow Connector 65"/>
          <p:cNvCxnSpPr>
            <a:cxnSpLocks/>
            <a:stCxn id="24" idx="0"/>
          </p:cNvCxnSpPr>
          <p:nvPr/>
        </p:nvCxnSpPr>
        <p:spPr bwMode="auto">
          <a:xfrm flipH="1" flipV="1">
            <a:off x="5022650" y="3657602"/>
            <a:ext cx="304800" cy="1371600"/>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69" name="Straight Arrow Connector 68"/>
          <p:cNvCxnSpPr>
            <a:cxnSpLocks/>
            <a:stCxn id="24" idx="0"/>
          </p:cNvCxnSpPr>
          <p:nvPr/>
        </p:nvCxnSpPr>
        <p:spPr bwMode="auto">
          <a:xfrm flipV="1">
            <a:off x="5327451" y="3678006"/>
            <a:ext cx="553805" cy="1351196"/>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71" name="Straight Arrow Connector 70"/>
          <p:cNvCxnSpPr>
            <a:cxnSpLocks/>
            <a:stCxn id="25" idx="0"/>
            <a:endCxn id="13" idx="4"/>
          </p:cNvCxnSpPr>
          <p:nvPr/>
        </p:nvCxnSpPr>
        <p:spPr bwMode="auto">
          <a:xfrm flipV="1">
            <a:off x="3955850" y="3676474"/>
            <a:ext cx="1066800" cy="1352729"/>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74" name="Straight Arrow Connector 73"/>
          <p:cNvCxnSpPr>
            <a:cxnSpLocks/>
            <a:endCxn id="12" idx="4"/>
          </p:cNvCxnSpPr>
          <p:nvPr/>
        </p:nvCxnSpPr>
        <p:spPr bwMode="auto">
          <a:xfrm flipV="1">
            <a:off x="3993950" y="3676473"/>
            <a:ext cx="1866900" cy="1352730"/>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76" name="TextBox 75"/>
          <p:cNvSpPr txBox="1"/>
          <p:nvPr/>
        </p:nvSpPr>
        <p:spPr>
          <a:xfrm>
            <a:off x="3651050" y="2286001"/>
            <a:ext cx="457200" cy="600164"/>
          </a:xfrm>
          <a:prstGeom prst="rect">
            <a:avLst/>
          </a:prstGeom>
          <a:noFill/>
        </p:spPr>
        <p:txBody>
          <a:bodyPr wrap="square" rtlCol="0">
            <a:spAutoFit/>
          </a:bodyPr>
          <a:lstStyle/>
          <a:p>
            <a:r>
              <a:rPr lang="en-US" sz="3300" dirty="0">
                <a:solidFill>
                  <a:srgbClr val="590A0E"/>
                </a:solidFill>
                <a:latin typeface="Times New Roman" panose="02020603050405020304" pitchFamily="18" charset="0"/>
                <a:cs typeface="Times New Roman" panose="02020603050405020304" pitchFamily="18" charset="0"/>
              </a:rPr>
              <a:t>U</a:t>
            </a:r>
          </a:p>
        </p:txBody>
      </p:sp>
      <p:sp>
        <p:nvSpPr>
          <p:cNvPr id="77" name="TextBox 76"/>
          <p:cNvSpPr txBox="1"/>
          <p:nvPr/>
        </p:nvSpPr>
        <p:spPr>
          <a:xfrm>
            <a:off x="2660450" y="3962401"/>
            <a:ext cx="457200" cy="600164"/>
          </a:xfrm>
          <a:prstGeom prst="rect">
            <a:avLst/>
          </a:prstGeom>
          <a:noFill/>
        </p:spPr>
        <p:txBody>
          <a:bodyPr wrap="square" rtlCol="0">
            <a:spAutoFit/>
          </a:bodyPr>
          <a:lstStyle/>
          <a:p>
            <a:r>
              <a:rPr lang="en-US" sz="3300" dirty="0">
                <a:solidFill>
                  <a:srgbClr val="590A0E"/>
                </a:solidFill>
                <a:latin typeface="Times New Roman" panose="02020603050405020304" pitchFamily="18" charset="0"/>
                <a:cs typeface="Times New Roman" panose="02020603050405020304" pitchFamily="18" charset="0"/>
              </a:rPr>
              <a:t>W</a:t>
            </a:r>
          </a:p>
        </p:txBody>
      </p:sp>
      <p:sp>
        <p:nvSpPr>
          <p:cNvPr id="83" name="TextBox 82"/>
          <p:cNvSpPr txBox="1"/>
          <p:nvPr/>
        </p:nvSpPr>
        <p:spPr>
          <a:xfrm>
            <a:off x="6469028" y="5042656"/>
            <a:ext cx="497252" cy="461665"/>
          </a:xfrm>
          <a:prstGeom prst="rect">
            <a:avLst/>
          </a:prstGeom>
          <a:noFill/>
        </p:spPr>
        <p:txBody>
          <a:bodyPr wrap="none" rtlCol="0">
            <a:spAutoFit/>
          </a:bodyPr>
          <a:lstStyle/>
          <a:p>
            <a:r>
              <a:rPr lang="en-US" sz="2400" dirty="0" err="1"/>
              <a:t>x</a:t>
            </a:r>
            <a:r>
              <a:rPr lang="en-US" sz="2400" baseline="-25000" dirty="0" err="1"/>
              <a:t>n</a:t>
            </a:r>
            <a:endParaRPr lang="en-US" sz="2400" baseline="-25000" dirty="0"/>
          </a:p>
        </p:txBody>
      </p:sp>
      <p:sp>
        <p:nvSpPr>
          <p:cNvPr id="84" name="TextBox 83"/>
          <p:cNvSpPr txBox="1"/>
          <p:nvPr/>
        </p:nvSpPr>
        <p:spPr>
          <a:xfrm>
            <a:off x="2654480" y="5042655"/>
            <a:ext cx="457200" cy="707886"/>
          </a:xfrm>
          <a:prstGeom prst="rect">
            <a:avLst/>
          </a:prstGeom>
          <a:noFill/>
        </p:spPr>
        <p:txBody>
          <a:bodyPr wrap="square" rtlCol="0">
            <a:spAutoFit/>
          </a:bodyPr>
          <a:lstStyle/>
          <a:p>
            <a:r>
              <a:rPr lang="en-US" sz="2400" dirty="0"/>
              <a:t>x</a:t>
            </a:r>
            <a:r>
              <a:rPr lang="en-US" sz="2400" baseline="-25000" dirty="0"/>
              <a:t>1</a:t>
            </a:r>
          </a:p>
        </p:txBody>
      </p:sp>
      <p:pic>
        <p:nvPicPr>
          <p:cNvPr id="86" name="Picture 85" descr="hidd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5506" y="3097949"/>
            <a:ext cx="2899944" cy="706204"/>
          </a:xfrm>
          <a:prstGeom prst="rect">
            <a:avLst/>
          </a:prstGeom>
        </p:spPr>
      </p:pic>
      <p:sp>
        <p:nvSpPr>
          <p:cNvPr id="63" name="TextBox 62">
            <a:extLst>
              <a:ext uri="{FF2B5EF4-FFF2-40B4-BE49-F238E27FC236}">
                <a16:creationId xmlns:a16="http://schemas.microsoft.com/office/drawing/2014/main" id="{47A73503-3270-5047-A324-18EC3AE71939}"/>
              </a:ext>
            </a:extLst>
          </p:cNvPr>
          <p:cNvSpPr txBox="1"/>
          <p:nvPr/>
        </p:nvSpPr>
        <p:spPr>
          <a:xfrm>
            <a:off x="7346749" y="5029202"/>
            <a:ext cx="631904" cy="461665"/>
          </a:xfrm>
          <a:prstGeom prst="rect">
            <a:avLst/>
          </a:prstGeom>
          <a:noFill/>
        </p:spPr>
        <p:txBody>
          <a:bodyPr wrap="none" rtlCol="0">
            <a:spAutoFit/>
          </a:bodyPr>
          <a:lstStyle/>
          <a:p>
            <a:r>
              <a:rPr lang="en-US" sz="2400" dirty="0"/>
              <a:t>+1</a:t>
            </a:r>
          </a:p>
        </p:txBody>
      </p:sp>
      <p:sp>
        <p:nvSpPr>
          <p:cNvPr id="64" name="Rectangle 63">
            <a:extLst>
              <a:ext uri="{FF2B5EF4-FFF2-40B4-BE49-F238E27FC236}">
                <a16:creationId xmlns:a16="http://schemas.microsoft.com/office/drawing/2014/main" id="{082D8F22-BF7C-1B4E-9A2E-5F4EA2BCF327}"/>
              </a:ext>
            </a:extLst>
          </p:cNvPr>
          <p:cNvSpPr/>
          <p:nvPr/>
        </p:nvSpPr>
        <p:spPr>
          <a:xfrm>
            <a:off x="7470192" y="1711683"/>
            <a:ext cx="1603709" cy="523220"/>
          </a:xfrm>
          <a:prstGeom prst="rect">
            <a:avLst/>
          </a:prstGeom>
        </p:spPr>
        <p:txBody>
          <a:bodyPr wrap="square">
            <a:spAutoFit/>
          </a:bodyPr>
          <a:lstStyle/>
          <a:p>
            <a:r>
              <a:rPr lang="en-US" sz="2800" dirty="0">
                <a:solidFill>
                  <a:schemeClr val="tx2"/>
                </a:solidFill>
              </a:rPr>
              <a:t>y </a:t>
            </a:r>
            <a:r>
              <a:rPr lang="zh-CN" altLang="en-US" sz="2800" dirty="0">
                <a:solidFill>
                  <a:schemeClr val="tx2"/>
                </a:solidFill>
              </a:rPr>
              <a:t>为标量</a:t>
            </a:r>
            <a:endParaRPr lang="en-US" sz="2800" dirty="0">
              <a:solidFill>
                <a:schemeClr val="tx2"/>
              </a:solidFill>
            </a:endParaRPr>
          </a:p>
        </p:txBody>
      </p:sp>
      <p:sp>
        <p:nvSpPr>
          <p:cNvPr id="65" name="TextBox 64">
            <a:extLst>
              <a:ext uri="{FF2B5EF4-FFF2-40B4-BE49-F238E27FC236}">
                <a16:creationId xmlns:a16="http://schemas.microsoft.com/office/drawing/2014/main" id="{6A740206-0031-F941-9894-7BD986F58450}"/>
              </a:ext>
            </a:extLst>
          </p:cNvPr>
          <p:cNvSpPr txBox="1"/>
          <p:nvPr/>
        </p:nvSpPr>
        <p:spPr>
          <a:xfrm>
            <a:off x="6885569" y="3931899"/>
            <a:ext cx="457200" cy="600164"/>
          </a:xfrm>
          <a:prstGeom prst="rect">
            <a:avLst/>
          </a:prstGeom>
          <a:noFill/>
        </p:spPr>
        <p:txBody>
          <a:bodyPr wrap="square" rtlCol="0">
            <a:spAutoFit/>
          </a:bodyPr>
          <a:lstStyle/>
          <a:p>
            <a:r>
              <a:rPr lang="en-US" sz="3300" dirty="0">
                <a:solidFill>
                  <a:srgbClr val="590A0E"/>
                </a:solidFill>
                <a:latin typeface="Times New Roman" panose="02020603050405020304" pitchFamily="18" charset="0"/>
                <a:cs typeface="Times New Roman" panose="02020603050405020304" pitchFamily="18" charset="0"/>
              </a:rPr>
              <a:t>b</a:t>
            </a:r>
          </a:p>
        </p:txBody>
      </p:sp>
      <p:sp>
        <p:nvSpPr>
          <p:cNvPr id="67" name="Rectangle 66">
            <a:extLst>
              <a:ext uri="{FF2B5EF4-FFF2-40B4-BE49-F238E27FC236}">
                <a16:creationId xmlns:a16="http://schemas.microsoft.com/office/drawing/2014/main" id="{031E7A01-E260-2C41-B25E-63B79CAA2642}"/>
              </a:ext>
            </a:extLst>
          </p:cNvPr>
          <p:cNvSpPr/>
          <p:nvPr/>
        </p:nvSpPr>
        <p:spPr>
          <a:xfrm>
            <a:off x="228600" y="3170990"/>
            <a:ext cx="1819524" cy="1446550"/>
          </a:xfrm>
          <a:prstGeom prst="rect">
            <a:avLst/>
          </a:prstGeom>
        </p:spPr>
        <p:txBody>
          <a:bodyPr wrap="square">
            <a:spAutoFit/>
          </a:bodyPr>
          <a:lstStyle/>
          <a:p>
            <a:r>
              <a:rPr lang="zh-CN" altLang="en-US" sz="2800" dirty="0">
                <a:solidFill>
                  <a:schemeClr val="tx2"/>
                </a:solidFill>
              </a:rPr>
              <a:t>隐藏层</a:t>
            </a:r>
            <a:r>
              <a:rPr lang="en-US" sz="3000" dirty="0">
                <a:solidFill>
                  <a:schemeClr val="tx2"/>
                </a:solidFill>
              </a:rPr>
              <a:t>(</a:t>
            </a:r>
            <a:r>
              <a:rPr lang="en-US" sz="3000" dirty="0" err="1"/>
              <a:t>σ</a:t>
            </a:r>
            <a:r>
              <a:rPr lang="zh-CN" altLang="en-US" sz="3000" dirty="0"/>
              <a:t>节点</a:t>
            </a:r>
            <a:r>
              <a:rPr lang="en-US" sz="3000" dirty="0"/>
              <a:t>)</a:t>
            </a:r>
            <a:endParaRPr lang="en-US" sz="3000" dirty="0">
              <a:solidFill>
                <a:schemeClr val="tx2"/>
              </a:solidFill>
            </a:endParaRPr>
          </a:p>
          <a:p>
            <a:endParaRPr lang="en-US" sz="2800" dirty="0">
              <a:solidFill>
                <a:schemeClr val="tx2"/>
              </a:solidFill>
            </a:endParaRPr>
          </a:p>
        </p:txBody>
      </p:sp>
      <p:sp>
        <p:nvSpPr>
          <p:cNvPr id="68" name="Rectangle 67">
            <a:extLst>
              <a:ext uri="{FF2B5EF4-FFF2-40B4-BE49-F238E27FC236}">
                <a16:creationId xmlns:a16="http://schemas.microsoft.com/office/drawing/2014/main" id="{051FF81C-65CD-2B4F-9F91-12D9F01F2E24}"/>
              </a:ext>
            </a:extLst>
          </p:cNvPr>
          <p:cNvSpPr/>
          <p:nvPr/>
        </p:nvSpPr>
        <p:spPr>
          <a:xfrm>
            <a:off x="229559" y="4728453"/>
            <a:ext cx="1318087" cy="954107"/>
          </a:xfrm>
          <a:prstGeom prst="rect">
            <a:avLst/>
          </a:prstGeom>
        </p:spPr>
        <p:txBody>
          <a:bodyPr wrap="square">
            <a:spAutoFit/>
          </a:bodyPr>
          <a:lstStyle/>
          <a:p>
            <a:r>
              <a:rPr lang="zh-CN" altLang="en-US" sz="2800" dirty="0">
                <a:solidFill>
                  <a:schemeClr val="tx2"/>
                </a:solidFill>
              </a:rPr>
              <a:t>输入层</a:t>
            </a:r>
            <a:r>
              <a:rPr lang="en-US" sz="2800" dirty="0">
                <a:solidFill>
                  <a:schemeClr val="tx2"/>
                </a:solidFill>
              </a:rPr>
              <a:t>(</a:t>
            </a:r>
            <a:r>
              <a:rPr lang="zh-CN" altLang="en-US" sz="2800" dirty="0">
                <a:solidFill>
                  <a:schemeClr val="tx2"/>
                </a:solidFill>
              </a:rPr>
              <a:t>向量</a:t>
            </a:r>
            <a:r>
              <a:rPr lang="en-US" sz="2800" dirty="0">
                <a:solidFill>
                  <a:schemeClr val="tx2"/>
                </a:solidFill>
              </a:rPr>
              <a:t>)</a:t>
            </a:r>
          </a:p>
        </p:txBody>
      </p:sp>
      <p:sp>
        <p:nvSpPr>
          <p:cNvPr id="70" name="TextBox 69">
            <a:extLst>
              <a:ext uri="{FF2B5EF4-FFF2-40B4-BE49-F238E27FC236}">
                <a16:creationId xmlns:a16="http://schemas.microsoft.com/office/drawing/2014/main" id="{F8E38296-91BA-464D-AF54-680F455128CB}"/>
              </a:ext>
            </a:extLst>
          </p:cNvPr>
          <p:cNvSpPr txBox="1"/>
          <p:nvPr/>
        </p:nvSpPr>
        <p:spPr>
          <a:xfrm>
            <a:off x="359164" y="1834389"/>
            <a:ext cx="2071739" cy="953466"/>
          </a:xfrm>
          <a:prstGeom prst="rect">
            <a:avLst/>
          </a:prstGeom>
          <a:noFill/>
        </p:spPr>
        <p:txBody>
          <a:bodyPr wrap="square" rtlCol="0">
            <a:spAutoFit/>
          </a:bodyPr>
          <a:lstStyle/>
          <a:p>
            <a:r>
              <a:rPr lang="zh-CN" altLang="en-US" sz="2798" dirty="0">
                <a:solidFill>
                  <a:schemeClr val="tx2"/>
                </a:solidFill>
              </a:rPr>
              <a:t>输出层</a:t>
            </a:r>
            <a:r>
              <a:rPr lang="en-US" sz="2798" dirty="0">
                <a:solidFill>
                  <a:schemeClr val="tx2"/>
                </a:solidFill>
              </a:rPr>
              <a:t>(</a:t>
            </a:r>
            <a:r>
              <a:rPr lang="en-US" sz="2798" dirty="0" err="1"/>
              <a:t>σ</a:t>
            </a:r>
            <a:r>
              <a:rPr lang="en-US" sz="2798" dirty="0"/>
              <a:t> </a:t>
            </a:r>
            <a:r>
              <a:rPr lang="zh-CN" altLang="en-US" sz="2798" dirty="0"/>
              <a:t>节点</a:t>
            </a:r>
            <a:r>
              <a:rPr lang="en-US" sz="2798" dirty="0"/>
              <a:t>)</a:t>
            </a:r>
            <a:endParaRPr lang="en-US" sz="2798" dirty="0">
              <a:solidFill>
                <a:schemeClr val="tx2"/>
              </a:solidFill>
            </a:endParaRPr>
          </a:p>
        </p:txBody>
      </p:sp>
      <p:sp>
        <p:nvSpPr>
          <p:cNvPr id="45" name="TextBox 44">
            <a:extLst>
              <a:ext uri="{FF2B5EF4-FFF2-40B4-BE49-F238E27FC236}">
                <a16:creationId xmlns:a16="http://schemas.microsoft.com/office/drawing/2014/main" id="{63A85ED4-29F5-D149-A092-A3FF69EDF5CE}"/>
              </a:ext>
            </a:extLst>
          </p:cNvPr>
          <p:cNvSpPr txBox="1"/>
          <p:nvPr/>
        </p:nvSpPr>
        <p:spPr>
          <a:xfrm>
            <a:off x="7842052" y="3804154"/>
            <a:ext cx="681597" cy="404085"/>
          </a:xfrm>
          <a:prstGeom prst="rect">
            <a:avLst/>
          </a:prstGeom>
          <a:noFill/>
        </p:spPr>
        <p:txBody>
          <a:bodyPr wrap="none" rtlCol="0">
            <a:spAutoFit/>
          </a:bodyPr>
          <a:lstStyle/>
          <a:p>
            <a:r>
              <a:rPr lang="en-US" sz="1013" dirty="0" err="1"/>
              <a:t>ReLU</a:t>
            </a:r>
            <a:endParaRPr lang="en-US" sz="1013" dirty="0"/>
          </a:p>
          <a:p>
            <a:r>
              <a:rPr lang="en-US" sz="1013" dirty="0"/>
              <a:t>Or tanh</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0D1777B-5A7F-3243-B4A3-B85E235379FD}"/>
                  </a:ext>
                </a:extLst>
              </p:cNvPr>
              <p:cNvSpPr txBox="1"/>
              <p:nvPr/>
            </p:nvSpPr>
            <p:spPr>
              <a:xfrm>
                <a:off x="5913850" y="2171102"/>
                <a:ext cx="1294392" cy="4616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3000">
                          <a:latin typeface="Cambria Math" panose="02040503050406030204" pitchFamily="18" charset="0"/>
                        </a:rPr>
                        <m:t>z</m:t>
                      </m:r>
                      <m:r>
                        <a:rPr lang="en-US" sz="3000" i="1">
                          <a:latin typeface="Cambria Math" panose="02040503050406030204" pitchFamily="18" charset="0"/>
                        </a:rPr>
                        <m:t>=</m:t>
                      </m:r>
                      <m:r>
                        <a:rPr lang="en-US" sz="3000" i="1">
                          <a:latin typeface="Cambria Math" panose="02040503050406030204" pitchFamily="18" charset="0"/>
                        </a:rPr>
                        <m:t>𝑈h</m:t>
                      </m:r>
                    </m:oMath>
                  </m:oMathPara>
                </a14:m>
                <a:endParaRPr lang="en-US" sz="3000" dirty="0"/>
              </a:p>
            </p:txBody>
          </p:sp>
        </mc:Choice>
        <mc:Fallback xmlns="">
          <p:sp>
            <p:nvSpPr>
              <p:cNvPr id="4" name="TextBox 3">
                <a:extLst>
                  <a:ext uri="{FF2B5EF4-FFF2-40B4-BE49-F238E27FC236}">
                    <a16:creationId xmlns:a16="http://schemas.microsoft.com/office/drawing/2014/main" id="{A0D1777B-5A7F-3243-B4A3-B85E235379FD}"/>
                  </a:ext>
                </a:extLst>
              </p:cNvPr>
              <p:cNvSpPr txBox="1">
                <a:spLocks noRot="1" noChangeAspect="1" noMove="1" noResize="1" noEditPoints="1" noAdjustHandles="1" noChangeArrowheads="1" noChangeShapeType="1" noTextEdit="1"/>
              </p:cNvSpPr>
              <p:nvPr/>
            </p:nvSpPr>
            <p:spPr>
              <a:xfrm>
                <a:off x="5913850" y="2171102"/>
                <a:ext cx="1294392" cy="461665"/>
              </a:xfrm>
              <a:prstGeom prst="rect">
                <a:avLst/>
              </a:prstGeom>
              <a:blipFill>
                <a:blip r:embed="rId4"/>
                <a:stretch>
                  <a:fillRect l="-971" r="-3883" b="-810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A1809887-372D-A64D-9F2C-D6BA56E98C55}"/>
                  </a:ext>
                </a:extLst>
              </p:cNvPr>
              <p:cNvSpPr txBox="1"/>
              <p:nvPr/>
            </p:nvSpPr>
            <p:spPr>
              <a:xfrm>
                <a:off x="5906756" y="1742931"/>
                <a:ext cx="1603709" cy="4616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000" i="1">
                          <a:latin typeface="Cambria Math" panose="02040503050406030204" pitchFamily="18" charset="0"/>
                        </a:rPr>
                        <m:t>𝑦</m:t>
                      </m:r>
                      <m:r>
                        <a:rPr lang="en-US" sz="3000" i="1">
                          <a:latin typeface="Cambria Math" panose="02040503050406030204" pitchFamily="18" charset="0"/>
                        </a:rPr>
                        <m:t>=</m:t>
                      </m:r>
                      <m:r>
                        <a:rPr lang="en-US" sz="3000" i="1">
                          <a:latin typeface="Cambria Math" panose="02040503050406030204" pitchFamily="18" charset="0"/>
                          <a:ea typeface="Cambria Math" panose="02040503050406030204" pitchFamily="18" charset="0"/>
                        </a:rPr>
                        <m:t>𝜎</m:t>
                      </m:r>
                      <m:r>
                        <a:rPr lang="en-US" sz="3000" i="1">
                          <a:latin typeface="Cambria Math" panose="02040503050406030204" pitchFamily="18" charset="0"/>
                          <a:ea typeface="Cambria Math" panose="02040503050406030204" pitchFamily="18" charset="0"/>
                        </a:rPr>
                        <m:t>(</m:t>
                      </m:r>
                      <m:r>
                        <a:rPr lang="en-US" sz="3000" i="1">
                          <a:latin typeface="Cambria Math" panose="02040503050406030204" pitchFamily="18" charset="0"/>
                          <a:ea typeface="Cambria Math" panose="02040503050406030204" pitchFamily="18" charset="0"/>
                        </a:rPr>
                        <m:t>𝑧</m:t>
                      </m:r>
                      <m:r>
                        <a:rPr lang="en-US" sz="3000" i="1">
                          <a:latin typeface="Cambria Math" panose="02040503050406030204" pitchFamily="18" charset="0"/>
                          <a:ea typeface="Cambria Math" panose="02040503050406030204" pitchFamily="18" charset="0"/>
                        </a:rPr>
                        <m:t>)</m:t>
                      </m:r>
                    </m:oMath>
                  </m:oMathPara>
                </a14:m>
                <a:endParaRPr lang="en-US" sz="3000" dirty="0"/>
              </a:p>
            </p:txBody>
          </p:sp>
        </mc:Choice>
        <mc:Fallback xmlns="">
          <p:sp>
            <p:nvSpPr>
              <p:cNvPr id="50" name="TextBox 49">
                <a:extLst>
                  <a:ext uri="{FF2B5EF4-FFF2-40B4-BE49-F238E27FC236}">
                    <a16:creationId xmlns:a16="http://schemas.microsoft.com/office/drawing/2014/main" id="{A1809887-372D-A64D-9F2C-D6BA56E98C55}"/>
                  </a:ext>
                </a:extLst>
              </p:cNvPr>
              <p:cNvSpPr txBox="1">
                <a:spLocks noRot="1" noChangeAspect="1" noMove="1" noResize="1" noEditPoints="1" noAdjustHandles="1" noChangeArrowheads="1" noChangeShapeType="1" noTextEdit="1"/>
              </p:cNvSpPr>
              <p:nvPr/>
            </p:nvSpPr>
            <p:spPr>
              <a:xfrm>
                <a:off x="5906756" y="1742931"/>
                <a:ext cx="1603709" cy="461665"/>
              </a:xfrm>
              <a:prstGeom prst="rect">
                <a:avLst/>
              </a:prstGeom>
              <a:blipFill>
                <a:blip r:embed="rId5"/>
                <a:stretch>
                  <a:fillRect l="-3150" r="-6299" b="-34211"/>
                </a:stretch>
              </a:blipFill>
            </p:spPr>
            <p:txBody>
              <a:bodyPr/>
              <a:lstStyle/>
              <a:p>
                <a:r>
                  <a:rPr lang="zh-CN" altLang="en-US">
                    <a:noFill/>
                  </a:rPr>
                  <a:t> </a:t>
                </a:r>
              </a:p>
            </p:txBody>
          </p:sp>
        </mc:Fallback>
      </mc:AlternateContent>
      <p:sp>
        <p:nvSpPr>
          <p:cNvPr id="3" name="矩形 2">
            <a:extLst>
              <a:ext uri="{FF2B5EF4-FFF2-40B4-BE49-F238E27FC236}">
                <a16:creationId xmlns:a16="http://schemas.microsoft.com/office/drawing/2014/main" id="{62CCBD46-BC99-AD4E-A4D7-6D7A84530069}"/>
              </a:ext>
            </a:extLst>
          </p:cNvPr>
          <p:cNvSpPr/>
          <p:nvPr/>
        </p:nvSpPr>
        <p:spPr>
          <a:xfrm>
            <a:off x="3314072" y="1316441"/>
            <a:ext cx="2492990" cy="369332"/>
          </a:xfrm>
          <a:prstGeom prst="rect">
            <a:avLst/>
          </a:prstGeom>
        </p:spPr>
        <p:txBody>
          <a:bodyPr wrap="none">
            <a:spAutoFit/>
          </a:bodyPr>
          <a:lstStyle/>
          <a:p>
            <a:r>
              <a:rPr lang="zh-CN" altLang="en-US" dirty="0">
                <a:latin typeface="KaiTi" panose="02010609060101010101" pitchFamily="49" charset="-122"/>
                <a:ea typeface="KaiTi" panose="02010609060101010101" pitchFamily="49" charset="-122"/>
              </a:rPr>
              <a:t>标量输出两层神经网络</a:t>
            </a:r>
          </a:p>
        </p:txBody>
      </p:sp>
    </p:spTree>
    <p:extLst>
      <p:ext uri="{BB962C8B-B14F-4D97-AF65-F5344CB8AC3E}">
        <p14:creationId xmlns:p14="http://schemas.microsoft.com/office/powerpoint/2010/main" val="543712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100" y="420154"/>
            <a:ext cx="7886700" cy="800100"/>
          </a:xfrm>
        </p:spPr>
        <p:txBody>
          <a:bodyPr/>
          <a:lstStyle/>
          <a:p>
            <a:r>
              <a:rPr lang="zh-CN" altLang="en-US" dirty="0">
                <a:solidFill>
                  <a:srgbClr val="006666"/>
                </a:solidFill>
              </a:rPr>
              <a:t>前向神经网络</a:t>
            </a:r>
            <a:endParaRPr lang="en-US" b="0" dirty="0"/>
          </a:p>
        </p:txBody>
      </p:sp>
      <p:sp>
        <p:nvSpPr>
          <p:cNvPr id="8" name="Oval 7"/>
          <p:cNvSpPr/>
          <p:nvPr/>
        </p:nvSpPr>
        <p:spPr bwMode="auto">
          <a:xfrm>
            <a:off x="4184450" y="3581403"/>
            <a:ext cx="381000" cy="476071"/>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9" name="Oval 8"/>
          <p:cNvSpPr/>
          <p:nvPr/>
        </p:nvSpPr>
        <p:spPr bwMode="auto">
          <a:xfrm>
            <a:off x="3955850" y="3200403"/>
            <a:ext cx="457200"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dirty="0">
              <a:solidFill>
                <a:srgbClr val="009900"/>
              </a:solidFill>
              <a:latin typeface="Tahoma" charset="0"/>
            </a:endParaRPr>
          </a:p>
        </p:txBody>
      </p:sp>
      <p:sp>
        <p:nvSpPr>
          <p:cNvPr id="10" name="Oval 9"/>
          <p:cNvSpPr/>
          <p:nvPr/>
        </p:nvSpPr>
        <p:spPr bwMode="auto">
          <a:xfrm>
            <a:off x="4794050" y="1752603"/>
            <a:ext cx="457200"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12" name="Oval 11"/>
          <p:cNvSpPr/>
          <p:nvPr/>
        </p:nvSpPr>
        <p:spPr bwMode="auto">
          <a:xfrm>
            <a:off x="5632250" y="3200403"/>
            <a:ext cx="457200"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13" name="Oval 12"/>
          <p:cNvSpPr/>
          <p:nvPr/>
        </p:nvSpPr>
        <p:spPr bwMode="auto">
          <a:xfrm>
            <a:off x="4794050" y="3200403"/>
            <a:ext cx="457200"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dirty="0">
              <a:solidFill>
                <a:srgbClr val="009900"/>
              </a:solidFill>
              <a:latin typeface="Tahoma" charset="0"/>
            </a:endParaRPr>
          </a:p>
        </p:txBody>
      </p:sp>
      <p:cxnSp>
        <p:nvCxnSpPr>
          <p:cNvPr id="14" name="Straight Arrow Connector 13"/>
          <p:cNvCxnSpPr>
            <a:cxnSpLocks/>
            <a:stCxn id="9" idx="0"/>
            <a:endCxn id="10" idx="3"/>
          </p:cNvCxnSpPr>
          <p:nvPr/>
        </p:nvCxnSpPr>
        <p:spPr bwMode="auto">
          <a:xfrm flipV="1">
            <a:off x="4184451" y="2158954"/>
            <a:ext cx="676555" cy="1041448"/>
          </a:xfrm>
          <a:prstGeom prst="straightConnector1">
            <a:avLst/>
          </a:prstGeom>
          <a:noFill/>
          <a:ln w="9525" cap="flat" cmpd="sng" algn="ctr">
            <a:noFill/>
            <a:prstDash val="solid"/>
            <a:round/>
            <a:headEnd type="none" w="med" len="med"/>
            <a:tailEnd type="arrow"/>
          </a:ln>
          <a:effectLst/>
        </p:spPr>
      </p:cxnSp>
      <p:cxnSp>
        <p:nvCxnSpPr>
          <p:cNvPr id="15" name="Straight Arrow Connector 14"/>
          <p:cNvCxnSpPr>
            <a:cxnSpLocks/>
            <a:stCxn id="13" idx="0"/>
            <a:endCxn id="10" idx="4"/>
          </p:cNvCxnSpPr>
          <p:nvPr/>
        </p:nvCxnSpPr>
        <p:spPr bwMode="auto">
          <a:xfrm flipV="1">
            <a:off x="5022650" y="2228674"/>
            <a:ext cx="0" cy="971729"/>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6" name="Straight Arrow Connector 15"/>
          <p:cNvCxnSpPr>
            <a:cxnSpLocks/>
            <a:stCxn id="12" idx="0"/>
            <a:endCxn id="10" idx="4"/>
          </p:cNvCxnSpPr>
          <p:nvPr/>
        </p:nvCxnSpPr>
        <p:spPr bwMode="auto">
          <a:xfrm flipH="1" flipV="1">
            <a:off x="5022650" y="2228674"/>
            <a:ext cx="838200" cy="971729"/>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8" name="Straight Arrow Connector 17"/>
          <p:cNvCxnSpPr>
            <a:cxnSpLocks/>
            <a:stCxn id="9" idx="7"/>
            <a:endCxn id="10" idx="4"/>
          </p:cNvCxnSpPr>
          <p:nvPr/>
        </p:nvCxnSpPr>
        <p:spPr bwMode="auto">
          <a:xfrm flipV="1">
            <a:off x="4346096" y="2228673"/>
            <a:ext cx="676555" cy="1041448"/>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20" name="Oval 19"/>
          <p:cNvSpPr/>
          <p:nvPr/>
        </p:nvSpPr>
        <p:spPr bwMode="auto">
          <a:xfrm>
            <a:off x="4565450" y="5410203"/>
            <a:ext cx="381000" cy="476071"/>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21" name="Oval 20"/>
          <p:cNvSpPr/>
          <p:nvPr/>
        </p:nvSpPr>
        <p:spPr bwMode="auto">
          <a:xfrm>
            <a:off x="2584250" y="5029203"/>
            <a:ext cx="457200"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23" name="Oval 22"/>
          <p:cNvSpPr/>
          <p:nvPr/>
        </p:nvSpPr>
        <p:spPr bwMode="auto">
          <a:xfrm>
            <a:off x="6394250" y="5029203"/>
            <a:ext cx="457200"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24" name="Oval 23"/>
          <p:cNvSpPr/>
          <p:nvPr/>
        </p:nvSpPr>
        <p:spPr bwMode="auto">
          <a:xfrm>
            <a:off x="5098850" y="5029203"/>
            <a:ext cx="457200"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25" name="Oval 24"/>
          <p:cNvSpPr/>
          <p:nvPr/>
        </p:nvSpPr>
        <p:spPr bwMode="auto">
          <a:xfrm>
            <a:off x="3727250" y="5029203"/>
            <a:ext cx="457200"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cxnSp>
        <p:nvCxnSpPr>
          <p:cNvPr id="26" name="Straight Arrow Connector 25"/>
          <p:cNvCxnSpPr>
            <a:cxnSpLocks/>
            <a:stCxn id="21" idx="0"/>
          </p:cNvCxnSpPr>
          <p:nvPr/>
        </p:nvCxnSpPr>
        <p:spPr bwMode="auto">
          <a:xfrm flipV="1">
            <a:off x="2812851" y="3906606"/>
            <a:ext cx="2494197" cy="1122596"/>
          </a:xfrm>
          <a:prstGeom prst="straightConnector1">
            <a:avLst/>
          </a:prstGeom>
          <a:noFill/>
          <a:ln w="9525" cap="flat" cmpd="sng" algn="ctr">
            <a:noFill/>
            <a:prstDash val="solid"/>
            <a:round/>
            <a:headEnd type="none" w="med" len="med"/>
            <a:tailEnd type="arrow"/>
          </a:ln>
          <a:effectLst/>
        </p:spPr>
      </p:cxnSp>
      <p:cxnSp>
        <p:nvCxnSpPr>
          <p:cNvPr id="27" name="Straight Arrow Connector 26"/>
          <p:cNvCxnSpPr>
            <a:cxnSpLocks/>
            <a:stCxn id="25" idx="0"/>
            <a:endCxn id="9" idx="4"/>
          </p:cNvCxnSpPr>
          <p:nvPr/>
        </p:nvCxnSpPr>
        <p:spPr bwMode="auto">
          <a:xfrm flipV="1">
            <a:off x="3955850" y="3676474"/>
            <a:ext cx="228600" cy="1352729"/>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28" name="Straight Arrow Connector 27"/>
          <p:cNvCxnSpPr>
            <a:cxnSpLocks/>
            <a:stCxn id="24" idx="0"/>
            <a:endCxn id="8" idx="1"/>
          </p:cNvCxnSpPr>
          <p:nvPr/>
        </p:nvCxnSpPr>
        <p:spPr bwMode="auto">
          <a:xfrm flipH="1" flipV="1">
            <a:off x="4240246" y="3651122"/>
            <a:ext cx="1087204" cy="1378081"/>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29" name="Straight Arrow Connector 28"/>
          <p:cNvCxnSpPr>
            <a:cxnSpLocks/>
            <a:stCxn id="23" idx="0"/>
            <a:endCxn id="9" idx="4"/>
          </p:cNvCxnSpPr>
          <p:nvPr/>
        </p:nvCxnSpPr>
        <p:spPr bwMode="auto">
          <a:xfrm flipH="1" flipV="1">
            <a:off x="4184450" y="3676474"/>
            <a:ext cx="2438400" cy="1352729"/>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30" name="Straight Arrow Connector 29"/>
          <p:cNvCxnSpPr>
            <a:cxnSpLocks/>
            <a:stCxn id="21" idx="7"/>
            <a:endCxn id="9" idx="4"/>
          </p:cNvCxnSpPr>
          <p:nvPr/>
        </p:nvCxnSpPr>
        <p:spPr bwMode="auto">
          <a:xfrm flipV="1">
            <a:off x="2974496" y="3676473"/>
            <a:ext cx="1209955" cy="1422448"/>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34" name="Oval 33"/>
          <p:cNvSpPr/>
          <p:nvPr/>
        </p:nvSpPr>
        <p:spPr bwMode="auto">
          <a:xfrm>
            <a:off x="7308650" y="5029203"/>
            <a:ext cx="457200"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cxnSp>
        <p:nvCxnSpPr>
          <p:cNvPr id="46" name="Straight Arrow Connector 45"/>
          <p:cNvCxnSpPr>
            <a:cxnSpLocks/>
            <a:stCxn id="34" idx="0"/>
            <a:endCxn id="9" idx="4"/>
          </p:cNvCxnSpPr>
          <p:nvPr/>
        </p:nvCxnSpPr>
        <p:spPr bwMode="auto">
          <a:xfrm flipH="1" flipV="1">
            <a:off x="4184450" y="3676474"/>
            <a:ext cx="3352800" cy="1352729"/>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49" name="Straight Arrow Connector 48"/>
          <p:cNvCxnSpPr>
            <a:cxnSpLocks/>
            <a:stCxn id="21" idx="7"/>
            <a:endCxn id="13" idx="4"/>
          </p:cNvCxnSpPr>
          <p:nvPr/>
        </p:nvCxnSpPr>
        <p:spPr bwMode="auto">
          <a:xfrm flipV="1">
            <a:off x="2974496" y="3676473"/>
            <a:ext cx="2048155" cy="1422448"/>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52" name="Straight Arrow Connector 51"/>
          <p:cNvCxnSpPr>
            <a:cxnSpLocks/>
            <a:endCxn id="12" idx="4"/>
          </p:cNvCxnSpPr>
          <p:nvPr/>
        </p:nvCxnSpPr>
        <p:spPr bwMode="auto">
          <a:xfrm flipV="1">
            <a:off x="2985656" y="3676473"/>
            <a:ext cx="2875195" cy="1408526"/>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54" name="Straight Arrow Connector 53"/>
          <p:cNvCxnSpPr>
            <a:cxnSpLocks/>
            <a:stCxn id="34" idx="0"/>
            <a:endCxn id="12" idx="4"/>
          </p:cNvCxnSpPr>
          <p:nvPr/>
        </p:nvCxnSpPr>
        <p:spPr bwMode="auto">
          <a:xfrm flipH="1" flipV="1">
            <a:off x="5860850" y="3676474"/>
            <a:ext cx="1676400" cy="1352729"/>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56" name="Straight Arrow Connector 55"/>
          <p:cNvCxnSpPr>
            <a:cxnSpLocks/>
            <a:stCxn id="34" idx="0"/>
            <a:endCxn id="13" idx="4"/>
          </p:cNvCxnSpPr>
          <p:nvPr/>
        </p:nvCxnSpPr>
        <p:spPr bwMode="auto">
          <a:xfrm flipH="1" flipV="1">
            <a:off x="5022650" y="3676474"/>
            <a:ext cx="2514600" cy="1352729"/>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60" name="Straight Arrow Connector 59"/>
          <p:cNvCxnSpPr>
            <a:cxnSpLocks/>
            <a:stCxn id="23" idx="0"/>
          </p:cNvCxnSpPr>
          <p:nvPr/>
        </p:nvCxnSpPr>
        <p:spPr bwMode="auto">
          <a:xfrm flipH="1" flipV="1">
            <a:off x="5098850" y="3657602"/>
            <a:ext cx="1524000" cy="1371600"/>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62" name="Straight Arrow Connector 61"/>
          <p:cNvCxnSpPr>
            <a:cxnSpLocks/>
            <a:stCxn id="23" idx="0"/>
            <a:endCxn id="12" idx="4"/>
          </p:cNvCxnSpPr>
          <p:nvPr/>
        </p:nvCxnSpPr>
        <p:spPr bwMode="auto">
          <a:xfrm flipH="1" flipV="1">
            <a:off x="5860850" y="3676474"/>
            <a:ext cx="762000" cy="1352729"/>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66" name="Straight Arrow Connector 65"/>
          <p:cNvCxnSpPr>
            <a:cxnSpLocks/>
            <a:stCxn id="24" idx="0"/>
          </p:cNvCxnSpPr>
          <p:nvPr/>
        </p:nvCxnSpPr>
        <p:spPr bwMode="auto">
          <a:xfrm flipH="1" flipV="1">
            <a:off x="5022650" y="3657602"/>
            <a:ext cx="304800" cy="1371600"/>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69" name="Straight Arrow Connector 68"/>
          <p:cNvCxnSpPr>
            <a:cxnSpLocks/>
            <a:stCxn id="24" idx="0"/>
          </p:cNvCxnSpPr>
          <p:nvPr/>
        </p:nvCxnSpPr>
        <p:spPr bwMode="auto">
          <a:xfrm flipV="1">
            <a:off x="5327451" y="3678006"/>
            <a:ext cx="553805" cy="1351196"/>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71" name="Straight Arrow Connector 70"/>
          <p:cNvCxnSpPr>
            <a:cxnSpLocks/>
            <a:stCxn id="25" idx="0"/>
            <a:endCxn id="13" idx="4"/>
          </p:cNvCxnSpPr>
          <p:nvPr/>
        </p:nvCxnSpPr>
        <p:spPr bwMode="auto">
          <a:xfrm flipV="1">
            <a:off x="3955850" y="3676474"/>
            <a:ext cx="1066800" cy="1352729"/>
          </a:xfrm>
          <a:prstGeom prst="straightConnector1">
            <a:avLst/>
          </a:prstGeom>
          <a:ln w="79375">
            <a:solidFill>
              <a:srgbClr val="0000FF"/>
            </a:solidFill>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74" name="Straight Arrow Connector 73"/>
          <p:cNvCxnSpPr>
            <a:cxnSpLocks/>
            <a:endCxn id="12" idx="4"/>
          </p:cNvCxnSpPr>
          <p:nvPr/>
        </p:nvCxnSpPr>
        <p:spPr bwMode="auto">
          <a:xfrm flipV="1">
            <a:off x="3993950" y="3676473"/>
            <a:ext cx="1866900" cy="1352730"/>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76" name="TextBox 75"/>
          <p:cNvSpPr txBox="1"/>
          <p:nvPr/>
        </p:nvSpPr>
        <p:spPr>
          <a:xfrm>
            <a:off x="3651050" y="2286001"/>
            <a:ext cx="457200" cy="600164"/>
          </a:xfrm>
          <a:prstGeom prst="rect">
            <a:avLst/>
          </a:prstGeom>
          <a:noFill/>
        </p:spPr>
        <p:txBody>
          <a:bodyPr wrap="square" rtlCol="0">
            <a:spAutoFit/>
          </a:bodyPr>
          <a:lstStyle/>
          <a:p>
            <a:r>
              <a:rPr lang="en-US" sz="3300" dirty="0">
                <a:solidFill>
                  <a:srgbClr val="590A0E"/>
                </a:solidFill>
                <a:latin typeface="Times New Roman" panose="02020603050405020304" pitchFamily="18" charset="0"/>
                <a:cs typeface="Times New Roman" panose="02020603050405020304" pitchFamily="18" charset="0"/>
              </a:rPr>
              <a:t>U</a:t>
            </a:r>
          </a:p>
        </p:txBody>
      </p:sp>
      <p:sp>
        <p:nvSpPr>
          <p:cNvPr id="77" name="TextBox 76"/>
          <p:cNvSpPr txBox="1"/>
          <p:nvPr/>
        </p:nvSpPr>
        <p:spPr>
          <a:xfrm>
            <a:off x="2341605" y="3931899"/>
            <a:ext cx="457200" cy="600164"/>
          </a:xfrm>
          <a:prstGeom prst="rect">
            <a:avLst/>
          </a:prstGeom>
          <a:noFill/>
        </p:spPr>
        <p:txBody>
          <a:bodyPr wrap="square" rtlCol="0">
            <a:spAutoFit/>
          </a:bodyPr>
          <a:lstStyle/>
          <a:p>
            <a:r>
              <a:rPr lang="en-US" sz="3300" dirty="0">
                <a:solidFill>
                  <a:srgbClr val="590A0E"/>
                </a:solidFill>
                <a:latin typeface="Times New Roman" panose="02020603050405020304" pitchFamily="18" charset="0"/>
                <a:cs typeface="Times New Roman" panose="02020603050405020304" pitchFamily="18" charset="0"/>
              </a:rPr>
              <a:t>W</a:t>
            </a:r>
          </a:p>
        </p:txBody>
      </p:sp>
      <p:sp>
        <p:nvSpPr>
          <p:cNvPr id="83" name="TextBox 82"/>
          <p:cNvSpPr txBox="1"/>
          <p:nvPr/>
        </p:nvSpPr>
        <p:spPr>
          <a:xfrm>
            <a:off x="6469028" y="5042656"/>
            <a:ext cx="497252" cy="461665"/>
          </a:xfrm>
          <a:prstGeom prst="rect">
            <a:avLst/>
          </a:prstGeom>
          <a:noFill/>
        </p:spPr>
        <p:txBody>
          <a:bodyPr wrap="none" rtlCol="0">
            <a:spAutoFit/>
          </a:bodyPr>
          <a:lstStyle/>
          <a:p>
            <a:r>
              <a:rPr lang="en-US" sz="2400" dirty="0" err="1"/>
              <a:t>x</a:t>
            </a:r>
            <a:r>
              <a:rPr lang="en-US" sz="2400" baseline="-25000" dirty="0" err="1"/>
              <a:t>n</a:t>
            </a:r>
            <a:endParaRPr lang="en-US" sz="2400" baseline="-25000" dirty="0"/>
          </a:p>
        </p:txBody>
      </p:sp>
      <p:sp>
        <p:nvSpPr>
          <p:cNvPr id="84" name="TextBox 83"/>
          <p:cNvSpPr txBox="1"/>
          <p:nvPr/>
        </p:nvSpPr>
        <p:spPr>
          <a:xfrm>
            <a:off x="2654480" y="5042655"/>
            <a:ext cx="457200" cy="707886"/>
          </a:xfrm>
          <a:prstGeom prst="rect">
            <a:avLst/>
          </a:prstGeom>
          <a:noFill/>
        </p:spPr>
        <p:txBody>
          <a:bodyPr wrap="square" rtlCol="0">
            <a:spAutoFit/>
          </a:bodyPr>
          <a:lstStyle/>
          <a:p>
            <a:r>
              <a:rPr lang="en-US" sz="2400" dirty="0"/>
              <a:t>x</a:t>
            </a:r>
            <a:r>
              <a:rPr lang="en-US" sz="2400" baseline="-25000" dirty="0"/>
              <a:t>1</a:t>
            </a:r>
          </a:p>
        </p:txBody>
      </p:sp>
      <p:pic>
        <p:nvPicPr>
          <p:cNvPr id="86" name="Picture 85" descr="hidd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5506" y="3097949"/>
            <a:ext cx="2899944" cy="706204"/>
          </a:xfrm>
          <a:prstGeom prst="rect">
            <a:avLst/>
          </a:prstGeom>
        </p:spPr>
      </p:pic>
      <p:sp>
        <p:nvSpPr>
          <p:cNvPr id="63" name="TextBox 62">
            <a:extLst>
              <a:ext uri="{FF2B5EF4-FFF2-40B4-BE49-F238E27FC236}">
                <a16:creationId xmlns:a16="http://schemas.microsoft.com/office/drawing/2014/main" id="{47A73503-3270-5047-A324-18EC3AE71939}"/>
              </a:ext>
            </a:extLst>
          </p:cNvPr>
          <p:cNvSpPr txBox="1"/>
          <p:nvPr/>
        </p:nvSpPr>
        <p:spPr>
          <a:xfrm>
            <a:off x="7346749" y="5029202"/>
            <a:ext cx="631904" cy="461665"/>
          </a:xfrm>
          <a:prstGeom prst="rect">
            <a:avLst/>
          </a:prstGeom>
          <a:noFill/>
        </p:spPr>
        <p:txBody>
          <a:bodyPr wrap="none" rtlCol="0">
            <a:spAutoFit/>
          </a:bodyPr>
          <a:lstStyle/>
          <a:p>
            <a:r>
              <a:rPr lang="en-US" sz="2400" dirty="0"/>
              <a:t>+1</a:t>
            </a:r>
          </a:p>
        </p:txBody>
      </p:sp>
      <p:sp>
        <p:nvSpPr>
          <p:cNvPr id="65" name="TextBox 64">
            <a:extLst>
              <a:ext uri="{FF2B5EF4-FFF2-40B4-BE49-F238E27FC236}">
                <a16:creationId xmlns:a16="http://schemas.microsoft.com/office/drawing/2014/main" id="{6A740206-0031-F941-9894-7BD986F58450}"/>
              </a:ext>
            </a:extLst>
          </p:cNvPr>
          <p:cNvSpPr txBox="1"/>
          <p:nvPr/>
        </p:nvSpPr>
        <p:spPr>
          <a:xfrm>
            <a:off x="6885569" y="3931899"/>
            <a:ext cx="457200" cy="600164"/>
          </a:xfrm>
          <a:prstGeom prst="rect">
            <a:avLst/>
          </a:prstGeom>
          <a:noFill/>
        </p:spPr>
        <p:txBody>
          <a:bodyPr wrap="square" rtlCol="0">
            <a:spAutoFit/>
          </a:bodyPr>
          <a:lstStyle/>
          <a:p>
            <a:r>
              <a:rPr lang="en-US" sz="3300" dirty="0">
                <a:solidFill>
                  <a:srgbClr val="590A0E"/>
                </a:solidFill>
                <a:latin typeface="Times New Roman" panose="02020603050405020304" pitchFamily="18" charset="0"/>
                <a:cs typeface="Times New Roman" panose="02020603050405020304" pitchFamily="18" charset="0"/>
              </a:rPr>
              <a:t>b</a:t>
            </a:r>
          </a:p>
        </p:txBody>
      </p:sp>
      <p:sp>
        <p:nvSpPr>
          <p:cNvPr id="67" name="Rectangle 66">
            <a:extLst>
              <a:ext uri="{FF2B5EF4-FFF2-40B4-BE49-F238E27FC236}">
                <a16:creationId xmlns:a16="http://schemas.microsoft.com/office/drawing/2014/main" id="{031E7A01-E260-2C41-B25E-63B79CAA2642}"/>
              </a:ext>
            </a:extLst>
          </p:cNvPr>
          <p:cNvSpPr/>
          <p:nvPr/>
        </p:nvSpPr>
        <p:spPr>
          <a:xfrm>
            <a:off x="228600" y="3170990"/>
            <a:ext cx="1755296" cy="1384995"/>
          </a:xfrm>
          <a:prstGeom prst="rect">
            <a:avLst/>
          </a:prstGeom>
        </p:spPr>
        <p:txBody>
          <a:bodyPr wrap="square">
            <a:spAutoFit/>
          </a:bodyPr>
          <a:lstStyle/>
          <a:p>
            <a:r>
              <a:rPr lang="zh-CN" altLang="en-US" sz="2400" dirty="0">
                <a:solidFill>
                  <a:schemeClr val="tx2"/>
                </a:solidFill>
              </a:rPr>
              <a:t>隐藏层</a:t>
            </a:r>
            <a:r>
              <a:rPr lang="en-US" altLang="zh-CN" sz="2800" dirty="0">
                <a:solidFill>
                  <a:schemeClr val="tx2"/>
                </a:solidFill>
              </a:rPr>
              <a:t>(</a:t>
            </a:r>
            <a:r>
              <a:rPr lang="en-US" altLang="zh-CN" sz="2800" dirty="0" err="1"/>
              <a:t>σ</a:t>
            </a:r>
            <a:r>
              <a:rPr lang="zh-CN" altLang="en-US" sz="2800" dirty="0"/>
              <a:t>节点</a:t>
            </a:r>
            <a:r>
              <a:rPr lang="en-US" altLang="zh-CN" sz="2800" dirty="0"/>
              <a:t>)</a:t>
            </a:r>
            <a:endParaRPr lang="en-US" altLang="zh-CN" sz="2800" dirty="0">
              <a:solidFill>
                <a:schemeClr val="tx2"/>
              </a:solidFill>
            </a:endParaRPr>
          </a:p>
          <a:p>
            <a:endParaRPr lang="en-US" sz="2800" dirty="0">
              <a:solidFill>
                <a:schemeClr val="tx2"/>
              </a:solidFill>
            </a:endParaRPr>
          </a:p>
        </p:txBody>
      </p:sp>
      <p:sp>
        <p:nvSpPr>
          <p:cNvPr id="68" name="Rectangle 67">
            <a:extLst>
              <a:ext uri="{FF2B5EF4-FFF2-40B4-BE49-F238E27FC236}">
                <a16:creationId xmlns:a16="http://schemas.microsoft.com/office/drawing/2014/main" id="{051FF81C-65CD-2B4F-9F91-12D9F01F2E24}"/>
              </a:ext>
            </a:extLst>
          </p:cNvPr>
          <p:cNvSpPr/>
          <p:nvPr/>
        </p:nvSpPr>
        <p:spPr>
          <a:xfrm>
            <a:off x="229559" y="4728453"/>
            <a:ext cx="1377191" cy="954107"/>
          </a:xfrm>
          <a:prstGeom prst="rect">
            <a:avLst/>
          </a:prstGeom>
        </p:spPr>
        <p:txBody>
          <a:bodyPr wrap="square">
            <a:spAutoFit/>
          </a:bodyPr>
          <a:lstStyle/>
          <a:p>
            <a:r>
              <a:rPr lang="zh-CN" altLang="en-US" sz="2800" dirty="0">
                <a:solidFill>
                  <a:schemeClr val="tx2"/>
                </a:solidFill>
              </a:rPr>
              <a:t>输入层</a:t>
            </a:r>
            <a:r>
              <a:rPr lang="en-US" altLang="zh-CN" sz="2800" dirty="0">
                <a:solidFill>
                  <a:schemeClr val="tx2"/>
                </a:solidFill>
              </a:rPr>
              <a:t>(</a:t>
            </a:r>
            <a:r>
              <a:rPr lang="zh-CN" altLang="en-US" sz="2800" dirty="0">
                <a:solidFill>
                  <a:schemeClr val="tx2"/>
                </a:solidFill>
              </a:rPr>
              <a:t>向量</a:t>
            </a:r>
            <a:r>
              <a:rPr lang="en-US" altLang="zh-CN" sz="2800" dirty="0">
                <a:solidFill>
                  <a:schemeClr val="tx2"/>
                </a:solidFill>
              </a:rPr>
              <a:t>)</a:t>
            </a:r>
          </a:p>
        </p:txBody>
      </p:sp>
      <p:sp>
        <p:nvSpPr>
          <p:cNvPr id="70" name="TextBox 69">
            <a:extLst>
              <a:ext uri="{FF2B5EF4-FFF2-40B4-BE49-F238E27FC236}">
                <a16:creationId xmlns:a16="http://schemas.microsoft.com/office/drawing/2014/main" id="{F8E38296-91BA-464D-AF54-680F455128CB}"/>
              </a:ext>
            </a:extLst>
          </p:cNvPr>
          <p:cNvSpPr txBox="1"/>
          <p:nvPr/>
        </p:nvSpPr>
        <p:spPr>
          <a:xfrm>
            <a:off x="252755" y="1829801"/>
            <a:ext cx="2071739" cy="953466"/>
          </a:xfrm>
          <a:prstGeom prst="rect">
            <a:avLst/>
          </a:prstGeom>
          <a:noFill/>
        </p:spPr>
        <p:txBody>
          <a:bodyPr wrap="square" rtlCol="0">
            <a:spAutoFit/>
          </a:bodyPr>
          <a:lstStyle/>
          <a:p>
            <a:r>
              <a:rPr lang="zh-CN" altLang="en-US" sz="2798" dirty="0">
                <a:solidFill>
                  <a:schemeClr val="tx2"/>
                </a:solidFill>
              </a:rPr>
              <a:t>输出层</a:t>
            </a:r>
            <a:r>
              <a:rPr lang="en-US" altLang="zh-CN" sz="2798" dirty="0">
                <a:solidFill>
                  <a:schemeClr val="tx2"/>
                </a:solidFill>
              </a:rPr>
              <a:t>(</a:t>
            </a:r>
            <a:r>
              <a:rPr lang="en-US" altLang="zh-CN" sz="2798" dirty="0" err="1"/>
              <a:t>σ</a:t>
            </a:r>
            <a:r>
              <a:rPr lang="en-US" altLang="zh-CN" sz="2798" dirty="0"/>
              <a:t> </a:t>
            </a:r>
            <a:r>
              <a:rPr lang="zh-CN" altLang="en-US" sz="2798" dirty="0"/>
              <a:t>节点</a:t>
            </a:r>
            <a:r>
              <a:rPr lang="en-US" altLang="zh-CN" sz="2798" dirty="0"/>
              <a:t>)</a:t>
            </a:r>
            <a:endParaRPr lang="en-US" altLang="zh-CN" sz="2798" dirty="0">
              <a:solidFill>
                <a:schemeClr val="tx2"/>
              </a:solidFill>
            </a:endParaRPr>
          </a:p>
        </p:txBody>
      </p:sp>
      <p:sp>
        <p:nvSpPr>
          <p:cNvPr id="4" name="TextBox 3">
            <a:extLst>
              <a:ext uri="{FF2B5EF4-FFF2-40B4-BE49-F238E27FC236}">
                <a16:creationId xmlns:a16="http://schemas.microsoft.com/office/drawing/2014/main" id="{FB78A803-C112-CB46-944B-D5375F2FE36B}"/>
              </a:ext>
            </a:extLst>
          </p:cNvPr>
          <p:cNvSpPr txBox="1"/>
          <p:nvPr/>
        </p:nvSpPr>
        <p:spPr>
          <a:xfrm>
            <a:off x="3846289" y="5052052"/>
            <a:ext cx="269626" cy="461665"/>
          </a:xfrm>
          <a:prstGeom prst="rect">
            <a:avLst/>
          </a:prstGeom>
          <a:noFill/>
        </p:spPr>
        <p:txBody>
          <a:bodyPr wrap="none" rtlCol="0">
            <a:spAutoFit/>
          </a:bodyPr>
          <a:lstStyle/>
          <a:p>
            <a:r>
              <a:rPr lang="en-US" sz="2400" dirty="0" err="1">
                <a:latin typeface="Times New Roman" panose="02020603050405020304" pitchFamily="18" charset="0"/>
                <a:cs typeface="Times New Roman" panose="02020603050405020304" pitchFamily="18" charset="0"/>
              </a:rPr>
              <a:t>i</a:t>
            </a:r>
            <a:endParaRPr lang="en-US" sz="2400" dirty="0">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390D40ED-5754-7B4A-A8E4-B99F668D0C6D}"/>
              </a:ext>
            </a:extLst>
          </p:cNvPr>
          <p:cNvSpPr txBox="1"/>
          <p:nvPr/>
        </p:nvSpPr>
        <p:spPr>
          <a:xfrm>
            <a:off x="4905649" y="3141221"/>
            <a:ext cx="269626"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j</a:t>
            </a:r>
          </a:p>
        </p:txBody>
      </p:sp>
      <p:sp>
        <p:nvSpPr>
          <p:cNvPr id="48" name="TextBox 47">
            <a:extLst>
              <a:ext uri="{FF2B5EF4-FFF2-40B4-BE49-F238E27FC236}">
                <a16:creationId xmlns:a16="http://schemas.microsoft.com/office/drawing/2014/main" id="{8C21EBDD-052C-CA44-9DC8-E6D15B3C7109}"/>
              </a:ext>
            </a:extLst>
          </p:cNvPr>
          <p:cNvSpPr txBox="1"/>
          <p:nvPr/>
        </p:nvSpPr>
        <p:spPr>
          <a:xfrm>
            <a:off x="2898296" y="3299834"/>
            <a:ext cx="1001759" cy="600164"/>
          </a:xfrm>
          <a:prstGeom prst="rect">
            <a:avLst/>
          </a:prstGeom>
          <a:noFill/>
        </p:spPr>
        <p:txBody>
          <a:bodyPr wrap="square" rtlCol="0">
            <a:spAutoFit/>
          </a:bodyPr>
          <a:lstStyle/>
          <a:p>
            <a:r>
              <a:rPr lang="en-US" sz="3300" dirty="0" err="1">
                <a:solidFill>
                  <a:srgbClr val="0000FF"/>
                </a:solidFill>
                <a:latin typeface="Times New Roman" panose="02020603050405020304" pitchFamily="18" charset="0"/>
                <a:cs typeface="Times New Roman" panose="02020603050405020304" pitchFamily="18" charset="0"/>
              </a:rPr>
              <a:t>W</a:t>
            </a:r>
            <a:r>
              <a:rPr lang="en-US" sz="4500" baseline="-25000" dirty="0" err="1">
                <a:solidFill>
                  <a:srgbClr val="0000FF"/>
                </a:solidFill>
                <a:latin typeface="Times New Roman" panose="02020603050405020304" pitchFamily="18" charset="0"/>
                <a:cs typeface="Times New Roman" panose="02020603050405020304" pitchFamily="18" charset="0"/>
              </a:rPr>
              <a:t>ji</a:t>
            </a:r>
            <a:endParaRPr lang="en-US" sz="3300" baseline="-25000" dirty="0">
              <a:solidFill>
                <a:srgbClr val="0000FF"/>
              </a:solidFill>
              <a:latin typeface="Times New Roman" panose="02020603050405020304" pitchFamily="18" charset="0"/>
              <a:cs typeface="Times New Roman" panose="02020603050405020304" pitchFamily="18" charset="0"/>
            </a:endParaRPr>
          </a:p>
        </p:txBody>
      </p:sp>
      <p:cxnSp>
        <p:nvCxnSpPr>
          <p:cNvPr id="6" name="Straight Arrow Connector 5">
            <a:extLst>
              <a:ext uri="{FF2B5EF4-FFF2-40B4-BE49-F238E27FC236}">
                <a16:creationId xmlns:a16="http://schemas.microsoft.com/office/drawing/2014/main" id="{7A6BACCE-8A1B-994B-B47F-29630DC8F3D1}"/>
              </a:ext>
            </a:extLst>
          </p:cNvPr>
          <p:cNvCxnSpPr/>
          <p:nvPr/>
        </p:nvCxnSpPr>
        <p:spPr>
          <a:xfrm>
            <a:off x="3600451" y="3804153"/>
            <a:ext cx="812600" cy="596399"/>
          </a:xfrm>
          <a:prstGeom prst="straightConnector1">
            <a:avLst/>
          </a:prstGeom>
          <a:ln w="38100">
            <a:solidFill>
              <a:srgbClr val="0000FF"/>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33A9D24B-5F26-0545-ACCC-9780B5DF3C5D}"/>
              </a:ext>
            </a:extLst>
          </p:cNvPr>
          <p:cNvSpPr/>
          <p:nvPr/>
        </p:nvSpPr>
        <p:spPr>
          <a:xfrm>
            <a:off x="7342475" y="3989837"/>
            <a:ext cx="2310652" cy="523220"/>
          </a:xfrm>
          <a:prstGeom prst="rect">
            <a:avLst/>
          </a:prstGeom>
        </p:spPr>
        <p:txBody>
          <a:bodyPr wrap="square">
            <a:spAutoFit/>
          </a:bodyPr>
          <a:lstStyle/>
          <a:p>
            <a:r>
              <a:rPr lang="zh-CN" altLang="en-US" sz="2800" dirty="0">
                <a:solidFill>
                  <a:schemeClr val="tx2"/>
                </a:solidFill>
              </a:rPr>
              <a:t>矢量</a:t>
            </a:r>
            <a:endParaRPr lang="en-US" sz="2800" dirty="0">
              <a:solidFill>
                <a:schemeClr val="tx2"/>
              </a:solidFill>
            </a:endParaRPr>
          </a:p>
        </p:txBody>
      </p:sp>
      <p:sp>
        <p:nvSpPr>
          <p:cNvPr id="51" name="Rectangle 50">
            <a:extLst>
              <a:ext uri="{FF2B5EF4-FFF2-40B4-BE49-F238E27FC236}">
                <a16:creationId xmlns:a16="http://schemas.microsoft.com/office/drawing/2014/main" id="{F1DC957F-7EF1-524E-AAB7-58302FC06939}"/>
              </a:ext>
            </a:extLst>
          </p:cNvPr>
          <p:cNvSpPr/>
          <p:nvPr/>
        </p:nvSpPr>
        <p:spPr>
          <a:xfrm>
            <a:off x="7470192" y="1711683"/>
            <a:ext cx="2310652" cy="523220"/>
          </a:xfrm>
          <a:prstGeom prst="rect">
            <a:avLst/>
          </a:prstGeom>
        </p:spPr>
        <p:txBody>
          <a:bodyPr wrap="square">
            <a:spAutoFit/>
          </a:bodyPr>
          <a:lstStyle/>
          <a:p>
            <a:r>
              <a:rPr lang="en-US" altLang="zh-CN" sz="2800" dirty="0">
                <a:solidFill>
                  <a:schemeClr val="tx2"/>
                </a:solidFill>
              </a:rPr>
              <a:t>y </a:t>
            </a:r>
            <a:r>
              <a:rPr lang="zh-CN" altLang="en-US" sz="2800" dirty="0">
                <a:solidFill>
                  <a:schemeClr val="tx2"/>
                </a:solidFill>
              </a:rPr>
              <a:t>为标量</a:t>
            </a:r>
            <a:endParaRPr lang="en-US" altLang="zh-CN" sz="2800" dirty="0">
              <a:solidFill>
                <a:schemeClr val="tx2"/>
              </a:solidFill>
            </a:endParaRPr>
          </a:p>
        </p:txBody>
      </p: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8B90A195-4711-6847-A1F0-43F79543E664}"/>
                  </a:ext>
                </a:extLst>
              </p:cNvPr>
              <p:cNvSpPr txBox="1"/>
              <p:nvPr/>
            </p:nvSpPr>
            <p:spPr>
              <a:xfrm>
                <a:off x="5913850" y="2171102"/>
                <a:ext cx="1294392" cy="4616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3000">
                          <a:latin typeface="Cambria Math" panose="02040503050406030204" pitchFamily="18" charset="0"/>
                        </a:rPr>
                        <m:t>z</m:t>
                      </m:r>
                      <m:r>
                        <a:rPr lang="en-US" sz="3000" i="1">
                          <a:latin typeface="Cambria Math" panose="02040503050406030204" pitchFamily="18" charset="0"/>
                        </a:rPr>
                        <m:t>=</m:t>
                      </m:r>
                      <m:r>
                        <a:rPr lang="en-US" sz="3000" i="1">
                          <a:latin typeface="Cambria Math" panose="02040503050406030204" pitchFamily="18" charset="0"/>
                        </a:rPr>
                        <m:t>𝑈h</m:t>
                      </m:r>
                    </m:oMath>
                  </m:oMathPara>
                </a14:m>
                <a:endParaRPr lang="en-US" sz="3000" dirty="0"/>
              </a:p>
            </p:txBody>
          </p:sp>
        </mc:Choice>
        <mc:Fallback xmlns="">
          <p:sp>
            <p:nvSpPr>
              <p:cNvPr id="53" name="TextBox 52">
                <a:extLst>
                  <a:ext uri="{FF2B5EF4-FFF2-40B4-BE49-F238E27FC236}">
                    <a16:creationId xmlns:a16="http://schemas.microsoft.com/office/drawing/2014/main" id="{8B90A195-4711-6847-A1F0-43F79543E664}"/>
                  </a:ext>
                </a:extLst>
              </p:cNvPr>
              <p:cNvSpPr txBox="1">
                <a:spLocks noRot="1" noChangeAspect="1" noMove="1" noResize="1" noEditPoints="1" noAdjustHandles="1" noChangeArrowheads="1" noChangeShapeType="1" noTextEdit="1"/>
              </p:cNvSpPr>
              <p:nvPr/>
            </p:nvSpPr>
            <p:spPr>
              <a:xfrm>
                <a:off x="5913850" y="2171102"/>
                <a:ext cx="1294392" cy="461665"/>
              </a:xfrm>
              <a:prstGeom prst="rect">
                <a:avLst/>
              </a:prstGeom>
              <a:blipFill>
                <a:blip r:embed="rId4"/>
                <a:stretch>
                  <a:fillRect l="-971" r="-3883" b="-810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29090BEB-C0C3-7B40-B981-48FF02071684}"/>
                  </a:ext>
                </a:extLst>
              </p:cNvPr>
              <p:cNvSpPr txBox="1"/>
              <p:nvPr/>
            </p:nvSpPr>
            <p:spPr>
              <a:xfrm>
                <a:off x="5906756" y="1742931"/>
                <a:ext cx="1603709" cy="4616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000" i="1">
                          <a:latin typeface="Cambria Math" panose="02040503050406030204" pitchFamily="18" charset="0"/>
                        </a:rPr>
                        <m:t>𝑦</m:t>
                      </m:r>
                      <m:r>
                        <a:rPr lang="en-US" sz="3000" i="1">
                          <a:latin typeface="Cambria Math" panose="02040503050406030204" pitchFamily="18" charset="0"/>
                        </a:rPr>
                        <m:t>=</m:t>
                      </m:r>
                      <m:r>
                        <a:rPr lang="en-US" sz="3000" i="1">
                          <a:latin typeface="Cambria Math" panose="02040503050406030204" pitchFamily="18" charset="0"/>
                          <a:ea typeface="Cambria Math" panose="02040503050406030204" pitchFamily="18" charset="0"/>
                        </a:rPr>
                        <m:t>𝜎</m:t>
                      </m:r>
                      <m:r>
                        <a:rPr lang="en-US" sz="3000" i="1">
                          <a:latin typeface="Cambria Math" panose="02040503050406030204" pitchFamily="18" charset="0"/>
                          <a:ea typeface="Cambria Math" panose="02040503050406030204" pitchFamily="18" charset="0"/>
                        </a:rPr>
                        <m:t>(</m:t>
                      </m:r>
                      <m:r>
                        <a:rPr lang="en-US" sz="3000" i="1">
                          <a:latin typeface="Cambria Math" panose="02040503050406030204" pitchFamily="18" charset="0"/>
                          <a:ea typeface="Cambria Math" panose="02040503050406030204" pitchFamily="18" charset="0"/>
                        </a:rPr>
                        <m:t>𝑧</m:t>
                      </m:r>
                      <m:r>
                        <a:rPr lang="en-US" sz="3000" i="1">
                          <a:latin typeface="Cambria Math" panose="02040503050406030204" pitchFamily="18" charset="0"/>
                          <a:ea typeface="Cambria Math" panose="02040503050406030204" pitchFamily="18" charset="0"/>
                        </a:rPr>
                        <m:t>)</m:t>
                      </m:r>
                    </m:oMath>
                  </m:oMathPara>
                </a14:m>
                <a:endParaRPr lang="en-US" sz="3000" dirty="0"/>
              </a:p>
            </p:txBody>
          </p:sp>
        </mc:Choice>
        <mc:Fallback xmlns="">
          <p:sp>
            <p:nvSpPr>
              <p:cNvPr id="55" name="TextBox 54">
                <a:extLst>
                  <a:ext uri="{FF2B5EF4-FFF2-40B4-BE49-F238E27FC236}">
                    <a16:creationId xmlns:a16="http://schemas.microsoft.com/office/drawing/2014/main" id="{29090BEB-C0C3-7B40-B981-48FF02071684}"/>
                  </a:ext>
                </a:extLst>
              </p:cNvPr>
              <p:cNvSpPr txBox="1">
                <a:spLocks noRot="1" noChangeAspect="1" noMove="1" noResize="1" noEditPoints="1" noAdjustHandles="1" noChangeArrowheads="1" noChangeShapeType="1" noTextEdit="1"/>
              </p:cNvSpPr>
              <p:nvPr/>
            </p:nvSpPr>
            <p:spPr>
              <a:xfrm>
                <a:off x="5906756" y="1742931"/>
                <a:ext cx="1603709" cy="461665"/>
              </a:xfrm>
              <a:prstGeom prst="rect">
                <a:avLst/>
              </a:prstGeom>
              <a:blipFill>
                <a:blip r:embed="rId5"/>
                <a:stretch>
                  <a:fillRect l="-3150" r="-6299" b="-3421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47617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a:t>神经元</a:t>
            </a:r>
            <a:endParaRPr lang="en-US" dirty="0"/>
          </a:p>
        </p:txBody>
      </p:sp>
      <p:pic>
        <p:nvPicPr>
          <p:cNvPr id="4" name="Google Shape;614;p73" descr="noun_214105_cc.png"/>
          <p:cNvPicPr preferRelativeResize="0"/>
          <p:nvPr/>
        </p:nvPicPr>
        <p:blipFill rotWithShape="1">
          <a:blip r:embed="rId2">
            <a:alphaModFix/>
          </a:blip>
          <a:srcRect l="32132" r="31613" b="12640"/>
          <a:stretch/>
        </p:blipFill>
        <p:spPr>
          <a:xfrm rot="16200000" flipH="1">
            <a:off x="3271289" y="626100"/>
            <a:ext cx="2360157" cy="5687194"/>
          </a:xfrm>
          <a:prstGeom prst="rect">
            <a:avLst/>
          </a:prstGeom>
          <a:noFill/>
          <a:ln>
            <a:noFill/>
          </a:ln>
        </p:spPr>
      </p:pic>
      <p:sp>
        <p:nvSpPr>
          <p:cNvPr id="5" name="Google Shape;618;p73"/>
          <p:cNvSpPr txBox="1"/>
          <p:nvPr/>
        </p:nvSpPr>
        <p:spPr>
          <a:xfrm>
            <a:off x="3997331" y="4080704"/>
            <a:ext cx="742502" cy="717726"/>
          </a:xfrm>
          <a:prstGeom prst="rect">
            <a:avLst/>
          </a:prstGeom>
          <a:noFill/>
          <a:ln>
            <a:noFill/>
          </a:ln>
        </p:spPr>
        <p:txBody>
          <a:bodyPr spcFirstLastPara="1" wrap="square" lIns="91401" tIns="91401" rIns="91401" bIns="91401" anchor="t" anchorCtr="0">
            <a:noAutofit/>
          </a:bodyPr>
          <a:lstStyle/>
          <a:p>
            <a:pPr defTabSz="685800"/>
            <a:r>
              <a:rPr lang="zh-CN" altLang="en-US" sz="2100" dirty="0">
                <a:solidFill>
                  <a:srgbClr val="FF0000"/>
                </a:solidFill>
                <a:latin typeface="Calibri" panose="020F0502020204030204"/>
              </a:rPr>
              <a:t>神经元主体</a:t>
            </a:r>
            <a:endParaRPr sz="2100" dirty="0">
              <a:solidFill>
                <a:srgbClr val="FF0000"/>
              </a:solidFill>
              <a:latin typeface="Calibri" panose="020F0502020204030204"/>
            </a:endParaRPr>
          </a:p>
        </p:txBody>
      </p:sp>
      <p:cxnSp>
        <p:nvCxnSpPr>
          <p:cNvPr id="6" name="Google Shape;606;p73"/>
          <p:cNvCxnSpPr/>
          <p:nvPr/>
        </p:nvCxnSpPr>
        <p:spPr>
          <a:xfrm flipH="1" flipV="1">
            <a:off x="3585370" y="3721985"/>
            <a:ext cx="515501" cy="425369"/>
          </a:xfrm>
          <a:prstGeom prst="straightConnector1">
            <a:avLst/>
          </a:prstGeom>
          <a:noFill/>
          <a:ln w="38100" cap="flat" cmpd="sng">
            <a:solidFill>
              <a:srgbClr val="FF0000"/>
            </a:solidFill>
            <a:prstDash val="solid"/>
            <a:round/>
            <a:headEnd type="none" w="med" len="med"/>
            <a:tailEnd type="triangle" w="med" len="med"/>
          </a:ln>
        </p:spPr>
      </p:cxnSp>
      <p:sp>
        <p:nvSpPr>
          <p:cNvPr id="10" name="Google Shape;618;p73"/>
          <p:cNvSpPr txBox="1"/>
          <p:nvPr/>
        </p:nvSpPr>
        <p:spPr>
          <a:xfrm>
            <a:off x="4276753" y="3029836"/>
            <a:ext cx="842058" cy="389072"/>
          </a:xfrm>
          <a:prstGeom prst="rect">
            <a:avLst/>
          </a:prstGeom>
          <a:noFill/>
          <a:ln>
            <a:noFill/>
          </a:ln>
        </p:spPr>
        <p:txBody>
          <a:bodyPr spcFirstLastPara="1" wrap="square" lIns="91401" tIns="91401" rIns="91401" bIns="91401" anchor="t" anchorCtr="0">
            <a:noAutofit/>
          </a:bodyPr>
          <a:lstStyle/>
          <a:p>
            <a:pPr defTabSz="685800"/>
            <a:r>
              <a:rPr lang="zh-CN" altLang="en-US" sz="2100" dirty="0">
                <a:solidFill>
                  <a:srgbClr val="FF0000"/>
                </a:solidFill>
                <a:latin typeface="Calibri" panose="020F0502020204030204"/>
              </a:rPr>
              <a:t>轴突</a:t>
            </a:r>
            <a:endParaRPr sz="2100" dirty="0">
              <a:solidFill>
                <a:srgbClr val="FF0000"/>
              </a:solidFill>
              <a:latin typeface="Calibri" panose="020F0502020204030204"/>
            </a:endParaRPr>
          </a:p>
        </p:txBody>
      </p:sp>
      <p:sp>
        <p:nvSpPr>
          <p:cNvPr id="11" name="Google Shape;618;p73"/>
          <p:cNvSpPr txBox="1"/>
          <p:nvPr/>
        </p:nvSpPr>
        <p:spPr>
          <a:xfrm>
            <a:off x="2898215" y="5107651"/>
            <a:ext cx="1179171" cy="389072"/>
          </a:xfrm>
          <a:prstGeom prst="rect">
            <a:avLst/>
          </a:prstGeom>
          <a:noFill/>
          <a:ln>
            <a:noFill/>
          </a:ln>
        </p:spPr>
        <p:txBody>
          <a:bodyPr spcFirstLastPara="1" wrap="square" lIns="91401" tIns="91401" rIns="91401" bIns="91401" anchor="t" anchorCtr="0">
            <a:noAutofit/>
          </a:bodyPr>
          <a:lstStyle/>
          <a:p>
            <a:pPr defTabSz="685800"/>
            <a:r>
              <a:rPr lang="zh-CN" altLang="en-US" sz="2100" dirty="0">
                <a:solidFill>
                  <a:srgbClr val="FF0000"/>
                </a:solidFill>
                <a:latin typeface="Calibri" panose="020F0502020204030204"/>
              </a:rPr>
              <a:t>树突</a:t>
            </a:r>
            <a:endParaRPr sz="2100" dirty="0">
              <a:solidFill>
                <a:srgbClr val="FF0000"/>
              </a:solidFill>
              <a:latin typeface="Calibri" panose="020F0502020204030204"/>
            </a:endParaRPr>
          </a:p>
        </p:txBody>
      </p:sp>
      <p:cxnSp>
        <p:nvCxnSpPr>
          <p:cNvPr id="12" name="Google Shape;606;p73"/>
          <p:cNvCxnSpPr>
            <a:stCxn id="11" idx="0"/>
          </p:cNvCxnSpPr>
          <p:nvPr/>
        </p:nvCxnSpPr>
        <p:spPr>
          <a:xfrm flipH="1" flipV="1">
            <a:off x="3314766" y="4525826"/>
            <a:ext cx="173034" cy="581826"/>
          </a:xfrm>
          <a:prstGeom prst="straightConnector1">
            <a:avLst/>
          </a:prstGeom>
          <a:noFill/>
          <a:ln w="38100" cap="flat" cmpd="sng">
            <a:solidFill>
              <a:srgbClr val="FF0000"/>
            </a:solidFill>
            <a:prstDash val="solid"/>
            <a:round/>
            <a:headEnd type="none" w="med" len="med"/>
            <a:tailEnd type="triangle" w="med" len="med"/>
          </a:ln>
        </p:spPr>
      </p:cxnSp>
      <p:sp>
        <p:nvSpPr>
          <p:cNvPr id="15" name="Google Shape;618;p73"/>
          <p:cNvSpPr txBox="1"/>
          <p:nvPr/>
        </p:nvSpPr>
        <p:spPr>
          <a:xfrm>
            <a:off x="5764193" y="1789210"/>
            <a:ext cx="1604540" cy="700220"/>
          </a:xfrm>
          <a:prstGeom prst="rect">
            <a:avLst/>
          </a:prstGeom>
          <a:noFill/>
          <a:ln>
            <a:noFill/>
          </a:ln>
        </p:spPr>
        <p:txBody>
          <a:bodyPr spcFirstLastPara="1" wrap="square" lIns="91401" tIns="91401" rIns="91401" bIns="91401" anchor="t" anchorCtr="0">
            <a:noAutofit/>
          </a:bodyPr>
          <a:lstStyle/>
          <a:p>
            <a:pPr defTabSz="685800"/>
            <a:r>
              <a:rPr lang="zh-CN" altLang="en-US" sz="2100" dirty="0">
                <a:solidFill>
                  <a:srgbClr val="FF0000"/>
                </a:solidFill>
                <a:latin typeface="Calibri" panose="020F0502020204030204"/>
              </a:rPr>
              <a:t>神经末梢</a:t>
            </a:r>
            <a:endParaRPr sz="2100" dirty="0">
              <a:solidFill>
                <a:srgbClr val="FF0000"/>
              </a:solidFill>
              <a:latin typeface="Calibri" panose="020F0502020204030204"/>
            </a:endParaRPr>
          </a:p>
        </p:txBody>
      </p:sp>
      <p:pic>
        <p:nvPicPr>
          <p:cNvPr id="16" name="Google Shape;614;p73" descr="noun_214105_cc.png"/>
          <p:cNvPicPr preferRelativeResize="0"/>
          <p:nvPr/>
        </p:nvPicPr>
        <p:blipFill rotWithShape="1">
          <a:blip r:embed="rId2">
            <a:alphaModFix/>
          </a:blip>
          <a:srcRect l="32132" r="31613" b="12640"/>
          <a:stretch/>
        </p:blipFill>
        <p:spPr>
          <a:xfrm rot="18131747" flipH="1">
            <a:off x="-1268777" y="-1487506"/>
            <a:ext cx="2360157" cy="5687194"/>
          </a:xfrm>
          <a:prstGeom prst="rect">
            <a:avLst/>
          </a:prstGeom>
          <a:noFill/>
          <a:ln>
            <a:noFill/>
          </a:ln>
        </p:spPr>
      </p:pic>
      <p:pic>
        <p:nvPicPr>
          <p:cNvPr id="17" name="Google Shape;614;p73" descr="noun_214105_cc.png"/>
          <p:cNvPicPr preferRelativeResize="0"/>
          <p:nvPr/>
        </p:nvPicPr>
        <p:blipFill rotWithShape="1">
          <a:blip r:embed="rId2">
            <a:alphaModFix/>
          </a:blip>
          <a:srcRect l="32132" r="31613" b="12640"/>
          <a:stretch/>
        </p:blipFill>
        <p:spPr>
          <a:xfrm rot="14997081" flipH="1">
            <a:off x="-1519840" y="2639807"/>
            <a:ext cx="2360157" cy="5687194"/>
          </a:xfrm>
          <a:prstGeom prst="rect">
            <a:avLst/>
          </a:prstGeom>
          <a:noFill/>
          <a:ln>
            <a:noFill/>
          </a:ln>
        </p:spPr>
      </p:pic>
      <p:pic>
        <p:nvPicPr>
          <p:cNvPr id="18" name="Google Shape;614;p73" descr="noun_214105_cc.png"/>
          <p:cNvPicPr preferRelativeResize="0"/>
          <p:nvPr/>
        </p:nvPicPr>
        <p:blipFill rotWithShape="1">
          <a:blip r:embed="rId2">
            <a:alphaModFix/>
          </a:blip>
          <a:srcRect l="32132" r="31613" b="12640"/>
          <a:stretch/>
        </p:blipFill>
        <p:spPr>
          <a:xfrm rot="16425874" flipH="1">
            <a:off x="-2450435" y="423207"/>
            <a:ext cx="2360157" cy="5687194"/>
          </a:xfrm>
          <a:prstGeom prst="rect">
            <a:avLst/>
          </a:prstGeom>
          <a:noFill/>
          <a:ln>
            <a:noFill/>
          </a:ln>
        </p:spPr>
      </p:pic>
      <p:pic>
        <p:nvPicPr>
          <p:cNvPr id="19" name="Google Shape;614;p73" descr="noun_214105_cc.png"/>
          <p:cNvPicPr preferRelativeResize="0"/>
          <p:nvPr/>
        </p:nvPicPr>
        <p:blipFill rotWithShape="1">
          <a:blip r:embed="rId2">
            <a:alphaModFix/>
          </a:blip>
          <a:srcRect l="32132" r="31613" b="12640"/>
          <a:stretch/>
        </p:blipFill>
        <p:spPr>
          <a:xfrm rot="16952290" flipH="1">
            <a:off x="8813912" y="1510611"/>
            <a:ext cx="2360157" cy="5687194"/>
          </a:xfrm>
          <a:prstGeom prst="rect">
            <a:avLst/>
          </a:prstGeom>
          <a:noFill/>
          <a:ln>
            <a:noFill/>
          </a:ln>
        </p:spPr>
      </p:pic>
      <p:pic>
        <p:nvPicPr>
          <p:cNvPr id="20" name="Google Shape;614;p73" descr="noun_214105_cc.png"/>
          <p:cNvPicPr preferRelativeResize="0"/>
          <p:nvPr/>
        </p:nvPicPr>
        <p:blipFill rotWithShape="1">
          <a:blip r:embed="rId2">
            <a:alphaModFix/>
          </a:blip>
          <a:srcRect l="32132" r="31613" b="12640"/>
          <a:stretch/>
        </p:blipFill>
        <p:spPr>
          <a:xfrm rot="13851131" flipH="1">
            <a:off x="8462571" y="-1762849"/>
            <a:ext cx="2360157" cy="5687194"/>
          </a:xfrm>
          <a:prstGeom prst="rect">
            <a:avLst/>
          </a:prstGeom>
          <a:noFill/>
          <a:ln>
            <a:noFill/>
          </a:ln>
        </p:spPr>
      </p:pic>
      <p:sp>
        <p:nvSpPr>
          <p:cNvPr id="22" name="Google Shape;618;p73"/>
          <p:cNvSpPr txBox="1"/>
          <p:nvPr/>
        </p:nvSpPr>
        <p:spPr>
          <a:xfrm>
            <a:off x="325395" y="3756565"/>
            <a:ext cx="1092389" cy="474821"/>
          </a:xfrm>
          <a:prstGeom prst="rect">
            <a:avLst/>
          </a:prstGeom>
          <a:noFill/>
          <a:ln>
            <a:noFill/>
          </a:ln>
        </p:spPr>
        <p:txBody>
          <a:bodyPr spcFirstLastPara="1" wrap="square" lIns="91401" tIns="91401" rIns="91401" bIns="91401" anchor="t" anchorCtr="0">
            <a:noAutofit/>
          </a:bodyPr>
          <a:lstStyle/>
          <a:p>
            <a:pPr defTabSz="685800"/>
            <a:r>
              <a:rPr lang="en-US" sz="2100" dirty="0" err="1">
                <a:solidFill>
                  <a:srgbClr val="FF0000"/>
                </a:solidFill>
                <a:latin typeface="Calibri" panose="020F0502020204030204"/>
              </a:rPr>
              <a:t>突触</a:t>
            </a:r>
            <a:endParaRPr sz="2100" dirty="0">
              <a:solidFill>
                <a:srgbClr val="FF0000"/>
              </a:solidFill>
              <a:latin typeface="Calibri" panose="020F0502020204030204"/>
            </a:endParaRPr>
          </a:p>
        </p:txBody>
      </p:sp>
      <p:cxnSp>
        <p:nvCxnSpPr>
          <p:cNvPr id="24" name="Google Shape;606;p73"/>
          <p:cNvCxnSpPr/>
          <p:nvPr/>
        </p:nvCxnSpPr>
        <p:spPr>
          <a:xfrm flipV="1">
            <a:off x="1329597" y="3271266"/>
            <a:ext cx="247743" cy="519885"/>
          </a:xfrm>
          <a:prstGeom prst="straightConnector1">
            <a:avLst/>
          </a:prstGeom>
          <a:noFill/>
          <a:ln w="38100" cap="flat" cmpd="sng">
            <a:solidFill>
              <a:srgbClr val="FF0000"/>
            </a:solidFill>
            <a:prstDash val="solid"/>
            <a:round/>
            <a:headEnd type="none" w="med" len="med"/>
            <a:tailEnd type="triangle" w="med" len="med"/>
          </a:ln>
        </p:spPr>
      </p:cxnSp>
      <p:sp>
        <p:nvSpPr>
          <p:cNvPr id="28" name="Google Shape;605;p73"/>
          <p:cNvSpPr txBox="1"/>
          <p:nvPr/>
        </p:nvSpPr>
        <p:spPr>
          <a:xfrm>
            <a:off x="1118202" y="4772216"/>
            <a:ext cx="1761238" cy="755935"/>
          </a:xfrm>
          <a:prstGeom prst="rect">
            <a:avLst/>
          </a:prstGeom>
          <a:noFill/>
          <a:ln>
            <a:noFill/>
          </a:ln>
        </p:spPr>
        <p:txBody>
          <a:bodyPr spcFirstLastPara="1" wrap="square" lIns="91401" tIns="91401" rIns="91401" bIns="91401" anchor="t" anchorCtr="0">
            <a:noAutofit/>
          </a:bodyPr>
          <a:lstStyle/>
          <a:p>
            <a:pPr defTabSz="685800"/>
            <a:r>
              <a:rPr lang="en" sz="2100" dirty="0">
                <a:solidFill>
                  <a:srgbClr val="0070C0"/>
                </a:solidFill>
                <a:latin typeface="Calibri" panose="020F0502020204030204"/>
              </a:rPr>
              <a:t>cell </a:t>
            </a:r>
            <a:r>
              <a:rPr lang="en" sz="2100" dirty="0" err="1">
                <a:solidFill>
                  <a:srgbClr val="0070C0"/>
                </a:solidFill>
                <a:latin typeface="Calibri" panose="020F0502020204030204"/>
              </a:rPr>
              <a:t>body</a:t>
            </a:r>
            <a:r>
              <a:rPr lang="en" sz="2100" dirty="0" err="1">
                <a:solidFill>
                  <a:srgbClr val="0070C0"/>
                </a:solidFill>
                <a:latin typeface="KaiTi" panose="02010609060101010101" pitchFamily="49" charset="-122"/>
                <a:ea typeface="KaiTi" panose="02010609060101010101" pitchFamily="49" charset="-122"/>
              </a:rPr>
              <a:t>脉冲信号输入</a:t>
            </a:r>
            <a:endParaRPr sz="2100" dirty="0">
              <a:solidFill>
                <a:srgbClr val="0070C0"/>
              </a:solidFill>
              <a:latin typeface="KaiTi" panose="02010609060101010101" pitchFamily="49" charset="-122"/>
              <a:ea typeface="KaiTi" panose="02010609060101010101" pitchFamily="49" charset="-122"/>
            </a:endParaRPr>
          </a:p>
        </p:txBody>
      </p:sp>
      <p:cxnSp>
        <p:nvCxnSpPr>
          <p:cNvPr id="30" name="Google Shape;606;p73"/>
          <p:cNvCxnSpPr/>
          <p:nvPr/>
        </p:nvCxnSpPr>
        <p:spPr>
          <a:xfrm flipV="1">
            <a:off x="2230445" y="4341469"/>
            <a:ext cx="257624" cy="382634"/>
          </a:xfrm>
          <a:prstGeom prst="straightConnector1">
            <a:avLst/>
          </a:prstGeom>
          <a:noFill/>
          <a:ln w="38100" cap="flat" cmpd="sng">
            <a:solidFill>
              <a:srgbClr val="0070C0"/>
            </a:solidFill>
            <a:prstDash val="solid"/>
            <a:round/>
            <a:headEnd type="none" w="med" len="med"/>
            <a:tailEnd type="triangle" w="med" len="med"/>
          </a:ln>
        </p:spPr>
      </p:cxnSp>
      <p:sp>
        <p:nvSpPr>
          <p:cNvPr id="32" name="Google Shape;605;p73"/>
          <p:cNvSpPr txBox="1"/>
          <p:nvPr/>
        </p:nvSpPr>
        <p:spPr>
          <a:xfrm>
            <a:off x="4789274" y="3721522"/>
            <a:ext cx="2482937" cy="892424"/>
          </a:xfrm>
          <a:prstGeom prst="rect">
            <a:avLst/>
          </a:prstGeom>
          <a:noFill/>
          <a:ln>
            <a:noFill/>
          </a:ln>
        </p:spPr>
        <p:txBody>
          <a:bodyPr spcFirstLastPara="1" wrap="square" lIns="91401" tIns="91401" rIns="91401" bIns="91401" anchor="t" anchorCtr="0">
            <a:noAutofit/>
          </a:bodyPr>
          <a:lstStyle/>
          <a:p>
            <a:pPr defTabSz="685800"/>
            <a:r>
              <a:rPr lang="en-US" sz="2100" dirty="0">
                <a:solidFill>
                  <a:srgbClr val="0070C0"/>
                </a:solidFill>
                <a:latin typeface="Calibri" panose="020F0502020204030204"/>
              </a:rPr>
              <a:t>cell body</a:t>
            </a:r>
            <a:r>
              <a:rPr lang="en" altLang="zh-CN" sz="2100" dirty="0">
                <a:solidFill>
                  <a:srgbClr val="0070C0"/>
                </a:solidFill>
                <a:latin typeface="KaiTi" panose="02010609060101010101" pitchFamily="49" charset="-122"/>
                <a:ea typeface="KaiTi" panose="02010609060101010101" pitchFamily="49" charset="-122"/>
              </a:rPr>
              <a:t> </a:t>
            </a:r>
            <a:r>
              <a:rPr lang="en" altLang="zh-CN" sz="2100" dirty="0" err="1">
                <a:solidFill>
                  <a:srgbClr val="0070C0"/>
                </a:solidFill>
                <a:latin typeface="KaiTi" panose="02010609060101010101" pitchFamily="49" charset="-122"/>
                <a:ea typeface="KaiTi" panose="02010609060101010101" pitchFamily="49" charset="-122"/>
              </a:rPr>
              <a:t>脉冲信号输</a:t>
            </a:r>
            <a:r>
              <a:rPr lang="zh-CN" altLang="en" sz="2100" dirty="0">
                <a:solidFill>
                  <a:srgbClr val="0070C0"/>
                </a:solidFill>
                <a:latin typeface="KaiTi" panose="02010609060101010101" pitchFamily="49" charset="-122"/>
                <a:ea typeface="KaiTi" panose="02010609060101010101" pitchFamily="49" charset="-122"/>
              </a:rPr>
              <a:t>出</a:t>
            </a:r>
            <a:endParaRPr sz="2100" dirty="0">
              <a:solidFill>
                <a:srgbClr val="0070C0"/>
              </a:solidFill>
              <a:latin typeface="Calibri" panose="020F0502020204030204"/>
            </a:endParaRPr>
          </a:p>
        </p:txBody>
      </p:sp>
      <p:cxnSp>
        <p:nvCxnSpPr>
          <p:cNvPr id="33" name="Google Shape;606;p73"/>
          <p:cNvCxnSpPr/>
          <p:nvPr/>
        </p:nvCxnSpPr>
        <p:spPr>
          <a:xfrm flipV="1">
            <a:off x="4967682" y="3348702"/>
            <a:ext cx="1650923" cy="336992"/>
          </a:xfrm>
          <a:prstGeom prst="straightConnector1">
            <a:avLst/>
          </a:prstGeom>
          <a:noFill/>
          <a:ln w="38100" cap="flat" cmpd="sng">
            <a:solidFill>
              <a:srgbClr val="0070C0"/>
            </a:solidFill>
            <a:prstDash val="solid"/>
            <a:round/>
            <a:headEnd type="none" w="med" len="med"/>
            <a:tailEnd type="triangle" w="med" len="med"/>
          </a:ln>
        </p:spPr>
      </p:cxnSp>
      <p:pic>
        <p:nvPicPr>
          <p:cNvPr id="36" name="Google Shape;631;p74"/>
          <p:cNvPicPr preferRelativeResize="0"/>
          <p:nvPr/>
        </p:nvPicPr>
        <p:blipFill>
          <a:blip r:embed="rId3">
            <a:alphaModFix/>
          </a:blip>
          <a:stretch>
            <a:fillRect/>
          </a:stretch>
        </p:blipFill>
        <p:spPr>
          <a:xfrm>
            <a:off x="4894498" y="4669757"/>
            <a:ext cx="1206660" cy="839290"/>
          </a:xfrm>
          <a:prstGeom prst="rect">
            <a:avLst/>
          </a:prstGeom>
          <a:noFill/>
          <a:ln>
            <a:noFill/>
          </a:ln>
        </p:spPr>
      </p:pic>
      <p:sp>
        <p:nvSpPr>
          <p:cNvPr id="37" name="TextBox 36"/>
          <p:cNvSpPr txBox="1"/>
          <p:nvPr/>
        </p:nvSpPr>
        <p:spPr>
          <a:xfrm>
            <a:off x="6134367" y="4784485"/>
            <a:ext cx="1830046" cy="646331"/>
          </a:xfrm>
          <a:prstGeom prst="rect">
            <a:avLst/>
          </a:prstGeom>
          <a:noFill/>
        </p:spPr>
        <p:txBody>
          <a:bodyPr wrap="square" rtlCol="0">
            <a:spAutoFit/>
          </a:bodyPr>
          <a:lstStyle/>
          <a:p>
            <a:pPr defTabSz="685800"/>
            <a:r>
              <a:rPr lang="en-US" dirty="0" err="1">
                <a:solidFill>
                  <a:prstClr val="black"/>
                </a:solidFill>
                <a:latin typeface="KaiTi" panose="02010609060101010101" pitchFamily="49" charset="-122"/>
                <a:ea typeface="KaiTi" panose="02010609060101010101" pitchFamily="49" charset="-122"/>
              </a:rPr>
              <a:t>响应是输入信号的非线性函数</a:t>
            </a:r>
            <a:endParaRPr lang="en-US" dirty="0">
              <a:solidFill>
                <a:prstClr val="black"/>
              </a:solidFill>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296578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8" grpId="0"/>
      <p:bldP spid="32"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35512"/>
            <a:ext cx="7886700" cy="800100"/>
          </a:xfrm>
        </p:spPr>
        <p:txBody>
          <a:bodyPr/>
          <a:lstStyle/>
          <a:p>
            <a:r>
              <a:rPr lang="zh-CN" altLang="en-US" dirty="0">
                <a:solidFill>
                  <a:srgbClr val="006666"/>
                </a:solidFill>
              </a:rPr>
              <a:t>前向神经网络</a:t>
            </a:r>
            <a:endParaRPr lang="en-US" b="0" dirty="0"/>
          </a:p>
        </p:txBody>
      </p:sp>
      <p:sp>
        <p:nvSpPr>
          <p:cNvPr id="8" name="Oval 7"/>
          <p:cNvSpPr/>
          <p:nvPr/>
        </p:nvSpPr>
        <p:spPr bwMode="auto">
          <a:xfrm>
            <a:off x="4184450" y="3581403"/>
            <a:ext cx="381000" cy="476071"/>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9" name="Oval 8"/>
          <p:cNvSpPr/>
          <p:nvPr/>
        </p:nvSpPr>
        <p:spPr bwMode="auto">
          <a:xfrm>
            <a:off x="3955850" y="3200403"/>
            <a:ext cx="457200"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dirty="0">
              <a:solidFill>
                <a:srgbClr val="009900"/>
              </a:solidFill>
              <a:latin typeface="Tahoma" charset="0"/>
            </a:endParaRPr>
          </a:p>
        </p:txBody>
      </p:sp>
      <p:sp>
        <p:nvSpPr>
          <p:cNvPr id="10" name="Oval 9"/>
          <p:cNvSpPr/>
          <p:nvPr/>
        </p:nvSpPr>
        <p:spPr bwMode="auto">
          <a:xfrm>
            <a:off x="4794050" y="1752603"/>
            <a:ext cx="457200"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12" name="Oval 11"/>
          <p:cNvSpPr/>
          <p:nvPr/>
        </p:nvSpPr>
        <p:spPr bwMode="auto">
          <a:xfrm>
            <a:off x="5632250" y="3200403"/>
            <a:ext cx="457200"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13" name="Oval 12"/>
          <p:cNvSpPr/>
          <p:nvPr/>
        </p:nvSpPr>
        <p:spPr bwMode="auto">
          <a:xfrm>
            <a:off x="4794050" y="3200403"/>
            <a:ext cx="457200"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cxnSp>
        <p:nvCxnSpPr>
          <p:cNvPr id="14" name="Straight Arrow Connector 13"/>
          <p:cNvCxnSpPr>
            <a:cxnSpLocks/>
            <a:stCxn id="9" idx="0"/>
            <a:endCxn id="10" idx="3"/>
          </p:cNvCxnSpPr>
          <p:nvPr/>
        </p:nvCxnSpPr>
        <p:spPr bwMode="auto">
          <a:xfrm flipV="1">
            <a:off x="4184451" y="2158954"/>
            <a:ext cx="676555" cy="1041448"/>
          </a:xfrm>
          <a:prstGeom prst="straightConnector1">
            <a:avLst/>
          </a:prstGeom>
          <a:noFill/>
          <a:ln w="9525" cap="flat" cmpd="sng" algn="ctr">
            <a:noFill/>
            <a:prstDash val="solid"/>
            <a:round/>
            <a:headEnd type="none" w="med" len="med"/>
            <a:tailEnd type="arrow"/>
          </a:ln>
          <a:effectLst/>
        </p:spPr>
      </p:cxnSp>
      <p:cxnSp>
        <p:nvCxnSpPr>
          <p:cNvPr id="15" name="Straight Arrow Connector 14"/>
          <p:cNvCxnSpPr>
            <a:cxnSpLocks/>
            <a:stCxn id="13" idx="0"/>
            <a:endCxn id="10" idx="4"/>
          </p:cNvCxnSpPr>
          <p:nvPr/>
        </p:nvCxnSpPr>
        <p:spPr bwMode="auto">
          <a:xfrm flipV="1">
            <a:off x="5022650" y="2228674"/>
            <a:ext cx="0" cy="971729"/>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6" name="Straight Arrow Connector 15"/>
          <p:cNvCxnSpPr>
            <a:cxnSpLocks/>
            <a:stCxn id="12" idx="0"/>
            <a:endCxn id="10" idx="4"/>
          </p:cNvCxnSpPr>
          <p:nvPr/>
        </p:nvCxnSpPr>
        <p:spPr bwMode="auto">
          <a:xfrm flipH="1" flipV="1">
            <a:off x="5022650" y="2228674"/>
            <a:ext cx="838200" cy="971729"/>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8" name="Straight Arrow Connector 17"/>
          <p:cNvCxnSpPr>
            <a:cxnSpLocks/>
            <a:stCxn id="9" idx="7"/>
            <a:endCxn id="10" idx="4"/>
          </p:cNvCxnSpPr>
          <p:nvPr/>
        </p:nvCxnSpPr>
        <p:spPr bwMode="auto">
          <a:xfrm flipV="1">
            <a:off x="4346096" y="2228673"/>
            <a:ext cx="676555" cy="1041448"/>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20" name="Oval 19"/>
          <p:cNvSpPr/>
          <p:nvPr/>
        </p:nvSpPr>
        <p:spPr bwMode="auto">
          <a:xfrm>
            <a:off x="4565450" y="5410203"/>
            <a:ext cx="381000" cy="476071"/>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21" name="Oval 20"/>
          <p:cNvSpPr/>
          <p:nvPr/>
        </p:nvSpPr>
        <p:spPr bwMode="auto">
          <a:xfrm>
            <a:off x="2584250" y="5029203"/>
            <a:ext cx="457200"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23" name="Oval 22"/>
          <p:cNvSpPr/>
          <p:nvPr/>
        </p:nvSpPr>
        <p:spPr bwMode="auto">
          <a:xfrm>
            <a:off x="6394250" y="5029203"/>
            <a:ext cx="457200"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24" name="Oval 23"/>
          <p:cNvSpPr/>
          <p:nvPr/>
        </p:nvSpPr>
        <p:spPr bwMode="auto">
          <a:xfrm>
            <a:off x="5098850" y="5029203"/>
            <a:ext cx="457200"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25" name="Oval 24"/>
          <p:cNvSpPr/>
          <p:nvPr/>
        </p:nvSpPr>
        <p:spPr bwMode="auto">
          <a:xfrm>
            <a:off x="3727250" y="5029203"/>
            <a:ext cx="457200"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cxnSp>
        <p:nvCxnSpPr>
          <p:cNvPr id="26" name="Straight Arrow Connector 25"/>
          <p:cNvCxnSpPr>
            <a:cxnSpLocks/>
            <a:stCxn id="21" idx="0"/>
          </p:cNvCxnSpPr>
          <p:nvPr/>
        </p:nvCxnSpPr>
        <p:spPr bwMode="auto">
          <a:xfrm flipV="1">
            <a:off x="2812851" y="3906606"/>
            <a:ext cx="2494197" cy="1122596"/>
          </a:xfrm>
          <a:prstGeom prst="straightConnector1">
            <a:avLst/>
          </a:prstGeom>
          <a:noFill/>
          <a:ln w="9525" cap="flat" cmpd="sng" algn="ctr">
            <a:noFill/>
            <a:prstDash val="solid"/>
            <a:round/>
            <a:headEnd type="none" w="med" len="med"/>
            <a:tailEnd type="arrow"/>
          </a:ln>
          <a:effectLst/>
        </p:spPr>
      </p:cxnSp>
      <p:cxnSp>
        <p:nvCxnSpPr>
          <p:cNvPr id="27" name="Straight Arrow Connector 26"/>
          <p:cNvCxnSpPr>
            <a:cxnSpLocks/>
            <a:stCxn id="25" idx="0"/>
            <a:endCxn id="9" idx="4"/>
          </p:cNvCxnSpPr>
          <p:nvPr/>
        </p:nvCxnSpPr>
        <p:spPr bwMode="auto">
          <a:xfrm flipV="1">
            <a:off x="3955850" y="3676474"/>
            <a:ext cx="228600" cy="1352729"/>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28" name="Straight Arrow Connector 27"/>
          <p:cNvCxnSpPr>
            <a:cxnSpLocks/>
            <a:stCxn id="24" idx="0"/>
            <a:endCxn id="8" idx="1"/>
          </p:cNvCxnSpPr>
          <p:nvPr/>
        </p:nvCxnSpPr>
        <p:spPr bwMode="auto">
          <a:xfrm flipH="1" flipV="1">
            <a:off x="4240246" y="3651122"/>
            <a:ext cx="1087204" cy="1378081"/>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29" name="Straight Arrow Connector 28"/>
          <p:cNvCxnSpPr>
            <a:cxnSpLocks/>
            <a:stCxn id="23" idx="0"/>
            <a:endCxn id="9" idx="4"/>
          </p:cNvCxnSpPr>
          <p:nvPr/>
        </p:nvCxnSpPr>
        <p:spPr bwMode="auto">
          <a:xfrm flipH="1" flipV="1">
            <a:off x="4184450" y="3676474"/>
            <a:ext cx="2438400" cy="1352729"/>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30" name="Straight Arrow Connector 29"/>
          <p:cNvCxnSpPr>
            <a:cxnSpLocks/>
            <a:stCxn id="21" idx="7"/>
            <a:endCxn id="9" idx="4"/>
          </p:cNvCxnSpPr>
          <p:nvPr/>
        </p:nvCxnSpPr>
        <p:spPr bwMode="auto">
          <a:xfrm flipV="1">
            <a:off x="2974496" y="3676473"/>
            <a:ext cx="1209955" cy="1422448"/>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34" name="Oval 33"/>
          <p:cNvSpPr/>
          <p:nvPr/>
        </p:nvSpPr>
        <p:spPr bwMode="auto">
          <a:xfrm>
            <a:off x="7308650" y="5029203"/>
            <a:ext cx="457200"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cxnSp>
        <p:nvCxnSpPr>
          <p:cNvPr id="46" name="Straight Arrow Connector 45"/>
          <p:cNvCxnSpPr>
            <a:cxnSpLocks/>
            <a:stCxn id="34" idx="0"/>
            <a:endCxn id="9" idx="4"/>
          </p:cNvCxnSpPr>
          <p:nvPr/>
        </p:nvCxnSpPr>
        <p:spPr bwMode="auto">
          <a:xfrm flipH="1" flipV="1">
            <a:off x="4184450" y="3676474"/>
            <a:ext cx="3352800" cy="1352729"/>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49" name="Straight Arrow Connector 48"/>
          <p:cNvCxnSpPr>
            <a:cxnSpLocks/>
            <a:stCxn id="21" idx="7"/>
            <a:endCxn id="13" idx="4"/>
          </p:cNvCxnSpPr>
          <p:nvPr/>
        </p:nvCxnSpPr>
        <p:spPr bwMode="auto">
          <a:xfrm flipV="1">
            <a:off x="2974496" y="3676473"/>
            <a:ext cx="2048155" cy="1422448"/>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52" name="Straight Arrow Connector 51"/>
          <p:cNvCxnSpPr>
            <a:cxnSpLocks/>
            <a:endCxn id="12" idx="4"/>
          </p:cNvCxnSpPr>
          <p:nvPr/>
        </p:nvCxnSpPr>
        <p:spPr bwMode="auto">
          <a:xfrm flipV="1">
            <a:off x="2985656" y="3676473"/>
            <a:ext cx="2875195" cy="1408526"/>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54" name="Straight Arrow Connector 53"/>
          <p:cNvCxnSpPr>
            <a:cxnSpLocks/>
            <a:stCxn id="34" idx="0"/>
            <a:endCxn id="12" idx="4"/>
          </p:cNvCxnSpPr>
          <p:nvPr/>
        </p:nvCxnSpPr>
        <p:spPr bwMode="auto">
          <a:xfrm flipH="1" flipV="1">
            <a:off x="5860850" y="3676474"/>
            <a:ext cx="1676400" cy="1352729"/>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56" name="Straight Arrow Connector 55"/>
          <p:cNvCxnSpPr>
            <a:cxnSpLocks/>
            <a:stCxn id="34" idx="0"/>
            <a:endCxn id="13" idx="4"/>
          </p:cNvCxnSpPr>
          <p:nvPr/>
        </p:nvCxnSpPr>
        <p:spPr bwMode="auto">
          <a:xfrm flipH="1" flipV="1">
            <a:off x="5022650" y="3676474"/>
            <a:ext cx="2514600" cy="1352729"/>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60" name="Straight Arrow Connector 59"/>
          <p:cNvCxnSpPr>
            <a:cxnSpLocks/>
            <a:stCxn id="23" idx="0"/>
          </p:cNvCxnSpPr>
          <p:nvPr/>
        </p:nvCxnSpPr>
        <p:spPr bwMode="auto">
          <a:xfrm flipH="1" flipV="1">
            <a:off x="5098850" y="3657602"/>
            <a:ext cx="1524000" cy="1371600"/>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62" name="Straight Arrow Connector 61"/>
          <p:cNvCxnSpPr>
            <a:cxnSpLocks/>
            <a:stCxn id="23" idx="0"/>
            <a:endCxn id="12" idx="4"/>
          </p:cNvCxnSpPr>
          <p:nvPr/>
        </p:nvCxnSpPr>
        <p:spPr bwMode="auto">
          <a:xfrm flipH="1" flipV="1">
            <a:off x="5860850" y="3676474"/>
            <a:ext cx="762000" cy="1352729"/>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66" name="Straight Arrow Connector 65"/>
          <p:cNvCxnSpPr>
            <a:cxnSpLocks/>
            <a:stCxn id="24" idx="0"/>
          </p:cNvCxnSpPr>
          <p:nvPr/>
        </p:nvCxnSpPr>
        <p:spPr bwMode="auto">
          <a:xfrm flipH="1" flipV="1">
            <a:off x="5022650" y="3657602"/>
            <a:ext cx="304800" cy="1371600"/>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69" name="Straight Arrow Connector 68"/>
          <p:cNvCxnSpPr>
            <a:cxnSpLocks/>
            <a:stCxn id="24" idx="0"/>
          </p:cNvCxnSpPr>
          <p:nvPr/>
        </p:nvCxnSpPr>
        <p:spPr bwMode="auto">
          <a:xfrm flipV="1">
            <a:off x="5327451" y="3678006"/>
            <a:ext cx="553805" cy="1351196"/>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71" name="Straight Arrow Connector 70"/>
          <p:cNvCxnSpPr>
            <a:cxnSpLocks/>
            <a:stCxn id="25" idx="0"/>
            <a:endCxn id="13" idx="4"/>
          </p:cNvCxnSpPr>
          <p:nvPr/>
        </p:nvCxnSpPr>
        <p:spPr bwMode="auto">
          <a:xfrm flipV="1">
            <a:off x="3955850" y="3676474"/>
            <a:ext cx="1066800" cy="1352729"/>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74" name="Straight Arrow Connector 73"/>
          <p:cNvCxnSpPr>
            <a:cxnSpLocks/>
            <a:endCxn id="12" idx="4"/>
          </p:cNvCxnSpPr>
          <p:nvPr/>
        </p:nvCxnSpPr>
        <p:spPr bwMode="auto">
          <a:xfrm flipV="1">
            <a:off x="3993950" y="3676473"/>
            <a:ext cx="1866900" cy="1352730"/>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76" name="TextBox 75"/>
          <p:cNvSpPr txBox="1"/>
          <p:nvPr/>
        </p:nvSpPr>
        <p:spPr>
          <a:xfrm>
            <a:off x="3651050" y="2286001"/>
            <a:ext cx="457200" cy="600164"/>
          </a:xfrm>
          <a:prstGeom prst="rect">
            <a:avLst/>
          </a:prstGeom>
          <a:noFill/>
        </p:spPr>
        <p:txBody>
          <a:bodyPr wrap="square" rtlCol="0">
            <a:spAutoFit/>
          </a:bodyPr>
          <a:lstStyle/>
          <a:p>
            <a:r>
              <a:rPr lang="en-US" sz="3300" dirty="0">
                <a:solidFill>
                  <a:srgbClr val="590A0E"/>
                </a:solidFill>
                <a:latin typeface="Times New Roman" panose="02020603050405020304" pitchFamily="18" charset="0"/>
                <a:cs typeface="Times New Roman" panose="02020603050405020304" pitchFamily="18" charset="0"/>
              </a:rPr>
              <a:t>U</a:t>
            </a:r>
          </a:p>
        </p:txBody>
      </p:sp>
      <p:sp>
        <p:nvSpPr>
          <p:cNvPr id="77" name="TextBox 76"/>
          <p:cNvSpPr txBox="1"/>
          <p:nvPr/>
        </p:nvSpPr>
        <p:spPr>
          <a:xfrm>
            <a:off x="2660450" y="3962401"/>
            <a:ext cx="457200" cy="600164"/>
          </a:xfrm>
          <a:prstGeom prst="rect">
            <a:avLst/>
          </a:prstGeom>
          <a:noFill/>
        </p:spPr>
        <p:txBody>
          <a:bodyPr wrap="square" rtlCol="0">
            <a:spAutoFit/>
          </a:bodyPr>
          <a:lstStyle/>
          <a:p>
            <a:r>
              <a:rPr lang="en-US" sz="3300" dirty="0">
                <a:solidFill>
                  <a:srgbClr val="590A0E"/>
                </a:solidFill>
                <a:latin typeface="Times New Roman" panose="02020603050405020304" pitchFamily="18" charset="0"/>
                <a:cs typeface="Times New Roman" panose="02020603050405020304" pitchFamily="18" charset="0"/>
              </a:rPr>
              <a:t>W</a:t>
            </a:r>
          </a:p>
        </p:txBody>
      </p:sp>
      <p:sp>
        <p:nvSpPr>
          <p:cNvPr id="83" name="TextBox 82"/>
          <p:cNvSpPr txBox="1"/>
          <p:nvPr/>
        </p:nvSpPr>
        <p:spPr>
          <a:xfrm>
            <a:off x="6469028" y="5042656"/>
            <a:ext cx="497252" cy="461665"/>
          </a:xfrm>
          <a:prstGeom prst="rect">
            <a:avLst/>
          </a:prstGeom>
          <a:noFill/>
        </p:spPr>
        <p:txBody>
          <a:bodyPr wrap="none" rtlCol="0">
            <a:spAutoFit/>
          </a:bodyPr>
          <a:lstStyle/>
          <a:p>
            <a:r>
              <a:rPr lang="en-US" sz="2400" dirty="0" err="1"/>
              <a:t>x</a:t>
            </a:r>
            <a:r>
              <a:rPr lang="en-US" sz="2400" baseline="-25000" dirty="0" err="1"/>
              <a:t>n</a:t>
            </a:r>
            <a:endParaRPr lang="en-US" sz="2400" baseline="-25000" dirty="0"/>
          </a:p>
        </p:txBody>
      </p:sp>
      <p:sp>
        <p:nvSpPr>
          <p:cNvPr id="84" name="TextBox 83"/>
          <p:cNvSpPr txBox="1"/>
          <p:nvPr/>
        </p:nvSpPr>
        <p:spPr>
          <a:xfrm>
            <a:off x="2654480" y="5042655"/>
            <a:ext cx="457200" cy="707886"/>
          </a:xfrm>
          <a:prstGeom prst="rect">
            <a:avLst/>
          </a:prstGeom>
          <a:noFill/>
        </p:spPr>
        <p:txBody>
          <a:bodyPr wrap="square" rtlCol="0">
            <a:spAutoFit/>
          </a:bodyPr>
          <a:lstStyle/>
          <a:p>
            <a:r>
              <a:rPr lang="en-US" sz="2400" dirty="0"/>
              <a:t>x</a:t>
            </a:r>
            <a:r>
              <a:rPr lang="en-US" sz="2400" baseline="-25000" dirty="0"/>
              <a:t>1</a:t>
            </a:r>
          </a:p>
        </p:txBody>
      </p:sp>
      <p:pic>
        <p:nvPicPr>
          <p:cNvPr id="86" name="Picture 85" descr="hidd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5506" y="3097949"/>
            <a:ext cx="2899944" cy="706204"/>
          </a:xfrm>
          <a:prstGeom prst="rect">
            <a:avLst/>
          </a:prstGeom>
        </p:spPr>
      </p:pic>
      <p:sp>
        <p:nvSpPr>
          <p:cNvPr id="63" name="TextBox 62">
            <a:extLst>
              <a:ext uri="{FF2B5EF4-FFF2-40B4-BE49-F238E27FC236}">
                <a16:creationId xmlns:a16="http://schemas.microsoft.com/office/drawing/2014/main" id="{47A73503-3270-5047-A324-18EC3AE71939}"/>
              </a:ext>
            </a:extLst>
          </p:cNvPr>
          <p:cNvSpPr txBox="1"/>
          <p:nvPr/>
        </p:nvSpPr>
        <p:spPr>
          <a:xfrm>
            <a:off x="7346749" y="5029202"/>
            <a:ext cx="631904" cy="461665"/>
          </a:xfrm>
          <a:prstGeom prst="rect">
            <a:avLst/>
          </a:prstGeom>
          <a:noFill/>
        </p:spPr>
        <p:txBody>
          <a:bodyPr wrap="none" rtlCol="0">
            <a:spAutoFit/>
          </a:bodyPr>
          <a:lstStyle/>
          <a:p>
            <a:r>
              <a:rPr lang="en-US" sz="2400" dirty="0"/>
              <a:t>+1</a:t>
            </a:r>
          </a:p>
        </p:txBody>
      </p:sp>
      <p:sp>
        <p:nvSpPr>
          <p:cNvPr id="65" name="TextBox 64">
            <a:extLst>
              <a:ext uri="{FF2B5EF4-FFF2-40B4-BE49-F238E27FC236}">
                <a16:creationId xmlns:a16="http://schemas.microsoft.com/office/drawing/2014/main" id="{6A740206-0031-F941-9894-7BD986F58450}"/>
              </a:ext>
            </a:extLst>
          </p:cNvPr>
          <p:cNvSpPr txBox="1"/>
          <p:nvPr/>
        </p:nvSpPr>
        <p:spPr>
          <a:xfrm>
            <a:off x="6885569" y="3931899"/>
            <a:ext cx="457200" cy="600164"/>
          </a:xfrm>
          <a:prstGeom prst="rect">
            <a:avLst/>
          </a:prstGeom>
          <a:noFill/>
        </p:spPr>
        <p:txBody>
          <a:bodyPr wrap="square" rtlCol="0">
            <a:spAutoFit/>
          </a:bodyPr>
          <a:lstStyle/>
          <a:p>
            <a:r>
              <a:rPr lang="en-US" sz="3300" dirty="0">
                <a:solidFill>
                  <a:srgbClr val="590A0E"/>
                </a:solidFill>
                <a:latin typeface="Times New Roman" panose="02020603050405020304" pitchFamily="18" charset="0"/>
                <a:cs typeface="Times New Roman" panose="02020603050405020304" pitchFamily="18" charset="0"/>
              </a:rPr>
              <a:t>b</a:t>
            </a:r>
          </a:p>
        </p:txBody>
      </p:sp>
      <p:sp>
        <p:nvSpPr>
          <p:cNvPr id="67" name="Rectangle 66">
            <a:extLst>
              <a:ext uri="{FF2B5EF4-FFF2-40B4-BE49-F238E27FC236}">
                <a16:creationId xmlns:a16="http://schemas.microsoft.com/office/drawing/2014/main" id="{031E7A01-E260-2C41-B25E-63B79CAA2642}"/>
              </a:ext>
            </a:extLst>
          </p:cNvPr>
          <p:cNvSpPr/>
          <p:nvPr/>
        </p:nvSpPr>
        <p:spPr>
          <a:xfrm>
            <a:off x="228601" y="3170990"/>
            <a:ext cx="1746050" cy="1384995"/>
          </a:xfrm>
          <a:prstGeom prst="rect">
            <a:avLst/>
          </a:prstGeom>
        </p:spPr>
        <p:txBody>
          <a:bodyPr wrap="square">
            <a:spAutoFit/>
          </a:bodyPr>
          <a:lstStyle/>
          <a:p>
            <a:r>
              <a:rPr lang="zh-CN" altLang="en-US" sz="2400" dirty="0">
                <a:solidFill>
                  <a:schemeClr val="tx2"/>
                </a:solidFill>
              </a:rPr>
              <a:t>隐藏层</a:t>
            </a:r>
            <a:r>
              <a:rPr lang="en-US" altLang="zh-CN" sz="2800" dirty="0">
                <a:solidFill>
                  <a:schemeClr val="tx2"/>
                </a:solidFill>
              </a:rPr>
              <a:t>(</a:t>
            </a:r>
            <a:r>
              <a:rPr lang="en-US" altLang="zh-CN" sz="2800" dirty="0" err="1"/>
              <a:t>σ</a:t>
            </a:r>
            <a:r>
              <a:rPr lang="zh-CN" altLang="en-US" sz="2800" dirty="0"/>
              <a:t>节点</a:t>
            </a:r>
            <a:r>
              <a:rPr lang="en-US" altLang="zh-CN" sz="2800" dirty="0"/>
              <a:t>)</a:t>
            </a:r>
            <a:endParaRPr lang="en-US" altLang="zh-CN" sz="2800" dirty="0">
              <a:solidFill>
                <a:schemeClr val="tx2"/>
              </a:solidFill>
            </a:endParaRPr>
          </a:p>
          <a:p>
            <a:endParaRPr lang="en-US" sz="2800" dirty="0">
              <a:solidFill>
                <a:schemeClr val="tx2"/>
              </a:solidFill>
            </a:endParaRPr>
          </a:p>
        </p:txBody>
      </p:sp>
      <p:sp>
        <p:nvSpPr>
          <p:cNvPr id="68" name="Rectangle 67">
            <a:extLst>
              <a:ext uri="{FF2B5EF4-FFF2-40B4-BE49-F238E27FC236}">
                <a16:creationId xmlns:a16="http://schemas.microsoft.com/office/drawing/2014/main" id="{051FF81C-65CD-2B4F-9F91-12D9F01F2E24}"/>
              </a:ext>
            </a:extLst>
          </p:cNvPr>
          <p:cNvSpPr/>
          <p:nvPr/>
        </p:nvSpPr>
        <p:spPr>
          <a:xfrm>
            <a:off x="229559" y="4728453"/>
            <a:ext cx="1377191" cy="954107"/>
          </a:xfrm>
          <a:prstGeom prst="rect">
            <a:avLst/>
          </a:prstGeom>
        </p:spPr>
        <p:txBody>
          <a:bodyPr wrap="square">
            <a:spAutoFit/>
          </a:bodyPr>
          <a:lstStyle/>
          <a:p>
            <a:r>
              <a:rPr lang="zh-CN" altLang="en-US" sz="2800" dirty="0">
                <a:solidFill>
                  <a:schemeClr val="tx2"/>
                </a:solidFill>
              </a:rPr>
              <a:t>输入层</a:t>
            </a:r>
            <a:r>
              <a:rPr lang="en-US" altLang="zh-CN" sz="2800" dirty="0">
                <a:solidFill>
                  <a:schemeClr val="tx2"/>
                </a:solidFill>
              </a:rPr>
              <a:t>(</a:t>
            </a:r>
            <a:r>
              <a:rPr lang="zh-CN" altLang="en-US" sz="2800" dirty="0">
                <a:solidFill>
                  <a:schemeClr val="tx2"/>
                </a:solidFill>
              </a:rPr>
              <a:t>向量</a:t>
            </a:r>
            <a:r>
              <a:rPr lang="en-US" altLang="zh-CN" sz="2800" dirty="0">
                <a:solidFill>
                  <a:schemeClr val="tx2"/>
                </a:solidFill>
              </a:rPr>
              <a:t>)</a:t>
            </a:r>
          </a:p>
        </p:txBody>
      </p:sp>
      <p:sp>
        <p:nvSpPr>
          <p:cNvPr id="70" name="TextBox 69">
            <a:extLst>
              <a:ext uri="{FF2B5EF4-FFF2-40B4-BE49-F238E27FC236}">
                <a16:creationId xmlns:a16="http://schemas.microsoft.com/office/drawing/2014/main" id="{F8E38296-91BA-464D-AF54-680F455128CB}"/>
              </a:ext>
            </a:extLst>
          </p:cNvPr>
          <p:cNvSpPr txBox="1"/>
          <p:nvPr/>
        </p:nvSpPr>
        <p:spPr>
          <a:xfrm>
            <a:off x="359164" y="1834389"/>
            <a:ext cx="2071739" cy="953466"/>
          </a:xfrm>
          <a:prstGeom prst="rect">
            <a:avLst/>
          </a:prstGeom>
          <a:noFill/>
        </p:spPr>
        <p:txBody>
          <a:bodyPr wrap="square" rtlCol="0">
            <a:spAutoFit/>
          </a:bodyPr>
          <a:lstStyle/>
          <a:p>
            <a:r>
              <a:rPr lang="zh-CN" altLang="en-US" sz="2798" dirty="0">
                <a:solidFill>
                  <a:schemeClr val="tx2"/>
                </a:solidFill>
              </a:rPr>
              <a:t>输出层</a:t>
            </a:r>
            <a:r>
              <a:rPr lang="en-US" altLang="zh-CN" sz="2798" dirty="0">
                <a:solidFill>
                  <a:schemeClr val="tx2"/>
                </a:solidFill>
              </a:rPr>
              <a:t>(</a:t>
            </a:r>
            <a:r>
              <a:rPr lang="en-US" altLang="zh-CN" sz="2798" dirty="0" err="1"/>
              <a:t>σ</a:t>
            </a:r>
            <a:r>
              <a:rPr lang="en-US" altLang="zh-CN" sz="2798" dirty="0"/>
              <a:t> </a:t>
            </a:r>
            <a:r>
              <a:rPr lang="zh-CN" altLang="en-US" sz="2798" dirty="0"/>
              <a:t>节点</a:t>
            </a:r>
            <a:r>
              <a:rPr lang="en-US" altLang="zh-CN" sz="2798" dirty="0"/>
              <a:t>)</a:t>
            </a:r>
            <a:endParaRPr lang="en-US" altLang="zh-CN" sz="2798" dirty="0">
              <a:solidFill>
                <a:schemeClr val="tx2"/>
              </a:solidFill>
            </a:endParaRPr>
          </a:p>
        </p:txBody>
      </p:sp>
      <p:sp>
        <p:nvSpPr>
          <p:cNvPr id="45" name="TextBox 44">
            <a:extLst>
              <a:ext uri="{FF2B5EF4-FFF2-40B4-BE49-F238E27FC236}">
                <a16:creationId xmlns:a16="http://schemas.microsoft.com/office/drawing/2014/main" id="{63A85ED4-29F5-D149-A092-A3FF69EDF5CE}"/>
              </a:ext>
            </a:extLst>
          </p:cNvPr>
          <p:cNvSpPr txBox="1"/>
          <p:nvPr/>
        </p:nvSpPr>
        <p:spPr>
          <a:xfrm>
            <a:off x="7842052" y="3804154"/>
            <a:ext cx="681597" cy="404085"/>
          </a:xfrm>
          <a:prstGeom prst="rect">
            <a:avLst/>
          </a:prstGeom>
          <a:noFill/>
        </p:spPr>
        <p:txBody>
          <a:bodyPr wrap="none" rtlCol="0">
            <a:spAutoFit/>
          </a:bodyPr>
          <a:lstStyle/>
          <a:p>
            <a:r>
              <a:rPr lang="en-US" sz="1013" dirty="0" err="1"/>
              <a:t>ReLU</a:t>
            </a:r>
            <a:endParaRPr lang="en-US" sz="1013" dirty="0"/>
          </a:p>
          <a:p>
            <a:r>
              <a:rPr lang="en-US" sz="1013" dirty="0"/>
              <a:t>Or tanh</a:t>
            </a:r>
          </a:p>
        </p:txBody>
      </p:sp>
      <p:sp>
        <p:nvSpPr>
          <p:cNvPr id="47" name="Rectangle 46">
            <a:extLst>
              <a:ext uri="{FF2B5EF4-FFF2-40B4-BE49-F238E27FC236}">
                <a16:creationId xmlns:a16="http://schemas.microsoft.com/office/drawing/2014/main" id="{83A3B05F-6BB6-2A4F-BA3C-2AA27D156CCD}"/>
              </a:ext>
            </a:extLst>
          </p:cNvPr>
          <p:cNvSpPr/>
          <p:nvPr/>
        </p:nvSpPr>
        <p:spPr>
          <a:xfrm>
            <a:off x="7470192" y="1711683"/>
            <a:ext cx="2310652" cy="954107"/>
          </a:xfrm>
          <a:prstGeom prst="rect">
            <a:avLst/>
          </a:prstGeom>
        </p:spPr>
        <p:txBody>
          <a:bodyPr wrap="square">
            <a:spAutoFit/>
          </a:bodyPr>
          <a:lstStyle/>
          <a:p>
            <a:r>
              <a:rPr lang="en-US" sz="2800" dirty="0">
                <a:solidFill>
                  <a:schemeClr val="tx2"/>
                </a:solidFill>
              </a:rPr>
              <a:t>y</a:t>
            </a:r>
            <a:r>
              <a:rPr lang="zh-CN" altLang="en-US" sz="2800" dirty="0">
                <a:solidFill>
                  <a:schemeClr val="tx2"/>
                </a:solidFill>
              </a:rPr>
              <a:t>为标量</a:t>
            </a:r>
            <a:endParaRPr lang="en-US" altLang="zh-CN" sz="2800" dirty="0">
              <a:solidFill>
                <a:schemeClr val="tx2"/>
              </a:solidFill>
            </a:endParaRPr>
          </a:p>
          <a:p>
            <a:endParaRPr lang="en-US" sz="2800" dirty="0">
              <a:solidFill>
                <a:schemeClr val="tx2"/>
              </a:solidFill>
            </a:endParaRPr>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8C8D85BA-73D8-8D49-8E9D-6DBB48F7AC9B}"/>
                  </a:ext>
                </a:extLst>
              </p:cNvPr>
              <p:cNvSpPr txBox="1"/>
              <p:nvPr/>
            </p:nvSpPr>
            <p:spPr>
              <a:xfrm>
                <a:off x="5913850" y="2171102"/>
                <a:ext cx="1294392" cy="4616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3000">
                          <a:latin typeface="Cambria Math" panose="02040503050406030204" pitchFamily="18" charset="0"/>
                        </a:rPr>
                        <m:t>z</m:t>
                      </m:r>
                      <m:r>
                        <a:rPr lang="en-US" sz="3000" i="1">
                          <a:latin typeface="Cambria Math" panose="02040503050406030204" pitchFamily="18" charset="0"/>
                        </a:rPr>
                        <m:t>=</m:t>
                      </m:r>
                      <m:r>
                        <a:rPr lang="en-US" sz="3000" i="1">
                          <a:latin typeface="Cambria Math" panose="02040503050406030204" pitchFamily="18" charset="0"/>
                        </a:rPr>
                        <m:t>𝑈h</m:t>
                      </m:r>
                    </m:oMath>
                  </m:oMathPara>
                </a14:m>
                <a:endParaRPr lang="en-US" sz="3000" dirty="0"/>
              </a:p>
            </p:txBody>
          </p:sp>
        </mc:Choice>
        <mc:Fallback xmlns="">
          <p:sp>
            <p:nvSpPr>
              <p:cNvPr id="48" name="TextBox 47">
                <a:extLst>
                  <a:ext uri="{FF2B5EF4-FFF2-40B4-BE49-F238E27FC236}">
                    <a16:creationId xmlns:a16="http://schemas.microsoft.com/office/drawing/2014/main" id="{8C8D85BA-73D8-8D49-8E9D-6DBB48F7AC9B}"/>
                  </a:ext>
                </a:extLst>
              </p:cNvPr>
              <p:cNvSpPr txBox="1">
                <a:spLocks noRot="1" noChangeAspect="1" noMove="1" noResize="1" noEditPoints="1" noAdjustHandles="1" noChangeArrowheads="1" noChangeShapeType="1" noTextEdit="1"/>
              </p:cNvSpPr>
              <p:nvPr/>
            </p:nvSpPr>
            <p:spPr>
              <a:xfrm>
                <a:off x="5913850" y="2171102"/>
                <a:ext cx="1294392" cy="461665"/>
              </a:xfrm>
              <a:prstGeom prst="rect">
                <a:avLst/>
              </a:prstGeom>
              <a:blipFill>
                <a:blip r:embed="rId4"/>
                <a:stretch>
                  <a:fillRect l="-971" r="-3883" b="-810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76E8BACF-CDD5-CB45-A299-48BDFA9718E6}"/>
                  </a:ext>
                </a:extLst>
              </p:cNvPr>
              <p:cNvSpPr txBox="1"/>
              <p:nvPr/>
            </p:nvSpPr>
            <p:spPr>
              <a:xfrm>
                <a:off x="5906756" y="1742931"/>
                <a:ext cx="1603709" cy="4616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000" i="1">
                          <a:latin typeface="Cambria Math" panose="02040503050406030204" pitchFamily="18" charset="0"/>
                        </a:rPr>
                        <m:t>𝑦</m:t>
                      </m:r>
                      <m:r>
                        <a:rPr lang="en-US" sz="3000" i="1">
                          <a:latin typeface="Cambria Math" panose="02040503050406030204" pitchFamily="18" charset="0"/>
                        </a:rPr>
                        <m:t>=</m:t>
                      </m:r>
                      <m:r>
                        <a:rPr lang="en-US" sz="3000" i="1">
                          <a:latin typeface="Cambria Math" panose="02040503050406030204" pitchFamily="18" charset="0"/>
                          <a:ea typeface="Cambria Math" panose="02040503050406030204" pitchFamily="18" charset="0"/>
                        </a:rPr>
                        <m:t>𝜎</m:t>
                      </m:r>
                      <m:r>
                        <a:rPr lang="en-US" sz="3000" i="1">
                          <a:latin typeface="Cambria Math" panose="02040503050406030204" pitchFamily="18" charset="0"/>
                          <a:ea typeface="Cambria Math" panose="02040503050406030204" pitchFamily="18" charset="0"/>
                        </a:rPr>
                        <m:t>(</m:t>
                      </m:r>
                      <m:r>
                        <a:rPr lang="en-US" sz="3000" i="1">
                          <a:latin typeface="Cambria Math" panose="02040503050406030204" pitchFamily="18" charset="0"/>
                          <a:ea typeface="Cambria Math" panose="02040503050406030204" pitchFamily="18" charset="0"/>
                        </a:rPr>
                        <m:t>𝑧</m:t>
                      </m:r>
                      <m:r>
                        <a:rPr lang="en-US" sz="3000" i="1">
                          <a:latin typeface="Cambria Math" panose="02040503050406030204" pitchFamily="18" charset="0"/>
                          <a:ea typeface="Cambria Math" panose="02040503050406030204" pitchFamily="18" charset="0"/>
                        </a:rPr>
                        <m:t>)</m:t>
                      </m:r>
                    </m:oMath>
                  </m:oMathPara>
                </a14:m>
                <a:endParaRPr lang="en-US" sz="3000" dirty="0"/>
              </a:p>
            </p:txBody>
          </p:sp>
        </mc:Choice>
        <mc:Fallback xmlns="">
          <p:sp>
            <p:nvSpPr>
              <p:cNvPr id="50" name="TextBox 49">
                <a:extLst>
                  <a:ext uri="{FF2B5EF4-FFF2-40B4-BE49-F238E27FC236}">
                    <a16:creationId xmlns:a16="http://schemas.microsoft.com/office/drawing/2014/main" id="{76E8BACF-CDD5-CB45-A299-48BDFA9718E6}"/>
                  </a:ext>
                </a:extLst>
              </p:cNvPr>
              <p:cNvSpPr txBox="1">
                <a:spLocks noRot="1" noChangeAspect="1" noMove="1" noResize="1" noEditPoints="1" noAdjustHandles="1" noChangeArrowheads="1" noChangeShapeType="1" noTextEdit="1"/>
              </p:cNvSpPr>
              <p:nvPr/>
            </p:nvSpPr>
            <p:spPr>
              <a:xfrm>
                <a:off x="5906756" y="1742931"/>
                <a:ext cx="1603709" cy="461665"/>
              </a:xfrm>
              <a:prstGeom prst="rect">
                <a:avLst/>
              </a:prstGeom>
              <a:blipFill>
                <a:blip r:embed="rId5"/>
                <a:stretch>
                  <a:fillRect l="-3150" r="-6299" b="-3421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39983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100" y="229624"/>
            <a:ext cx="7886700" cy="800100"/>
          </a:xfrm>
        </p:spPr>
        <p:txBody>
          <a:bodyPr/>
          <a:lstStyle/>
          <a:p>
            <a:r>
              <a:rPr lang="zh-CN" altLang="en-US" dirty="0">
                <a:solidFill>
                  <a:srgbClr val="006666"/>
                </a:solidFill>
              </a:rPr>
              <a:t>前向神经网络</a:t>
            </a:r>
            <a:endParaRPr lang="en-US" b="0" dirty="0"/>
          </a:p>
        </p:txBody>
      </p:sp>
      <p:sp>
        <p:nvSpPr>
          <p:cNvPr id="8" name="Oval 7"/>
          <p:cNvSpPr/>
          <p:nvPr/>
        </p:nvSpPr>
        <p:spPr bwMode="auto">
          <a:xfrm>
            <a:off x="4184450" y="3581403"/>
            <a:ext cx="381000" cy="476071"/>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9" name="Oval 8"/>
          <p:cNvSpPr/>
          <p:nvPr/>
        </p:nvSpPr>
        <p:spPr bwMode="auto">
          <a:xfrm>
            <a:off x="3955850" y="3200403"/>
            <a:ext cx="457200"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dirty="0">
              <a:solidFill>
                <a:srgbClr val="009900"/>
              </a:solidFill>
              <a:latin typeface="Tahoma" charset="0"/>
            </a:endParaRPr>
          </a:p>
        </p:txBody>
      </p:sp>
      <p:sp>
        <p:nvSpPr>
          <p:cNvPr id="10" name="Oval 9"/>
          <p:cNvSpPr/>
          <p:nvPr/>
        </p:nvSpPr>
        <p:spPr bwMode="auto">
          <a:xfrm>
            <a:off x="4305574" y="1763555"/>
            <a:ext cx="457200"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12" name="Oval 11"/>
          <p:cNvSpPr/>
          <p:nvPr/>
        </p:nvSpPr>
        <p:spPr bwMode="auto">
          <a:xfrm>
            <a:off x="5632250" y="3200403"/>
            <a:ext cx="457200"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13" name="Oval 12"/>
          <p:cNvSpPr/>
          <p:nvPr/>
        </p:nvSpPr>
        <p:spPr bwMode="auto">
          <a:xfrm>
            <a:off x="4794050" y="3200403"/>
            <a:ext cx="457200"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cxnSp>
        <p:nvCxnSpPr>
          <p:cNvPr id="14" name="Straight Arrow Connector 13"/>
          <p:cNvCxnSpPr>
            <a:cxnSpLocks/>
            <a:stCxn id="9" idx="0"/>
            <a:endCxn id="10" idx="3"/>
          </p:cNvCxnSpPr>
          <p:nvPr/>
        </p:nvCxnSpPr>
        <p:spPr bwMode="auto">
          <a:xfrm flipV="1">
            <a:off x="4184451" y="2169906"/>
            <a:ext cx="188079" cy="1030496"/>
          </a:xfrm>
          <a:prstGeom prst="straightConnector1">
            <a:avLst/>
          </a:prstGeom>
          <a:noFill/>
          <a:ln w="9525" cap="flat" cmpd="sng" algn="ctr">
            <a:noFill/>
            <a:prstDash val="solid"/>
            <a:round/>
            <a:headEnd type="none" w="med" len="med"/>
            <a:tailEnd type="arrow"/>
          </a:ln>
          <a:effectLst/>
        </p:spPr>
      </p:cxnSp>
      <p:cxnSp>
        <p:nvCxnSpPr>
          <p:cNvPr id="15" name="Straight Arrow Connector 14"/>
          <p:cNvCxnSpPr>
            <a:cxnSpLocks/>
            <a:stCxn id="13" idx="0"/>
            <a:endCxn id="10" idx="4"/>
          </p:cNvCxnSpPr>
          <p:nvPr/>
        </p:nvCxnSpPr>
        <p:spPr bwMode="auto">
          <a:xfrm flipH="1" flipV="1">
            <a:off x="4534174" y="2239626"/>
            <a:ext cx="488476" cy="960777"/>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6" name="Straight Arrow Connector 15"/>
          <p:cNvCxnSpPr>
            <a:cxnSpLocks/>
            <a:stCxn id="12" idx="0"/>
            <a:endCxn id="10" idx="4"/>
          </p:cNvCxnSpPr>
          <p:nvPr/>
        </p:nvCxnSpPr>
        <p:spPr bwMode="auto">
          <a:xfrm flipH="1" flipV="1">
            <a:off x="4534174" y="2239626"/>
            <a:ext cx="1326676" cy="960777"/>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8" name="Straight Arrow Connector 17"/>
          <p:cNvCxnSpPr>
            <a:cxnSpLocks/>
            <a:stCxn id="9" idx="7"/>
            <a:endCxn id="10" idx="4"/>
          </p:cNvCxnSpPr>
          <p:nvPr/>
        </p:nvCxnSpPr>
        <p:spPr bwMode="auto">
          <a:xfrm flipV="1">
            <a:off x="4346096" y="2239625"/>
            <a:ext cx="188079" cy="1030496"/>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20" name="Oval 19"/>
          <p:cNvSpPr/>
          <p:nvPr/>
        </p:nvSpPr>
        <p:spPr bwMode="auto">
          <a:xfrm>
            <a:off x="4565450" y="5410203"/>
            <a:ext cx="381000" cy="476071"/>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21" name="Oval 20"/>
          <p:cNvSpPr/>
          <p:nvPr/>
        </p:nvSpPr>
        <p:spPr bwMode="auto">
          <a:xfrm>
            <a:off x="2584250" y="5029203"/>
            <a:ext cx="457200"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23" name="Oval 22"/>
          <p:cNvSpPr/>
          <p:nvPr/>
        </p:nvSpPr>
        <p:spPr bwMode="auto">
          <a:xfrm>
            <a:off x="6394250" y="5029203"/>
            <a:ext cx="457200"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24" name="Oval 23"/>
          <p:cNvSpPr/>
          <p:nvPr/>
        </p:nvSpPr>
        <p:spPr bwMode="auto">
          <a:xfrm>
            <a:off x="5098850" y="5029203"/>
            <a:ext cx="457200"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25" name="Oval 24"/>
          <p:cNvSpPr/>
          <p:nvPr/>
        </p:nvSpPr>
        <p:spPr bwMode="auto">
          <a:xfrm>
            <a:off x="3727250" y="5029203"/>
            <a:ext cx="457200"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cxnSp>
        <p:nvCxnSpPr>
          <p:cNvPr id="26" name="Straight Arrow Connector 25"/>
          <p:cNvCxnSpPr>
            <a:cxnSpLocks/>
            <a:stCxn id="21" idx="0"/>
          </p:cNvCxnSpPr>
          <p:nvPr/>
        </p:nvCxnSpPr>
        <p:spPr bwMode="auto">
          <a:xfrm flipV="1">
            <a:off x="2812851" y="3906606"/>
            <a:ext cx="2494197" cy="1122596"/>
          </a:xfrm>
          <a:prstGeom prst="straightConnector1">
            <a:avLst/>
          </a:prstGeom>
          <a:noFill/>
          <a:ln w="9525" cap="flat" cmpd="sng" algn="ctr">
            <a:noFill/>
            <a:prstDash val="solid"/>
            <a:round/>
            <a:headEnd type="none" w="med" len="med"/>
            <a:tailEnd type="arrow"/>
          </a:ln>
          <a:effectLst/>
        </p:spPr>
      </p:cxnSp>
      <p:cxnSp>
        <p:nvCxnSpPr>
          <p:cNvPr id="27" name="Straight Arrow Connector 26"/>
          <p:cNvCxnSpPr>
            <a:cxnSpLocks/>
            <a:stCxn id="25" idx="0"/>
            <a:endCxn id="9" idx="4"/>
          </p:cNvCxnSpPr>
          <p:nvPr/>
        </p:nvCxnSpPr>
        <p:spPr bwMode="auto">
          <a:xfrm flipV="1">
            <a:off x="3955850" y="3676474"/>
            <a:ext cx="228600" cy="1352729"/>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28" name="Straight Arrow Connector 27"/>
          <p:cNvCxnSpPr>
            <a:cxnSpLocks/>
            <a:stCxn id="24" idx="0"/>
            <a:endCxn id="8" idx="1"/>
          </p:cNvCxnSpPr>
          <p:nvPr/>
        </p:nvCxnSpPr>
        <p:spPr bwMode="auto">
          <a:xfrm flipH="1" flipV="1">
            <a:off x="4240246" y="3651122"/>
            <a:ext cx="1087204" cy="1378081"/>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29" name="Straight Arrow Connector 28"/>
          <p:cNvCxnSpPr>
            <a:cxnSpLocks/>
            <a:stCxn id="23" idx="0"/>
            <a:endCxn id="9" idx="4"/>
          </p:cNvCxnSpPr>
          <p:nvPr/>
        </p:nvCxnSpPr>
        <p:spPr bwMode="auto">
          <a:xfrm flipH="1" flipV="1">
            <a:off x="4184450" y="3676474"/>
            <a:ext cx="2438400" cy="1352729"/>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30" name="Straight Arrow Connector 29"/>
          <p:cNvCxnSpPr>
            <a:cxnSpLocks/>
            <a:stCxn id="21" idx="7"/>
            <a:endCxn id="9" idx="4"/>
          </p:cNvCxnSpPr>
          <p:nvPr/>
        </p:nvCxnSpPr>
        <p:spPr bwMode="auto">
          <a:xfrm flipV="1">
            <a:off x="2974496" y="3676473"/>
            <a:ext cx="1209955" cy="1422448"/>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34" name="Oval 33"/>
          <p:cNvSpPr/>
          <p:nvPr/>
        </p:nvSpPr>
        <p:spPr bwMode="auto">
          <a:xfrm>
            <a:off x="7308650" y="5029203"/>
            <a:ext cx="457200"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cxnSp>
        <p:nvCxnSpPr>
          <p:cNvPr id="46" name="Straight Arrow Connector 45"/>
          <p:cNvCxnSpPr>
            <a:cxnSpLocks/>
            <a:stCxn id="34" idx="0"/>
            <a:endCxn id="9" idx="4"/>
          </p:cNvCxnSpPr>
          <p:nvPr/>
        </p:nvCxnSpPr>
        <p:spPr bwMode="auto">
          <a:xfrm flipH="1" flipV="1">
            <a:off x="4184450" y="3676474"/>
            <a:ext cx="3352800" cy="1352729"/>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49" name="Straight Arrow Connector 48"/>
          <p:cNvCxnSpPr>
            <a:cxnSpLocks/>
            <a:stCxn id="21" idx="7"/>
            <a:endCxn id="13" idx="4"/>
          </p:cNvCxnSpPr>
          <p:nvPr/>
        </p:nvCxnSpPr>
        <p:spPr bwMode="auto">
          <a:xfrm flipV="1">
            <a:off x="2974496" y="3676473"/>
            <a:ext cx="2048155" cy="1422448"/>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52" name="Straight Arrow Connector 51"/>
          <p:cNvCxnSpPr>
            <a:cxnSpLocks/>
            <a:endCxn id="12" idx="4"/>
          </p:cNvCxnSpPr>
          <p:nvPr/>
        </p:nvCxnSpPr>
        <p:spPr bwMode="auto">
          <a:xfrm flipV="1">
            <a:off x="2985656" y="3676473"/>
            <a:ext cx="2875195" cy="1408526"/>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54" name="Straight Arrow Connector 53"/>
          <p:cNvCxnSpPr>
            <a:cxnSpLocks/>
            <a:stCxn id="34" idx="0"/>
            <a:endCxn id="12" idx="4"/>
          </p:cNvCxnSpPr>
          <p:nvPr/>
        </p:nvCxnSpPr>
        <p:spPr bwMode="auto">
          <a:xfrm flipH="1" flipV="1">
            <a:off x="5860850" y="3676474"/>
            <a:ext cx="1676400" cy="1352729"/>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56" name="Straight Arrow Connector 55"/>
          <p:cNvCxnSpPr>
            <a:cxnSpLocks/>
            <a:stCxn id="34" idx="0"/>
            <a:endCxn id="13" idx="4"/>
          </p:cNvCxnSpPr>
          <p:nvPr/>
        </p:nvCxnSpPr>
        <p:spPr bwMode="auto">
          <a:xfrm flipH="1" flipV="1">
            <a:off x="5022650" y="3676474"/>
            <a:ext cx="2514600" cy="1352729"/>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60" name="Straight Arrow Connector 59"/>
          <p:cNvCxnSpPr>
            <a:cxnSpLocks/>
            <a:stCxn id="23" idx="0"/>
          </p:cNvCxnSpPr>
          <p:nvPr/>
        </p:nvCxnSpPr>
        <p:spPr bwMode="auto">
          <a:xfrm flipH="1" flipV="1">
            <a:off x="5098850" y="3657602"/>
            <a:ext cx="1524000" cy="1371600"/>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62" name="Straight Arrow Connector 61"/>
          <p:cNvCxnSpPr>
            <a:cxnSpLocks/>
            <a:stCxn id="23" idx="0"/>
            <a:endCxn id="12" idx="4"/>
          </p:cNvCxnSpPr>
          <p:nvPr/>
        </p:nvCxnSpPr>
        <p:spPr bwMode="auto">
          <a:xfrm flipH="1" flipV="1">
            <a:off x="5860850" y="3676474"/>
            <a:ext cx="762000" cy="1352729"/>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66" name="Straight Arrow Connector 65"/>
          <p:cNvCxnSpPr>
            <a:cxnSpLocks/>
            <a:stCxn id="24" idx="0"/>
          </p:cNvCxnSpPr>
          <p:nvPr/>
        </p:nvCxnSpPr>
        <p:spPr bwMode="auto">
          <a:xfrm flipH="1" flipV="1">
            <a:off x="5022650" y="3657602"/>
            <a:ext cx="304800" cy="1371600"/>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69" name="Straight Arrow Connector 68"/>
          <p:cNvCxnSpPr>
            <a:cxnSpLocks/>
            <a:stCxn id="24" idx="0"/>
          </p:cNvCxnSpPr>
          <p:nvPr/>
        </p:nvCxnSpPr>
        <p:spPr bwMode="auto">
          <a:xfrm flipV="1">
            <a:off x="5327451" y="3678006"/>
            <a:ext cx="553805" cy="1351196"/>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71" name="Straight Arrow Connector 70"/>
          <p:cNvCxnSpPr>
            <a:cxnSpLocks/>
            <a:stCxn id="25" idx="0"/>
            <a:endCxn id="13" idx="4"/>
          </p:cNvCxnSpPr>
          <p:nvPr/>
        </p:nvCxnSpPr>
        <p:spPr bwMode="auto">
          <a:xfrm flipV="1">
            <a:off x="3955850" y="3676474"/>
            <a:ext cx="1066800" cy="1352729"/>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74" name="Straight Arrow Connector 73"/>
          <p:cNvCxnSpPr>
            <a:cxnSpLocks/>
            <a:endCxn id="12" idx="4"/>
          </p:cNvCxnSpPr>
          <p:nvPr/>
        </p:nvCxnSpPr>
        <p:spPr bwMode="auto">
          <a:xfrm flipV="1">
            <a:off x="3993950" y="3676473"/>
            <a:ext cx="1866900" cy="1352730"/>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76" name="TextBox 75"/>
          <p:cNvSpPr txBox="1"/>
          <p:nvPr/>
        </p:nvSpPr>
        <p:spPr>
          <a:xfrm>
            <a:off x="3651050" y="2286001"/>
            <a:ext cx="457200" cy="600164"/>
          </a:xfrm>
          <a:prstGeom prst="rect">
            <a:avLst/>
          </a:prstGeom>
          <a:noFill/>
        </p:spPr>
        <p:txBody>
          <a:bodyPr wrap="square" rtlCol="0">
            <a:spAutoFit/>
          </a:bodyPr>
          <a:lstStyle/>
          <a:p>
            <a:r>
              <a:rPr lang="en-US" sz="3300" dirty="0">
                <a:solidFill>
                  <a:srgbClr val="590A0E"/>
                </a:solidFill>
                <a:latin typeface="Times New Roman" panose="02020603050405020304" pitchFamily="18" charset="0"/>
                <a:cs typeface="Times New Roman" panose="02020603050405020304" pitchFamily="18" charset="0"/>
              </a:rPr>
              <a:t>U</a:t>
            </a:r>
          </a:p>
        </p:txBody>
      </p:sp>
      <p:sp>
        <p:nvSpPr>
          <p:cNvPr id="77" name="TextBox 76"/>
          <p:cNvSpPr txBox="1"/>
          <p:nvPr/>
        </p:nvSpPr>
        <p:spPr>
          <a:xfrm>
            <a:off x="2660450" y="3962401"/>
            <a:ext cx="457200" cy="600164"/>
          </a:xfrm>
          <a:prstGeom prst="rect">
            <a:avLst/>
          </a:prstGeom>
          <a:noFill/>
        </p:spPr>
        <p:txBody>
          <a:bodyPr wrap="square" rtlCol="0">
            <a:spAutoFit/>
          </a:bodyPr>
          <a:lstStyle/>
          <a:p>
            <a:r>
              <a:rPr lang="en-US" sz="3300" dirty="0">
                <a:solidFill>
                  <a:srgbClr val="590A0E"/>
                </a:solidFill>
                <a:latin typeface="Times New Roman" panose="02020603050405020304" pitchFamily="18" charset="0"/>
                <a:cs typeface="Times New Roman" panose="02020603050405020304" pitchFamily="18" charset="0"/>
              </a:rPr>
              <a:t>W</a:t>
            </a:r>
          </a:p>
        </p:txBody>
      </p:sp>
      <p:sp>
        <p:nvSpPr>
          <p:cNvPr id="83" name="TextBox 82"/>
          <p:cNvSpPr txBox="1"/>
          <p:nvPr/>
        </p:nvSpPr>
        <p:spPr>
          <a:xfrm>
            <a:off x="6469028" y="5042656"/>
            <a:ext cx="497252" cy="461665"/>
          </a:xfrm>
          <a:prstGeom prst="rect">
            <a:avLst/>
          </a:prstGeom>
          <a:noFill/>
        </p:spPr>
        <p:txBody>
          <a:bodyPr wrap="none" rtlCol="0">
            <a:spAutoFit/>
          </a:bodyPr>
          <a:lstStyle/>
          <a:p>
            <a:r>
              <a:rPr lang="en-US" sz="2400" dirty="0" err="1"/>
              <a:t>x</a:t>
            </a:r>
            <a:r>
              <a:rPr lang="en-US" sz="2400" baseline="-25000" dirty="0" err="1"/>
              <a:t>n</a:t>
            </a:r>
            <a:endParaRPr lang="en-US" sz="2400" baseline="-25000" dirty="0"/>
          </a:p>
        </p:txBody>
      </p:sp>
      <p:sp>
        <p:nvSpPr>
          <p:cNvPr id="84" name="TextBox 83"/>
          <p:cNvSpPr txBox="1"/>
          <p:nvPr/>
        </p:nvSpPr>
        <p:spPr>
          <a:xfrm>
            <a:off x="2654480" y="5042655"/>
            <a:ext cx="457200" cy="707886"/>
          </a:xfrm>
          <a:prstGeom prst="rect">
            <a:avLst/>
          </a:prstGeom>
          <a:noFill/>
        </p:spPr>
        <p:txBody>
          <a:bodyPr wrap="square" rtlCol="0">
            <a:spAutoFit/>
          </a:bodyPr>
          <a:lstStyle/>
          <a:p>
            <a:r>
              <a:rPr lang="en-US" sz="2400" dirty="0"/>
              <a:t>x</a:t>
            </a:r>
            <a:r>
              <a:rPr lang="en-US" sz="2400" baseline="-25000" dirty="0"/>
              <a:t>1</a:t>
            </a:r>
          </a:p>
        </p:txBody>
      </p:sp>
      <p:pic>
        <p:nvPicPr>
          <p:cNvPr id="86" name="Picture 85" descr="hidd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5506" y="3097949"/>
            <a:ext cx="2428486" cy="591393"/>
          </a:xfrm>
          <a:prstGeom prst="rect">
            <a:avLst/>
          </a:prstGeom>
        </p:spPr>
      </p:pic>
      <p:sp>
        <p:nvSpPr>
          <p:cNvPr id="63" name="TextBox 62">
            <a:extLst>
              <a:ext uri="{FF2B5EF4-FFF2-40B4-BE49-F238E27FC236}">
                <a16:creationId xmlns:a16="http://schemas.microsoft.com/office/drawing/2014/main" id="{47A73503-3270-5047-A324-18EC3AE71939}"/>
              </a:ext>
            </a:extLst>
          </p:cNvPr>
          <p:cNvSpPr txBox="1"/>
          <p:nvPr/>
        </p:nvSpPr>
        <p:spPr>
          <a:xfrm>
            <a:off x="7346749" y="5029202"/>
            <a:ext cx="631904" cy="461665"/>
          </a:xfrm>
          <a:prstGeom prst="rect">
            <a:avLst/>
          </a:prstGeom>
          <a:noFill/>
        </p:spPr>
        <p:txBody>
          <a:bodyPr wrap="none" rtlCol="0">
            <a:spAutoFit/>
          </a:bodyPr>
          <a:lstStyle/>
          <a:p>
            <a:r>
              <a:rPr lang="en-US" sz="2400" dirty="0"/>
              <a:t>+1</a:t>
            </a:r>
          </a:p>
        </p:txBody>
      </p:sp>
      <p:sp>
        <p:nvSpPr>
          <p:cNvPr id="65" name="TextBox 64">
            <a:extLst>
              <a:ext uri="{FF2B5EF4-FFF2-40B4-BE49-F238E27FC236}">
                <a16:creationId xmlns:a16="http://schemas.microsoft.com/office/drawing/2014/main" id="{6A740206-0031-F941-9894-7BD986F58450}"/>
              </a:ext>
            </a:extLst>
          </p:cNvPr>
          <p:cNvSpPr txBox="1"/>
          <p:nvPr/>
        </p:nvSpPr>
        <p:spPr>
          <a:xfrm>
            <a:off x="6885569" y="3931899"/>
            <a:ext cx="457200" cy="600164"/>
          </a:xfrm>
          <a:prstGeom prst="rect">
            <a:avLst/>
          </a:prstGeom>
          <a:noFill/>
        </p:spPr>
        <p:txBody>
          <a:bodyPr wrap="square" rtlCol="0">
            <a:spAutoFit/>
          </a:bodyPr>
          <a:lstStyle/>
          <a:p>
            <a:r>
              <a:rPr lang="en-US" sz="3300" dirty="0">
                <a:solidFill>
                  <a:srgbClr val="590A0E"/>
                </a:solidFill>
                <a:latin typeface="Times New Roman" panose="02020603050405020304" pitchFamily="18" charset="0"/>
                <a:cs typeface="Times New Roman" panose="02020603050405020304" pitchFamily="18" charset="0"/>
              </a:rPr>
              <a:t>b</a:t>
            </a:r>
          </a:p>
        </p:txBody>
      </p:sp>
      <p:sp>
        <p:nvSpPr>
          <p:cNvPr id="67" name="Rectangle 66">
            <a:extLst>
              <a:ext uri="{FF2B5EF4-FFF2-40B4-BE49-F238E27FC236}">
                <a16:creationId xmlns:a16="http://schemas.microsoft.com/office/drawing/2014/main" id="{031E7A01-E260-2C41-B25E-63B79CAA2642}"/>
              </a:ext>
            </a:extLst>
          </p:cNvPr>
          <p:cNvSpPr/>
          <p:nvPr/>
        </p:nvSpPr>
        <p:spPr>
          <a:xfrm>
            <a:off x="228600" y="3170990"/>
            <a:ext cx="1612974" cy="1384995"/>
          </a:xfrm>
          <a:prstGeom prst="rect">
            <a:avLst/>
          </a:prstGeom>
        </p:spPr>
        <p:txBody>
          <a:bodyPr wrap="square">
            <a:spAutoFit/>
          </a:bodyPr>
          <a:lstStyle/>
          <a:p>
            <a:r>
              <a:rPr lang="zh-CN" altLang="en-US" sz="2400" dirty="0">
                <a:solidFill>
                  <a:schemeClr val="tx2"/>
                </a:solidFill>
              </a:rPr>
              <a:t>隐藏层</a:t>
            </a:r>
            <a:r>
              <a:rPr lang="en-US" altLang="zh-CN" sz="2800" dirty="0">
                <a:solidFill>
                  <a:schemeClr val="tx2"/>
                </a:solidFill>
              </a:rPr>
              <a:t>(</a:t>
            </a:r>
            <a:r>
              <a:rPr lang="en-US" altLang="zh-CN" sz="2800" dirty="0" err="1"/>
              <a:t>σ</a:t>
            </a:r>
            <a:r>
              <a:rPr lang="zh-CN" altLang="en-US" sz="2800" dirty="0"/>
              <a:t>节点</a:t>
            </a:r>
            <a:r>
              <a:rPr lang="en-US" altLang="zh-CN" sz="2800" dirty="0"/>
              <a:t>)</a:t>
            </a:r>
            <a:endParaRPr lang="en-US" altLang="zh-CN" sz="2800" dirty="0">
              <a:solidFill>
                <a:schemeClr val="tx2"/>
              </a:solidFill>
            </a:endParaRPr>
          </a:p>
          <a:p>
            <a:endParaRPr lang="en-US" sz="2800" dirty="0">
              <a:solidFill>
                <a:schemeClr val="tx2"/>
              </a:solidFill>
            </a:endParaRPr>
          </a:p>
        </p:txBody>
      </p:sp>
      <p:sp>
        <p:nvSpPr>
          <p:cNvPr id="68" name="Rectangle 67">
            <a:extLst>
              <a:ext uri="{FF2B5EF4-FFF2-40B4-BE49-F238E27FC236}">
                <a16:creationId xmlns:a16="http://schemas.microsoft.com/office/drawing/2014/main" id="{051FF81C-65CD-2B4F-9F91-12D9F01F2E24}"/>
              </a:ext>
            </a:extLst>
          </p:cNvPr>
          <p:cNvSpPr/>
          <p:nvPr/>
        </p:nvSpPr>
        <p:spPr>
          <a:xfrm>
            <a:off x="229559" y="4728453"/>
            <a:ext cx="1377191" cy="954107"/>
          </a:xfrm>
          <a:prstGeom prst="rect">
            <a:avLst/>
          </a:prstGeom>
        </p:spPr>
        <p:txBody>
          <a:bodyPr wrap="square">
            <a:spAutoFit/>
          </a:bodyPr>
          <a:lstStyle/>
          <a:p>
            <a:r>
              <a:rPr lang="zh-CN" altLang="en-US" sz="2800" dirty="0">
                <a:solidFill>
                  <a:schemeClr val="tx2"/>
                </a:solidFill>
              </a:rPr>
              <a:t>输入层</a:t>
            </a:r>
            <a:r>
              <a:rPr lang="en-US" altLang="zh-CN" sz="2800" dirty="0">
                <a:solidFill>
                  <a:schemeClr val="tx2"/>
                </a:solidFill>
              </a:rPr>
              <a:t>(</a:t>
            </a:r>
            <a:r>
              <a:rPr lang="zh-CN" altLang="en-US" sz="2800" dirty="0">
                <a:solidFill>
                  <a:schemeClr val="tx2"/>
                </a:solidFill>
              </a:rPr>
              <a:t>向量</a:t>
            </a:r>
            <a:r>
              <a:rPr lang="en-US" altLang="zh-CN" sz="2800" dirty="0">
                <a:solidFill>
                  <a:schemeClr val="tx2"/>
                </a:solidFill>
              </a:rPr>
              <a:t>)</a:t>
            </a:r>
          </a:p>
        </p:txBody>
      </p:sp>
      <p:sp>
        <p:nvSpPr>
          <p:cNvPr id="70" name="TextBox 69">
            <a:extLst>
              <a:ext uri="{FF2B5EF4-FFF2-40B4-BE49-F238E27FC236}">
                <a16:creationId xmlns:a16="http://schemas.microsoft.com/office/drawing/2014/main" id="{F8E38296-91BA-464D-AF54-680F455128CB}"/>
              </a:ext>
            </a:extLst>
          </p:cNvPr>
          <p:cNvSpPr txBox="1"/>
          <p:nvPr/>
        </p:nvSpPr>
        <p:spPr>
          <a:xfrm>
            <a:off x="359164" y="1834389"/>
            <a:ext cx="2071739" cy="953466"/>
          </a:xfrm>
          <a:prstGeom prst="rect">
            <a:avLst/>
          </a:prstGeom>
          <a:noFill/>
        </p:spPr>
        <p:txBody>
          <a:bodyPr wrap="square" rtlCol="0">
            <a:spAutoFit/>
          </a:bodyPr>
          <a:lstStyle/>
          <a:p>
            <a:r>
              <a:rPr lang="zh-CN" altLang="en-US" sz="2798" dirty="0">
                <a:solidFill>
                  <a:schemeClr val="tx2"/>
                </a:solidFill>
              </a:rPr>
              <a:t>输出层</a:t>
            </a:r>
            <a:r>
              <a:rPr lang="en-US" altLang="zh-CN" sz="2798" dirty="0">
                <a:solidFill>
                  <a:schemeClr val="tx2"/>
                </a:solidFill>
              </a:rPr>
              <a:t>(</a:t>
            </a:r>
            <a:r>
              <a:rPr lang="en-US" altLang="zh-CN" sz="2798" dirty="0" err="1"/>
              <a:t>σ</a:t>
            </a:r>
            <a:r>
              <a:rPr lang="en-US" altLang="zh-CN" sz="2798" dirty="0"/>
              <a:t> </a:t>
            </a:r>
            <a:r>
              <a:rPr lang="zh-CN" altLang="en-US" sz="2798" dirty="0"/>
              <a:t>节点</a:t>
            </a:r>
            <a:r>
              <a:rPr lang="en-US" altLang="zh-CN" sz="2798" dirty="0"/>
              <a:t>)</a:t>
            </a:r>
            <a:endParaRPr lang="en-US" altLang="zh-CN" sz="2798" dirty="0">
              <a:solidFill>
                <a:schemeClr val="tx2"/>
              </a:solidFill>
            </a:endParaRPr>
          </a:p>
        </p:txBody>
      </p:sp>
      <p:sp>
        <p:nvSpPr>
          <p:cNvPr id="45" name="TextBox 44">
            <a:extLst>
              <a:ext uri="{FF2B5EF4-FFF2-40B4-BE49-F238E27FC236}">
                <a16:creationId xmlns:a16="http://schemas.microsoft.com/office/drawing/2014/main" id="{63A85ED4-29F5-D149-A092-A3FF69EDF5CE}"/>
              </a:ext>
            </a:extLst>
          </p:cNvPr>
          <p:cNvSpPr txBox="1"/>
          <p:nvPr/>
        </p:nvSpPr>
        <p:spPr>
          <a:xfrm>
            <a:off x="7842052" y="3804154"/>
            <a:ext cx="681597" cy="404085"/>
          </a:xfrm>
          <a:prstGeom prst="rect">
            <a:avLst/>
          </a:prstGeom>
          <a:noFill/>
        </p:spPr>
        <p:txBody>
          <a:bodyPr wrap="none" rtlCol="0">
            <a:spAutoFit/>
          </a:bodyPr>
          <a:lstStyle/>
          <a:p>
            <a:r>
              <a:rPr lang="en-US" sz="1013" dirty="0" err="1"/>
              <a:t>ReLU</a:t>
            </a:r>
            <a:endParaRPr lang="en-US" sz="1013" dirty="0"/>
          </a:p>
          <a:p>
            <a:r>
              <a:rPr lang="en-US" sz="1013" dirty="0"/>
              <a:t>Or tanh</a:t>
            </a:r>
          </a:p>
        </p:txBody>
      </p:sp>
      <p:sp>
        <p:nvSpPr>
          <p:cNvPr id="47" name="Rectangle 46">
            <a:extLst>
              <a:ext uri="{FF2B5EF4-FFF2-40B4-BE49-F238E27FC236}">
                <a16:creationId xmlns:a16="http://schemas.microsoft.com/office/drawing/2014/main" id="{19180CD7-C0F1-7349-92BB-29F1391BCFD2}"/>
              </a:ext>
            </a:extLst>
          </p:cNvPr>
          <p:cNvSpPr/>
          <p:nvPr/>
        </p:nvSpPr>
        <p:spPr>
          <a:xfrm>
            <a:off x="7384023" y="2345159"/>
            <a:ext cx="2310652" cy="523220"/>
          </a:xfrm>
          <a:prstGeom prst="rect">
            <a:avLst/>
          </a:prstGeom>
        </p:spPr>
        <p:txBody>
          <a:bodyPr wrap="square">
            <a:spAutoFit/>
          </a:bodyPr>
          <a:lstStyle/>
          <a:p>
            <a:r>
              <a:rPr lang="en-US" altLang="zh-CN" sz="2800" dirty="0">
                <a:solidFill>
                  <a:schemeClr val="tx2"/>
                </a:solidFill>
              </a:rPr>
              <a:t>y </a:t>
            </a:r>
            <a:r>
              <a:rPr lang="zh-CN" altLang="en-US" sz="2800" dirty="0">
                <a:solidFill>
                  <a:schemeClr val="tx2"/>
                </a:solidFill>
              </a:rPr>
              <a:t>为矢量</a:t>
            </a:r>
            <a:endParaRPr lang="en-US" altLang="zh-CN" sz="2800" dirty="0">
              <a:solidFill>
                <a:schemeClr val="tx2"/>
              </a:solidFill>
            </a:endParaRPr>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B15D61C3-8105-DE47-94D9-A3650463975A}"/>
                  </a:ext>
                </a:extLst>
              </p:cNvPr>
              <p:cNvSpPr txBox="1"/>
              <p:nvPr/>
            </p:nvSpPr>
            <p:spPr>
              <a:xfrm>
                <a:off x="5913850" y="2171102"/>
                <a:ext cx="1294392" cy="4616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3000">
                          <a:latin typeface="Cambria Math" panose="02040503050406030204" pitchFamily="18" charset="0"/>
                        </a:rPr>
                        <m:t>z</m:t>
                      </m:r>
                      <m:r>
                        <a:rPr lang="en-US" sz="3000" i="1">
                          <a:latin typeface="Cambria Math" panose="02040503050406030204" pitchFamily="18" charset="0"/>
                        </a:rPr>
                        <m:t>=</m:t>
                      </m:r>
                      <m:r>
                        <a:rPr lang="en-US" sz="3000" i="1">
                          <a:latin typeface="Cambria Math" panose="02040503050406030204" pitchFamily="18" charset="0"/>
                        </a:rPr>
                        <m:t>𝑈h</m:t>
                      </m:r>
                    </m:oMath>
                  </m:oMathPara>
                </a14:m>
                <a:endParaRPr lang="en-US" sz="3000" dirty="0"/>
              </a:p>
            </p:txBody>
          </p:sp>
        </mc:Choice>
        <mc:Fallback xmlns="">
          <p:sp>
            <p:nvSpPr>
              <p:cNvPr id="48" name="TextBox 47">
                <a:extLst>
                  <a:ext uri="{FF2B5EF4-FFF2-40B4-BE49-F238E27FC236}">
                    <a16:creationId xmlns:a16="http://schemas.microsoft.com/office/drawing/2014/main" id="{B15D61C3-8105-DE47-94D9-A3650463975A}"/>
                  </a:ext>
                </a:extLst>
              </p:cNvPr>
              <p:cNvSpPr txBox="1">
                <a:spLocks noRot="1" noChangeAspect="1" noMove="1" noResize="1" noEditPoints="1" noAdjustHandles="1" noChangeArrowheads="1" noChangeShapeType="1" noTextEdit="1"/>
              </p:cNvSpPr>
              <p:nvPr/>
            </p:nvSpPr>
            <p:spPr>
              <a:xfrm>
                <a:off x="5913850" y="2171102"/>
                <a:ext cx="1294392" cy="461665"/>
              </a:xfrm>
              <a:prstGeom prst="rect">
                <a:avLst/>
              </a:prstGeom>
              <a:blipFill>
                <a:blip r:embed="rId4"/>
                <a:stretch>
                  <a:fillRect l="-971" r="-3883" b="-810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65BE0589-CBC0-6947-B195-A9C9927017D7}"/>
                  </a:ext>
                </a:extLst>
              </p:cNvPr>
              <p:cNvSpPr txBox="1"/>
              <p:nvPr/>
            </p:nvSpPr>
            <p:spPr>
              <a:xfrm>
                <a:off x="5906753" y="1742931"/>
                <a:ext cx="2679580" cy="4616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000" i="1">
                          <a:latin typeface="Cambria Math" panose="02040503050406030204" pitchFamily="18" charset="0"/>
                        </a:rPr>
                        <m:t>𝑦</m:t>
                      </m:r>
                      <m:r>
                        <a:rPr lang="en-US" sz="3000" i="1">
                          <a:latin typeface="Cambria Math" panose="02040503050406030204" pitchFamily="18" charset="0"/>
                        </a:rPr>
                        <m:t>=</m:t>
                      </m:r>
                      <m:r>
                        <m:rPr>
                          <m:nor/>
                        </m:rPr>
                        <a:rPr lang="en-US" sz="3000">
                          <a:latin typeface="Cambria Math" panose="02040503050406030204" pitchFamily="18" charset="0"/>
                        </a:rPr>
                        <m:t>softmax</m:t>
                      </m:r>
                      <m:r>
                        <a:rPr lang="en-US" sz="3000" i="1">
                          <a:latin typeface="Cambria Math" panose="02040503050406030204" pitchFamily="18" charset="0"/>
                          <a:ea typeface="Cambria Math" panose="02040503050406030204" pitchFamily="18" charset="0"/>
                        </a:rPr>
                        <m:t>(</m:t>
                      </m:r>
                      <m:r>
                        <a:rPr lang="en-US" sz="3000" i="1">
                          <a:latin typeface="Cambria Math" panose="02040503050406030204" pitchFamily="18" charset="0"/>
                          <a:ea typeface="Cambria Math" panose="02040503050406030204" pitchFamily="18" charset="0"/>
                        </a:rPr>
                        <m:t>𝑧</m:t>
                      </m:r>
                      <m:r>
                        <a:rPr lang="en-US" sz="3000" i="1">
                          <a:latin typeface="Cambria Math" panose="02040503050406030204" pitchFamily="18" charset="0"/>
                          <a:ea typeface="Cambria Math" panose="02040503050406030204" pitchFamily="18" charset="0"/>
                        </a:rPr>
                        <m:t>)</m:t>
                      </m:r>
                    </m:oMath>
                  </m:oMathPara>
                </a14:m>
                <a:endParaRPr lang="en-US" sz="3000" dirty="0"/>
              </a:p>
            </p:txBody>
          </p:sp>
        </mc:Choice>
        <mc:Fallback xmlns="">
          <p:sp>
            <p:nvSpPr>
              <p:cNvPr id="50" name="TextBox 49">
                <a:extLst>
                  <a:ext uri="{FF2B5EF4-FFF2-40B4-BE49-F238E27FC236}">
                    <a16:creationId xmlns:a16="http://schemas.microsoft.com/office/drawing/2014/main" id="{65BE0589-CBC0-6947-B195-A9C9927017D7}"/>
                  </a:ext>
                </a:extLst>
              </p:cNvPr>
              <p:cNvSpPr txBox="1">
                <a:spLocks noRot="1" noChangeAspect="1" noMove="1" noResize="1" noEditPoints="1" noAdjustHandles="1" noChangeArrowheads="1" noChangeShapeType="1" noTextEdit="1"/>
              </p:cNvSpPr>
              <p:nvPr/>
            </p:nvSpPr>
            <p:spPr>
              <a:xfrm>
                <a:off x="5906753" y="1742931"/>
                <a:ext cx="2679580" cy="461665"/>
              </a:xfrm>
              <a:prstGeom prst="rect">
                <a:avLst/>
              </a:prstGeom>
              <a:blipFill>
                <a:blip r:embed="rId5"/>
                <a:stretch>
                  <a:fillRect l="-1415" r="-3774" b="-34211"/>
                </a:stretch>
              </a:blipFill>
            </p:spPr>
            <p:txBody>
              <a:bodyPr/>
              <a:lstStyle/>
              <a:p>
                <a:r>
                  <a:rPr lang="zh-CN" altLang="en-US">
                    <a:noFill/>
                  </a:rPr>
                  <a:t> </a:t>
                </a:r>
              </a:p>
            </p:txBody>
          </p:sp>
        </mc:Fallback>
      </mc:AlternateContent>
      <p:sp>
        <p:nvSpPr>
          <p:cNvPr id="53" name="Oval 52">
            <a:extLst>
              <a:ext uri="{FF2B5EF4-FFF2-40B4-BE49-F238E27FC236}">
                <a16:creationId xmlns:a16="http://schemas.microsoft.com/office/drawing/2014/main" id="{69A50801-8A84-B84D-8138-8211CCA5D932}"/>
              </a:ext>
            </a:extLst>
          </p:cNvPr>
          <p:cNvSpPr/>
          <p:nvPr/>
        </p:nvSpPr>
        <p:spPr bwMode="auto">
          <a:xfrm>
            <a:off x="5184294" y="1788849"/>
            <a:ext cx="457200"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cxnSp>
        <p:nvCxnSpPr>
          <p:cNvPr id="57" name="Straight Arrow Connector 56">
            <a:extLst>
              <a:ext uri="{FF2B5EF4-FFF2-40B4-BE49-F238E27FC236}">
                <a16:creationId xmlns:a16="http://schemas.microsoft.com/office/drawing/2014/main" id="{B677DE17-FD57-FF4A-99BC-C42B0AD8BFAB}"/>
              </a:ext>
            </a:extLst>
          </p:cNvPr>
          <p:cNvCxnSpPr>
            <a:cxnSpLocks/>
            <a:stCxn id="13" idx="0"/>
            <a:endCxn id="53" idx="4"/>
          </p:cNvCxnSpPr>
          <p:nvPr/>
        </p:nvCxnSpPr>
        <p:spPr bwMode="auto">
          <a:xfrm flipV="1">
            <a:off x="5022650" y="2264920"/>
            <a:ext cx="390244" cy="935483"/>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58" name="Straight Arrow Connector 57">
            <a:extLst>
              <a:ext uri="{FF2B5EF4-FFF2-40B4-BE49-F238E27FC236}">
                <a16:creationId xmlns:a16="http://schemas.microsoft.com/office/drawing/2014/main" id="{95F516B0-3EF1-6641-A411-457052DD87E6}"/>
              </a:ext>
            </a:extLst>
          </p:cNvPr>
          <p:cNvCxnSpPr>
            <a:cxnSpLocks/>
            <a:stCxn id="12" idx="0"/>
            <a:endCxn id="53" idx="4"/>
          </p:cNvCxnSpPr>
          <p:nvPr/>
        </p:nvCxnSpPr>
        <p:spPr bwMode="auto">
          <a:xfrm flipH="1" flipV="1">
            <a:off x="5412894" y="2264920"/>
            <a:ext cx="447956" cy="935483"/>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59" name="Straight Arrow Connector 58">
            <a:extLst>
              <a:ext uri="{FF2B5EF4-FFF2-40B4-BE49-F238E27FC236}">
                <a16:creationId xmlns:a16="http://schemas.microsoft.com/office/drawing/2014/main" id="{87057FCD-2BE5-0B40-AFE1-5103DDFC4C0B}"/>
              </a:ext>
            </a:extLst>
          </p:cNvPr>
          <p:cNvCxnSpPr>
            <a:cxnSpLocks/>
            <a:stCxn id="9" idx="7"/>
            <a:endCxn id="53" idx="4"/>
          </p:cNvCxnSpPr>
          <p:nvPr/>
        </p:nvCxnSpPr>
        <p:spPr bwMode="auto">
          <a:xfrm flipV="1">
            <a:off x="4346096" y="2264919"/>
            <a:ext cx="1066799" cy="1005202"/>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028091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052" y="589335"/>
            <a:ext cx="7886700" cy="800100"/>
          </a:xfrm>
        </p:spPr>
        <p:txBody>
          <a:bodyPr/>
          <a:lstStyle/>
          <a:p>
            <a:r>
              <a:rPr lang="zh-CN" altLang="en-US" dirty="0">
                <a:solidFill>
                  <a:srgbClr val="006666"/>
                </a:solidFill>
              </a:rPr>
              <a:t>前向神经网络</a:t>
            </a:r>
            <a:endParaRPr lang="en-US" b="0" dirty="0"/>
          </a:p>
        </p:txBody>
      </p:sp>
      <p:sp>
        <p:nvSpPr>
          <p:cNvPr id="8" name="Oval 7"/>
          <p:cNvSpPr/>
          <p:nvPr/>
        </p:nvSpPr>
        <p:spPr bwMode="auto">
          <a:xfrm>
            <a:off x="2230378" y="3809742"/>
            <a:ext cx="381000" cy="476071"/>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9" name="Oval 8"/>
          <p:cNvSpPr/>
          <p:nvPr/>
        </p:nvSpPr>
        <p:spPr bwMode="auto">
          <a:xfrm>
            <a:off x="2001778" y="3428742"/>
            <a:ext cx="457200"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dirty="0">
              <a:solidFill>
                <a:srgbClr val="009900"/>
              </a:solidFill>
              <a:latin typeface="Tahoma" charset="0"/>
            </a:endParaRPr>
          </a:p>
        </p:txBody>
      </p:sp>
      <p:sp>
        <p:nvSpPr>
          <p:cNvPr id="10" name="Oval 9"/>
          <p:cNvSpPr/>
          <p:nvPr/>
        </p:nvSpPr>
        <p:spPr bwMode="auto">
          <a:xfrm>
            <a:off x="2839978" y="1980942"/>
            <a:ext cx="457200"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12" name="Oval 11"/>
          <p:cNvSpPr/>
          <p:nvPr/>
        </p:nvSpPr>
        <p:spPr bwMode="auto">
          <a:xfrm>
            <a:off x="3678178" y="3428742"/>
            <a:ext cx="457200"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13" name="Oval 12"/>
          <p:cNvSpPr/>
          <p:nvPr/>
        </p:nvSpPr>
        <p:spPr bwMode="auto">
          <a:xfrm>
            <a:off x="2839978" y="3428742"/>
            <a:ext cx="457200"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dirty="0">
              <a:solidFill>
                <a:srgbClr val="009900"/>
              </a:solidFill>
              <a:latin typeface="Tahoma" charset="0"/>
            </a:endParaRPr>
          </a:p>
        </p:txBody>
      </p:sp>
      <p:cxnSp>
        <p:nvCxnSpPr>
          <p:cNvPr id="14" name="Straight Arrow Connector 13"/>
          <p:cNvCxnSpPr>
            <a:cxnSpLocks/>
            <a:stCxn id="9" idx="0"/>
            <a:endCxn id="10" idx="3"/>
          </p:cNvCxnSpPr>
          <p:nvPr/>
        </p:nvCxnSpPr>
        <p:spPr bwMode="auto">
          <a:xfrm flipV="1">
            <a:off x="2230379" y="2387293"/>
            <a:ext cx="676555" cy="1041448"/>
          </a:xfrm>
          <a:prstGeom prst="straightConnector1">
            <a:avLst/>
          </a:prstGeom>
          <a:noFill/>
          <a:ln w="9525" cap="flat" cmpd="sng" algn="ctr">
            <a:noFill/>
            <a:prstDash val="solid"/>
            <a:round/>
            <a:headEnd type="none" w="med" len="med"/>
            <a:tailEnd type="arrow"/>
          </a:ln>
          <a:effectLst/>
        </p:spPr>
      </p:cxnSp>
      <p:cxnSp>
        <p:nvCxnSpPr>
          <p:cNvPr id="15" name="Straight Arrow Connector 14"/>
          <p:cNvCxnSpPr>
            <a:cxnSpLocks/>
            <a:stCxn id="13" idx="0"/>
            <a:endCxn id="10" idx="4"/>
          </p:cNvCxnSpPr>
          <p:nvPr/>
        </p:nvCxnSpPr>
        <p:spPr bwMode="auto">
          <a:xfrm flipV="1">
            <a:off x="3068578" y="2457013"/>
            <a:ext cx="0" cy="971729"/>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6" name="Straight Arrow Connector 15"/>
          <p:cNvCxnSpPr>
            <a:cxnSpLocks/>
            <a:stCxn id="12" idx="0"/>
            <a:endCxn id="10" idx="4"/>
          </p:cNvCxnSpPr>
          <p:nvPr/>
        </p:nvCxnSpPr>
        <p:spPr bwMode="auto">
          <a:xfrm flipH="1" flipV="1">
            <a:off x="3068578" y="2457013"/>
            <a:ext cx="838200" cy="971729"/>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18" name="Straight Arrow Connector 17"/>
          <p:cNvCxnSpPr>
            <a:cxnSpLocks/>
            <a:stCxn id="9" idx="7"/>
            <a:endCxn id="10" idx="4"/>
          </p:cNvCxnSpPr>
          <p:nvPr/>
        </p:nvCxnSpPr>
        <p:spPr bwMode="auto">
          <a:xfrm flipV="1">
            <a:off x="2392024" y="2457012"/>
            <a:ext cx="676555" cy="1041448"/>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20" name="Oval 19"/>
          <p:cNvSpPr/>
          <p:nvPr/>
        </p:nvSpPr>
        <p:spPr bwMode="auto">
          <a:xfrm>
            <a:off x="2611378" y="5638542"/>
            <a:ext cx="381000" cy="476071"/>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21" name="Oval 20"/>
          <p:cNvSpPr/>
          <p:nvPr/>
        </p:nvSpPr>
        <p:spPr bwMode="auto">
          <a:xfrm>
            <a:off x="630178" y="5257542"/>
            <a:ext cx="457200"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23" name="Oval 22"/>
          <p:cNvSpPr/>
          <p:nvPr/>
        </p:nvSpPr>
        <p:spPr bwMode="auto">
          <a:xfrm>
            <a:off x="4440178" y="5257542"/>
            <a:ext cx="457200"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24" name="Oval 23"/>
          <p:cNvSpPr/>
          <p:nvPr/>
        </p:nvSpPr>
        <p:spPr bwMode="auto">
          <a:xfrm>
            <a:off x="3144778" y="5257542"/>
            <a:ext cx="457200"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25" name="Oval 24"/>
          <p:cNvSpPr/>
          <p:nvPr/>
        </p:nvSpPr>
        <p:spPr bwMode="auto">
          <a:xfrm>
            <a:off x="1773178" y="5257542"/>
            <a:ext cx="457200"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cxnSp>
        <p:nvCxnSpPr>
          <p:cNvPr id="26" name="Straight Arrow Connector 25"/>
          <p:cNvCxnSpPr>
            <a:cxnSpLocks/>
            <a:stCxn id="21" idx="0"/>
          </p:cNvCxnSpPr>
          <p:nvPr/>
        </p:nvCxnSpPr>
        <p:spPr bwMode="auto">
          <a:xfrm flipV="1">
            <a:off x="858778" y="4134945"/>
            <a:ext cx="2494196" cy="1122596"/>
          </a:xfrm>
          <a:prstGeom prst="straightConnector1">
            <a:avLst/>
          </a:prstGeom>
          <a:noFill/>
          <a:ln w="9525" cap="flat" cmpd="sng" algn="ctr">
            <a:noFill/>
            <a:prstDash val="solid"/>
            <a:round/>
            <a:headEnd type="none" w="med" len="med"/>
            <a:tailEnd type="arrow"/>
          </a:ln>
          <a:effectLst/>
        </p:spPr>
      </p:cxnSp>
      <p:cxnSp>
        <p:nvCxnSpPr>
          <p:cNvPr id="27" name="Straight Arrow Connector 26"/>
          <p:cNvCxnSpPr>
            <a:cxnSpLocks/>
            <a:stCxn id="25" idx="0"/>
            <a:endCxn id="9" idx="4"/>
          </p:cNvCxnSpPr>
          <p:nvPr/>
        </p:nvCxnSpPr>
        <p:spPr bwMode="auto">
          <a:xfrm flipV="1">
            <a:off x="2001778" y="3904813"/>
            <a:ext cx="228600" cy="1352729"/>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28" name="Straight Arrow Connector 27"/>
          <p:cNvCxnSpPr>
            <a:cxnSpLocks/>
            <a:stCxn id="24" idx="0"/>
            <a:endCxn id="8" idx="1"/>
          </p:cNvCxnSpPr>
          <p:nvPr/>
        </p:nvCxnSpPr>
        <p:spPr bwMode="auto">
          <a:xfrm flipH="1" flipV="1">
            <a:off x="2286174" y="3879461"/>
            <a:ext cx="1087204" cy="1378081"/>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29" name="Straight Arrow Connector 28"/>
          <p:cNvCxnSpPr>
            <a:cxnSpLocks/>
            <a:stCxn id="23" idx="0"/>
            <a:endCxn id="9" idx="4"/>
          </p:cNvCxnSpPr>
          <p:nvPr/>
        </p:nvCxnSpPr>
        <p:spPr bwMode="auto">
          <a:xfrm flipH="1" flipV="1">
            <a:off x="2230378" y="3904813"/>
            <a:ext cx="2438400" cy="1352729"/>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30" name="Straight Arrow Connector 29"/>
          <p:cNvCxnSpPr>
            <a:cxnSpLocks/>
            <a:stCxn id="21" idx="7"/>
            <a:endCxn id="9" idx="4"/>
          </p:cNvCxnSpPr>
          <p:nvPr/>
        </p:nvCxnSpPr>
        <p:spPr bwMode="auto">
          <a:xfrm flipV="1">
            <a:off x="1020424" y="3904812"/>
            <a:ext cx="1209955" cy="1422448"/>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34" name="Oval 33"/>
          <p:cNvSpPr/>
          <p:nvPr/>
        </p:nvSpPr>
        <p:spPr bwMode="auto">
          <a:xfrm>
            <a:off x="5354578" y="5257542"/>
            <a:ext cx="457200"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cxnSp>
        <p:nvCxnSpPr>
          <p:cNvPr id="46" name="Straight Arrow Connector 45"/>
          <p:cNvCxnSpPr>
            <a:cxnSpLocks/>
            <a:stCxn id="34" idx="0"/>
            <a:endCxn id="9" idx="4"/>
          </p:cNvCxnSpPr>
          <p:nvPr/>
        </p:nvCxnSpPr>
        <p:spPr bwMode="auto">
          <a:xfrm flipH="1" flipV="1">
            <a:off x="2230378" y="3904813"/>
            <a:ext cx="3352800" cy="1352729"/>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49" name="Straight Arrow Connector 48"/>
          <p:cNvCxnSpPr>
            <a:cxnSpLocks/>
            <a:stCxn id="21" idx="7"/>
            <a:endCxn id="13" idx="4"/>
          </p:cNvCxnSpPr>
          <p:nvPr/>
        </p:nvCxnSpPr>
        <p:spPr bwMode="auto">
          <a:xfrm flipV="1">
            <a:off x="1020424" y="3904812"/>
            <a:ext cx="2048155" cy="1422448"/>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52" name="Straight Arrow Connector 51"/>
          <p:cNvCxnSpPr>
            <a:cxnSpLocks/>
            <a:endCxn id="12" idx="4"/>
          </p:cNvCxnSpPr>
          <p:nvPr/>
        </p:nvCxnSpPr>
        <p:spPr bwMode="auto">
          <a:xfrm flipV="1">
            <a:off x="1031582" y="3904812"/>
            <a:ext cx="2875196" cy="1408526"/>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54" name="Straight Arrow Connector 53"/>
          <p:cNvCxnSpPr>
            <a:cxnSpLocks/>
            <a:stCxn id="34" idx="0"/>
            <a:endCxn id="12" idx="4"/>
          </p:cNvCxnSpPr>
          <p:nvPr/>
        </p:nvCxnSpPr>
        <p:spPr bwMode="auto">
          <a:xfrm flipH="1" flipV="1">
            <a:off x="3906778" y="3904813"/>
            <a:ext cx="1676400" cy="1352729"/>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56" name="Straight Arrow Connector 55"/>
          <p:cNvCxnSpPr>
            <a:cxnSpLocks/>
            <a:stCxn id="34" idx="0"/>
            <a:endCxn id="13" idx="4"/>
          </p:cNvCxnSpPr>
          <p:nvPr/>
        </p:nvCxnSpPr>
        <p:spPr bwMode="auto">
          <a:xfrm flipH="1" flipV="1">
            <a:off x="3068578" y="3904813"/>
            <a:ext cx="2514600" cy="1352729"/>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60" name="Straight Arrow Connector 59"/>
          <p:cNvCxnSpPr>
            <a:cxnSpLocks/>
            <a:stCxn id="23" idx="0"/>
          </p:cNvCxnSpPr>
          <p:nvPr/>
        </p:nvCxnSpPr>
        <p:spPr bwMode="auto">
          <a:xfrm flipH="1" flipV="1">
            <a:off x="3144778" y="3885941"/>
            <a:ext cx="1524000" cy="1371600"/>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62" name="Straight Arrow Connector 61"/>
          <p:cNvCxnSpPr>
            <a:cxnSpLocks/>
            <a:stCxn id="23" idx="0"/>
            <a:endCxn id="12" idx="4"/>
          </p:cNvCxnSpPr>
          <p:nvPr/>
        </p:nvCxnSpPr>
        <p:spPr bwMode="auto">
          <a:xfrm flipH="1" flipV="1">
            <a:off x="3906778" y="3904813"/>
            <a:ext cx="762000" cy="1352729"/>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66" name="Straight Arrow Connector 65"/>
          <p:cNvCxnSpPr>
            <a:cxnSpLocks/>
            <a:stCxn id="24" idx="0"/>
          </p:cNvCxnSpPr>
          <p:nvPr/>
        </p:nvCxnSpPr>
        <p:spPr bwMode="auto">
          <a:xfrm flipH="1" flipV="1">
            <a:off x="3068578" y="3885941"/>
            <a:ext cx="304800" cy="1371600"/>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69" name="Straight Arrow Connector 68"/>
          <p:cNvCxnSpPr>
            <a:cxnSpLocks/>
            <a:stCxn id="24" idx="0"/>
          </p:cNvCxnSpPr>
          <p:nvPr/>
        </p:nvCxnSpPr>
        <p:spPr bwMode="auto">
          <a:xfrm flipV="1">
            <a:off x="3373379" y="3906345"/>
            <a:ext cx="553805" cy="1351196"/>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74" name="Straight Arrow Connector 73"/>
          <p:cNvCxnSpPr>
            <a:cxnSpLocks/>
            <a:endCxn id="12" idx="4"/>
          </p:cNvCxnSpPr>
          <p:nvPr/>
        </p:nvCxnSpPr>
        <p:spPr bwMode="auto">
          <a:xfrm flipV="1">
            <a:off x="2039878" y="3904812"/>
            <a:ext cx="1866900" cy="1352730"/>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77" name="TextBox 76"/>
          <p:cNvSpPr txBox="1"/>
          <p:nvPr/>
        </p:nvSpPr>
        <p:spPr>
          <a:xfrm>
            <a:off x="705201" y="4031961"/>
            <a:ext cx="920331" cy="600164"/>
          </a:xfrm>
          <a:prstGeom prst="rect">
            <a:avLst/>
          </a:prstGeom>
          <a:noFill/>
        </p:spPr>
        <p:txBody>
          <a:bodyPr wrap="square" rtlCol="0">
            <a:spAutoFit/>
          </a:bodyPr>
          <a:lstStyle/>
          <a:p>
            <a:r>
              <a:rPr lang="en-US" sz="3300" dirty="0">
                <a:solidFill>
                  <a:srgbClr val="590A0E"/>
                </a:solidFill>
                <a:latin typeface="Times New Roman" panose="02020603050405020304" pitchFamily="18" charset="0"/>
                <a:cs typeface="Times New Roman" panose="02020603050405020304" pitchFamily="18" charset="0"/>
              </a:rPr>
              <a:t>W</a:t>
            </a:r>
            <a:r>
              <a:rPr lang="en-US" sz="3300" baseline="30000" dirty="0">
                <a:solidFill>
                  <a:srgbClr val="590A0E"/>
                </a:solidFill>
                <a:latin typeface="Times New Roman" panose="02020603050405020304" pitchFamily="18" charset="0"/>
                <a:cs typeface="Times New Roman" panose="02020603050405020304" pitchFamily="18" charset="0"/>
              </a:rPr>
              <a:t>[1]</a:t>
            </a:r>
          </a:p>
        </p:txBody>
      </p:sp>
      <p:sp>
        <p:nvSpPr>
          <p:cNvPr id="83" name="TextBox 82"/>
          <p:cNvSpPr txBox="1"/>
          <p:nvPr/>
        </p:nvSpPr>
        <p:spPr>
          <a:xfrm>
            <a:off x="4514956" y="5270995"/>
            <a:ext cx="497252" cy="461665"/>
          </a:xfrm>
          <a:prstGeom prst="rect">
            <a:avLst/>
          </a:prstGeom>
          <a:noFill/>
        </p:spPr>
        <p:txBody>
          <a:bodyPr wrap="none" rtlCol="0">
            <a:spAutoFit/>
          </a:bodyPr>
          <a:lstStyle/>
          <a:p>
            <a:r>
              <a:rPr lang="en-US" sz="2400" dirty="0" err="1"/>
              <a:t>x</a:t>
            </a:r>
            <a:r>
              <a:rPr lang="en-US" sz="2400" baseline="-25000" dirty="0" err="1"/>
              <a:t>n</a:t>
            </a:r>
            <a:endParaRPr lang="en-US" sz="2400" baseline="-25000" dirty="0"/>
          </a:p>
        </p:txBody>
      </p:sp>
      <p:sp>
        <p:nvSpPr>
          <p:cNvPr id="84" name="TextBox 83"/>
          <p:cNvSpPr txBox="1"/>
          <p:nvPr/>
        </p:nvSpPr>
        <p:spPr>
          <a:xfrm>
            <a:off x="700408" y="5270994"/>
            <a:ext cx="457200" cy="707886"/>
          </a:xfrm>
          <a:prstGeom prst="rect">
            <a:avLst/>
          </a:prstGeom>
          <a:noFill/>
        </p:spPr>
        <p:txBody>
          <a:bodyPr wrap="square" rtlCol="0">
            <a:spAutoFit/>
          </a:bodyPr>
          <a:lstStyle/>
          <a:p>
            <a:r>
              <a:rPr lang="en-US" sz="2400" dirty="0"/>
              <a:t>x</a:t>
            </a:r>
            <a:r>
              <a:rPr lang="en-US" sz="2400" baseline="-25000" dirty="0"/>
              <a:t>1</a:t>
            </a:r>
          </a:p>
        </p:txBody>
      </p:sp>
      <p:sp>
        <p:nvSpPr>
          <p:cNvPr id="63" name="TextBox 62">
            <a:extLst>
              <a:ext uri="{FF2B5EF4-FFF2-40B4-BE49-F238E27FC236}">
                <a16:creationId xmlns:a16="http://schemas.microsoft.com/office/drawing/2014/main" id="{47A73503-3270-5047-A324-18EC3AE71939}"/>
              </a:ext>
            </a:extLst>
          </p:cNvPr>
          <p:cNvSpPr txBox="1"/>
          <p:nvPr/>
        </p:nvSpPr>
        <p:spPr>
          <a:xfrm>
            <a:off x="5392678" y="5257541"/>
            <a:ext cx="631904" cy="461665"/>
          </a:xfrm>
          <a:prstGeom prst="rect">
            <a:avLst/>
          </a:prstGeom>
          <a:noFill/>
        </p:spPr>
        <p:txBody>
          <a:bodyPr wrap="none" rtlCol="0">
            <a:spAutoFit/>
          </a:bodyPr>
          <a:lstStyle/>
          <a:p>
            <a:r>
              <a:rPr lang="en-US" sz="2400" dirty="0"/>
              <a:t>+1</a:t>
            </a:r>
          </a:p>
        </p:txBody>
      </p:sp>
      <p:sp>
        <p:nvSpPr>
          <p:cNvPr id="65" name="TextBox 64">
            <a:extLst>
              <a:ext uri="{FF2B5EF4-FFF2-40B4-BE49-F238E27FC236}">
                <a16:creationId xmlns:a16="http://schemas.microsoft.com/office/drawing/2014/main" id="{6A740206-0031-F941-9894-7BD986F58450}"/>
              </a:ext>
            </a:extLst>
          </p:cNvPr>
          <p:cNvSpPr txBox="1"/>
          <p:nvPr/>
        </p:nvSpPr>
        <p:spPr>
          <a:xfrm>
            <a:off x="4686301" y="4057651"/>
            <a:ext cx="1220126" cy="600164"/>
          </a:xfrm>
          <a:prstGeom prst="rect">
            <a:avLst/>
          </a:prstGeom>
          <a:noFill/>
        </p:spPr>
        <p:txBody>
          <a:bodyPr wrap="square" rtlCol="0">
            <a:spAutoFit/>
          </a:bodyPr>
          <a:lstStyle/>
          <a:p>
            <a:r>
              <a:rPr lang="en-US" sz="3300" dirty="0">
                <a:solidFill>
                  <a:srgbClr val="590A0E"/>
                </a:solidFill>
                <a:latin typeface="Times New Roman" panose="02020603050405020304" pitchFamily="18" charset="0"/>
                <a:cs typeface="Times New Roman" panose="02020603050405020304" pitchFamily="18" charset="0"/>
              </a:rPr>
              <a:t>b</a:t>
            </a:r>
            <a:r>
              <a:rPr lang="en-US" sz="3300" baseline="30000" dirty="0">
                <a:solidFill>
                  <a:srgbClr val="590A0E"/>
                </a:solidFill>
                <a:latin typeface="Times New Roman" panose="02020603050405020304" pitchFamily="18" charset="0"/>
                <a:cs typeface="Times New Roman" panose="02020603050405020304" pitchFamily="18" charset="0"/>
              </a:rPr>
              <a:t>[1]</a:t>
            </a:r>
          </a:p>
        </p:txBody>
      </p:sp>
      <p:sp>
        <p:nvSpPr>
          <p:cNvPr id="4" name="TextBox 3">
            <a:extLst>
              <a:ext uri="{FF2B5EF4-FFF2-40B4-BE49-F238E27FC236}">
                <a16:creationId xmlns:a16="http://schemas.microsoft.com/office/drawing/2014/main" id="{FB78A803-C112-CB46-944B-D5375F2FE36B}"/>
              </a:ext>
            </a:extLst>
          </p:cNvPr>
          <p:cNvSpPr txBox="1"/>
          <p:nvPr/>
        </p:nvSpPr>
        <p:spPr>
          <a:xfrm>
            <a:off x="1892218" y="5280391"/>
            <a:ext cx="269626" cy="461665"/>
          </a:xfrm>
          <a:prstGeom prst="rect">
            <a:avLst/>
          </a:prstGeom>
          <a:noFill/>
        </p:spPr>
        <p:txBody>
          <a:bodyPr wrap="none" rtlCol="0">
            <a:spAutoFit/>
          </a:bodyPr>
          <a:lstStyle/>
          <a:p>
            <a:r>
              <a:rPr lang="en-US" sz="2400" dirty="0" err="1">
                <a:latin typeface="Times New Roman" panose="02020603050405020304" pitchFamily="18" charset="0"/>
                <a:cs typeface="Times New Roman" panose="02020603050405020304" pitchFamily="18" charset="0"/>
              </a:rPr>
              <a:t>i</a:t>
            </a:r>
            <a:endParaRPr lang="en-US" sz="2400" dirty="0">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390D40ED-5754-7B4A-A8E4-B99F668D0C6D}"/>
              </a:ext>
            </a:extLst>
          </p:cNvPr>
          <p:cNvSpPr txBox="1"/>
          <p:nvPr/>
        </p:nvSpPr>
        <p:spPr>
          <a:xfrm>
            <a:off x="2951578" y="3369560"/>
            <a:ext cx="269626"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j</a:t>
            </a:r>
          </a:p>
        </p:txBody>
      </p:sp>
      <p:sp>
        <p:nvSpPr>
          <p:cNvPr id="51" name="TextBox 50">
            <a:extLst>
              <a:ext uri="{FF2B5EF4-FFF2-40B4-BE49-F238E27FC236}">
                <a16:creationId xmlns:a16="http://schemas.microsoft.com/office/drawing/2014/main" id="{16FC99DE-07E4-6943-9A97-1E37AE8695FB}"/>
              </a:ext>
            </a:extLst>
          </p:cNvPr>
          <p:cNvSpPr txBox="1"/>
          <p:nvPr/>
        </p:nvSpPr>
        <p:spPr>
          <a:xfrm>
            <a:off x="1487207" y="2426889"/>
            <a:ext cx="971771" cy="600164"/>
          </a:xfrm>
          <a:prstGeom prst="rect">
            <a:avLst/>
          </a:prstGeom>
          <a:noFill/>
        </p:spPr>
        <p:txBody>
          <a:bodyPr wrap="square" rtlCol="0">
            <a:spAutoFit/>
          </a:bodyPr>
          <a:lstStyle/>
          <a:p>
            <a:r>
              <a:rPr lang="en-US" sz="3300" dirty="0">
                <a:solidFill>
                  <a:srgbClr val="590A0E"/>
                </a:solidFill>
                <a:latin typeface="Times New Roman" panose="02020603050405020304" pitchFamily="18" charset="0"/>
                <a:cs typeface="Times New Roman" panose="02020603050405020304" pitchFamily="18" charset="0"/>
              </a:rPr>
              <a:t>W</a:t>
            </a:r>
            <a:r>
              <a:rPr lang="en-US" sz="3300" baseline="30000" dirty="0">
                <a:solidFill>
                  <a:srgbClr val="590A0E"/>
                </a:solidFill>
                <a:latin typeface="Times New Roman" panose="02020603050405020304" pitchFamily="18" charset="0"/>
                <a:cs typeface="Times New Roman" panose="02020603050405020304" pitchFamily="18" charset="0"/>
              </a:rPr>
              <a:t>[2]</a:t>
            </a:r>
          </a:p>
        </p:txBody>
      </p:sp>
      <p:sp>
        <p:nvSpPr>
          <p:cNvPr id="53" name="TextBox 52">
            <a:extLst>
              <a:ext uri="{FF2B5EF4-FFF2-40B4-BE49-F238E27FC236}">
                <a16:creationId xmlns:a16="http://schemas.microsoft.com/office/drawing/2014/main" id="{2CA89313-6CAD-554E-9D23-EAD5511383C8}"/>
              </a:ext>
            </a:extLst>
          </p:cNvPr>
          <p:cNvSpPr txBox="1"/>
          <p:nvPr/>
        </p:nvSpPr>
        <p:spPr>
          <a:xfrm>
            <a:off x="3830116" y="2563763"/>
            <a:ext cx="1220126" cy="600164"/>
          </a:xfrm>
          <a:prstGeom prst="rect">
            <a:avLst/>
          </a:prstGeom>
          <a:noFill/>
        </p:spPr>
        <p:txBody>
          <a:bodyPr wrap="square" rtlCol="0">
            <a:spAutoFit/>
          </a:bodyPr>
          <a:lstStyle/>
          <a:p>
            <a:r>
              <a:rPr lang="en-US" sz="3300" dirty="0">
                <a:solidFill>
                  <a:srgbClr val="590A0E"/>
                </a:solidFill>
                <a:latin typeface="Times New Roman" panose="02020603050405020304" pitchFamily="18" charset="0"/>
                <a:cs typeface="Times New Roman" panose="02020603050405020304" pitchFamily="18" charset="0"/>
              </a:rPr>
              <a:t>b</a:t>
            </a:r>
            <a:r>
              <a:rPr lang="en-US" sz="3300" baseline="30000" dirty="0">
                <a:solidFill>
                  <a:srgbClr val="590A0E"/>
                </a:solidFill>
                <a:latin typeface="Times New Roman" panose="02020603050405020304" pitchFamily="18" charset="0"/>
                <a:cs typeface="Times New Roman" panose="02020603050405020304" pitchFamily="18" charset="0"/>
              </a:rPr>
              <a:t>[2]</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C0562FF-1E01-3441-8A09-AA2B6A0DC9B9}"/>
                  </a:ext>
                </a:extLst>
              </p:cNvPr>
              <p:cNvSpPr txBox="1"/>
              <p:nvPr/>
            </p:nvSpPr>
            <p:spPr>
              <a:xfrm>
                <a:off x="5762591" y="3949669"/>
                <a:ext cx="2731773" cy="4292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100" i="1">
                              <a:latin typeface="Cambria Math" panose="02040503050406030204" pitchFamily="18" charset="0"/>
                            </a:rPr>
                          </m:ctrlPr>
                        </m:sSupPr>
                        <m:e>
                          <m:r>
                            <a:rPr lang="en-US" sz="2100" i="1">
                              <a:latin typeface="Cambria Math" panose="02040503050406030204" pitchFamily="18" charset="0"/>
                            </a:rPr>
                            <m:t>𝑧</m:t>
                          </m:r>
                        </m:e>
                        <m:sup>
                          <m:r>
                            <a:rPr lang="en-US" sz="2100" i="1">
                              <a:latin typeface="Cambria Math" panose="02040503050406030204" pitchFamily="18" charset="0"/>
                            </a:rPr>
                            <m:t>[1]</m:t>
                          </m:r>
                        </m:sup>
                      </m:sSup>
                      <m:r>
                        <a:rPr lang="en-US" sz="2100" i="1">
                          <a:latin typeface="Cambria Math" panose="02040503050406030204" pitchFamily="18" charset="0"/>
                        </a:rPr>
                        <m:t>=</m:t>
                      </m:r>
                      <m:sSup>
                        <m:sSupPr>
                          <m:ctrlPr>
                            <a:rPr lang="en-US" sz="2100" i="1">
                              <a:latin typeface="Cambria Math" panose="02040503050406030204" pitchFamily="18" charset="0"/>
                            </a:rPr>
                          </m:ctrlPr>
                        </m:sSupPr>
                        <m:e>
                          <m:r>
                            <a:rPr lang="en-US" sz="2100" i="1">
                              <a:latin typeface="Cambria Math" panose="02040503050406030204" pitchFamily="18" charset="0"/>
                            </a:rPr>
                            <m:t>𝑊</m:t>
                          </m:r>
                        </m:e>
                        <m:sup>
                          <m:r>
                            <a:rPr lang="en-US" sz="2100" i="1">
                              <a:latin typeface="Cambria Math" panose="02040503050406030204" pitchFamily="18" charset="0"/>
                            </a:rPr>
                            <m:t>[1]</m:t>
                          </m:r>
                        </m:sup>
                      </m:sSup>
                      <m:sSup>
                        <m:sSupPr>
                          <m:ctrlPr>
                            <a:rPr lang="en-US" sz="2100" i="1">
                              <a:latin typeface="Cambria Math" panose="02040503050406030204" pitchFamily="18" charset="0"/>
                            </a:rPr>
                          </m:ctrlPr>
                        </m:sSupPr>
                        <m:e>
                          <m:r>
                            <a:rPr lang="en-US" sz="2100" i="1">
                              <a:latin typeface="Cambria Math" panose="02040503050406030204" pitchFamily="18" charset="0"/>
                            </a:rPr>
                            <m:t>𝑎</m:t>
                          </m:r>
                        </m:e>
                        <m:sup>
                          <m:r>
                            <a:rPr lang="en-US" sz="2100" i="1">
                              <a:latin typeface="Cambria Math" panose="02040503050406030204" pitchFamily="18" charset="0"/>
                            </a:rPr>
                            <m:t>[0]</m:t>
                          </m:r>
                        </m:sup>
                      </m:sSup>
                      <m:r>
                        <a:rPr lang="en-US" sz="2100" i="1">
                          <a:latin typeface="Cambria Math" panose="02040503050406030204" pitchFamily="18" charset="0"/>
                        </a:rPr>
                        <m:t>+</m:t>
                      </m:r>
                      <m:sSup>
                        <m:sSupPr>
                          <m:ctrlPr>
                            <a:rPr lang="en-US" sz="2100" i="1">
                              <a:latin typeface="Cambria Math" panose="02040503050406030204" pitchFamily="18" charset="0"/>
                            </a:rPr>
                          </m:ctrlPr>
                        </m:sSupPr>
                        <m:e>
                          <m:r>
                            <a:rPr lang="en-US" sz="2100" i="1">
                              <a:latin typeface="Cambria Math" panose="02040503050406030204" pitchFamily="18" charset="0"/>
                            </a:rPr>
                            <m:t>𝑏</m:t>
                          </m:r>
                        </m:e>
                        <m:sup>
                          <m:r>
                            <a:rPr lang="en-US" sz="2100" i="1">
                              <a:latin typeface="Cambria Math" panose="02040503050406030204" pitchFamily="18" charset="0"/>
                            </a:rPr>
                            <m:t>[1]</m:t>
                          </m:r>
                        </m:sup>
                      </m:sSup>
                    </m:oMath>
                  </m:oMathPara>
                </a14:m>
                <a:endParaRPr lang="en-US" sz="2100" dirty="0"/>
              </a:p>
            </p:txBody>
          </p:sp>
        </mc:Choice>
        <mc:Fallback xmlns="">
          <p:sp>
            <p:nvSpPr>
              <p:cNvPr id="5" name="TextBox 4">
                <a:extLst>
                  <a:ext uri="{FF2B5EF4-FFF2-40B4-BE49-F238E27FC236}">
                    <a16:creationId xmlns:a16="http://schemas.microsoft.com/office/drawing/2014/main" id="{BC0562FF-1E01-3441-8A09-AA2B6A0DC9B9}"/>
                  </a:ext>
                </a:extLst>
              </p:cNvPr>
              <p:cNvSpPr txBox="1">
                <a:spLocks noRot="1" noChangeAspect="1" noMove="1" noResize="1" noEditPoints="1" noAdjustHandles="1" noChangeArrowheads="1" noChangeShapeType="1" noTextEdit="1"/>
              </p:cNvSpPr>
              <p:nvPr/>
            </p:nvSpPr>
            <p:spPr>
              <a:xfrm>
                <a:off x="5762591" y="3949669"/>
                <a:ext cx="2731773" cy="429285"/>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98A885C3-50DB-7848-8012-79C04D562EF4}"/>
                  </a:ext>
                </a:extLst>
              </p:cNvPr>
              <p:cNvSpPr txBox="1"/>
              <p:nvPr/>
            </p:nvSpPr>
            <p:spPr>
              <a:xfrm>
                <a:off x="5997524" y="5232325"/>
                <a:ext cx="699359" cy="4292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100" i="1">
                              <a:latin typeface="Cambria Math" panose="02040503050406030204" pitchFamily="18" charset="0"/>
                            </a:rPr>
                          </m:ctrlPr>
                        </m:sSupPr>
                        <m:e>
                          <m:r>
                            <a:rPr lang="en-US" sz="2100" i="1">
                              <a:latin typeface="Cambria Math" panose="02040503050406030204" pitchFamily="18" charset="0"/>
                            </a:rPr>
                            <m:t>𝑎</m:t>
                          </m:r>
                        </m:e>
                        <m:sup>
                          <m:r>
                            <a:rPr lang="en-US" sz="2100" i="1">
                              <a:latin typeface="Cambria Math" panose="02040503050406030204" pitchFamily="18" charset="0"/>
                            </a:rPr>
                            <m:t>[0]</m:t>
                          </m:r>
                        </m:sup>
                      </m:sSup>
                    </m:oMath>
                  </m:oMathPara>
                </a14:m>
                <a:endParaRPr lang="en-US" sz="2100" dirty="0"/>
              </a:p>
            </p:txBody>
          </p:sp>
        </mc:Choice>
        <mc:Fallback xmlns="">
          <p:sp>
            <p:nvSpPr>
              <p:cNvPr id="55" name="TextBox 54">
                <a:extLst>
                  <a:ext uri="{FF2B5EF4-FFF2-40B4-BE49-F238E27FC236}">
                    <a16:creationId xmlns:a16="http://schemas.microsoft.com/office/drawing/2014/main" id="{98A885C3-50DB-7848-8012-79C04D562EF4}"/>
                  </a:ext>
                </a:extLst>
              </p:cNvPr>
              <p:cNvSpPr txBox="1">
                <a:spLocks noRot="1" noChangeAspect="1" noMove="1" noResize="1" noEditPoints="1" noAdjustHandles="1" noChangeArrowheads="1" noChangeShapeType="1" noTextEdit="1"/>
              </p:cNvSpPr>
              <p:nvPr/>
            </p:nvSpPr>
            <p:spPr>
              <a:xfrm>
                <a:off x="5997524" y="5232325"/>
                <a:ext cx="699359" cy="429285"/>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8DE1D72F-E6EB-8346-9999-F516C1763888}"/>
                  </a:ext>
                </a:extLst>
              </p:cNvPr>
              <p:cNvSpPr txBox="1"/>
              <p:nvPr/>
            </p:nvSpPr>
            <p:spPr>
              <a:xfrm>
                <a:off x="5811779" y="3471260"/>
                <a:ext cx="2113271" cy="4377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100" i="1">
                              <a:latin typeface="Cambria Math" panose="02040503050406030204" pitchFamily="18" charset="0"/>
                            </a:rPr>
                          </m:ctrlPr>
                        </m:sSupPr>
                        <m:e>
                          <m:r>
                            <a:rPr lang="en-US" sz="2100" i="1">
                              <a:latin typeface="Cambria Math" panose="02040503050406030204" pitchFamily="18" charset="0"/>
                            </a:rPr>
                            <m:t>𝑎</m:t>
                          </m:r>
                        </m:e>
                        <m:sup>
                          <m:r>
                            <a:rPr lang="en-US" sz="2100" i="1">
                              <a:latin typeface="Cambria Math" panose="02040503050406030204" pitchFamily="18" charset="0"/>
                            </a:rPr>
                            <m:t>[1]</m:t>
                          </m:r>
                        </m:sup>
                      </m:sSup>
                      <m:r>
                        <a:rPr lang="en-US" sz="2100" i="1">
                          <a:latin typeface="Cambria Math" panose="02040503050406030204" pitchFamily="18" charset="0"/>
                        </a:rPr>
                        <m:t>=</m:t>
                      </m:r>
                      <m:sSup>
                        <m:sSupPr>
                          <m:ctrlPr>
                            <a:rPr lang="en-US" sz="2100" i="1">
                              <a:latin typeface="Cambria Math" panose="02040503050406030204" pitchFamily="18" charset="0"/>
                            </a:rPr>
                          </m:ctrlPr>
                        </m:sSupPr>
                        <m:e>
                          <m:r>
                            <a:rPr lang="en-US" sz="2100" i="1">
                              <a:latin typeface="Cambria Math" panose="02040503050406030204" pitchFamily="18" charset="0"/>
                            </a:rPr>
                            <m:t>𝑔</m:t>
                          </m:r>
                        </m:e>
                        <m:sup>
                          <m:d>
                            <m:dPr>
                              <m:begChr m:val="["/>
                              <m:endChr m:val="]"/>
                              <m:ctrlPr>
                                <a:rPr lang="en-US" sz="2100" i="1">
                                  <a:latin typeface="Cambria Math" panose="02040503050406030204" pitchFamily="18" charset="0"/>
                                </a:rPr>
                              </m:ctrlPr>
                            </m:dPr>
                            <m:e>
                              <m:r>
                                <a:rPr lang="en-US" sz="2100" i="1">
                                  <a:latin typeface="Cambria Math" panose="02040503050406030204" pitchFamily="18" charset="0"/>
                                </a:rPr>
                                <m:t>1</m:t>
                              </m:r>
                            </m:e>
                          </m:d>
                        </m:sup>
                      </m:sSup>
                      <m:r>
                        <a:rPr lang="en-US" sz="2100" i="1">
                          <a:latin typeface="Cambria Math" panose="02040503050406030204" pitchFamily="18" charset="0"/>
                        </a:rPr>
                        <m:t>(</m:t>
                      </m:r>
                      <m:sSup>
                        <m:sSupPr>
                          <m:ctrlPr>
                            <a:rPr lang="en-US" sz="2100" i="1">
                              <a:latin typeface="Cambria Math" panose="02040503050406030204" pitchFamily="18" charset="0"/>
                            </a:rPr>
                          </m:ctrlPr>
                        </m:sSupPr>
                        <m:e>
                          <m:r>
                            <a:rPr lang="en-US" sz="2100" i="1">
                              <a:latin typeface="Cambria Math" panose="02040503050406030204" pitchFamily="18" charset="0"/>
                            </a:rPr>
                            <m:t>𝑧</m:t>
                          </m:r>
                        </m:e>
                        <m:sup>
                          <m:d>
                            <m:dPr>
                              <m:begChr m:val="["/>
                              <m:endChr m:val="]"/>
                              <m:ctrlPr>
                                <a:rPr lang="en-US" sz="2100" i="1">
                                  <a:latin typeface="Cambria Math" panose="02040503050406030204" pitchFamily="18" charset="0"/>
                                </a:rPr>
                              </m:ctrlPr>
                            </m:dPr>
                            <m:e>
                              <m:r>
                                <a:rPr lang="en-US" sz="2100" i="1">
                                  <a:latin typeface="Cambria Math" panose="02040503050406030204" pitchFamily="18" charset="0"/>
                                </a:rPr>
                                <m:t>1</m:t>
                              </m:r>
                            </m:e>
                          </m:d>
                        </m:sup>
                      </m:sSup>
                      <m:r>
                        <a:rPr lang="en-US" sz="2100" i="1">
                          <a:latin typeface="Cambria Math" panose="02040503050406030204" pitchFamily="18" charset="0"/>
                        </a:rPr>
                        <m:t>)</m:t>
                      </m:r>
                    </m:oMath>
                  </m:oMathPara>
                </a14:m>
                <a:endParaRPr lang="en-US" sz="2100" dirty="0"/>
              </a:p>
            </p:txBody>
          </p:sp>
        </mc:Choice>
        <mc:Fallback xmlns="">
          <p:sp>
            <p:nvSpPr>
              <p:cNvPr id="57" name="TextBox 56">
                <a:extLst>
                  <a:ext uri="{FF2B5EF4-FFF2-40B4-BE49-F238E27FC236}">
                    <a16:creationId xmlns:a16="http://schemas.microsoft.com/office/drawing/2014/main" id="{8DE1D72F-E6EB-8346-9999-F516C1763888}"/>
                  </a:ext>
                </a:extLst>
              </p:cNvPr>
              <p:cNvSpPr txBox="1">
                <a:spLocks noRot="1" noChangeAspect="1" noMove="1" noResize="1" noEditPoints="1" noAdjustHandles="1" noChangeArrowheads="1" noChangeShapeType="1" noTextEdit="1"/>
              </p:cNvSpPr>
              <p:nvPr/>
            </p:nvSpPr>
            <p:spPr>
              <a:xfrm>
                <a:off x="5811779" y="3471260"/>
                <a:ext cx="2113271" cy="437749"/>
              </a:xfrm>
              <a:prstGeom prst="rect">
                <a:avLst/>
              </a:prstGeom>
              <a:blipFill>
                <a:blip r:embed="rId5"/>
                <a:stretch>
                  <a:fillRect b="-1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53B75AAB-340F-8A48-8103-35C65373C384}"/>
                  </a:ext>
                </a:extLst>
              </p:cNvPr>
              <p:cNvSpPr txBox="1"/>
              <p:nvPr/>
            </p:nvSpPr>
            <p:spPr>
              <a:xfrm>
                <a:off x="4686302" y="2394135"/>
                <a:ext cx="2731773" cy="4292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100" i="1">
                              <a:latin typeface="Cambria Math" panose="02040503050406030204" pitchFamily="18" charset="0"/>
                            </a:rPr>
                          </m:ctrlPr>
                        </m:sSupPr>
                        <m:e>
                          <m:r>
                            <a:rPr lang="en-US" sz="2100" i="1">
                              <a:latin typeface="Cambria Math" panose="02040503050406030204" pitchFamily="18" charset="0"/>
                            </a:rPr>
                            <m:t>𝑧</m:t>
                          </m:r>
                        </m:e>
                        <m:sup>
                          <m:r>
                            <a:rPr lang="en-US" sz="2100" i="1">
                              <a:latin typeface="Cambria Math" panose="02040503050406030204" pitchFamily="18" charset="0"/>
                            </a:rPr>
                            <m:t>[2]</m:t>
                          </m:r>
                        </m:sup>
                      </m:sSup>
                      <m:r>
                        <a:rPr lang="en-US" sz="2100" i="1">
                          <a:latin typeface="Cambria Math" panose="02040503050406030204" pitchFamily="18" charset="0"/>
                        </a:rPr>
                        <m:t>=</m:t>
                      </m:r>
                      <m:sSup>
                        <m:sSupPr>
                          <m:ctrlPr>
                            <a:rPr lang="en-US" sz="2100" i="1">
                              <a:latin typeface="Cambria Math" panose="02040503050406030204" pitchFamily="18" charset="0"/>
                            </a:rPr>
                          </m:ctrlPr>
                        </m:sSupPr>
                        <m:e>
                          <m:r>
                            <a:rPr lang="en-US" sz="2100" i="1">
                              <a:latin typeface="Cambria Math" panose="02040503050406030204" pitchFamily="18" charset="0"/>
                            </a:rPr>
                            <m:t>𝑊</m:t>
                          </m:r>
                        </m:e>
                        <m:sup>
                          <m:r>
                            <a:rPr lang="en-US" sz="2100" i="1">
                              <a:latin typeface="Cambria Math" panose="02040503050406030204" pitchFamily="18" charset="0"/>
                            </a:rPr>
                            <m:t>[2]</m:t>
                          </m:r>
                        </m:sup>
                      </m:sSup>
                      <m:sSup>
                        <m:sSupPr>
                          <m:ctrlPr>
                            <a:rPr lang="en-US" sz="2100" i="1">
                              <a:latin typeface="Cambria Math" panose="02040503050406030204" pitchFamily="18" charset="0"/>
                            </a:rPr>
                          </m:ctrlPr>
                        </m:sSupPr>
                        <m:e>
                          <m:r>
                            <a:rPr lang="en-US" sz="2100" i="1">
                              <a:latin typeface="Cambria Math" panose="02040503050406030204" pitchFamily="18" charset="0"/>
                            </a:rPr>
                            <m:t>𝑎</m:t>
                          </m:r>
                        </m:e>
                        <m:sup>
                          <m:r>
                            <a:rPr lang="en-US" sz="2100" i="1">
                              <a:latin typeface="Cambria Math" panose="02040503050406030204" pitchFamily="18" charset="0"/>
                            </a:rPr>
                            <m:t>[1]</m:t>
                          </m:r>
                        </m:sup>
                      </m:sSup>
                      <m:r>
                        <a:rPr lang="en-US" sz="2100" i="1">
                          <a:latin typeface="Cambria Math" panose="02040503050406030204" pitchFamily="18" charset="0"/>
                        </a:rPr>
                        <m:t>+</m:t>
                      </m:r>
                      <m:sSup>
                        <m:sSupPr>
                          <m:ctrlPr>
                            <a:rPr lang="en-US" sz="2100" i="1">
                              <a:latin typeface="Cambria Math" panose="02040503050406030204" pitchFamily="18" charset="0"/>
                            </a:rPr>
                          </m:ctrlPr>
                        </m:sSupPr>
                        <m:e>
                          <m:r>
                            <a:rPr lang="en-US" sz="2100" i="1">
                              <a:latin typeface="Cambria Math" panose="02040503050406030204" pitchFamily="18" charset="0"/>
                            </a:rPr>
                            <m:t>𝑏</m:t>
                          </m:r>
                        </m:e>
                        <m:sup>
                          <m:r>
                            <a:rPr lang="en-US" sz="2100" i="1">
                              <a:latin typeface="Cambria Math" panose="02040503050406030204" pitchFamily="18" charset="0"/>
                            </a:rPr>
                            <m:t>[2]</m:t>
                          </m:r>
                        </m:sup>
                      </m:sSup>
                    </m:oMath>
                  </m:oMathPara>
                </a14:m>
                <a:endParaRPr lang="en-US" sz="2100" dirty="0"/>
              </a:p>
            </p:txBody>
          </p:sp>
        </mc:Choice>
        <mc:Fallback xmlns="">
          <p:sp>
            <p:nvSpPr>
              <p:cNvPr id="59" name="TextBox 58">
                <a:extLst>
                  <a:ext uri="{FF2B5EF4-FFF2-40B4-BE49-F238E27FC236}">
                    <a16:creationId xmlns:a16="http://schemas.microsoft.com/office/drawing/2014/main" id="{53B75AAB-340F-8A48-8103-35C65373C384}"/>
                  </a:ext>
                </a:extLst>
              </p:cNvPr>
              <p:cNvSpPr txBox="1">
                <a:spLocks noRot="1" noChangeAspect="1" noMove="1" noResize="1" noEditPoints="1" noAdjustHandles="1" noChangeArrowheads="1" noChangeShapeType="1" noTextEdit="1"/>
              </p:cNvSpPr>
              <p:nvPr/>
            </p:nvSpPr>
            <p:spPr>
              <a:xfrm>
                <a:off x="4686302" y="2394135"/>
                <a:ext cx="2731773" cy="429285"/>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158CD327-7EF1-F54D-A30C-591FDB104E94}"/>
                  </a:ext>
                </a:extLst>
              </p:cNvPr>
              <p:cNvSpPr txBox="1"/>
              <p:nvPr/>
            </p:nvSpPr>
            <p:spPr>
              <a:xfrm>
                <a:off x="4662524" y="2009609"/>
                <a:ext cx="2113271" cy="4377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100" i="1">
                              <a:latin typeface="Cambria Math" panose="02040503050406030204" pitchFamily="18" charset="0"/>
                            </a:rPr>
                          </m:ctrlPr>
                        </m:sSupPr>
                        <m:e>
                          <m:r>
                            <a:rPr lang="en-US" sz="2100" i="1">
                              <a:latin typeface="Cambria Math" panose="02040503050406030204" pitchFamily="18" charset="0"/>
                            </a:rPr>
                            <m:t>𝑎</m:t>
                          </m:r>
                        </m:e>
                        <m:sup>
                          <m:r>
                            <a:rPr lang="en-US" sz="2100" i="1">
                              <a:latin typeface="Cambria Math" panose="02040503050406030204" pitchFamily="18" charset="0"/>
                            </a:rPr>
                            <m:t>[2]</m:t>
                          </m:r>
                        </m:sup>
                      </m:sSup>
                      <m:r>
                        <a:rPr lang="en-US" sz="2100" i="1">
                          <a:latin typeface="Cambria Math" panose="02040503050406030204" pitchFamily="18" charset="0"/>
                        </a:rPr>
                        <m:t>=</m:t>
                      </m:r>
                      <m:sSup>
                        <m:sSupPr>
                          <m:ctrlPr>
                            <a:rPr lang="en-US" sz="2100" i="1">
                              <a:latin typeface="Cambria Math" panose="02040503050406030204" pitchFamily="18" charset="0"/>
                            </a:rPr>
                          </m:ctrlPr>
                        </m:sSupPr>
                        <m:e>
                          <m:r>
                            <a:rPr lang="en-US" sz="2100" i="1">
                              <a:latin typeface="Cambria Math" panose="02040503050406030204" pitchFamily="18" charset="0"/>
                            </a:rPr>
                            <m:t>𝑔</m:t>
                          </m:r>
                        </m:e>
                        <m:sup>
                          <m:d>
                            <m:dPr>
                              <m:begChr m:val="["/>
                              <m:endChr m:val="]"/>
                              <m:ctrlPr>
                                <a:rPr lang="en-US" sz="2100" i="1">
                                  <a:latin typeface="Cambria Math" panose="02040503050406030204" pitchFamily="18" charset="0"/>
                                </a:rPr>
                              </m:ctrlPr>
                            </m:dPr>
                            <m:e>
                              <m:r>
                                <a:rPr lang="en-US" sz="2100" i="1">
                                  <a:latin typeface="Cambria Math" panose="02040503050406030204" pitchFamily="18" charset="0"/>
                                </a:rPr>
                                <m:t>2</m:t>
                              </m:r>
                            </m:e>
                          </m:d>
                        </m:sup>
                      </m:sSup>
                      <m:r>
                        <a:rPr lang="en-US" sz="2100" i="1">
                          <a:latin typeface="Cambria Math" panose="02040503050406030204" pitchFamily="18" charset="0"/>
                        </a:rPr>
                        <m:t>(</m:t>
                      </m:r>
                      <m:sSup>
                        <m:sSupPr>
                          <m:ctrlPr>
                            <a:rPr lang="en-US" sz="2100" i="1">
                              <a:latin typeface="Cambria Math" panose="02040503050406030204" pitchFamily="18" charset="0"/>
                            </a:rPr>
                          </m:ctrlPr>
                        </m:sSupPr>
                        <m:e>
                          <m:r>
                            <a:rPr lang="en-US" sz="2100" i="1">
                              <a:latin typeface="Cambria Math" panose="02040503050406030204" pitchFamily="18" charset="0"/>
                            </a:rPr>
                            <m:t>𝑧</m:t>
                          </m:r>
                        </m:e>
                        <m:sup>
                          <m:d>
                            <m:dPr>
                              <m:begChr m:val="["/>
                              <m:endChr m:val="]"/>
                              <m:ctrlPr>
                                <a:rPr lang="en-US" sz="2100" i="1">
                                  <a:latin typeface="Cambria Math" panose="02040503050406030204" pitchFamily="18" charset="0"/>
                                </a:rPr>
                              </m:ctrlPr>
                            </m:dPr>
                            <m:e>
                              <m:r>
                                <a:rPr lang="en-US" sz="2100" i="1">
                                  <a:latin typeface="Cambria Math" panose="02040503050406030204" pitchFamily="18" charset="0"/>
                                </a:rPr>
                                <m:t>2</m:t>
                              </m:r>
                            </m:e>
                          </m:d>
                        </m:sup>
                      </m:sSup>
                      <m:r>
                        <a:rPr lang="en-US" sz="2100" i="1">
                          <a:latin typeface="Cambria Math" panose="02040503050406030204" pitchFamily="18" charset="0"/>
                        </a:rPr>
                        <m:t>)</m:t>
                      </m:r>
                    </m:oMath>
                  </m:oMathPara>
                </a14:m>
                <a:endParaRPr lang="en-US" sz="2100" dirty="0"/>
              </a:p>
            </p:txBody>
          </p:sp>
        </mc:Choice>
        <mc:Fallback xmlns="">
          <p:sp>
            <p:nvSpPr>
              <p:cNvPr id="61" name="TextBox 60">
                <a:extLst>
                  <a:ext uri="{FF2B5EF4-FFF2-40B4-BE49-F238E27FC236}">
                    <a16:creationId xmlns:a16="http://schemas.microsoft.com/office/drawing/2014/main" id="{158CD327-7EF1-F54D-A30C-591FDB104E94}"/>
                  </a:ext>
                </a:extLst>
              </p:cNvPr>
              <p:cNvSpPr txBox="1">
                <a:spLocks noRot="1" noChangeAspect="1" noMove="1" noResize="1" noEditPoints="1" noAdjustHandles="1" noChangeArrowheads="1" noChangeShapeType="1" noTextEdit="1"/>
              </p:cNvSpPr>
              <p:nvPr/>
            </p:nvSpPr>
            <p:spPr>
              <a:xfrm>
                <a:off x="4662524" y="2009609"/>
                <a:ext cx="2113271" cy="437749"/>
              </a:xfrm>
              <a:prstGeom prst="rect">
                <a:avLst/>
              </a:prstGeom>
              <a:blipFill>
                <a:blip r:embed="rId7"/>
                <a:stretch>
                  <a:fillRect b="-1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64117CC7-81D7-444A-94DE-B20905620D50}"/>
                  </a:ext>
                </a:extLst>
              </p:cNvPr>
              <p:cNvSpPr txBox="1"/>
              <p:nvPr/>
            </p:nvSpPr>
            <p:spPr>
              <a:xfrm>
                <a:off x="4668779" y="1572488"/>
                <a:ext cx="1206292" cy="4292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100" i="1">
                              <a:latin typeface="Cambria Math" panose="02040503050406030204" pitchFamily="18" charset="0"/>
                            </a:rPr>
                          </m:ctrlPr>
                        </m:sSupPr>
                        <m:e>
                          <m:r>
                            <a:rPr lang="en-US" sz="2100" i="1">
                              <a:latin typeface="Cambria Math" panose="02040503050406030204" pitchFamily="18" charset="0"/>
                            </a:rPr>
                            <m:t>𝑦</m:t>
                          </m:r>
                          <m:r>
                            <a:rPr lang="en-US" sz="2100" i="1">
                              <a:latin typeface="Cambria Math" panose="02040503050406030204" pitchFamily="18" charset="0"/>
                            </a:rPr>
                            <m:t>=</m:t>
                          </m:r>
                          <m:r>
                            <a:rPr lang="en-US" sz="2100" i="1">
                              <a:latin typeface="Cambria Math" panose="02040503050406030204" pitchFamily="18" charset="0"/>
                            </a:rPr>
                            <m:t>𝑎</m:t>
                          </m:r>
                        </m:e>
                        <m:sup>
                          <m:r>
                            <a:rPr lang="en-US" sz="2100" i="1">
                              <a:latin typeface="Cambria Math" panose="02040503050406030204" pitchFamily="18" charset="0"/>
                            </a:rPr>
                            <m:t>[2]</m:t>
                          </m:r>
                        </m:sup>
                      </m:sSup>
                    </m:oMath>
                  </m:oMathPara>
                </a14:m>
                <a:endParaRPr lang="en-US" sz="2100" dirty="0"/>
              </a:p>
            </p:txBody>
          </p:sp>
        </mc:Choice>
        <mc:Fallback xmlns="">
          <p:sp>
            <p:nvSpPr>
              <p:cNvPr id="75" name="TextBox 74">
                <a:extLst>
                  <a:ext uri="{FF2B5EF4-FFF2-40B4-BE49-F238E27FC236}">
                    <a16:creationId xmlns:a16="http://schemas.microsoft.com/office/drawing/2014/main" id="{64117CC7-81D7-444A-94DE-B20905620D50}"/>
                  </a:ext>
                </a:extLst>
              </p:cNvPr>
              <p:cNvSpPr txBox="1">
                <a:spLocks noRot="1" noChangeAspect="1" noMove="1" noResize="1" noEditPoints="1" noAdjustHandles="1" noChangeArrowheads="1" noChangeShapeType="1" noTextEdit="1"/>
              </p:cNvSpPr>
              <p:nvPr/>
            </p:nvSpPr>
            <p:spPr>
              <a:xfrm>
                <a:off x="4668779" y="1572488"/>
                <a:ext cx="1206292" cy="429285"/>
              </a:xfrm>
              <a:prstGeom prst="rect">
                <a:avLst/>
              </a:prstGeom>
              <a:blipFill>
                <a:blip r:embed="rId8"/>
                <a:stretch>
                  <a:fillRect b="-5714"/>
                </a:stretch>
              </a:blipFill>
            </p:spPr>
            <p:txBody>
              <a:bodyPr/>
              <a:lstStyle/>
              <a:p>
                <a:r>
                  <a:rPr lang="zh-CN" altLang="en-US">
                    <a:noFill/>
                  </a:rPr>
                  <a:t> </a:t>
                </a:r>
              </a:p>
            </p:txBody>
          </p:sp>
        </mc:Fallback>
      </mc:AlternateContent>
      <p:sp>
        <p:nvSpPr>
          <p:cNvPr id="7" name="TextBox 6">
            <a:extLst>
              <a:ext uri="{FF2B5EF4-FFF2-40B4-BE49-F238E27FC236}">
                <a16:creationId xmlns:a16="http://schemas.microsoft.com/office/drawing/2014/main" id="{D61A64EF-1850-EA4E-9159-BFA68961A144}"/>
              </a:ext>
            </a:extLst>
          </p:cNvPr>
          <p:cNvSpPr txBox="1"/>
          <p:nvPr/>
        </p:nvSpPr>
        <p:spPr>
          <a:xfrm>
            <a:off x="6786867" y="1942063"/>
            <a:ext cx="1710725" cy="323165"/>
          </a:xfrm>
          <a:prstGeom prst="rect">
            <a:avLst/>
          </a:prstGeom>
          <a:noFill/>
        </p:spPr>
        <p:txBody>
          <a:bodyPr wrap="none" rtlCol="0">
            <a:spAutoFit/>
          </a:bodyPr>
          <a:lstStyle/>
          <a:p>
            <a:r>
              <a:rPr lang="en-US" sz="1500" dirty="0">
                <a:latin typeface="Times New Roman" panose="02020603050405020304" pitchFamily="18" charset="0"/>
                <a:cs typeface="Times New Roman" panose="02020603050405020304" pitchFamily="18" charset="0"/>
              </a:rPr>
              <a:t>sigmoid </a:t>
            </a:r>
            <a:r>
              <a:rPr lang="zh-CN" altLang="en-US" sz="1500" dirty="0">
                <a:latin typeface="Times New Roman" panose="02020603050405020304" pitchFamily="18" charset="0"/>
                <a:cs typeface="Times New Roman" panose="02020603050405020304" pitchFamily="18" charset="0"/>
              </a:rPr>
              <a:t>或</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softmax</a:t>
            </a:r>
            <a:endParaRPr lang="en-US" sz="1500" dirty="0">
              <a:latin typeface="Times New Roman" panose="02020603050405020304" pitchFamily="18" charset="0"/>
              <a:cs typeface="Times New Roman" panose="02020603050405020304" pitchFamily="18" charset="0"/>
            </a:endParaRPr>
          </a:p>
        </p:txBody>
      </p:sp>
      <p:sp>
        <p:nvSpPr>
          <p:cNvPr id="78" name="TextBox 77">
            <a:extLst>
              <a:ext uri="{FF2B5EF4-FFF2-40B4-BE49-F238E27FC236}">
                <a16:creationId xmlns:a16="http://schemas.microsoft.com/office/drawing/2014/main" id="{43B7EA6D-3AD2-C448-B42A-1077B64D2355}"/>
              </a:ext>
            </a:extLst>
          </p:cNvPr>
          <p:cNvSpPr txBox="1"/>
          <p:nvPr/>
        </p:nvSpPr>
        <p:spPr>
          <a:xfrm>
            <a:off x="7905568" y="3428741"/>
            <a:ext cx="654346" cy="323165"/>
          </a:xfrm>
          <a:prstGeom prst="rect">
            <a:avLst/>
          </a:prstGeom>
          <a:noFill/>
        </p:spPr>
        <p:txBody>
          <a:bodyPr wrap="none" rtlCol="0">
            <a:spAutoFit/>
          </a:bodyPr>
          <a:lstStyle/>
          <a:p>
            <a:r>
              <a:rPr lang="en-US" sz="1500" dirty="0" err="1">
                <a:latin typeface="Times New Roman" panose="02020603050405020304" pitchFamily="18" charset="0"/>
                <a:cs typeface="Times New Roman" panose="02020603050405020304" pitchFamily="18" charset="0"/>
              </a:rPr>
              <a:t>ReLU</a:t>
            </a:r>
            <a:endParaRPr lang="en-US"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6169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D957E-4573-F948-9812-82CC80E15F6D}"/>
              </a:ext>
            </a:extLst>
          </p:cNvPr>
          <p:cNvSpPr>
            <a:spLocks noGrp="1"/>
          </p:cNvSpPr>
          <p:nvPr>
            <p:ph type="title"/>
          </p:nvPr>
        </p:nvSpPr>
        <p:spPr>
          <a:xfrm>
            <a:off x="442913" y="58596"/>
            <a:ext cx="8243887" cy="1314450"/>
          </a:xfrm>
        </p:spPr>
        <p:txBody>
          <a:bodyPr/>
          <a:lstStyle/>
          <a:p>
            <a:r>
              <a:rPr lang="zh-CN" altLang="en-US" dirty="0">
                <a:solidFill>
                  <a:srgbClr val="006666"/>
                </a:solidFill>
              </a:rPr>
              <a:t>前向神经网络</a:t>
            </a:r>
            <a:endParaRPr lang="en-US" b="0" dirty="0"/>
          </a:p>
        </p:txBody>
      </p:sp>
      <p:sp>
        <p:nvSpPr>
          <p:cNvPr id="4" name="Slide Number Placeholder 3">
            <a:extLst>
              <a:ext uri="{FF2B5EF4-FFF2-40B4-BE49-F238E27FC236}">
                <a16:creationId xmlns:a16="http://schemas.microsoft.com/office/drawing/2014/main" id="{342D2BF1-F3C5-BF43-B9C1-862176EFEC4F}"/>
              </a:ext>
            </a:extLst>
          </p:cNvPr>
          <p:cNvSpPr>
            <a:spLocks noGrp="1"/>
          </p:cNvSpPr>
          <p:nvPr>
            <p:ph type="sldNum" sz="quarter" idx="12"/>
          </p:nvPr>
        </p:nvSpPr>
        <p:spPr/>
        <p:txBody>
          <a:bodyPr/>
          <a:lstStyle/>
          <a:p>
            <a:pPr>
              <a:defRPr/>
            </a:pPr>
            <a:fld id="{713DD8BE-556E-3440-9013-11CC5588178D}" type="slidenum">
              <a:rPr lang="en-US" smtClean="0"/>
              <a:pPr>
                <a:defRPr/>
              </a:pPr>
              <a:t>23</a:t>
            </a:fld>
            <a:endParaRPr lang="en-US"/>
          </a:p>
        </p:txBody>
      </p:sp>
      <p:pic>
        <p:nvPicPr>
          <p:cNvPr id="5" name="Picture 4">
            <a:extLst>
              <a:ext uri="{FF2B5EF4-FFF2-40B4-BE49-F238E27FC236}">
                <a16:creationId xmlns:a16="http://schemas.microsoft.com/office/drawing/2014/main" id="{E6B58516-1A10-7B46-BFBF-82AC28F804A7}"/>
              </a:ext>
            </a:extLst>
          </p:cNvPr>
          <p:cNvPicPr>
            <a:picLocks noChangeAspect="1"/>
          </p:cNvPicPr>
          <p:nvPr/>
        </p:nvPicPr>
        <p:blipFill>
          <a:blip r:embed="rId3"/>
          <a:stretch>
            <a:fillRect/>
          </a:stretch>
        </p:blipFill>
        <p:spPr>
          <a:xfrm>
            <a:off x="523644" y="2029035"/>
            <a:ext cx="3311123" cy="2717800"/>
          </a:xfrm>
          <a:prstGeom prst="rect">
            <a:avLst/>
          </a:prstGeom>
        </p:spPr>
      </p:pic>
      <p:pic>
        <p:nvPicPr>
          <p:cNvPr id="6" name="Picture 5">
            <a:extLst>
              <a:ext uri="{FF2B5EF4-FFF2-40B4-BE49-F238E27FC236}">
                <a16:creationId xmlns:a16="http://schemas.microsoft.com/office/drawing/2014/main" id="{CF3FDF68-4037-C34A-8AAD-8E0F66849515}"/>
              </a:ext>
            </a:extLst>
          </p:cNvPr>
          <p:cNvPicPr>
            <a:picLocks noChangeAspect="1"/>
          </p:cNvPicPr>
          <p:nvPr/>
        </p:nvPicPr>
        <p:blipFill>
          <a:blip r:embed="rId4"/>
          <a:stretch>
            <a:fillRect/>
          </a:stretch>
        </p:blipFill>
        <p:spPr>
          <a:xfrm>
            <a:off x="4542898" y="2982430"/>
            <a:ext cx="4461278" cy="1915085"/>
          </a:xfrm>
          <a:prstGeom prst="rect">
            <a:avLst/>
          </a:prstGeom>
        </p:spPr>
      </p:pic>
      <p:pic>
        <p:nvPicPr>
          <p:cNvPr id="9" name="Picture 8">
            <a:extLst>
              <a:ext uri="{FF2B5EF4-FFF2-40B4-BE49-F238E27FC236}">
                <a16:creationId xmlns:a16="http://schemas.microsoft.com/office/drawing/2014/main" id="{567E349A-4ED6-1D43-AFA2-9C799615513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444400" y="908403"/>
            <a:ext cx="1964966" cy="2009625"/>
          </a:xfrm>
          <a:prstGeom prst="rect">
            <a:avLst/>
          </a:prstGeom>
        </p:spPr>
      </p:pic>
    </p:spTree>
    <p:extLst>
      <p:ext uri="{BB962C8B-B14F-4D97-AF65-F5344CB8AC3E}">
        <p14:creationId xmlns:p14="http://schemas.microsoft.com/office/powerpoint/2010/main" val="56386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4C43C1-1F41-4321-A589-FB754893187C}"/>
              </a:ext>
            </a:extLst>
          </p:cNvPr>
          <p:cNvSpPr>
            <a:spLocks noGrp="1"/>
          </p:cNvSpPr>
          <p:nvPr>
            <p:ph type="title"/>
          </p:nvPr>
        </p:nvSpPr>
        <p:spPr/>
        <p:txBody>
          <a:bodyPr/>
          <a:lstStyle/>
          <a:p>
            <a:r>
              <a:rPr lang="zh-CN" altLang="en-US" dirty="0"/>
              <a:t>前向神经网络</a:t>
            </a:r>
          </a:p>
        </p:txBody>
      </p:sp>
      <p:sp>
        <p:nvSpPr>
          <p:cNvPr id="3" name="内容占位符 2">
            <a:extLst>
              <a:ext uri="{FF2B5EF4-FFF2-40B4-BE49-F238E27FC236}">
                <a16:creationId xmlns:a16="http://schemas.microsoft.com/office/drawing/2014/main" id="{982C8F6F-F047-49C0-BAB2-8088D3963C87}"/>
              </a:ext>
            </a:extLst>
          </p:cNvPr>
          <p:cNvSpPr>
            <a:spLocks noGrp="1"/>
          </p:cNvSpPr>
          <p:nvPr>
            <p:ph idx="1"/>
          </p:nvPr>
        </p:nvSpPr>
        <p:spPr/>
        <p:txBody>
          <a:bodyPr/>
          <a:lstStyle/>
          <a:p>
            <a:endParaRPr lang="zh-CN" altLang="en-US" dirty="0"/>
          </a:p>
        </p:txBody>
      </p:sp>
      <p:pic>
        <p:nvPicPr>
          <p:cNvPr id="4" name="图片 3">
            <a:extLst>
              <a:ext uri="{FF2B5EF4-FFF2-40B4-BE49-F238E27FC236}">
                <a16:creationId xmlns:a16="http://schemas.microsoft.com/office/drawing/2014/main" id="{96FD8403-3DD9-4C27-AF21-5FEB25D6C4FF}"/>
              </a:ext>
            </a:extLst>
          </p:cNvPr>
          <p:cNvPicPr>
            <a:picLocks noChangeAspect="1"/>
          </p:cNvPicPr>
          <p:nvPr/>
        </p:nvPicPr>
        <p:blipFill>
          <a:blip r:embed="rId2"/>
          <a:stretch>
            <a:fillRect/>
          </a:stretch>
        </p:blipFill>
        <p:spPr>
          <a:xfrm>
            <a:off x="2351112" y="2419350"/>
            <a:ext cx="5029200" cy="3200400"/>
          </a:xfrm>
          <a:prstGeom prst="rect">
            <a:avLst/>
          </a:prstGeom>
        </p:spPr>
      </p:pic>
      <p:pic>
        <p:nvPicPr>
          <p:cNvPr id="5" name="图片 4">
            <a:extLst>
              <a:ext uri="{FF2B5EF4-FFF2-40B4-BE49-F238E27FC236}">
                <a16:creationId xmlns:a16="http://schemas.microsoft.com/office/drawing/2014/main" id="{65089C49-DCC5-46BE-A948-85A3A755B50B}"/>
              </a:ext>
            </a:extLst>
          </p:cNvPr>
          <p:cNvPicPr>
            <a:picLocks noChangeAspect="1"/>
          </p:cNvPicPr>
          <p:nvPr/>
        </p:nvPicPr>
        <p:blipFill>
          <a:blip r:embed="rId3"/>
          <a:stretch>
            <a:fillRect/>
          </a:stretch>
        </p:blipFill>
        <p:spPr>
          <a:xfrm>
            <a:off x="656890" y="4431357"/>
            <a:ext cx="1628775" cy="1009650"/>
          </a:xfrm>
          <a:prstGeom prst="rect">
            <a:avLst/>
          </a:prstGeom>
        </p:spPr>
      </p:pic>
      <p:pic>
        <p:nvPicPr>
          <p:cNvPr id="6" name="图片 5">
            <a:extLst>
              <a:ext uri="{FF2B5EF4-FFF2-40B4-BE49-F238E27FC236}">
                <a16:creationId xmlns:a16="http://schemas.microsoft.com/office/drawing/2014/main" id="{BB4B7880-C538-4307-B30D-E44381B93DE0}"/>
              </a:ext>
            </a:extLst>
          </p:cNvPr>
          <p:cNvPicPr>
            <a:picLocks noChangeAspect="1"/>
          </p:cNvPicPr>
          <p:nvPr/>
        </p:nvPicPr>
        <p:blipFill>
          <a:blip r:embed="rId4"/>
          <a:stretch>
            <a:fillRect/>
          </a:stretch>
        </p:blipFill>
        <p:spPr>
          <a:xfrm>
            <a:off x="609264" y="3695700"/>
            <a:ext cx="1724025" cy="323850"/>
          </a:xfrm>
          <a:prstGeom prst="rect">
            <a:avLst/>
          </a:prstGeom>
        </p:spPr>
      </p:pic>
      <p:pic>
        <p:nvPicPr>
          <p:cNvPr id="7" name="图片 6">
            <a:extLst>
              <a:ext uri="{FF2B5EF4-FFF2-40B4-BE49-F238E27FC236}">
                <a16:creationId xmlns:a16="http://schemas.microsoft.com/office/drawing/2014/main" id="{31321D4C-3AC8-4341-B0B5-C5095E9C3B53}"/>
              </a:ext>
            </a:extLst>
          </p:cNvPr>
          <p:cNvPicPr>
            <a:picLocks noChangeAspect="1"/>
          </p:cNvPicPr>
          <p:nvPr/>
        </p:nvPicPr>
        <p:blipFill>
          <a:blip r:embed="rId5"/>
          <a:stretch>
            <a:fillRect/>
          </a:stretch>
        </p:blipFill>
        <p:spPr>
          <a:xfrm>
            <a:off x="3347864" y="1581150"/>
            <a:ext cx="3362325" cy="790575"/>
          </a:xfrm>
          <a:prstGeom prst="rect">
            <a:avLst/>
          </a:prstGeom>
        </p:spPr>
      </p:pic>
    </p:spTree>
    <p:extLst>
      <p:ext uri="{BB962C8B-B14F-4D97-AF65-F5344CB8AC3E}">
        <p14:creationId xmlns:p14="http://schemas.microsoft.com/office/powerpoint/2010/main" val="3096930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6B850E-28FC-4F8C-A5D0-AE4B204F5368}"/>
              </a:ext>
            </a:extLst>
          </p:cNvPr>
          <p:cNvSpPr>
            <a:spLocks noGrp="1"/>
          </p:cNvSpPr>
          <p:nvPr>
            <p:ph type="title"/>
          </p:nvPr>
        </p:nvSpPr>
        <p:spPr/>
        <p:txBody>
          <a:bodyPr/>
          <a:lstStyle/>
          <a:p>
            <a:r>
              <a:rPr lang="zh-CN" altLang="en-US" dirty="0"/>
              <a:t>前向神经网络：总结</a:t>
            </a:r>
          </a:p>
        </p:txBody>
      </p:sp>
      <p:sp>
        <p:nvSpPr>
          <p:cNvPr id="3" name="内容占位符 2">
            <a:extLst>
              <a:ext uri="{FF2B5EF4-FFF2-40B4-BE49-F238E27FC236}">
                <a16:creationId xmlns:a16="http://schemas.microsoft.com/office/drawing/2014/main" id="{200E1262-61F8-43AA-9362-E6B9B6FF2D66}"/>
              </a:ext>
            </a:extLst>
          </p:cNvPr>
          <p:cNvSpPr>
            <a:spLocks noGrp="1"/>
          </p:cNvSpPr>
          <p:nvPr>
            <p:ph idx="1"/>
          </p:nvPr>
        </p:nvSpPr>
        <p:spPr/>
        <p:txBody>
          <a:bodyPr/>
          <a:lstStyle/>
          <a:p>
            <a:r>
              <a:rPr lang="zh-CN" altLang="en-US" sz="2800" dirty="0"/>
              <a:t>通用表示</a:t>
            </a:r>
            <a:endParaRPr lang="en-US" altLang="zh-CN" sz="2800" dirty="0"/>
          </a:p>
          <a:p>
            <a:endParaRPr lang="en-US" altLang="zh-CN" sz="2800" dirty="0"/>
          </a:p>
          <a:p>
            <a:endParaRPr lang="en-US" altLang="zh-CN" sz="2800" dirty="0"/>
          </a:p>
          <a:p>
            <a:endParaRPr lang="en-US" altLang="zh-CN" sz="2800" dirty="0"/>
          </a:p>
          <a:p>
            <a:endParaRPr lang="en-US" altLang="zh-CN" sz="2800" dirty="0"/>
          </a:p>
          <a:p>
            <a:r>
              <a:rPr lang="zh-CN" altLang="en-US" sz="2800" dirty="0"/>
              <a:t>前向算法</a:t>
            </a:r>
          </a:p>
        </p:txBody>
      </p:sp>
      <p:pic>
        <p:nvPicPr>
          <p:cNvPr id="4" name="图片 3">
            <a:extLst>
              <a:ext uri="{FF2B5EF4-FFF2-40B4-BE49-F238E27FC236}">
                <a16:creationId xmlns:a16="http://schemas.microsoft.com/office/drawing/2014/main" id="{C0B614E8-829F-4DA7-AF2C-CE981590D45E}"/>
              </a:ext>
            </a:extLst>
          </p:cNvPr>
          <p:cNvPicPr>
            <a:picLocks noChangeAspect="1"/>
          </p:cNvPicPr>
          <p:nvPr/>
        </p:nvPicPr>
        <p:blipFill>
          <a:blip r:embed="rId2"/>
          <a:stretch>
            <a:fillRect/>
          </a:stretch>
        </p:blipFill>
        <p:spPr>
          <a:xfrm>
            <a:off x="1080406" y="2207095"/>
            <a:ext cx="2247900" cy="1733550"/>
          </a:xfrm>
          <a:prstGeom prst="rect">
            <a:avLst/>
          </a:prstGeom>
        </p:spPr>
      </p:pic>
      <p:pic>
        <p:nvPicPr>
          <p:cNvPr id="5" name="图片 4">
            <a:extLst>
              <a:ext uri="{FF2B5EF4-FFF2-40B4-BE49-F238E27FC236}">
                <a16:creationId xmlns:a16="http://schemas.microsoft.com/office/drawing/2014/main" id="{05BC6394-3119-4D09-A539-5D386ACE5B8F}"/>
              </a:ext>
            </a:extLst>
          </p:cNvPr>
          <p:cNvPicPr>
            <a:picLocks noChangeAspect="1"/>
          </p:cNvPicPr>
          <p:nvPr/>
        </p:nvPicPr>
        <p:blipFill>
          <a:blip r:embed="rId3"/>
          <a:stretch>
            <a:fillRect/>
          </a:stretch>
        </p:blipFill>
        <p:spPr>
          <a:xfrm>
            <a:off x="1080406" y="4733925"/>
            <a:ext cx="2247900" cy="1047750"/>
          </a:xfrm>
          <a:prstGeom prst="rect">
            <a:avLst/>
          </a:prstGeom>
        </p:spPr>
      </p:pic>
      <p:pic>
        <p:nvPicPr>
          <p:cNvPr id="6" name="图片 5">
            <a:extLst>
              <a:ext uri="{FF2B5EF4-FFF2-40B4-BE49-F238E27FC236}">
                <a16:creationId xmlns:a16="http://schemas.microsoft.com/office/drawing/2014/main" id="{32F00B25-B761-43EB-BC27-11A66A18B26E}"/>
              </a:ext>
            </a:extLst>
          </p:cNvPr>
          <p:cNvPicPr>
            <a:picLocks noChangeAspect="1"/>
          </p:cNvPicPr>
          <p:nvPr/>
        </p:nvPicPr>
        <p:blipFill>
          <a:blip r:embed="rId4"/>
          <a:stretch>
            <a:fillRect/>
          </a:stretch>
        </p:blipFill>
        <p:spPr>
          <a:xfrm>
            <a:off x="3810483" y="3133725"/>
            <a:ext cx="5029200" cy="3200400"/>
          </a:xfrm>
          <a:prstGeom prst="rect">
            <a:avLst/>
          </a:prstGeom>
        </p:spPr>
      </p:pic>
      <p:pic>
        <p:nvPicPr>
          <p:cNvPr id="7" name="图片 6">
            <a:extLst>
              <a:ext uri="{FF2B5EF4-FFF2-40B4-BE49-F238E27FC236}">
                <a16:creationId xmlns:a16="http://schemas.microsoft.com/office/drawing/2014/main" id="{03E5CBC9-B033-4B83-A155-53767E000687}"/>
              </a:ext>
            </a:extLst>
          </p:cNvPr>
          <p:cNvPicPr>
            <a:picLocks noChangeAspect="1"/>
          </p:cNvPicPr>
          <p:nvPr/>
        </p:nvPicPr>
        <p:blipFill>
          <a:blip r:embed="rId5"/>
          <a:stretch>
            <a:fillRect/>
          </a:stretch>
        </p:blipFill>
        <p:spPr>
          <a:xfrm>
            <a:off x="5388934" y="2064220"/>
            <a:ext cx="1628775" cy="1009650"/>
          </a:xfrm>
          <a:prstGeom prst="rect">
            <a:avLst/>
          </a:prstGeom>
        </p:spPr>
      </p:pic>
    </p:spTree>
    <p:extLst>
      <p:ext uri="{BB962C8B-B14F-4D97-AF65-F5344CB8AC3E}">
        <p14:creationId xmlns:p14="http://schemas.microsoft.com/office/powerpoint/2010/main" val="3359678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pPr eaLnBrk="1" hangingPunct="1">
              <a:defRPr/>
            </a:pPr>
            <a:r>
              <a:rPr lang="zh-CN" altLang="en-US" dirty="0"/>
              <a:t>目录</a:t>
            </a:r>
          </a:p>
        </p:txBody>
      </p:sp>
      <p:sp>
        <p:nvSpPr>
          <p:cNvPr id="58371" name="Rectangle 3"/>
          <p:cNvSpPr>
            <a:spLocks noGrp="1" noChangeArrowheads="1"/>
          </p:cNvSpPr>
          <p:nvPr>
            <p:ph type="body" idx="1"/>
          </p:nvPr>
        </p:nvSpPr>
        <p:spPr/>
        <p:txBody>
          <a:bodyPr/>
          <a:lstStyle/>
          <a:p>
            <a:pPr eaLnBrk="1" hangingPunct="1"/>
            <a:r>
              <a:rPr lang="en-US" altLang="zh-CN" b="1" dirty="0"/>
              <a:t>8.1 </a:t>
            </a:r>
            <a:r>
              <a:rPr lang="zh-CN" altLang="en-US" b="1" dirty="0"/>
              <a:t>神经元</a:t>
            </a:r>
          </a:p>
          <a:p>
            <a:pPr eaLnBrk="1" hangingPunct="1"/>
            <a:r>
              <a:rPr lang="en-US" altLang="zh-CN" b="1" dirty="0"/>
              <a:t>8.2 XOR</a:t>
            </a:r>
            <a:r>
              <a:rPr lang="zh-CN" altLang="en-US" b="1" dirty="0"/>
              <a:t>问题</a:t>
            </a:r>
          </a:p>
          <a:p>
            <a:pPr eaLnBrk="1" hangingPunct="1"/>
            <a:r>
              <a:rPr lang="en-US" altLang="zh-CN" b="1" dirty="0"/>
              <a:t>8.3 </a:t>
            </a:r>
            <a:r>
              <a:rPr lang="zh-CN" altLang="en-US" b="1" dirty="0"/>
              <a:t>前向神经网络</a:t>
            </a:r>
            <a:endParaRPr lang="en-US" altLang="zh-CN" b="1" dirty="0"/>
          </a:p>
          <a:p>
            <a:pPr eaLnBrk="1" hangingPunct="1"/>
            <a:r>
              <a:rPr lang="en-US" altLang="zh-CN" b="1" dirty="0">
                <a:solidFill>
                  <a:srgbClr val="B2B2B2"/>
                </a:solidFill>
              </a:rPr>
              <a:t>8.4 </a:t>
            </a:r>
            <a:r>
              <a:rPr lang="zh-CN" altLang="en-US" b="1" dirty="0">
                <a:solidFill>
                  <a:srgbClr val="B2B2B2"/>
                </a:solidFill>
              </a:rPr>
              <a:t>神经网络训练</a:t>
            </a:r>
            <a:endParaRPr lang="en-US" altLang="zh-CN" b="1" dirty="0">
              <a:solidFill>
                <a:srgbClr val="B2B2B2"/>
              </a:solidFill>
            </a:endParaRPr>
          </a:p>
          <a:p>
            <a:pPr eaLnBrk="1" hangingPunct="1"/>
            <a:r>
              <a:rPr lang="en-US" altLang="zh-CN" b="1" dirty="0"/>
              <a:t>8.5 </a:t>
            </a:r>
            <a:r>
              <a:rPr lang="zh-CN" altLang="en-US" b="1" dirty="0"/>
              <a:t>神经网络语言模型</a:t>
            </a:r>
          </a:p>
        </p:txBody>
      </p:sp>
    </p:spTree>
    <p:extLst>
      <p:ext uri="{BB962C8B-B14F-4D97-AF65-F5344CB8AC3E}">
        <p14:creationId xmlns:p14="http://schemas.microsoft.com/office/powerpoint/2010/main" val="2791669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633" y="534134"/>
            <a:ext cx="8110840" cy="896214"/>
          </a:xfrm>
        </p:spPr>
        <p:txBody>
          <a:bodyPr/>
          <a:lstStyle/>
          <a:p>
            <a:r>
              <a:rPr lang="zh-CN" altLang="en-US" dirty="0"/>
              <a:t>神经网络训练</a:t>
            </a:r>
            <a:endParaRPr lang="en-US" b="0" dirty="0"/>
          </a:p>
        </p:txBody>
      </p:sp>
      <p:sp>
        <p:nvSpPr>
          <p:cNvPr id="6" name="Slide Number Placeholder 5"/>
          <p:cNvSpPr>
            <a:spLocks noGrp="1"/>
          </p:cNvSpPr>
          <p:nvPr>
            <p:ph type="sldNum" sz="quarter" idx="12"/>
          </p:nvPr>
        </p:nvSpPr>
        <p:spPr/>
        <p:txBody>
          <a:bodyPr/>
          <a:lstStyle/>
          <a:p>
            <a:pPr>
              <a:defRPr/>
            </a:pPr>
            <a:fld id="{713DD8BE-556E-3440-9013-11CC5588178D}" type="slidenum">
              <a:rPr lang="en-US" smtClean="0"/>
              <a:pPr>
                <a:defRPr/>
              </a:pPr>
              <a:t>27</a:t>
            </a:fld>
            <a:endParaRPr lang="en-US"/>
          </a:p>
        </p:txBody>
      </p:sp>
      <p:sp>
        <p:nvSpPr>
          <p:cNvPr id="8" name="Oval 7"/>
          <p:cNvSpPr/>
          <p:nvPr/>
        </p:nvSpPr>
        <p:spPr bwMode="auto">
          <a:xfrm>
            <a:off x="3908122" y="4015407"/>
            <a:ext cx="274441" cy="476071"/>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9" name="Oval 8"/>
          <p:cNvSpPr/>
          <p:nvPr/>
        </p:nvSpPr>
        <p:spPr bwMode="auto">
          <a:xfrm>
            <a:off x="3578790" y="3734490"/>
            <a:ext cx="493995"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10" name="Oval 9"/>
          <p:cNvSpPr/>
          <p:nvPr/>
        </p:nvSpPr>
        <p:spPr bwMode="auto">
          <a:xfrm>
            <a:off x="3908121" y="2667003"/>
            <a:ext cx="493995"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12" name="Oval 11"/>
          <p:cNvSpPr/>
          <p:nvPr/>
        </p:nvSpPr>
        <p:spPr bwMode="auto">
          <a:xfrm>
            <a:off x="4786332" y="3734490"/>
            <a:ext cx="493995"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13" name="Oval 12"/>
          <p:cNvSpPr/>
          <p:nvPr/>
        </p:nvSpPr>
        <p:spPr bwMode="auto">
          <a:xfrm>
            <a:off x="4182561" y="3734490"/>
            <a:ext cx="493995"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cxnSp>
        <p:nvCxnSpPr>
          <p:cNvPr id="14" name="Straight Arrow Connector 13"/>
          <p:cNvCxnSpPr>
            <a:cxnSpLocks/>
            <a:stCxn id="9" idx="0"/>
            <a:endCxn id="10" idx="3"/>
          </p:cNvCxnSpPr>
          <p:nvPr/>
        </p:nvCxnSpPr>
        <p:spPr bwMode="auto">
          <a:xfrm flipV="1">
            <a:off x="3825788" y="3073355"/>
            <a:ext cx="154677" cy="661135"/>
          </a:xfrm>
          <a:prstGeom prst="straightConnector1">
            <a:avLst/>
          </a:prstGeom>
          <a:noFill/>
          <a:ln w="9525" cap="flat" cmpd="sng" algn="ctr">
            <a:noFill/>
            <a:prstDash val="solid"/>
            <a:round/>
            <a:headEnd type="none" w="med" len="med"/>
            <a:tailEnd type="arrow"/>
          </a:ln>
          <a:effectLst/>
        </p:spPr>
      </p:cxnSp>
      <p:cxnSp>
        <p:nvCxnSpPr>
          <p:cNvPr id="15" name="Straight Arrow Connector 14"/>
          <p:cNvCxnSpPr>
            <a:cxnSpLocks/>
            <a:stCxn id="13" idx="0"/>
            <a:endCxn id="10" idx="4"/>
          </p:cNvCxnSpPr>
          <p:nvPr/>
        </p:nvCxnSpPr>
        <p:spPr bwMode="auto">
          <a:xfrm flipH="1" flipV="1">
            <a:off x="4155118" y="3143073"/>
            <a:ext cx="274440" cy="591416"/>
          </a:xfrm>
          <a:prstGeom prst="straightConnector1">
            <a:avLst/>
          </a:prstGeom>
          <a:noFill/>
          <a:ln w="9525" cap="flat" cmpd="sng" algn="ctr">
            <a:solidFill>
              <a:schemeClr val="tx1"/>
            </a:solidFill>
            <a:prstDash val="solid"/>
            <a:round/>
            <a:headEnd type="none" w="med" len="med"/>
            <a:tailEnd type="arrow"/>
          </a:ln>
          <a:effectLst/>
        </p:spPr>
      </p:cxnSp>
      <p:cxnSp>
        <p:nvCxnSpPr>
          <p:cNvPr id="16" name="Straight Arrow Connector 15"/>
          <p:cNvCxnSpPr>
            <a:cxnSpLocks/>
            <a:stCxn id="12" idx="0"/>
            <a:endCxn id="10" idx="4"/>
          </p:cNvCxnSpPr>
          <p:nvPr/>
        </p:nvCxnSpPr>
        <p:spPr bwMode="auto">
          <a:xfrm flipH="1" flipV="1">
            <a:off x="4155119" y="3143073"/>
            <a:ext cx="878211" cy="591416"/>
          </a:xfrm>
          <a:prstGeom prst="straightConnector1">
            <a:avLst/>
          </a:prstGeom>
          <a:noFill/>
          <a:ln w="9525" cap="flat" cmpd="sng" algn="ctr">
            <a:solidFill>
              <a:schemeClr val="tx1"/>
            </a:solidFill>
            <a:prstDash val="solid"/>
            <a:round/>
            <a:headEnd type="none" w="med" len="med"/>
            <a:tailEnd type="arrow"/>
          </a:ln>
          <a:effectLst/>
        </p:spPr>
      </p:cxnSp>
      <p:cxnSp>
        <p:nvCxnSpPr>
          <p:cNvPr id="18" name="Straight Arrow Connector 17"/>
          <p:cNvCxnSpPr>
            <a:cxnSpLocks/>
            <a:stCxn id="9" idx="7"/>
            <a:endCxn id="10" idx="4"/>
          </p:cNvCxnSpPr>
          <p:nvPr/>
        </p:nvCxnSpPr>
        <p:spPr bwMode="auto">
          <a:xfrm flipV="1">
            <a:off x="4000440" y="3143074"/>
            <a:ext cx="154678" cy="661135"/>
          </a:xfrm>
          <a:prstGeom prst="straightConnector1">
            <a:avLst/>
          </a:prstGeom>
          <a:noFill/>
          <a:ln w="9525" cap="flat" cmpd="sng" algn="ctr">
            <a:solidFill>
              <a:schemeClr val="tx1"/>
            </a:solidFill>
            <a:prstDash val="solid"/>
            <a:round/>
            <a:headEnd type="none" w="med" len="med"/>
            <a:tailEnd type="arrow"/>
          </a:ln>
          <a:effectLst/>
        </p:spPr>
      </p:cxnSp>
      <p:sp>
        <p:nvSpPr>
          <p:cNvPr id="20" name="Oval 19"/>
          <p:cNvSpPr/>
          <p:nvPr/>
        </p:nvSpPr>
        <p:spPr bwMode="auto">
          <a:xfrm>
            <a:off x="4182563" y="5363812"/>
            <a:ext cx="274441" cy="476071"/>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21" name="Oval 20"/>
          <p:cNvSpPr/>
          <p:nvPr/>
        </p:nvSpPr>
        <p:spPr bwMode="auto">
          <a:xfrm>
            <a:off x="2590802" y="5082894"/>
            <a:ext cx="493995"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23" name="Oval 22"/>
          <p:cNvSpPr/>
          <p:nvPr/>
        </p:nvSpPr>
        <p:spPr bwMode="auto">
          <a:xfrm>
            <a:off x="5335215" y="5082894"/>
            <a:ext cx="493995"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24" name="Oval 23"/>
          <p:cNvSpPr/>
          <p:nvPr/>
        </p:nvSpPr>
        <p:spPr bwMode="auto">
          <a:xfrm>
            <a:off x="4402115" y="5082894"/>
            <a:ext cx="493995"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25" name="Oval 24"/>
          <p:cNvSpPr/>
          <p:nvPr/>
        </p:nvSpPr>
        <p:spPr bwMode="auto">
          <a:xfrm>
            <a:off x="3414126" y="5082894"/>
            <a:ext cx="493995"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cxnSp>
        <p:nvCxnSpPr>
          <p:cNvPr id="26" name="Straight Arrow Connector 25"/>
          <p:cNvCxnSpPr>
            <a:cxnSpLocks/>
            <a:stCxn id="21" idx="0"/>
          </p:cNvCxnSpPr>
          <p:nvPr/>
        </p:nvCxnSpPr>
        <p:spPr bwMode="auto">
          <a:xfrm flipV="1">
            <a:off x="2837800" y="4255187"/>
            <a:ext cx="1878949" cy="827706"/>
          </a:xfrm>
          <a:prstGeom prst="straightConnector1">
            <a:avLst/>
          </a:prstGeom>
          <a:noFill/>
          <a:ln w="9525" cap="flat" cmpd="sng" algn="ctr">
            <a:noFill/>
            <a:prstDash val="solid"/>
            <a:round/>
            <a:headEnd type="none" w="med" len="med"/>
            <a:tailEnd type="arrow"/>
          </a:ln>
          <a:effectLst/>
        </p:spPr>
      </p:cxnSp>
      <p:cxnSp>
        <p:nvCxnSpPr>
          <p:cNvPr id="27" name="Straight Arrow Connector 26"/>
          <p:cNvCxnSpPr>
            <a:cxnSpLocks/>
            <a:stCxn id="25" idx="0"/>
            <a:endCxn id="9" idx="4"/>
          </p:cNvCxnSpPr>
          <p:nvPr/>
        </p:nvCxnSpPr>
        <p:spPr bwMode="auto">
          <a:xfrm flipV="1">
            <a:off x="3661123" y="4210561"/>
            <a:ext cx="164664" cy="872333"/>
          </a:xfrm>
          <a:prstGeom prst="straightConnector1">
            <a:avLst/>
          </a:prstGeom>
          <a:noFill/>
          <a:ln w="9525" cap="flat" cmpd="sng" algn="ctr">
            <a:solidFill>
              <a:schemeClr val="tx1"/>
            </a:solidFill>
            <a:prstDash val="solid"/>
            <a:round/>
            <a:headEnd type="none" w="med" len="med"/>
            <a:tailEnd type="arrow"/>
          </a:ln>
          <a:effectLst/>
        </p:spPr>
      </p:cxnSp>
      <p:cxnSp>
        <p:nvCxnSpPr>
          <p:cNvPr id="28" name="Straight Arrow Connector 27"/>
          <p:cNvCxnSpPr>
            <a:cxnSpLocks/>
            <a:stCxn id="24" idx="0"/>
            <a:endCxn id="9" idx="4"/>
          </p:cNvCxnSpPr>
          <p:nvPr/>
        </p:nvCxnSpPr>
        <p:spPr bwMode="auto">
          <a:xfrm flipH="1" flipV="1">
            <a:off x="3825788" y="4210561"/>
            <a:ext cx="823325" cy="872333"/>
          </a:xfrm>
          <a:prstGeom prst="straightConnector1">
            <a:avLst/>
          </a:prstGeom>
          <a:noFill/>
          <a:ln w="9525" cap="flat" cmpd="sng" algn="ctr">
            <a:solidFill>
              <a:schemeClr val="tx1"/>
            </a:solidFill>
            <a:prstDash val="solid"/>
            <a:round/>
            <a:headEnd type="none" w="med" len="med"/>
            <a:tailEnd type="arrow"/>
          </a:ln>
          <a:effectLst/>
        </p:spPr>
      </p:cxnSp>
      <p:cxnSp>
        <p:nvCxnSpPr>
          <p:cNvPr id="29" name="Straight Arrow Connector 28"/>
          <p:cNvCxnSpPr>
            <a:cxnSpLocks/>
            <a:stCxn id="23" idx="0"/>
            <a:endCxn id="9" idx="4"/>
          </p:cNvCxnSpPr>
          <p:nvPr/>
        </p:nvCxnSpPr>
        <p:spPr bwMode="auto">
          <a:xfrm flipH="1" flipV="1">
            <a:off x="3825788" y="4210561"/>
            <a:ext cx="1756425" cy="872333"/>
          </a:xfrm>
          <a:prstGeom prst="straightConnector1">
            <a:avLst/>
          </a:prstGeom>
          <a:noFill/>
          <a:ln w="9525" cap="flat" cmpd="sng" algn="ctr">
            <a:solidFill>
              <a:schemeClr val="tx1"/>
            </a:solidFill>
            <a:prstDash val="solid"/>
            <a:round/>
            <a:headEnd type="none" w="med" len="med"/>
            <a:tailEnd type="arrow"/>
          </a:ln>
          <a:effectLst/>
        </p:spPr>
      </p:cxnSp>
      <p:cxnSp>
        <p:nvCxnSpPr>
          <p:cNvPr id="30" name="Straight Arrow Connector 29"/>
          <p:cNvCxnSpPr>
            <a:cxnSpLocks/>
            <a:stCxn id="21" idx="7"/>
            <a:endCxn id="9" idx="4"/>
          </p:cNvCxnSpPr>
          <p:nvPr/>
        </p:nvCxnSpPr>
        <p:spPr bwMode="auto">
          <a:xfrm flipV="1">
            <a:off x="3012453" y="4210560"/>
            <a:ext cx="813335" cy="942052"/>
          </a:xfrm>
          <a:prstGeom prst="straightConnector1">
            <a:avLst/>
          </a:prstGeom>
          <a:noFill/>
          <a:ln w="9525" cap="flat" cmpd="sng" algn="ctr">
            <a:solidFill>
              <a:schemeClr val="tx1"/>
            </a:solidFill>
            <a:prstDash val="solid"/>
            <a:round/>
            <a:headEnd type="none" w="med" len="med"/>
            <a:tailEnd type="arrow"/>
          </a:ln>
          <a:effectLst/>
        </p:spPr>
      </p:cxnSp>
      <p:sp>
        <p:nvSpPr>
          <p:cNvPr id="34" name="Oval 33"/>
          <p:cNvSpPr/>
          <p:nvPr/>
        </p:nvSpPr>
        <p:spPr bwMode="auto">
          <a:xfrm>
            <a:off x="5993874" y="5082894"/>
            <a:ext cx="493995"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cxnSp>
        <p:nvCxnSpPr>
          <p:cNvPr id="46" name="Straight Arrow Connector 45"/>
          <p:cNvCxnSpPr>
            <a:cxnSpLocks/>
            <a:stCxn id="34" idx="0"/>
            <a:endCxn id="9" idx="4"/>
          </p:cNvCxnSpPr>
          <p:nvPr/>
        </p:nvCxnSpPr>
        <p:spPr bwMode="auto">
          <a:xfrm flipH="1" flipV="1">
            <a:off x="3825787" y="4210561"/>
            <a:ext cx="2415084" cy="872333"/>
          </a:xfrm>
          <a:prstGeom prst="straightConnector1">
            <a:avLst/>
          </a:prstGeom>
          <a:noFill/>
          <a:ln w="9525" cap="flat" cmpd="sng" algn="ctr">
            <a:solidFill>
              <a:schemeClr val="tx1"/>
            </a:solidFill>
            <a:prstDash val="solid"/>
            <a:round/>
            <a:headEnd type="none" w="med" len="med"/>
            <a:tailEnd type="arrow"/>
          </a:ln>
          <a:effectLst/>
        </p:spPr>
      </p:cxnSp>
      <p:cxnSp>
        <p:nvCxnSpPr>
          <p:cNvPr id="49" name="Straight Arrow Connector 48"/>
          <p:cNvCxnSpPr>
            <a:cxnSpLocks/>
            <a:stCxn id="21" idx="7"/>
            <a:endCxn id="13" idx="4"/>
          </p:cNvCxnSpPr>
          <p:nvPr/>
        </p:nvCxnSpPr>
        <p:spPr bwMode="auto">
          <a:xfrm flipV="1">
            <a:off x="3012452" y="4210560"/>
            <a:ext cx="1417106" cy="942052"/>
          </a:xfrm>
          <a:prstGeom prst="straightConnector1">
            <a:avLst/>
          </a:prstGeom>
          <a:noFill/>
          <a:ln w="9525" cap="flat" cmpd="sng" algn="ctr">
            <a:solidFill>
              <a:schemeClr val="tx1"/>
            </a:solidFill>
            <a:prstDash val="solid"/>
            <a:round/>
            <a:headEnd type="none" w="med" len="med"/>
            <a:tailEnd type="arrow"/>
          </a:ln>
          <a:effectLst/>
        </p:spPr>
      </p:cxnSp>
      <p:cxnSp>
        <p:nvCxnSpPr>
          <p:cNvPr id="52" name="Straight Arrow Connector 51"/>
          <p:cNvCxnSpPr>
            <a:cxnSpLocks/>
            <a:endCxn id="12" idx="4"/>
          </p:cNvCxnSpPr>
          <p:nvPr/>
        </p:nvCxnSpPr>
        <p:spPr bwMode="auto">
          <a:xfrm flipV="1">
            <a:off x="3044605" y="4210560"/>
            <a:ext cx="1988724" cy="913472"/>
          </a:xfrm>
          <a:prstGeom prst="straightConnector1">
            <a:avLst/>
          </a:prstGeom>
          <a:noFill/>
          <a:ln w="9525" cap="flat" cmpd="sng" algn="ctr">
            <a:solidFill>
              <a:schemeClr val="tx1"/>
            </a:solidFill>
            <a:prstDash val="solid"/>
            <a:round/>
            <a:headEnd type="none" w="med" len="med"/>
            <a:tailEnd type="arrow"/>
          </a:ln>
          <a:effectLst/>
        </p:spPr>
      </p:cxnSp>
      <p:cxnSp>
        <p:nvCxnSpPr>
          <p:cNvPr id="54" name="Straight Arrow Connector 53"/>
          <p:cNvCxnSpPr>
            <a:cxnSpLocks/>
            <a:stCxn id="34" idx="0"/>
            <a:endCxn id="12" idx="4"/>
          </p:cNvCxnSpPr>
          <p:nvPr/>
        </p:nvCxnSpPr>
        <p:spPr bwMode="auto">
          <a:xfrm flipH="1" flipV="1">
            <a:off x="5033329" y="4210561"/>
            <a:ext cx="1207542" cy="872333"/>
          </a:xfrm>
          <a:prstGeom prst="straightConnector1">
            <a:avLst/>
          </a:prstGeom>
          <a:noFill/>
          <a:ln w="9525" cap="flat" cmpd="sng" algn="ctr">
            <a:solidFill>
              <a:schemeClr val="tx1"/>
            </a:solidFill>
            <a:prstDash val="solid"/>
            <a:round/>
            <a:headEnd type="none" w="med" len="med"/>
            <a:tailEnd type="arrow"/>
          </a:ln>
          <a:effectLst/>
        </p:spPr>
      </p:cxnSp>
      <p:cxnSp>
        <p:nvCxnSpPr>
          <p:cNvPr id="56" name="Straight Arrow Connector 55"/>
          <p:cNvCxnSpPr>
            <a:cxnSpLocks/>
            <a:stCxn id="34" idx="0"/>
            <a:endCxn id="13" idx="4"/>
          </p:cNvCxnSpPr>
          <p:nvPr/>
        </p:nvCxnSpPr>
        <p:spPr bwMode="auto">
          <a:xfrm flipH="1" flipV="1">
            <a:off x="4429559" y="4210561"/>
            <a:ext cx="1811313" cy="872333"/>
          </a:xfrm>
          <a:prstGeom prst="straightConnector1">
            <a:avLst/>
          </a:prstGeom>
          <a:noFill/>
          <a:ln w="9525" cap="flat" cmpd="sng" algn="ctr">
            <a:solidFill>
              <a:schemeClr val="tx1"/>
            </a:solidFill>
            <a:prstDash val="solid"/>
            <a:round/>
            <a:headEnd type="none" w="med" len="med"/>
            <a:tailEnd type="arrow"/>
          </a:ln>
          <a:effectLst/>
        </p:spPr>
      </p:cxnSp>
      <p:cxnSp>
        <p:nvCxnSpPr>
          <p:cNvPr id="60" name="Straight Arrow Connector 59"/>
          <p:cNvCxnSpPr>
            <a:cxnSpLocks/>
          </p:cNvCxnSpPr>
          <p:nvPr/>
        </p:nvCxnSpPr>
        <p:spPr bwMode="auto">
          <a:xfrm flipH="1" flipV="1">
            <a:off x="4388394" y="4232620"/>
            <a:ext cx="1015433" cy="1011302"/>
          </a:xfrm>
          <a:prstGeom prst="straightConnector1">
            <a:avLst/>
          </a:prstGeom>
          <a:noFill/>
          <a:ln w="9525" cap="flat" cmpd="sng" algn="ctr">
            <a:solidFill>
              <a:schemeClr val="tx1"/>
            </a:solidFill>
            <a:prstDash val="solid"/>
            <a:round/>
            <a:headEnd type="none" w="med" len="med"/>
            <a:tailEnd type="arrow"/>
          </a:ln>
          <a:effectLst/>
        </p:spPr>
      </p:cxnSp>
      <p:cxnSp>
        <p:nvCxnSpPr>
          <p:cNvPr id="62" name="Straight Arrow Connector 61"/>
          <p:cNvCxnSpPr>
            <a:cxnSpLocks/>
            <a:stCxn id="23" idx="0"/>
            <a:endCxn id="12" idx="4"/>
          </p:cNvCxnSpPr>
          <p:nvPr/>
        </p:nvCxnSpPr>
        <p:spPr bwMode="auto">
          <a:xfrm flipH="1" flipV="1">
            <a:off x="5033330" y="4210561"/>
            <a:ext cx="548883" cy="872333"/>
          </a:xfrm>
          <a:prstGeom prst="straightConnector1">
            <a:avLst/>
          </a:prstGeom>
          <a:noFill/>
          <a:ln w="9525" cap="flat" cmpd="sng" algn="ctr">
            <a:solidFill>
              <a:schemeClr val="tx1"/>
            </a:solidFill>
            <a:prstDash val="solid"/>
            <a:round/>
            <a:headEnd type="none" w="med" len="med"/>
            <a:tailEnd type="arrow"/>
          </a:ln>
          <a:effectLst/>
        </p:spPr>
      </p:cxnSp>
      <p:cxnSp>
        <p:nvCxnSpPr>
          <p:cNvPr id="66" name="Straight Arrow Connector 65"/>
          <p:cNvCxnSpPr>
            <a:cxnSpLocks/>
            <a:stCxn id="24" idx="0"/>
            <a:endCxn id="13" idx="4"/>
          </p:cNvCxnSpPr>
          <p:nvPr/>
        </p:nvCxnSpPr>
        <p:spPr bwMode="auto">
          <a:xfrm flipH="1" flipV="1">
            <a:off x="4429558" y="4210561"/>
            <a:ext cx="219554" cy="872333"/>
          </a:xfrm>
          <a:prstGeom prst="straightConnector1">
            <a:avLst/>
          </a:prstGeom>
          <a:noFill/>
          <a:ln w="9525" cap="flat" cmpd="sng" algn="ctr">
            <a:solidFill>
              <a:schemeClr val="tx1"/>
            </a:solidFill>
            <a:prstDash val="solid"/>
            <a:round/>
            <a:headEnd type="none" w="med" len="med"/>
            <a:tailEnd type="arrow"/>
          </a:ln>
          <a:effectLst/>
        </p:spPr>
      </p:cxnSp>
      <p:cxnSp>
        <p:nvCxnSpPr>
          <p:cNvPr id="69" name="Straight Arrow Connector 68"/>
          <p:cNvCxnSpPr>
            <a:cxnSpLocks/>
            <a:stCxn id="24" idx="0"/>
            <a:endCxn id="12" idx="4"/>
          </p:cNvCxnSpPr>
          <p:nvPr/>
        </p:nvCxnSpPr>
        <p:spPr bwMode="auto">
          <a:xfrm flipV="1">
            <a:off x="4649113" y="4210561"/>
            <a:ext cx="384217" cy="872333"/>
          </a:xfrm>
          <a:prstGeom prst="straightConnector1">
            <a:avLst/>
          </a:prstGeom>
          <a:noFill/>
          <a:ln w="9525" cap="flat" cmpd="sng" algn="ctr">
            <a:solidFill>
              <a:schemeClr val="tx1"/>
            </a:solidFill>
            <a:prstDash val="solid"/>
            <a:round/>
            <a:headEnd type="none" w="med" len="med"/>
            <a:tailEnd type="arrow"/>
          </a:ln>
          <a:effectLst/>
        </p:spPr>
      </p:cxnSp>
      <p:cxnSp>
        <p:nvCxnSpPr>
          <p:cNvPr id="71" name="Straight Arrow Connector 70"/>
          <p:cNvCxnSpPr>
            <a:cxnSpLocks/>
            <a:stCxn id="25" idx="0"/>
            <a:endCxn id="13" idx="4"/>
          </p:cNvCxnSpPr>
          <p:nvPr/>
        </p:nvCxnSpPr>
        <p:spPr bwMode="auto">
          <a:xfrm flipV="1">
            <a:off x="3661124" y="4210561"/>
            <a:ext cx="768435" cy="872333"/>
          </a:xfrm>
          <a:prstGeom prst="straightConnector1">
            <a:avLst/>
          </a:prstGeom>
          <a:noFill/>
          <a:ln w="9525" cap="flat" cmpd="sng" algn="ctr">
            <a:solidFill>
              <a:schemeClr val="tx1"/>
            </a:solidFill>
            <a:prstDash val="solid"/>
            <a:round/>
            <a:headEnd type="none" w="med" len="med"/>
            <a:tailEnd type="arrow"/>
          </a:ln>
          <a:effectLst/>
        </p:spPr>
      </p:cxnSp>
      <p:cxnSp>
        <p:nvCxnSpPr>
          <p:cNvPr id="74" name="Straight Arrow Connector 73"/>
          <p:cNvCxnSpPr>
            <a:cxnSpLocks/>
            <a:endCxn id="12" idx="4"/>
          </p:cNvCxnSpPr>
          <p:nvPr/>
        </p:nvCxnSpPr>
        <p:spPr bwMode="auto">
          <a:xfrm flipV="1">
            <a:off x="3770899" y="4210560"/>
            <a:ext cx="1262430" cy="872336"/>
          </a:xfrm>
          <a:prstGeom prst="straightConnector1">
            <a:avLst/>
          </a:prstGeom>
          <a:noFill/>
          <a:ln w="9525" cap="flat" cmpd="sng" algn="ctr">
            <a:solidFill>
              <a:schemeClr val="tx1"/>
            </a:solidFill>
            <a:prstDash val="solid"/>
            <a:round/>
            <a:headEnd type="none" w="med" len="med"/>
            <a:tailEnd type="arrow"/>
          </a:ln>
          <a:effectLst/>
        </p:spPr>
      </p:cxnSp>
      <p:sp>
        <p:nvSpPr>
          <p:cNvPr id="76" name="TextBox 75"/>
          <p:cNvSpPr txBox="1"/>
          <p:nvPr/>
        </p:nvSpPr>
        <p:spPr>
          <a:xfrm>
            <a:off x="3523903" y="3060285"/>
            <a:ext cx="329330" cy="523220"/>
          </a:xfrm>
          <a:prstGeom prst="rect">
            <a:avLst/>
          </a:prstGeom>
          <a:noFill/>
        </p:spPr>
        <p:txBody>
          <a:bodyPr wrap="square" rtlCol="0">
            <a:spAutoFit/>
          </a:bodyPr>
          <a:lstStyle/>
          <a:p>
            <a:r>
              <a:rPr lang="en-US" sz="2800" dirty="0">
                <a:solidFill>
                  <a:srgbClr val="590A0E"/>
                </a:solidFill>
              </a:rPr>
              <a:t>U</a:t>
            </a:r>
          </a:p>
        </p:txBody>
      </p:sp>
      <p:sp>
        <p:nvSpPr>
          <p:cNvPr id="77" name="TextBox 76"/>
          <p:cNvSpPr txBox="1"/>
          <p:nvPr/>
        </p:nvSpPr>
        <p:spPr>
          <a:xfrm>
            <a:off x="2810353" y="4296322"/>
            <a:ext cx="329330" cy="523220"/>
          </a:xfrm>
          <a:prstGeom prst="rect">
            <a:avLst/>
          </a:prstGeom>
          <a:noFill/>
        </p:spPr>
        <p:txBody>
          <a:bodyPr wrap="square" rtlCol="0">
            <a:spAutoFit/>
          </a:bodyPr>
          <a:lstStyle/>
          <a:p>
            <a:r>
              <a:rPr lang="en-US" sz="2800" dirty="0">
                <a:solidFill>
                  <a:srgbClr val="590A0E"/>
                </a:solidFill>
              </a:rPr>
              <a:t>W</a:t>
            </a:r>
          </a:p>
        </p:txBody>
      </p:sp>
      <p:sp>
        <p:nvSpPr>
          <p:cNvPr id="83" name="TextBox 82"/>
          <p:cNvSpPr txBox="1"/>
          <p:nvPr/>
        </p:nvSpPr>
        <p:spPr>
          <a:xfrm>
            <a:off x="5969997" y="5021873"/>
            <a:ext cx="535724" cy="507831"/>
          </a:xfrm>
          <a:prstGeom prst="rect">
            <a:avLst/>
          </a:prstGeom>
          <a:noFill/>
        </p:spPr>
        <p:txBody>
          <a:bodyPr wrap="none" rtlCol="0">
            <a:spAutoFit/>
          </a:bodyPr>
          <a:lstStyle/>
          <a:p>
            <a:r>
              <a:rPr lang="en-US" sz="2700" dirty="0" err="1"/>
              <a:t>x</a:t>
            </a:r>
            <a:r>
              <a:rPr lang="en-US" sz="2700" baseline="-25000" dirty="0" err="1"/>
              <a:t>n</a:t>
            </a:r>
            <a:endParaRPr lang="en-US" sz="2700" baseline="-25000" dirty="0"/>
          </a:p>
        </p:txBody>
      </p:sp>
      <p:sp>
        <p:nvSpPr>
          <p:cNvPr id="84" name="TextBox 83"/>
          <p:cNvSpPr txBox="1"/>
          <p:nvPr/>
        </p:nvSpPr>
        <p:spPr>
          <a:xfrm>
            <a:off x="2592033" y="5021873"/>
            <a:ext cx="548883" cy="507831"/>
          </a:xfrm>
          <a:prstGeom prst="rect">
            <a:avLst/>
          </a:prstGeom>
          <a:noFill/>
        </p:spPr>
        <p:txBody>
          <a:bodyPr wrap="square" rtlCol="0">
            <a:spAutoFit/>
          </a:bodyPr>
          <a:lstStyle/>
          <a:p>
            <a:r>
              <a:rPr lang="en-US" sz="2700" dirty="0"/>
              <a:t>x</a:t>
            </a:r>
            <a:r>
              <a:rPr lang="en-US" sz="2700" baseline="-25000" dirty="0"/>
              <a:t>1</a:t>
            </a:r>
          </a:p>
        </p:txBody>
      </p:sp>
      <p:sp>
        <p:nvSpPr>
          <p:cNvPr id="45" name="Oval 44"/>
          <p:cNvSpPr/>
          <p:nvPr/>
        </p:nvSpPr>
        <p:spPr bwMode="auto">
          <a:xfrm>
            <a:off x="4457004" y="2667003"/>
            <a:ext cx="493995"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cxnSp>
        <p:nvCxnSpPr>
          <p:cNvPr id="55" name="Straight Arrow Connector 54"/>
          <p:cNvCxnSpPr>
            <a:cxnSpLocks/>
            <a:stCxn id="12" idx="0"/>
            <a:endCxn id="45" idx="4"/>
          </p:cNvCxnSpPr>
          <p:nvPr/>
        </p:nvCxnSpPr>
        <p:spPr bwMode="auto">
          <a:xfrm flipH="1" flipV="1">
            <a:off x="4704001" y="3143073"/>
            <a:ext cx="329328" cy="591416"/>
          </a:xfrm>
          <a:prstGeom prst="straightConnector1">
            <a:avLst/>
          </a:prstGeom>
          <a:noFill/>
          <a:ln w="9525" cap="flat" cmpd="sng" algn="ctr">
            <a:solidFill>
              <a:schemeClr val="tx1"/>
            </a:solidFill>
            <a:prstDash val="solid"/>
            <a:round/>
            <a:headEnd type="none" w="med" len="med"/>
            <a:tailEnd type="arrow"/>
          </a:ln>
          <a:effectLst/>
        </p:spPr>
      </p:cxnSp>
      <p:cxnSp>
        <p:nvCxnSpPr>
          <p:cNvPr id="57" name="Straight Arrow Connector 56"/>
          <p:cNvCxnSpPr>
            <a:cxnSpLocks/>
            <a:stCxn id="13" idx="0"/>
            <a:endCxn id="45" idx="4"/>
          </p:cNvCxnSpPr>
          <p:nvPr/>
        </p:nvCxnSpPr>
        <p:spPr bwMode="auto">
          <a:xfrm flipV="1">
            <a:off x="4429559" y="3143073"/>
            <a:ext cx="274443" cy="591416"/>
          </a:xfrm>
          <a:prstGeom prst="straightConnector1">
            <a:avLst/>
          </a:prstGeom>
          <a:noFill/>
          <a:ln w="9525" cap="flat" cmpd="sng" algn="ctr">
            <a:solidFill>
              <a:schemeClr val="tx1"/>
            </a:solidFill>
            <a:prstDash val="solid"/>
            <a:round/>
            <a:headEnd type="none" w="med" len="med"/>
            <a:tailEnd type="arrow"/>
          </a:ln>
          <a:effectLst/>
        </p:spPr>
      </p:cxnSp>
      <p:cxnSp>
        <p:nvCxnSpPr>
          <p:cNvPr id="63" name="Straight Arrow Connector 62"/>
          <p:cNvCxnSpPr>
            <a:cxnSpLocks/>
            <a:stCxn id="9" idx="7"/>
            <a:endCxn id="45" idx="4"/>
          </p:cNvCxnSpPr>
          <p:nvPr/>
        </p:nvCxnSpPr>
        <p:spPr bwMode="auto">
          <a:xfrm flipV="1">
            <a:off x="4000441" y="3143074"/>
            <a:ext cx="703561" cy="661135"/>
          </a:xfrm>
          <a:prstGeom prst="straightConnector1">
            <a:avLst/>
          </a:prstGeom>
          <a:noFill/>
          <a:ln w="9525" cap="flat" cmpd="sng" algn="ctr">
            <a:solidFill>
              <a:schemeClr val="tx1"/>
            </a:solidFill>
            <a:prstDash val="solid"/>
            <a:round/>
            <a:headEnd type="none" w="med" len="med"/>
            <a:tailEnd type="arrow"/>
          </a:ln>
          <a:effectLst/>
        </p:spPr>
      </p:cxnSp>
      <p:sp>
        <p:nvSpPr>
          <p:cNvPr id="50" name="Oval 49"/>
          <p:cNvSpPr/>
          <p:nvPr/>
        </p:nvSpPr>
        <p:spPr bwMode="auto">
          <a:xfrm>
            <a:off x="4428648" y="2057403"/>
            <a:ext cx="493995" cy="476071"/>
          </a:xfrm>
          <a:prstGeom prst="ellipse">
            <a:avLst/>
          </a:prstGeom>
          <a:solidFill>
            <a:schemeClr val="bg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51" name="Oval 50"/>
          <p:cNvSpPr/>
          <p:nvPr/>
        </p:nvSpPr>
        <p:spPr bwMode="auto">
          <a:xfrm>
            <a:off x="3895248" y="2057403"/>
            <a:ext cx="493995" cy="476071"/>
          </a:xfrm>
          <a:prstGeom prst="ellipse">
            <a:avLst/>
          </a:prstGeom>
          <a:solidFill>
            <a:schemeClr val="bg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11" name="TextBox 10"/>
          <p:cNvSpPr txBox="1"/>
          <p:nvPr/>
        </p:nvSpPr>
        <p:spPr>
          <a:xfrm>
            <a:off x="1600200" y="2667003"/>
            <a:ext cx="1415772" cy="461665"/>
          </a:xfrm>
          <a:prstGeom prst="rect">
            <a:avLst/>
          </a:prstGeom>
          <a:noFill/>
        </p:spPr>
        <p:txBody>
          <a:bodyPr wrap="none" rtlCol="0">
            <a:spAutoFit/>
          </a:bodyPr>
          <a:lstStyle/>
          <a:p>
            <a:r>
              <a:rPr lang="en-US" sz="2400" dirty="0" err="1"/>
              <a:t>系统输出</a:t>
            </a:r>
            <a:endParaRPr lang="en-US" sz="2400" dirty="0"/>
          </a:p>
        </p:txBody>
      </p:sp>
      <p:sp>
        <p:nvSpPr>
          <p:cNvPr id="53" name="TextBox 52"/>
          <p:cNvSpPr txBox="1"/>
          <p:nvPr/>
        </p:nvSpPr>
        <p:spPr>
          <a:xfrm>
            <a:off x="1643876" y="2057403"/>
            <a:ext cx="1415772" cy="461665"/>
          </a:xfrm>
          <a:prstGeom prst="rect">
            <a:avLst/>
          </a:prstGeom>
          <a:noFill/>
        </p:spPr>
        <p:txBody>
          <a:bodyPr wrap="none" rtlCol="0">
            <a:spAutoFit/>
          </a:bodyPr>
          <a:lstStyle/>
          <a:p>
            <a:r>
              <a:rPr lang="en-US" sz="2400" dirty="0" err="1"/>
              <a:t>实际标签</a:t>
            </a:r>
            <a:endParaRPr lang="en-US" sz="2400" dirty="0"/>
          </a:p>
        </p:txBody>
      </p:sp>
      <p:sp>
        <p:nvSpPr>
          <p:cNvPr id="58" name="TextBox 57"/>
          <p:cNvSpPr txBox="1"/>
          <p:nvPr/>
        </p:nvSpPr>
        <p:spPr>
          <a:xfrm>
            <a:off x="821019" y="5152612"/>
            <a:ext cx="1261884" cy="415498"/>
          </a:xfrm>
          <a:prstGeom prst="rect">
            <a:avLst/>
          </a:prstGeom>
          <a:noFill/>
        </p:spPr>
        <p:txBody>
          <a:bodyPr wrap="none" rtlCol="0">
            <a:spAutoFit/>
          </a:bodyPr>
          <a:lstStyle/>
          <a:p>
            <a:r>
              <a:rPr lang="zh-CN" altLang="en-US" sz="2100" dirty="0"/>
              <a:t>训练样本</a:t>
            </a:r>
            <a:endParaRPr lang="en-US" sz="2100"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C0A7158-09ED-C944-A16C-7073E2AF0BAA}"/>
                  </a:ext>
                </a:extLst>
              </p:cNvPr>
              <p:cNvSpPr txBox="1"/>
              <p:nvPr/>
            </p:nvSpPr>
            <p:spPr>
              <a:xfrm>
                <a:off x="5843448" y="2345099"/>
                <a:ext cx="2442592" cy="461665"/>
              </a:xfrm>
              <a:prstGeom prst="rect">
                <a:avLst/>
              </a:prstGeom>
              <a:noFill/>
            </p:spPr>
            <p:txBody>
              <a:bodyPr wrap="none" rtlCol="0">
                <a:spAutoFit/>
              </a:bodyPr>
              <a:lstStyle/>
              <a:p>
                <a:r>
                  <a:rPr lang="en-US" sz="2400" dirty="0" err="1"/>
                  <a:t>损失函数</a:t>
                </a:r>
                <a:r>
                  <a:rPr lang="en-US" sz="2400" dirty="0"/>
                  <a:t> L(</a:t>
                </a:r>
                <a14:m>
                  <m:oMath xmlns:m="http://schemas.openxmlformats.org/officeDocument/2006/math">
                    <m:acc>
                      <m:accPr>
                        <m:chr m:val="̂"/>
                        <m:ctrlPr>
                          <a:rPr lang="en-US" sz="2400" i="1" dirty="0">
                            <a:latin typeface="Cambria Math" panose="02040503050406030204" pitchFamily="18" charset="0"/>
                          </a:rPr>
                        </m:ctrlPr>
                      </m:accPr>
                      <m:e>
                        <m:r>
                          <a:rPr lang="en-US" sz="2400" i="1" dirty="0">
                            <a:latin typeface="Cambria Math" panose="02040503050406030204" pitchFamily="18" charset="0"/>
                          </a:rPr>
                          <m:t>𝑦</m:t>
                        </m:r>
                      </m:e>
                    </m:acc>
                    <m:r>
                      <a:rPr lang="en-US" sz="2400" i="1" dirty="0">
                        <a:latin typeface="Cambria Math" panose="02040503050406030204" pitchFamily="18" charset="0"/>
                      </a:rPr>
                      <m:t>,</m:t>
                    </m:r>
                    <m:r>
                      <a:rPr lang="en-US" sz="2400" i="1" dirty="0">
                        <a:latin typeface="Cambria Math" panose="02040503050406030204" pitchFamily="18" charset="0"/>
                      </a:rPr>
                      <m:t>𝑦</m:t>
                    </m:r>
                  </m:oMath>
                </a14:m>
                <a:r>
                  <a:rPr lang="en-US" sz="2400" dirty="0"/>
                  <a:t>)</a:t>
                </a:r>
              </a:p>
            </p:txBody>
          </p:sp>
        </mc:Choice>
        <mc:Fallback xmlns="">
          <p:sp>
            <p:nvSpPr>
              <p:cNvPr id="7" name="TextBox 6">
                <a:extLst>
                  <a:ext uri="{FF2B5EF4-FFF2-40B4-BE49-F238E27FC236}">
                    <a16:creationId xmlns:a16="http://schemas.microsoft.com/office/drawing/2014/main" id="{AC0A7158-09ED-C944-A16C-7073E2AF0BAA}"/>
                  </a:ext>
                </a:extLst>
              </p:cNvPr>
              <p:cNvSpPr txBox="1">
                <a:spLocks noRot="1" noChangeAspect="1" noMove="1" noResize="1" noEditPoints="1" noAdjustHandles="1" noChangeArrowheads="1" noChangeShapeType="1" noTextEdit="1"/>
              </p:cNvSpPr>
              <p:nvPr/>
            </p:nvSpPr>
            <p:spPr>
              <a:xfrm>
                <a:off x="5843448" y="2345099"/>
                <a:ext cx="2442592" cy="461665"/>
              </a:xfrm>
              <a:prstGeom prst="rect">
                <a:avLst/>
              </a:prstGeom>
              <a:blipFill>
                <a:blip r:embed="rId3"/>
                <a:stretch>
                  <a:fillRect l="-3627" t="-10811" r="-3109" b="-27027"/>
                </a:stretch>
              </a:blipFill>
            </p:spPr>
            <p:txBody>
              <a:bodyPr/>
              <a:lstStyle/>
              <a:p>
                <a:r>
                  <a:rPr lang="zh-CN" altLang="en-US">
                    <a:noFill/>
                  </a:rPr>
                  <a:t> </a:t>
                </a:r>
              </a:p>
            </p:txBody>
          </p:sp>
        </mc:Fallback>
      </mc:AlternateContent>
      <p:sp>
        <p:nvSpPr>
          <p:cNvPr id="78" name="Right Brace 77">
            <a:extLst>
              <a:ext uri="{FF2B5EF4-FFF2-40B4-BE49-F238E27FC236}">
                <a16:creationId xmlns:a16="http://schemas.microsoft.com/office/drawing/2014/main" id="{2069ECC1-05FA-9243-99A3-C0E64EECAE2A}"/>
              </a:ext>
            </a:extLst>
          </p:cNvPr>
          <p:cNvSpPr/>
          <p:nvPr/>
        </p:nvSpPr>
        <p:spPr bwMode="auto">
          <a:xfrm>
            <a:off x="5134736" y="2221143"/>
            <a:ext cx="411663" cy="354925"/>
          </a:xfrm>
          <a:prstGeom prst="rightBrace">
            <a:avLst/>
          </a:prstGeom>
          <a:noFill/>
          <a:ln w="349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grpSp>
        <p:nvGrpSpPr>
          <p:cNvPr id="4" name="Group 3">
            <a:extLst>
              <a:ext uri="{FF2B5EF4-FFF2-40B4-BE49-F238E27FC236}">
                <a16:creationId xmlns:a16="http://schemas.microsoft.com/office/drawing/2014/main" id="{CA8FE939-2AE5-844F-A7E1-4C0D80B054FE}"/>
              </a:ext>
            </a:extLst>
          </p:cNvPr>
          <p:cNvGrpSpPr/>
          <p:nvPr/>
        </p:nvGrpSpPr>
        <p:grpSpPr>
          <a:xfrm>
            <a:off x="1106408" y="3620281"/>
            <a:ext cx="1107996" cy="940447"/>
            <a:chOff x="457200" y="2038350"/>
            <a:chExt cx="1107996" cy="940447"/>
          </a:xfrm>
        </p:grpSpPr>
        <p:sp>
          <p:nvSpPr>
            <p:cNvPr id="17" name="Up Arrow 16"/>
            <p:cNvSpPr/>
            <p:nvPr/>
          </p:nvSpPr>
          <p:spPr bwMode="auto">
            <a:xfrm>
              <a:off x="800100" y="2038350"/>
              <a:ext cx="457200" cy="449878"/>
            </a:xfrm>
            <a:prstGeom prst="upArrow">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dirty="0">
                <a:solidFill>
                  <a:srgbClr val="009900"/>
                </a:solidFill>
                <a:latin typeface="Tahoma" charset="0"/>
              </a:endParaRPr>
            </a:p>
          </p:txBody>
        </p:sp>
        <p:sp>
          <p:nvSpPr>
            <p:cNvPr id="3" name="TextBox 2">
              <a:extLst>
                <a:ext uri="{FF2B5EF4-FFF2-40B4-BE49-F238E27FC236}">
                  <a16:creationId xmlns:a16="http://schemas.microsoft.com/office/drawing/2014/main" id="{8519709E-1179-C447-AB13-38B4DAF2B4B3}"/>
                </a:ext>
              </a:extLst>
            </p:cNvPr>
            <p:cNvSpPr txBox="1"/>
            <p:nvPr/>
          </p:nvSpPr>
          <p:spPr>
            <a:xfrm>
              <a:off x="457200" y="2609465"/>
              <a:ext cx="1107996" cy="369332"/>
            </a:xfrm>
            <a:prstGeom prst="rect">
              <a:avLst/>
            </a:prstGeom>
            <a:noFill/>
          </p:spPr>
          <p:txBody>
            <a:bodyPr wrap="none" rtlCol="0">
              <a:spAutoFit/>
            </a:bodyPr>
            <a:lstStyle/>
            <a:p>
              <a:r>
                <a:rPr lang="zh-CN" altLang="en-US" dirty="0">
                  <a:solidFill>
                    <a:srgbClr val="C00000"/>
                  </a:solidFill>
                </a:rPr>
                <a:t>前向传播</a:t>
              </a:r>
              <a:endParaRPr lang="en-US" dirty="0">
                <a:solidFill>
                  <a:srgbClr val="C00000"/>
                </a:solidFill>
              </a:endParaRPr>
            </a:p>
          </p:txBody>
        </p:sp>
      </p:grpSp>
      <p:grpSp>
        <p:nvGrpSpPr>
          <p:cNvPr id="19" name="Group 18">
            <a:extLst>
              <a:ext uri="{FF2B5EF4-FFF2-40B4-BE49-F238E27FC236}">
                <a16:creationId xmlns:a16="http://schemas.microsoft.com/office/drawing/2014/main" id="{8830E49B-A849-1F4B-8B5A-957CEEBF8C1B}"/>
              </a:ext>
            </a:extLst>
          </p:cNvPr>
          <p:cNvGrpSpPr/>
          <p:nvPr/>
        </p:nvGrpSpPr>
        <p:grpSpPr>
          <a:xfrm>
            <a:off x="7085937" y="3404245"/>
            <a:ext cx="1107996" cy="799927"/>
            <a:chOff x="7086600" y="2153265"/>
            <a:chExt cx="1107996" cy="799927"/>
          </a:xfrm>
        </p:grpSpPr>
        <p:sp>
          <p:nvSpPr>
            <p:cNvPr id="59" name="Up Arrow 58">
              <a:extLst>
                <a:ext uri="{FF2B5EF4-FFF2-40B4-BE49-F238E27FC236}">
                  <a16:creationId xmlns:a16="http://schemas.microsoft.com/office/drawing/2014/main" id="{3F01E2D6-6B90-EC4F-82ED-5F4BC68C7BF7}"/>
                </a:ext>
              </a:extLst>
            </p:cNvPr>
            <p:cNvSpPr/>
            <p:nvPr/>
          </p:nvSpPr>
          <p:spPr bwMode="auto">
            <a:xfrm rot="10800000">
              <a:off x="7489410" y="2503314"/>
              <a:ext cx="457200" cy="449878"/>
            </a:xfrm>
            <a:prstGeom prst="upArrow">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5" name="TextBox 4">
              <a:extLst>
                <a:ext uri="{FF2B5EF4-FFF2-40B4-BE49-F238E27FC236}">
                  <a16:creationId xmlns:a16="http://schemas.microsoft.com/office/drawing/2014/main" id="{BC807923-7BE6-1845-9130-078B274112A4}"/>
                </a:ext>
              </a:extLst>
            </p:cNvPr>
            <p:cNvSpPr txBox="1"/>
            <p:nvPr/>
          </p:nvSpPr>
          <p:spPr>
            <a:xfrm>
              <a:off x="7086600" y="2153265"/>
              <a:ext cx="1107996" cy="369332"/>
            </a:xfrm>
            <a:prstGeom prst="rect">
              <a:avLst/>
            </a:prstGeom>
            <a:noFill/>
          </p:spPr>
          <p:txBody>
            <a:bodyPr wrap="none" rtlCol="0">
              <a:spAutoFit/>
            </a:bodyPr>
            <a:lstStyle/>
            <a:p>
              <a:r>
                <a:rPr lang="zh-CN" altLang="en-US" dirty="0">
                  <a:solidFill>
                    <a:srgbClr val="C00000"/>
                  </a:solidFill>
                </a:rPr>
                <a:t>反向传播</a:t>
              </a:r>
              <a:endParaRPr lang="en-US" dirty="0">
                <a:solidFill>
                  <a:srgbClr val="C00000"/>
                </a:solidFill>
              </a:endParaRPr>
            </a:p>
          </p:txBody>
        </p:sp>
      </p:grpSp>
      <mc:AlternateContent xmlns:mc="http://schemas.openxmlformats.org/markup-compatibility/2006" xmlns:a14="http://schemas.microsoft.com/office/drawing/2010/main">
        <mc:Choice Requires="a14">
          <p:sp>
            <p:nvSpPr>
              <p:cNvPr id="22" name="矩形 21">
                <a:extLst>
                  <a:ext uri="{FF2B5EF4-FFF2-40B4-BE49-F238E27FC236}">
                    <a16:creationId xmlns:a16="http://schemas.microsoft.com/office/drawing/2014/main" id="{48CC7C1F-B3D6-4249-92EA-423F47B016B6}"/>
                  </a:ext>
                </a:extLst>
              </p:cNvPr>
              <p:cNvSpPr/>
              <p:nvPr/>
            </p:nvSpPr>
            <p:spPr>
              <a:xfrm>
                <a:off x="3951348" y="2085075"/>
                <a:ext cx="40023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i="1" dirty="0">
                          <a:latin typeface="Cambria Math" panose="02040503050406030204" pitchFamily="18" charset="0"/>
                        </a:rPr>
                        <m:t>𝑦</m:t>
                      </m:r>
                    </m:oMath>
                  </m:oMathPara>
                </a14:m>
                <a:endParaRPr lang="zh-CN" altLang="en-US" dirty="0"/>
              </a:p>
            </p:txBody>
          </p:sp>
        </mc:Choice>
        <mc:Fallback xmlns="">
          <p:sp>
            <p:nvSpPr>
              <p:cNvPr id="22" name="矩形 21">
                <a:extLst>
                  <a:ext uri="{FF2B5EF4-FFF2-40B4-BE49-F238E27FC236}">
                    <a16:creationId xmlns:a16="http://schemas.microsoft.com/office/drawing/2014/main" id="{48CC7C1F-B3D6-4249-92EA-423F47B016B6}"/>
                  </a:ext>
                </a:extLst>
              </p:cNvPr>
              <p:cNvSpPr>
                <a:spLocks noRot="1" noChangeAspect="1" noMove="1" noResize="1" noEditPoints="1" noAdjustHandles="1" noChangeArrowheads="1" noChangeShapeType="1" noTextEdit="1"/>
              </p:cNvSpPr>
              <p:nvPr/>
            </p:nvSpPr>
            <p:spPr>
              <a:xfrm>
                <a:off x="3951348" y="2085075"/>
                <a:ext cx="400238" cy="369332"/>
              </a:xfrm>
              <a:prstGeom prst="rect">
                <a:avLst/>
              </a:prstGeom>
              <a:blipFill>
                <a:blip r:embed="rId4"/>
                <a:stretch>
                  <a:fillRect b="-1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矩形 30">
                <a:extLst>
                  <a:ext uri="{FF2B5EF4-FFF2-40B4-BE49-F238E27FC236}">
                    <a16:creationId xmlns:a16="http://schemas.microsoft.com/office/drawing/2014/main" id="{24E059AE-F348-7C48-8549-B1B512DB199C}"/>
                  </a:ext>
                </a:extLst>
              </p:cNvPr>
              <p:cNvSpPr/>
              <p:nvPr/>
            </p:nvSpPr>
            <p:spPr>
              <a:xfrm>
                <a:off x="3951348" y="2710439"/>
                <a:ext cx="40023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altLang="zh-CN" i="1" dirty="0">
                              <a:latin typeface="Cambria Math" panose="02040503050406030204" pitchFamily="18" charset="0"/>
                            </a:rPr>
                          </m:ctrlPr>
                        </m:accPr>
                        <m:e>
                          <m:r>
                            <a:rPr lang="en-US" altLang="zh-CN" i="1" dirty="0">
                              <a:latin typeface="Cambria Math" panose="02040503050406030204" pitchFamily="18" charset="0"/>
                            </a:rPr>
                            <m:t>𝑦</m:t>
                          </m:r>
                        </m:e>
                      </m:acc>
                    </m:oMath>
                  </m:oMathPara>
                </a14:m>
                <a:endParaRPr lang="zh-CN" altLang="en-US" dirty="0"/>
              </a:p>
            </p:txBody>
          </p:sp>
        </mc:Choice>
        <mc:Fallback xmlns="">
          <p:sp>
            <p:nvSpPr>
              <p:cNvPr id="31" name="矩形 30">
                <a:extLst>
                  <a:ext uri="{FF2B5EF4-FFF2-40B4-BE49-F238E27FC236}">
                    <a16:creationId xmlns:a16="http://schemas.microsoft.com/office/drawing/2014/main" id="{24E059AE-F348-7C48-8549-B1B512DB199C}"/>
                  </a:ext>
                </a:extLst>
              </p:cNvPr>
              <p:cNvSpPr>
                <a:spLocks noRot="1" noChangeAspect="1" noMove="1" noResize="1" noEditPoints="1" noAdjustHandles="1" noChangeArrowheads="1" noChangeShapeType="1" noTextEdit="1"/>
              </p:cNvSpPr>
              <p:nvPr/>
            </p:nvSpPr>
            <p:spPr>
              <a:xfrm>
                <a:off x="3951348" y="2710439"/>
                <a:ext cx="400238" cy="369332"/>
              </a:xfrm>
              <a:prstGeom prst="rect">
                <a:avLst/>
              </a:prstGeom>
              <a:blipFill>
                <a:blip r:embed="rId5"/>
                <a:stretch>
                  <a:fillRect b="-645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4832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11" grpId="0"/>
      <p:bldP spid="53" grpId="0"/>
      <p:bldP spid="7" grpId="0"/>
      <p:bldP spid="7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a:t>神经网络训练</a:t>
            </a:r>
            <a:endParaRPr lang="en-US" b="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97763" y="2000250"/>
                <a:ext cx="8229600" cy="4000500"/>
              </a:xfrm>
            </p:spPr>
            <p:txBody>
              <a:bodyPr>
                <a:normAutofit fontScale="92500" lnSpcReduction="10000"/>
              </a:bodyPr>
              <a:lstStyle/>
              <a:p>
                <a14:m>
                  <m:oMath xmlns:m="http://schemas.openxmlformats.org/officeDocument/2006/math">
                    <m:r>
                      <a:rPr lang="en-US" i="1" dirty="0" smtClean="0">
                        <a:solidFill>
                          <a:srgbClr val="0000FF"/>
                        </a:solidFill>
                        <a:latin typeface="Cambria Math" panose="02040503050406030204" pitchFamily="18" charset="0"/>
                      </a:rPr>
                      <m:t>对于</m:t>
                    </m:r>
                    <m:r>
                      <a:rPr lang="en-US" i="1" dirty="0">
                        <a:solidFill>
                          <a:srgbClr val="0000FF"/>
                        </a:solidFill>
                        <a:latin typeface="Cambria Math" panose="02040503050406030204" pitchFamily="18" charset="0"/>
                      </a:rPr>
                      <m:t>每一个</m:t>
                    </m:r>
                    <m:r>
                      <a:rPr lang="en-US" i="1" dirty="0" smtClean="0">
                        <a:solidFill>
                          <a:srgbClr val="0000FF"/>
                        </a:solidFill>
                        <a:latin typeface="Cambria Math" panose="02040503050406030204" pitchFamily="18" charset="0"/>
                      </a:rPr>
                      <m:t>训练</m:t>
                    </m:r>
                    <m:r>
                      <a:rPr lang="en-US" i="1" dirty="0">
                        <a:solidFill>
                          <a:srgbClr val="0000FF"/>
                        </a:solidFill>
                        <a:latin typeface="Cambria Math" panose="02040503050406030204" pitchFamily="18" charset="0"/>
                      </a:rPr>
                      <m:t>样本</m:t>
                    </m:r>
                    <m:r>
                      <a:rPr lang="en-US" b="0" i="1" dirty="0" smtClean="0">
                        <a:solidFill>
                          <a:srgbClr val="0000FF"/>
                        </a:solidFill>
                        <a:latin typeface="Cambria Math" panose="02040503050406030204" pitchFamily="18" charset="0"/>
                      </a:rPr>
                      <m:t>(</m:t>
                    </m:r>
                    <m:r>
                      <a:rPr lang="en-US" b="0" i="1" dirty="0" smtClean="0">
                        <a:solidFill>
                          <a:srgbClr val="0000FF"/>
                        </a:solidFill>
                        <a:latin typeface="Cambria Math" panose="02040503050406030204" pitchFamily="18" charset="0"/>
                      </a:rPr>
                      <m:t>𝑥</m:t>
                    </m:r>
                    <m:r>
                      <a:rPr lang="en-US" b="0" i="1" dirty="0" smtClean="0">
                        <a:solidFill>
                          <a:srgbClr val="0000FF"/>
                        </a:solidFill>
                        <a:latin typeface="Cambria Math" panose="02040503050406030204" pitchFamily="18" charset="0"/>
                      </a:rPr>
                      <m:t>,</m:t>
                    </m:r>
                    <m:r>
                      <a:rPr lang="en-US" b="0" i="1" dirty="0" smtClean="0">
                        <a:solidFill>
                          <a:srgbClr val="0000FF"/>
                        </a:solidFill>
                        <a:latin typeface="Cambria Math" panose="02040503050406030204" pitchFamily="18" charset="0"/>
                      </a:rPr>
                      <m:t>𝑦</m:t>
                    </m:r>
                    <m:r>
                      <a:rPr lang="en-US" b="0" i="1" dirty="0" smtClean="0">
                        <a:solidFill>
                          <a:srgbClr val="0000FF"/>
                        </a:solidFill>
                        <a:latin typeface="Cambria Math" panose="02040503050406030204" pitchFamily="18" charset="0"/>
                      </a:rPr>
                      <m:t>)</m:t>
                    </m:r>
                  </m:oMath>
                </a14:m>
                <a:endParaRPr lang="en-US" dirty="0">
                  <a:solidFill>
                    <a:srgbClr val="0000FF"/>
                  </a:solidFill>
                </a:endParaRPr>
              </a:p>
              <a:p>
                <a:pPr lvl="1"/>
                <a:r>
                  <a:rPr lang="en-US" sz="2700" dirty="0" err="1"/>
                  <a:t>执行前向计算进行预测</a:t>
                </a:r>
                <a:r>
                  <a:rPr lang="en-US" sz="2700" dirty="0"/>
                  <a:t> </a:t>
                </a:r>
                <a14:m>
                  <m:oMath xmlns:m="http://schemas.openxmlformats.org/officeDocument/2006/math">
                    <m:acc>
                      <m:accPr>
                        <m:chr m:val="̂"/>
                        <m:ctrlPr>
                          <a:rPr lang="en-US" sz="2700" i="1" dirty="0">
                            <a:solidFill>
                              <a:srgbClr val="0000FF"/>
                            </a:solidFill>
                            <a:latin typeface="Cambria Math" panose="02040503050406030204" pitchFamily="18" charset="0"/>
                          </a:rPr>
                        </m:ctrlPr>
                      </m:accPr>
                      <m:e>
                        <m:r>
                          <a:rPr lang="en-US" sz="2700" i="1" dirty="0">
                            <a:solidFill>
                              <a:srgbClr val="0000FF"/>
                            </a:solidFill>
                            <a:latin typeface="Cambria Math" panose="02040503050406030204" pitchFamily="18" charset="0"/>
                          </a:rPr>
                          <m:t>𝑦</m:t>
                        </m:r>
                      </m:e>
                    </m:acc>
                  </m:oMath>
                </a14:m>
                <a:endParaRPr lang="en-US" sz="2700" dirty="0"/>
              </a:p>
              <a:p>
                <a:pPr lvl="1"/>
                <a:r>
                  <a:rPr lang="zh-CN" altLang="en-US" sz="2700" dirty="0"/>
                  <a:t>执行后向计算更新权重：</a:t>
                </a:r>
                <a:endParaRPr lang="en-US" sz="2700" dirty="0"/>
              </a:p>
              <a:p>
                <a:pPr lvl="2"/>
                <a:r>
                  <a:rPr lang="zh-CN" altLang="en-US" sz="2300" dirty="0"/>
                  <a:t>对每一个输出节点</a:t>
                </a:r>
                <a:endParaRPr lang="en-US" sz="2300" dirty="0"/>
              </a:p>
              <a:p>
                <a:pPr marL="691334" lvl="3" indent="0">
                  <a:buNone/>
                </a:pPr>
                <a:r>
                  <a:rPr lang="zh-CN" altLang="en-US" dirty="0"/>
                  <a:t>        </a:t>
                </a:r>
                <a:r>
                  <a:rPr lang="en-US" dirty="0"/>
                  <a:t>计算</a:t>
                </a:r>
                <a:r>
                  <a:rPr lang="en-US" altLang="zh-CN" dirty="0">
                    <a:solidFill>
                      <a:srgbClr val="0000FF"/>
                    </a:solidFill>
                  </a:rPr>
                  <a:t> </a:t>
                </a:r>
                <a14:m>
                  <m:oMath xmlns:m="http://schemas.openxmlformats.org/officeDocument/2006/math">
                    <m:r>
                      <a:rPr lang="en-US" altLang="zh-CN" i="1" dirty="0">
                        <a:solidFill>
                          <a:srgbClr val="0000FF"/>
                        </a:solidFill>
                        <a:latin typeface="Cambria Math" panose="02040503050406030204" pitchFamily="18" charset="0"/>
                      </a:rPr>
                      <m:t>𝑦</m:t>
                    </m:r>
                  </m:oMath>
                </a14:m>
                <a:r>
                  <a:rPr lang="en-US" altLang="zh-CN" dirty="0">
                    <a:solidFill>
                      <a:srgbClr val="0000FF"/>
                    </a:solidFill>
                  </a:rPr>
                  <a:t> </a:t>
                </a:r>
                <a:r>
                  <a:rPr lang="en-US" dirty="0"/>
                  <a:t>和</a:t>
                </a:r>
                <a:r>
                  <a:rPr lang="en-US" altLang="zh-CN" dirty="0">
                    <a:solidFill>
                      <a:srgbClr val="0000FF"/>
                    </a:solidFill>
                  </a:rPr>
                  <a:t> </a:t>
                </a:r>
                <a14:m>
                  <m:oMath xmlns:m="http://schemas.openxmlformats.org/officeDocument/2006/math">
                    <m:acc>
                      <m:accPr>
                        <m:chr m:val="̂"/>
                        <m:ctrlPr>
                          <a:rPr lang="en-US" altLang="zh-CN" i="1" dirty="0">
                            <a:solidFill>
                              <a:srgbClr val="0000FF"/>
                            </a:solidFill>
                            <a:latin typeface="Cambria Math" panose="02040503050406030204" pitchFamily="18" charset="0"/>
                          </a:rPr>
                        </m:ctrlPr>
                      </m:accPr>
                      <m:e>
                        <m:r>
                          <a:rPr lang="en-US" altLang="zh-CN" i="1" dirty="0">
                            <a:solidFill>
                              <a:srgbClr val="0000FF"/>
                            </a:solidFill>
                            <a:latin typeface="Cambria Math" panose="02040503050406030204" pitchFamily="18" charset="0"/>
                          </a:rPr>
                          <m:t>𝑦</m:t>
                        </m:r>
                      </m:e>
                    </m:acc>
                    <m:r>
                      <a:rPr lang="en-US" altLang="zh-CN" i="1" dirty="0">
                        <a:solidFill>
                          <a:srgbClr val="0000FF"/>
                        </a:solidFill>
                        <a:latin typeface="Cambria Math" panose="02040503050406030204" pitchFamily="18" charset="0"/>
                      </a:rPr>
                      <m:t> </m:t>
                    </m:r>
                  </m:oMath>
                </a14:m>
                <a:r>
                  <a:rPr lang="en-US" dirty="0"/>
                  <a:t>之间的损失</a:t>
                </a:r>
                <a14:m>
                  <m:oMath xmlns:m="http://schemas.openxmlformats.org/officeDocument/2006/math">
                    <m:r>
                      <a:rPr lang="en-US" i="1" dirty="0">
                        <a:solidFill>
                          <a:srgbClr val="0000FF"/>
                        </a:solidFill>
                        <a:latin typeface="Cambria Math" panose="02040503050406030204" pitchFamily="18" charset="0"/>
                        <a:ea typeface="Cambria Math" panose="02040503050406030204" pitchFamily="18" charset="0"/>
                      </a:rPr>
                      <m:t>𝐿</m:t>
                    </m:r>
                  </m:oMath>
                </a14:m>
                <a:endParaRPr lang="en-US" dirty="0"/>
              </a:p>
              <a:p>
                <a:pPr marL="691334" lvl="3" indent="0">
                  <a:buNone/>
                </a:pPr>
                <a:r>
                  <a:rPr lang="zh-CN" altLang="en-US" dirty="0"/>
                  <a:t>        计算损失函数对最后一层权重的梯度</a:t>
                </a:r>
                <a:endParaRPr lang="en-US" altLang="zh-CN" dirty="0"/>
              </a:p>
              <a:p>
                <a:pPr marL="691334" lvl="3" indent="0">
                  <a:buNone/>
                </a:pPr>
                <a:r>
                  <a:rPr lang="zh-CN" altLang="en-US" sz="1900" dirty="0"/>
                  <a:t>             根据梯度更新权重</a:t>
                </a:r>
                <a:endParaRPr lang="en-US" sz="1900" dirty="0"/>
              </a:p>
              <a:p>
                <a:pPr lvl="2"/>
                <a:r>
                  <a:rPr lang="zh-CN" altLang="en-US" sz="2300" dirty="0"/>
                  <a:t>对每一个隐藏节点</a:t>
                </a:r>
                <a:endParaRPr lang="en-US" sz="2300" dirty="0"/>
              </a:p>
              <a:p>
                <a:pPr marL="691334" lvl="3" indent="0">
                  <a:buNone/>
                </a:pPr>
                <a:r>
                  <a:rPr lang="zh-CN" altLang="en-US" dirty="0"/>
                  <a:t>        计算当前层输出的损失</a:t>
                </a:r>
                <a:endParaRPr lang="en-US" dirty="0"/>
              </a:p>
              <a:p>
                <a:pPr marL="691334" lvl="3" indent="0">
                  <a:buNone/>
                </a:pPr>
                <a:r>
                  <a:rPr lang="zh-CN" altLang="en-US" dirty="0"/>
                  <a:t>        计算当前损失对于当前层权重的梯度</a:t>
                </a:r>
                <a:endParaRPr lang="en-US" dirty="0"/>
              </a:p>
              <a:p>
                <a:pPr marL="799284" lvl="4" indent="0">
                  <a:buNone/>
                </a:pPr>
                <a:r>
                  <a:rPr lang="zh-CN" altLang="en-US" sz="1900" dirty="0"/>
                  <a:t>           根据梯度更新权重</a:t>
                </a:r>
                <a:endParaRPr lang="en-US" sz="19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97763" y="2000250"/>
                <a:ext cx="8229600" cy="4000500"/>
              </a:xfrm>
              <a:blipFill>
                <a:blip r:embed="rId3"/>
                <a:stretch>
                  <a:fillRect l="-1079" b="-949"/>
                </a:stretch>
              </a:blipFill>
            </p:spPr>
            <p:txBody>
              <a:bodyPr/>
              <a:lstStyle/>
              <a:p>
                <a:r>
                  <a:rPr lang="zh-CN" altLang="en-US">
                    <a:noFill/>
                  </a:rPr>
                  <a:t> </a:t>
                </a:r>
              </a:p>
            </p:txBody>
          </p:sp>
        </mc:Fallback>
      </mc:AlternateContent>
      <p:sp>
        <p:nvSpPr>
          <p:cNvPr id="6" name="Slide Number Placeholder 5"/>
          <p:cNvSpPr>
            <a:spLocks noGrp="1"/>
          </p:cNvSpPr>
          <p:nvPr>
            <p:ph type="sldNum" sz="quarter" idx="12"/>
          </p:nvPr>
        </p:nvSpPr>
        <p:spPr/>
        <p:txBody>
          <a:bodyPr/>
          <a:lstStyle/>
          <a:p>
            <a:pPr>
              <a:defRPr/>
            </a:pPr>
            <a:fld id="{713DD8BE-556E-3440-9013-11CC5588178D}" type="slidenum">
              <a:rPr lang="en-US" smtClean="0"/>
              <a:pPr>
                <a:defRPr/>
              </a:pPr>
              <a:t>28</a:t>
            </a:fld>
            <a:endParaRPr lang="en-US"/>
          </a:p>
        </p:txBody>
      </p:sp>
    </p:spTree>
    <p:extLst>
      <p:ext uri="{BB962C8B-B14F-4D97-AF65-F5344CB8AC3E}">
        <p14:creationId xmlns:p14="http://schemas.microsoft.com/office/powerpoint/2010/main" val="40305332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C7D71F-E8F1-4D89-AABF-F0034AF39AE1}"/>
              </a:ext>
            </a:extLst>
          </p:cNvPr>
          <p:cNvSpPr>
            <a:spLocks noGrp="1"/>
          </p:cNvSpPr>
          <p:nvPr>
            <p:ph type="title"/>
          </p:nvPr>
        </p:nvSpPr>
        <p:spPr/>
        <p:txBody>
          <a:bodyPr/>
          <a:lstStyle/>
          <a:p>
            <a:r>
              <a:rPr lang="zh-CN" altLang="en-US" dirty="0"/>
              <a:t>神经网络训练</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989A4AF2-72AA-4902-9FD6-ED3932478A14}"/>
                  </a:ext>
                </a:extLst>
              </p:cNvPr>
              <p:cNvSpPr>
                <a:spLocks noGrp="1"/>
              </p:cNvSpPr>
              <p:nvPr>
                <p:ph idx="1"/>
              </p:nvPr>
            </p:nvSpPr>
            <p:spPr>
              <a:xfrm>
                <a:off x="457200" y="1600200"/>
                <a:ext cx="8229600" cy="5069160"/>
              </a:xfrm>
            </p:spPr>
            <p:txBody>
              <a:bodyPr/>
              <a:lstStyle/>
              <a:p>
                <a:r>
                  <a:rPr lang="zh-CN" altLang="en-US" sz="2800" dirty="0"/>
                  <a:t>损失函数</a:t>
                </a:r>
                <a:endParaRPr lang="en-US" altLang="zh-CN" sz="2800" dirty="0"/>
              </a:p>
              <a:p>
                <a:pPr marL="0" indent="0">
                  <a:buNone/>
                </a:pPr>
                <a:r>
                  <a:rPr lang="zh-CN" altLang="en-US" sz="2400" dirty="0"/>
                  <a:t>    二元分类  </a:t>
                </a:r>
                <a:r>
                  <a:rPr lang="en-US" altLang="zh-CN" sz="2400" dirty="0"/>
                  <a:t>sigmoid</a:t>
                </a:r>
                <a:r>
                  <a:rPr lang="zh-CN" altLang="en-US" sz="2400" dirty="0"/>
                  <a:t>函数</a:t>
                </a:r>
                <a:endParaRPr lang="en-US" altLang="zh-CN" sz="2400" dirty="0"/>
              </a:p>
              <a:p>
                <a:pPr marL="0" indent="0">
                  <a:buNone/>
                </a:pPr>
                <a:endParaRPr lang="en-US" altLang="zh-CN" sz="2800" dirty="0"/>
              </a:p>
              <a:p>
                <a:pPr marL="0" indent="0">
                  <a:buNone/>
                </a:pPr>
                <a:r>
                  <a:rPr lang="en-US" altLang="zh-CN" sz="2800" dirty="0"/>
                  <a:t>    </a:t>
                </a:r>
                <a:r>
                  <a:rPr lang="zh-CN" altLang="en-US" sz="2400" dirty="0"/>
                  <a:t>多元分类</a:t>
                </a:r>
                <a:endParaRPr lang="en-US" altLang="zh-CN" sz="2400" dirty="0"/>
              </a:p>
              <a:p>
                <a:pPr marL="0" indent="0">
                  <a:buNone/>
                </a:pPr>
                <a:endParaRPr lang="en-US" altLang="zh-CN" sz="2400" dirty="0"/>
              </a:p>
              <a:p>
                <a:pPr marL="0" indent="0">
                  <a:buNone/>
                </a:pPr>
                <a:endParaRPr lang="en-US" altLang="zh-CN" sz="2400" dirty="0"/>
              </a:p>
              <a:p>
                <a:pPr marL="0" indent="0">
                  <a:buNone/>
                </a:pPr>
                <a:r>
                  <a:rPr lang="en-US" altLang="zh-CN" sz="2400" dirty="0"/>
                  <a:t>     </a:t>
                </a:r>
                <a:r>
                  <a:rPr lang="zh-CN" altLang="en-US" sz="2400" dirty="0"/>
                  <a:t>硬判决分类，</a:t>
                </a:r>
                <a14:m>
                  <m:oMath xmlns:m="http://schemas.openxmlformats.org/officeDocument/2006/math">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𝑦</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=1,</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𝑦</m:t>
                        </m:r>
                      </m:e>
                      <m:sub>
                        <m:r>
                          <a:rPr lang="en-US" altLang="zh-CN" sz="2400" b="0" i="1" smtClean="0">
                            <a:latin typeface="Cambria Math" panose="02040503050406030204" pitchFamily="18" charset="0"/>
                          </a:rPr>
                          <m:t>𝑗</m:t>
                        </m:r>
                      </m:sub>
                    </m:sSub>
                    <m:r>
                      <a:rPr lang="en-US" altLang="zh-CN" sz="2400" i="1">
                        <a:latin typeface="Cambria Math" panose="02040503050406030204" pitchFamily="18" charset="0"/>
                      </a:rPr>
                      <m:t>=</m:t>
                    </m:r>
                    <m:r>
                      <a:rPr lang="en-US" altLang="zh-CN" sz="2400" b="0" i="1" smtClean="0">
                        <a:latin typeface="Cambria Math" panose="02040503050406030204" pitchFamily="18" charset="0"/>
                      </a:rPr>
                      <m:t>0 </m:t>
                    </m:r>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𝑗</m:t>
                    </m:r>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𝑖</m:t>
                    </m:r>
                  </m:oMath>
                </a14:m>
                <a:endParaRPr lang="en-US" altLang="zh-CN" sz="2400" dirty="0"/>
              </a:p>
              <a:p>
                <a:pPr marL="0" indent="0">
                  <a:buNone/>
                </a:pPr>
                <a:r>
                  <a:rPr lang="en-US" altLang="zh-CN" sz="2400" dirty="0"/>
                  <a:t>          </a:t>
                </a:r>
              </a:p>
              <a:p>
                <a:pPr marL="0" indent="0">
                  <a:buNone/>
                </a:pPr>
                <a:r>
                  <a:rPr lang="en-US" altLang="zh-CN" sz="2400" dirty="0"/>
                  <a:t>      </a:t>
                </a:r>
                <a:r>
                  <a:rPr lang="en-US" altLang="zh-CN" sz="2400" dirty="0" err="1"/>
                  <a:t>Softmax</a:t>
                </a:r>
                <a:r>
                  <a:rPr lang="en-US" altLang="zh-CN" sz="2400" dirty="0"/>
                  <a:t> </a:t>
                </a:r>
                <a:endParaRPr lang="zh-CN" altLang="en-US" sz="2400" dirty="0"/>
              </a:p>
            </p:txBody>
          </p:sp>
        </mc:Choice>
        <mc:Fallback xmlns="">
          <p:sp>
            <p:nvSpPr>
              <p:cNvPr id="3" name="内容占位符 2">
                <a:extLst>
                  <a:ext uri="{FF2B5EF4-FFF2-40B4-BE49-F238E27FC236}">
                    <a16:creationId xmlns:a16="http://schemas.microsoft.com/office/drawing/2014/main" id="{989A4AF2-72AA-4902-9FD6-ED3932478A14}"/>
                  </a:ext>
                </a:extLst>
              </p:cNvPr>
              <p:cNvSpPr>
                <a:spLocks noGrp="1" noRot="1" noChangeAspect="1" noMove="1" noResize="1" noEditPoints="1" noAdjustHandles="1" noChangeArrowheads="1" noChangeShapeType="1" noTextEdit="1"/>
              </p:cNvSpPr>
              <p:nvPr>
                <p:ph idx="1"/>
              </p:nvPr>
            </p:nvSpPr>
            <p:spPr>
              <a:xfrm>
                <a:off x="457200" y="1600200"/>
                <a:ext cx="8229600" cy="5069160"/>
              </a:xfrm>
              <a:blipFill>
                <a:blip r:embed="rId2"/>
                <a:stretch>
                  <a:fillRect l="-1333" t="-1685"/>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ECF66334-7139-4F64-A04F-BF254B72FCDC}"/>
              </a:ext>
            </a:extLst>
          </p:cNvPr>
          <p:cNvPicPr>
            <a:picLocks noChangeAspect="1"/>
          </p:cNvPicPr>
          <p:nvPr/>
        </p:nvPicPr>
        <p:blipFill>
          <a:blip r:embed="rId3"/>
          <a:stretch>
            <a:fillRect/>
          </a:stretch>
        </p:blipFill>
        <p:spPr>
          <a:xfrm>
            <a:off x="1475656" y="2636912"/>
            <a:ext cx="5105400" cy="457200"/>
          </a:xfrm>
          <a:prstGeom prst="rect">
            <a:avLst/>
          </a:prstGeom>
        </p:spPr>
      </p:pic>
      <p:pic>
        <p:nvPicPr>
          <p:cNvPr id="5" name="图片 4">
            <a:extLst>
              <a:ext uri="{FF2B5EF4-FFF2-40B4-BE49-F238E27FC236}">
                <a16:creationId xmlns:a16="http://schemas.microsoft.com/office/drawing/2014/main" id="{D8D5951F-B062-4E4E-87FB-08FF4F726384}"/>
              </a:ext>
            </a:extLst>
          </p:cNvPr>
          <p:cNvPicPr>
            <a:picLocks noChangeAspect="1"/>
          </p:cNvPicPr>
          <p:nvPr/>
        </p:nvPicPr>
        <p:blipFill>
          <a:blip r:embed="rId4"/>
          <a:stretch>
            <a:fillRect/>
          </a:stretch>
        </p:blipFill>
        <p:spPr>
          <a:xfrm>
            <a:off x="1547664" y="3573016"/>
            <a:ext cx="2600325" cy="876300"/>
          </a:xfrm>
          <a:prstGeom prst="rect">
            <a:avLst/>
          </a:prstGeom>
        </p:spPr>
      </p:pic>
      <p:pic>
        <p:nvPicPr>
          <p:cNvPr id="6" name="图片 5">
            <a:extLst>
              <a:ext uri="{FF2B5EF4-FFF2-40B4-BE49-F238E27FC236}">
                <a16:creationId xmlns:a16="http://schemas.microsoft.com/office/drawing/2014/main" id="{57573EDE-BF38-4E78-80E3-CC0C2BDAEDB5}"/>
              </a:ext>
            </a:extLst>
          </p:cNvPr>
          <p:cNvPicPr>
            <a:picLocks noChangeAspect="1"/>
          </p:cNvPicPr>
          <p:nvPr/>
        </p:nvPicPr>
        <p:blipFill>
          <a:blip r:embed="rId5"/>
          <a:stretch>
            <a:fillRect/>
          </a:stretch>
        </p:blipFill>
        <p:spPr>
          <a:xfrm>
            <a:off x="1546548" y="4990877"/>
            <a:ext cx="2047875" cy="428625"/>
          </a:xfrm>
          <a:prstGeom prst="rect">
            <a:avLst/>
          </a:prstGeom>
        </p:spPr>
      </p:pic>
      <p:pic>
        <p:nvPicPr>
          <p:cNvPr id="7" name="图片 6">
            <a:extLst>
              <a:ext uri="{FF2B5EF4-FFF2-40B4-BE49-F238E27FC236}">
                <a16:creationId xmlns:a16="http://schemas.microsoft.com/office/drawing/2014/main" id="{EE1CED85-4F30-4829-98D5-D7BE140267D0}"/>
              </a:ext>
            </a:extLst>
          </p:cNvPr>
          <p:cNvPicPr>
            <a:picLocks noChangeAspect="1"/>
          </p:cNvPicPr>
          <p:nvPr/>
        </p:nvPicPr>
        <p:blipFill>
          <a:blip r:embed="rId6"/>
          <a:stretch>
            <a:fillRect/>
          </a:stretch>
        </p:blipFill>
        <p:spPr>
          <a:xfrm>
            <a:off x="1544663" y="5900737"/>
            <a:ext cx="2752725" cy="676275"/>
          </a:xfrm>
          <a:prstGeom prst="rect">
            <a:avLst/>
          </a:prstGeom>
        </p:spPr>
      </p:pic>
    </p:spTree>
    <p:extLst>
      <p:ext uri="{BB962C8B-B14F-4D97-AF65-F5344CB8AC3E}">
        <p14:creationId xmlns:p14="http://schemas.microsoft.com/office/powerpoint/2010/main" val="569111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pPr eaLnBrk="1" hangingPunct="1">
              <a:defRPr/>
            </a:pPr>
            <a:r>
              <a:rPr lang="zh-CN" altLang="en-US" dirty="0"/>
              <a:t>目录</a:t>
            </a:r>
          </a:p>
        </p:txBody>
      </p:sp>
      <p:sp>
        <p:nvSpPr>
          <p:cNvPr id="58371" name="Rectangle 3"/>
          <p:cNvSpPr>
            <a:spLocks noGrp="1" noChangeArrowheads="1"/>
          </p:cNvSpPr>
          <p:nvPr>
            <p:ph type="body" idx="1"/>
          </p:nvPr>
        </p:nvSpPr>
        <p:spPr/>
        <p:txBody>
          <a:bodyPr/>
          <a:lstStyle/>
          <a:p>
            <a:pPr eaLnBrk="1" hangingPunct="1"/>
            <a:r>
              <a:rPr lang="en-US" altLang="zh-CN" b="1" dirty="0"/>
              <a:t>8.1 </a:t>
            </a:r>
            <a:r>
              <a:rPr lang="zh-CN" altLang="en-US" b="1" dirty="0"/>
              <a:t>神经元</a:t>
            </a:r>
          </a:p>
          <a:p>
            <a:pPr eaLnBrk="1" hangingPunct="1"/>
            <a:r>
              <a:rPr lang="en-US" altLang="zh-CN" b="1" dirty="0"/>
              <a:t>8.2 XOR</a:t>
            </a:r>
            <a:r>
              <a:rPr lang="zh-CN" altLang="en-US" b="1" dirty="0"/>
              <a:t>问题</a:t>
            </a:r>
          </a:p>
          <a:p>
            <a:pPr eaLnBrk="1" hangingPunct="1"/>
            <a:r>
              <a:rPr lang="en-US" altLang="zh-CN" b="1" dirty="0"/>
              <a:t>8.3 </a:t>
            </a:r>
            <a:r>
              <a:rPr lang="zh-CN" altLang="en-US" b="1" dirty="0"/>
              <a:t>前向神经网络</a:t>
            </a:r>
            <a:endParaRPr lang="en-US" altLang="zh-CN" b="1" dirty="0"/>
          </a:p>
          <a:p>
            <a:pPr eaLnBrk="1" hangingPunct="1"/>
            <a:r>
              <a:rPr lang="en-US" altLang="zh-CN" b="1" dirty="0"/>
              <a:t>8.4 </a:t>
            </a:r>
            <a:r>
              <a:rPr lang="zh-CN" altLang="en-US" b="1" dirty="0"/>
              <a:t>神经网络训练</a:t>
            </a:r>
            <a:endParaRPr lang="en-US" altLang="zh-CN" b="1" dirty="0"/>
          </a:p>
          <a:p>
            <a:pPr eaLnBrk="1" hangingPunct="1"/>
            <a:r>
              <a:rPr lang="en-US" altLang="zh-CN" b="1" dirty="0"/>
              <a:t>8.5 </a:t>
            </a:r>
            <a:r>
              <a:rPr lang="zh-CN" altLang="en-US" b="1" dirty="0"/>
              <a:t>神经网络语言模型</a:t>
            </a:r>
          </a:p>
        </p:txBody>
      </p:sp>
    </p:spTree>
    <p:extLst>
      <p:ext uri="{BB962C8B-B14F-4D97-AF65-F5344CB8AC3E}">
        <p14:creationId xmlns:p14="http://schemas.microsoft.com/office/powerpoint/2010/main" val="2040688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84C091-E488-4B7A-A32F-0A5522BADF6C}"/>
              </a:ext>
            </a:extLst>
          </p:cNvPr>
          <p:cNvSpPr>
            <a:spLocks noGrp="1"/>
          </p:cNvSpPr>
          <p:nvPr>
            <p:ph type="title"/>
          </p:nvPr>
        </p:nvSpPr>
        <p:spPr/>
        <p:txBody>
          <a:bodyPr/>
          <a:lstStyle/>
          <a:p>
            <a:r>
              <a:rPr lang="zh-CN" altLang="en-US" dirty="0"/>
              <a:t>神经网络训练</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06014300-7FB5-4959-A89C-C79D791E24B3}"/>
                  </a:ext>
                </a:extLst>
              </p:cNvPr>
              <p:cNvSpPr>
                <a:spLocks noGrp="1"/>
              </p:cNvSpPr>
              <p:nvPr>
                <p:ph idx="1"/>
              </p:nvPr>
            </p:nvSpPr>
            <p:spPr>
              <a:xfrm>
                <a:off x="320507" y="1417638"/>
                <a:ext cx="8229600" cy="4456113"/>
              </a:xfrm>
            </p:spPr>
            <p:txBody>
              <a:bodyPr/>
              <a:lstStyle/>
              <a:p>
                <a:r>
                  <a:rPr lang="zh-CN" altLang="en-US" sz="2800" b="1" dirty="0"/>
                  <a:t>二元</a:t>
                </a:r>
                <a:r>
                  <a:rPr lang="en-US" altLang="zh-CN" sz="2800" b="1" dirty="0"/>
                  <a:t>logistics</a:t>
                </a:r>
                <a:r>
                  <a:rPr lang="zh-CN" altLang="en-US" sz="2800" b="1" dirty="0"/>
                  <a:t>回归分类：学习</a:t>
                </a:r>
                <a:endParaRPr lang="en-US" altLang="zh-CN" sz="2800" b="1" dirty="0"/>
              </a:p>
              <a:p>
                <a:pPr marL="0" indent="0">
                  <a:buNone/>
                </a:pPr>
                <a:r>
                  <a:rPr lang="en-US" altLang="zh-CN" sz="2400" dirty="0"/>
                  <a:t>    </a:t>
                </a:r>
                <a:r>
                  <a:rPr lang="zh-CN" altLang="en-US" sz="2400" dirty="0"/>
                  <a:t>观测特征向量：</a:t>
                </a:r>
                <a14:m>
                  <m:oMath xmlns:m="http://schemas.openxmlformats.org/officeDocument/2006/math">
                    <m:r>
                      <a:rPr lang="en-US" altLang="zh-CN" sz="2400" i="1">
                        <a:latin typeface="Cambria Math" panose="02040503050406030204" pitchFamily="18" charset="0"/>
                      </a:rPr>
                      <m:t>𝑥</m:t>
                    </m:r>
                  </m:oMath>
                </a14:m>
                <a:r>
                  <a:rPr lang="en-US" altLang="zh-CN" sz="2400" dirty="0"/>
                  <a:t>           </a:t>
                </a:r>
                <a:r>
                  <a:rPr lang="zh-CN" altLang="en-US" sz="2400" dirty="0"/>
                  <a:t> 类别：</a:t>
                </a:r>
                <a14:m>
                  <m:oMath xmlns:m="http://schemas.openxmlformats.org/officeDocument/2006/math">
                    <m:r>
                      <a:rPr lang="en-US" altLang="zh-CN" sz="2400" i="1">
                        <a:latin typeface="Cambria Math" panose="02040503050406030204" pitchFamily="18" charset="0"/>
                      </a:rPr>
                      <m:t>𝑐</m:t>
                    </m:r>
                  </m:oMath>
                </a14:m>
                <a:endParaRPr lang="en-US" altLang="zh-CN" sz="2400" dirty="0"/>
              </a:p>
              <a:p>
                <a:pPr marL="0" indent="0">
                  <a:buNone/>
                </a:pPr>
                <a:r>
                  <a:rPr lang="zh-CN" altLang="en-US" sz="2400" dirty="0"/>
                  <a:t>    输出：</a:t>
                </a:r>
                <a14:m>
                  <m:oMath xmlns:m="http://schemas.openxmlformats.org/officeDocument/2006/math">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𝑦</m:t>
                        </m:r>
                      </m:e>
                    </m:acc>
                    <m:r>
                      <a:rPr lang="en-US" altLang="zh-CN" sz="2400" i="1">
                        <a:latin typeface="Cambria Math" panose="02040503050406030204" pitchFamily="18" charset="0"/>
                      </a:rPr>
                      <m:t>=</m:t>
                    </m:r>
                    <m:r>
                      <m:rPr>
                        <m:sty m:val="p"/>
                      </m:rPr>
                      <a:rPr lang="el-GR" altLang="zh-CN" sz="2400" i="1">
                        <a:latin typeface="Cambria Math" panose="02040503050406030204" pitchFamily="18" charset="0"/>
                        <a:ea typeface="Cambria Math" panose="02040503050406030204" pitchFamily="18" charset="0"/>
                      </a:rPr>
                      <m:t>σ</m:t>
                    </m:r>
                    <m:d>
                      <m:dPr>
                        <m:ctrlPr>
                          <a:rPr lang="el-GR" altLang="zh-CN" sz="2400" i="1">
                            <a:latin typeface="Cambria Math" panose="02040503050406030204" pitchFamily="18" charset="0"/>
                            <a:ea typeface="Cambria Math" panose="02040503050406030204" pitchFamily="18" charset="0"/>
                          </a:rPr>
                        </m:ctrlPr>
                      </m:dPr>
                      <m:e>
                        <m:sSup>
                          <m:sSupPr>
                            <m:ctrlPr>
                              <a:rPr lang="el-GR" altLang="zh-CN" sz="2400" i="1">
                                <a:latin typeface="Cambria Math" panose="02040503050406030204" pitchFamily="18" charset="0"/>
                                <a:ea typeface="Cambria Math" panose="02040503050406030204" pitchFamily="18" charset="0"/>
                              </a:rPr>
                            </m:ctrlPr>
                          </m:sSupPr>
                          <m:e>
                            <m:r>
                              <a:rPr lang="en-US" altLang="zh-CN" sz="2400" i="1">
                                <a:latin typeface="Cambria Math" panose="02040503050406030204" pitchFamily="18" charset="0"/>
                                <a:ea typeface="Cambria Math" panose="02040503050406030204" pitchFamily="18" charset="0"/>
                              </a:rPr>
                              <m:t>𝑤</m:t>
                            </m:r>
                          </m:e>
                          <m:sup>
                            <m:r>
                              <a:rPr lang="en-US" altLang="zh-CN" sz="2400" i="1">
                                <a:latin typeface="Cambria Math" panose="02040503050406030204" pitchFamily="18" charset="0"/>
                                <a:ea typeface="Cambria Math" panose="02040503050406030204" pitchFamily="18" charset="0"/>
                              </a:rPr>
                              <m:t>𝑇</m:t>
                            </m:r>
                          </m:sup>
                        </m:sSup>
                        <m:r>
                          <a:rPr lang="en-US" altLang="zh-CN" sz="2400" i="1">
                            <a:latin typeface="Cambria Math" panose="02040503050406030204" pitchFamily="18" charset="0"/>
                            <a:ea typeface="Cambria Math" panose="02040503050406030204" pitchFamily="18" charset="0"/>
                          </a:rPr>
                          <m:t>𝑥</m:t>
                        </m:r>
                        <m:r>
                          <a:rPr lang="en-US" altLang="zh-CN" sz="2400" i="1">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𝑏</m:t>
                        </m:r>
                      </m:e>
                    </m:d>
                    <m:r>
                      <a:rPr lang="en-US" altLang="zh-CN" sz="2400" b="0" i="0" smtClean="0">
                        <a:latin typeface="Cambria Math" panose="02040503050406030204" pitchFamily="18" charset="0"/>
                        <a:ea typeface="Cambria Math" panose="02040503050406030204" pitchFamily="18" charset="0"/>
                      </a:rPr>
                      <m:t> </m:t>
                    </m:r>
                  </m:oMath>
                </a14:m>
                <a:r>
                  <a:rPr lang="zh-CN" altLang="en-US" sz="2400" dirty="0"/>
                  <a:t>  真实类别：</a:t>
                </a:r>
                <a:r>
                  <a:rPr lang="en-US" altLang="zh-CN" sz="2400" dirty="0"/>
                  <a:t> </a:t>
                </a:r>
                <a14:m>
                  <m:oMath xmlns:m="http://schemas.openxmlformats.org/officeDocument/2006/math">
                    <m:r>
                      <a:rPr lang="en-US" altLang="zh-CN" sz="2400" i="1">
                        <a:latin typeface="Cambria Math" panose="02040503050406030204" pitchFamily="18" charset="0"/>
                      </a:rPr>
                      <m:t>𝑦</m:t>
                    </m:r>
                  </m:oMath>
                </a14:m>
                <a:endParaRPr lang="en-US" altLang="zh-CN" sz="2400" dirty="0"/>
              </a:p>
              <a:p>
                <a:pPr marL="0" indent="0">
                  <a:buNone/>
                </a:pPr>
                <a:r>
                  <a:rPr lang="zh-CN" altLang="en-US" sz="2400" b="1" dirty="0"/>
                  <a:t>    </a:t>
                </a:r>
                <a:r>
                  <a:rPr lang="zh-CN" altLang="en-US" sz="2400" dirty="0"/>
                  <a:t>损失函数</a:t>
                </a:r>
                <a:endParaRPr lang="en-US" altLang="zh-CN" sz="2400" dirty="0"/>
              </a:p>
              <a:p>
                <a:endParaRPr lang="en-US" altLang="zh-CN" sz="2400" b="1" dirty="0"/>
              </a:p>
              <a:p>
                <a:r>
                  <a:rPr lang="zh-CN" altLang="en-US" sz="2400" b="1" dirty="0"/>
                  <a:t>参数学习</a:t>
                </a:r>
                <a:r>
                  <a:rPr lang="en-US" altLang="zh-CN" sz="2400" b="1" dirty="0"/>
                  <a:t>—</a:t>
                </a:r>
                <a:r>
                  <a:rPr lang="zh-CN" altLang="en-US" sz="2400" b="1" dirty="0"/>
                  <a:t>梯度下降</a:t>
                </a:r>
                <a:endParaRPr lang="en-US" altLang="zh-CN" sz="2400" b="1" dirty="0"/>
              </a:p>
              <a:p>
                <a:pPr marL="0" indent="0">
                  <a:buNone/>
                </a:pPr>
                <a:r>
                  <a:rPr lang="zh-CN" altLang="en-US" sz="2400" dirty="0"/>
                  <a:t>最小化交叉熵</a:t>
                </a:r>
                <a:endParaRPr lang="en-US" altLang="zh-CN" sz="2400" dirty="0"/>
              </a:p>
              <a:p>
                <a:pPr marL="0" indent="0">
                  <a:buNone/>
                </a:pPr>
                <a:endParaRPr lang="en-US" altLang="zh-CN" sz="2400" dirty="0"/>
              </a:p>
              <a:p>
                <a:pPr marL="0" indent="0">
                  <a:buNone/>
                </a:pPr>
                <a:endParaRPr lang="en-US" altLang="zh-CN" sz="2400" dirty="0"/>
              </a:p>
              <a:p>
                <a:pPr marL="0" indent="0">
                  <a:buNone/>
                </a:pPr>
                <a:r>
                  <a:rPr lang="zh-CN" altLang="en-US" sz="2400" dirty="0"/>
                  <a:t>梯度学习</a:t>
                </a:r>
                <a:endParaRPr lang="en-US" altLang="zh-CN" sz="2400" dirty="0"/>
              </a:p>
              <a:p>
                <a:pPr marL="0" indent="0">
                  <a:buNone/>
                </a:pPr>
                <a:endParaRPr lang="zh-CN" altLang="en-US" sz="2400" dirty="0"/>
              </a:p>
            </p:txBody>
          </p:sp>
        </mc:Choice>
        <mc:Fallback xmlns="">
          <p:sp>
            <p:nvSpPr>
              <p:cNvPr id="3" name="内容占位符 2">
                <a:extLst>
                  <a:ext uri="{FF2B5EF4-FFF2-40B4-BE49-F238E27FC236}">
                    <a16:creationId xmlns:a16="http://schemas.microsoft.com/office/drawing/2014/main" id="{06014300-7FB5-4959-A89C-C79D791E24B3}"/>
                  </a:ext>
                </a:extLst>
              </p:cNvPr>
              <p:cNvSpPr>
                <a:spLocks noGrp="1" noRot="1" noChangeAspect="1" noMove="1" noResize="1" noEditPoints="1" noAdjustHandles="1" noChangeArrowheads="1" noChangeShapeType="1" noTextEdit="1"/>
              </p:cNvSpPr>
              <p:nvPr>
                <p:ph idx="1"/>
              </p:nvPr>
            </p:nvSpPr>
            <p:spPr>
              <a:xfrm>
                <a:off x="320507" y="1417638"/>
                <a:ext cx="8229600" cy="4456113"/>
              </a:xfrm>
              <a:blipFill>
                <a:blip r:embed="rId2"/>
                <a:stretch>
                  <a:fillRect l="-1233" t="-1989" b="-2557"/>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9537BB1A-2F6F-4357-9FFF-C2C4203F68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94" y="4577003"/>
            <a:ext cx="3458058" cy="828791"/>
          </a:xfrm>
          <a:prstGeom prst="rect">
            <a:avLst/>
          </a:prstGeom>
        </p:spPr>
      </p:pic>
      <p:pic>
        <p:nvPicPr>
          <p:cNvPr id="6" name="图片 5">
            <a:extLst>
              <a:ext uri="{FF2B5EF4-FFF2-40B4-BE49-F238E27FC236}">
                <a16:creationId xmlns:a16="http://schemas.microsoft.com/office/drawing/2014/main" id="{0C1DC094-F3E3-43C6-BABC-BA1D8863A3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894" y="5909271"/>
            <a:ext cx="2381582" cy="552527"/>
          </a:xfrm>
          <a:prstGeom prst="rect">
            <a:avLst/>
          </a:prstGeom>
        </p:spPr>
      </p:pic>
      <p:pic>
        <p:nvPicPr>
          <p:cNvPr id="7" name="图片 6">
            <a:extLst>
              <a:ext uri="{FF2B5EF4-FFF2-40B4-BE49-F238E27FC236}">
                <a16:creationId xmlns:a16="http://schemas.microsoft.com/office/drawing/2014/main" id="{5E518818-86C4-40FD-A6E3-0DDE371171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9952" y="4360230"/>
            <a:ext cx="4925767" cy="2091128"/>
          </a:xfrm>
          <a:prstGeom prst="rect">
            <a:avLst/>
          </a:prstGeom>
        </p:spPr>
      </p:pic>
      <p:pic>
        <p:nvPicPr>
          <p:cNvPr id="8" name="Picture 6">
            <a:extLst>
              <a:ext uri="{FF2B5EF4-FFF2-40B4-BE49-F238E27FC236}">
                <a16:creationId xmlns:a16="http://schemas.microsoft.com/office/drawing/2014/main" id="{A72A5929-736C-824D-951B-2937FA13395B}"/>
              </a:ext>
            </a:extLst>
          </p:cNvPr>
          <p:cNvPicPr>
            <a:picLocks noChangeAspect="1"/>
          </p:cNvPicPr>
          <p:nvPr/>
        </p:nvPicPr>
        <p:blipFill>
          <a:blip r:embed="rId6"/>
          <a:stretch>
            <a:fillRect/>
          </a:stretch>
        </p:blipFill>
        <p:spPr>
          <a:xfrm>
            <a:off x="1954131" y="2793379"/>
            <a:ext cx="6563616" cy="443114"/>
          </a:xfrm>
          <a:prstGeom prst="rect">
            <a:avLst/>
          </a:prstGeom>
        </p:spPr>
      </p:pic>
      <p:pic>
        <p:nvPicPr>
          <p:cNvPr id="9" name="Picture 7">
            <a:extLst>
              <a:ext uri="{FF2B5EF4-FFF2-40B4-BE49-F238E27FC236}">
                <a16:creationId xmlns:a16="http://schemas.microsoft.com/office/drawing/2014/main" id="{ACEF72FB-A26A-7849-8E4A-DDD0321E074F}"/>
              </a:ext>
            </a:extLst>
          </p:cNvPr>
          <p:cNvPicPr>
            <a:picLocks noChangeAspect="1"/>
          </p:cNvPicPr>
          <p:nvPr/>
        </p:nvPicPr>
        <p:blipFill rotWithShape="1">
          <a:blip r:embed="rId7"/>
          <a:srcRect l="15022"/>
          <a:stretch/>
        </p:blipFill>
        <p:spPr>
          <a:xfrm>
            <a:off x="2917468" y="3272013"/>
            <a:ext cx="6142427" cy="443114"/>
          </a:xfrm>
          <a:prstGeom prst="rect">
            <a:avLst/>
          </a:prstGeom>
        </p:spPr>
      </p:pic>
    </p:spTree>
    <p:extLst>
      <p:ext uri="{BB962C8B-B14F-4D97-AF65-F5344CB8AC3E}">
        <p14:creationId xmlns:p14="http://schemas.microsoft.com/office/powerpoint/2010/main" val="20005147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011FC9-23CF-4BFD-9498-2444C4EDDE80}"/>
              </a:ext>
            </a:extLst>
          </p:cNvPr>
          <p:cNvSpPr>
            <a:spLocks noGrp="1"/>
          </p:cNvSpPr>
          <p:nvPr>
            <p:ph type="title"/>
          </p:nvPr>
        </p:nvSpPr>
        <p:spPr/>
        <p:txBody>
          <a:bodyPr/>
          <a:lstStyle/>
          <a:p>
            <a:r>
              <a:rPr lang="zh-CN" altLang="en-US" dirty="0"/>
              <a:t>神经网络训练</a:t>
            </a:r>
          </a:p>
        </p:txBody>
      </p:sp>
      <p:sp>
        <p:nvSpPr>
          <p:cNvPr id="3" name="内容占位符 2">
            <a:extLst>
              <a:ext uri="{FF2B5EF4-FFF2-40B4-BE49-F238E27FC236}">
                <a16:creationId xmlns:a16="http://schemas.microsoft.com/office/drawing/2014/main" id="{3059DB4D-4FAC-40F5-8A42-8EAFC7F4DB9B}"/>
              </a:ext>
            </a:extLst>
          </p:cNvPr>
          <p:cNvSpPr>
            <a:spLocks noGrp="1"/>
          </p:cNvSpPr>
          <p:nvPr>
            <p:ph idx="1"/>
          </p:nvPr>
        </p:nvSpPr>
        <p:spPr/>
        <p:txBody>
          <a:bodyPr/>
          <a:lstStyle/>
          <a:p>
            <a:r>
              <a:rPr lang="zh-CN" altLang="en-US" sz="2800" dirty="0"/>
              <a:t>损失函数对参数偏导数</a:t>
            </a:r>
            <a:endParaRPr lang="en-US" altLang="zh-CN" sz="2800" dirty="0"/>
          </a:p>
          <a:p>
            <a:pPr marL="0" indent="0">
              <a:buNone/>
            </a:pPr>
            <a:r>
              <a:rPr lang="zh-CN" altLang="en-US" sz="2800" dirty="0"/>
              <a:t>   单层 二元</a:t>
            </a:r>
            <a:endParaRPr lang="en-US" altLang="zh-CN" sz="2800" dirty="0"/>
          </a:p>
          <a:p>
            <a:pPr marL="0" indent="0">
              <a:buNone/>
            </a:pPr>
            <a:endParaRPr lang="en-US" altLang="zh-CN" sz="2800" dirty="0"/>
          </a:p>
          <a:p>
            <a:pPr marL="0" indent="0">
              <a:buNone/>
            </a:pPr>
            <a:r>
              <a:rPr lang="en-US" altLang="zh-CN" sz="2800" dirty="0"/>
              <a:t>            </a:t>
            </a:r>
            <a:r>
              <a:rPr lang="zh-CN" altLang="en-US" sz="2800" dirty="0"/>
              <a:t>多元</a:t>
            </a:r>
            <a:endParaRPr lang="en-US" altLang="zh-CN" sz="2800" dirty="0"/>
          </a:p>
          <a:p>
            <a:endParaRPr lang="en-US" altLang="zh-CN" sz="2800" dirty="0"/>
          </a:p>
          <a:p>
            <a:pPr marL="0" indent="0">
              <a:buNone/>
            </a:pPr>
            <a:endParaRPr lang="en-US" altLang="zh-CN" sz="2800" dirty="0"/>
          </a:p>
          <a:p>
            <a:r>
              <a:rPr lang="zh-CN" altLang="en-US" sz="2800" dirty="0"/>
              <a:t>多层：</a:t>
            </a:r>
            <a:endParaRPr lang="en-US" altLang="zh-CN" sz="2800" dirty="0"/>
          </a:p>
          <a:p>
            <a:pPr marL="0" indent="0">
              <a:buNone/>
            </a:pPr>
            <a:r>
              <a:rPr lang="en-US" altLang="zh-CN" sz="2800" dirty="0"/>
              <a:t>    </a:t>
            </a:r>
            <a:r>
              <a:rPr lang="zh-CN" altLang="en-US" sz="2800" b="1" dirty="0"/>
              <a:t>计算图</a:t>
            </a:r>
            <a:endParaRPr lang="en-US" altLang="zh-CN" sz="2800" b="1" dirty="0"/>
          </a:p>
          <a:p>
            <a:endParaRPr lang="en-US" altLang="zh-CN" sz="2800" dirty="0"/>
          </a:p>
          <a:p>
            <a:endParaRPr lang="en-US" altLang="zh-CN" sz="2800" dirty="0"/>
          </a:p>
          <a:p>
            <a:endParaRPr lang="zh-CN" altLang="en-US" sz="2800" dirty="0"/>
          </a:p>
        </p:txBody>
      </p:sp>
      <p:pic>
        <p:nvPicPr>
          <p:cNvPr id="4" name="图片 3">
            <a:extLst>
              <a:ext uri="{FF2B5EF4-FFF2-40B4-BE49-F238E27FC236}">
                <a16:creationId xmlns:a16="http://schemas.microsoft.com/office/drawing/2014/main" id="{87288E52-FDCD-4F90-BA62-19CE0EAF642B}"/>
              </a:ext>
            </a:extLst>
          </p:cNvPr>
          <p:cNvPicPr>
            <a:picLocks noChangeAspect="1"/>
          </p:cNvPicPr>
          <p:nvPr/>
        </p:nvPicPr>
        <p:blipFill>
          <a:blip r:embed="rId2"/>
          <a:stretch>
            <a:fillRect/>
          </a:stretch>
        </p:blipFill>
        <p:spPr>
          <a:xfrm>
            <a:off x="2555776" y="2132856"/>
            <a:ext cx="3238500" cy="1009650"/>
          </a:xfrm>
          <a:prstGeom prst="rect">
            <a:avLst/>
          </a:prstGeom>
        </p:spPr>
      </p:pic>
      <p:pic>
        <p:nvPicPr>
          <p:cNvPr id="5" name="图片 4">
            <a:extLst>
              <a:ext uri="{FF2B5EF4-FFF2-40B4-BE49-F238E27FC236}">
                <a16:creationId xmlns:a16="http://schemas.microsoft.com/office/drawing/2014/main" id="{680AAEFD-8B9A-4FB1-B651-6A62F7F13B6F}"/>
              </a:ext>
            </a:extLst>
          </p:cNvPr>
          <p:cNvPicPr>
            <a:picLocks noChangeAspect="1"/>
          </p:cNvPicPr>
          <p:nvPr/>
        </p:nvPicPr>
        <p:blipFill>
          <a:blip r:embed="rId3"/>
          <a:stretch>
            <a:fillRect/>
          </a:stretch>
        </p:blipFill>
        <p:spPr>
          <a:xfrm>
            <a:off x="2555776" y="3275434"/>
            <a:ext cx="3733800" cy="1323975"/>
          </a:xfrm>
          <a:prstGeom prst="rect">
            <a:avLst/>
          </a:prstGeom>
        </p:spPr>
      </p:pic>
    </p:spTree>
    <p:extLst>
      <p:ext uri="{BB962C8B-B14F-4D97-AF65-F5344CB8AC3E}">
        <p14:creationId xmlns:p14="http://schemas.microsoft.com/office/powerpoint/2010/main" val="2609344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E6329B-39A0-49E4-B5EC-C9991F428F91}"/>
              </a:ext>
            </a:extLst>
          </p:cNvPr>
          <p:cNvSpPr>
            <a:spLocks noGrp="1"/>
          </p:cNvSpPr>
          <p:nvPr>
            <p:ph type="title"/>
          </p:nvPr>
        </p:nvSpPr>
        <p:spPr/>
        <p:txBody>
          <a:bodyPr/>
          <a:lstStyle/>
          <a:p>
            <a:r>
              <a:rPr lang="zh-CN" altLang="en-US" dirty="0"/>
              <a:t>神经网络训练</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BD30B1BC-B66F-4441-B311-55C2C15DB70B}"/>
                  </a:ext>
                </a:extLst>
              </p:cNvPr>
              <p:cNvSpPr>
                <a:spLocks noGrp="1"/>
              </p:cNvSpPr>
              <p:nvPr>
                <p:ph idx="1"/>
              </p:nvPr>
            </p:nvSpPr>
            <p:spPr/>
            <p:txBody>
              <a:bodyPr/>
              <a:lstStyle/>
              <a:p>
                <a:r>
                  <a:rPr lang="zh-CN" altLang="en-US" sz="2800" b="1" dirty="0"/>
                  <a:t>计算图</a:t>
                </a:r>
                <a:endParaRPr lang="en-US" altLang="zh-CN" sz="2800" b="1" dirty="0"/>
              </a:p>
              <a:p>
                <a:pPr marL="0" indent="0">
                  <a:buNone/>
                </a:pPr>
                <a:r>
                  <a:rPr lang="en-US" altLang="zh-CN" sz="2400" dirty="0"/>
                  <a:t>     </a:t>
                </a:r>
                <a:r>
                  <a:rPr lang="zh-CN" altLang="en-US" sz="2400" dirty="0"/>
                  <a:t>一种数学表达式计算过程的表示方法</a:t>
                </a:r>
                <a:endParaRPr lang="en-US" altLang="zh-CN" sz="2400" dirty="0"/>
              </a:p>
              <a:p>
                <a:pPr marL="0" indent="0">
                  <a:buNone/>
                </a:pPr>
                <a:r>
                  <a:rPr lang="en-US" altLang="zh-CN" sz="2400" dirty="0"/>
                  <a:t>     </a:t>
                </a:r>
                <a14:m>
                  <m:oMath xmlns:m="http://schemas.openxmlformats.org/officeDocument/2006/math">
                    <m:r>
                      <a:rPr lang="pt-BR" altLang="zh-CN" sz="2400" i="1" dirty="0" smtClean="0">
                        <a:latin typeface="Cambria Math" panose="02040503050406030204" pitchFamily="18" charset="0"/>
                      </a:rPr>
                      <m:t>𝐿</m:t>
                    </m:r>
                    <m:r>
                      <a:rPr lang="pt-BR" altLang="zh-CN" sz="2400" i="1" dirty="0" smtClean="0">
                        <a:latin typeface="Cambria Math" panose="02040503050406030204" pitchFamily="18" charset="0"/>
                      </a:rPr>
                      <m:t>(</m:t>
                    </m:r>
                    <m:r>
                      <a:rPr lang="pt-BR" altLang="zh-CN" sz="2400" i="1" dirty="0" smtClean="0">
                        <a:latin typeface="Cambria Math" panose="02040503050406030204" pitchFamily="18" charset="0"/>
                      </a:rPr>
                      <m:t>𝑎</m:t>
                    </m:r>
                    <m:r>
                      <a:rPr lang="en-US" altLang="zh-CN" sz="2400" b="0" i="1" dirty="0" smtClean="0">
                        <a:latin typeface="Cambria Math" panose="02040503050406030204" pitchFamily="18" charset="0"/>
                      </a:rPr>
                      <m:t>,</m:t>
                    </m:r>
                    <m:r>
                      <a:rPr lang="pt-BR" altLang="zh-CN" sz="2400" i="1" dirty="0" smtClean="0">
                        <a:latin typeface="Cambria Math" panose="02040503050406030204" pitchFamily="18" charset="0"/>
                      </a:rPr>
                      <m:t>𝑏</m:t>
                    </m:r>
                    <m:r>
                      <a:rPr lang="en-US" altLang="zh-CN" sz="2400" b="0" i="1" dirty="0" smtClean="0">
                        <a:latin typeface="Cambria Math" panose="02040503050406030204" pitchFamily="18" charset="0"/>
                      </a:rPr>
                      <m:t>,</m:t>
                    </m:r>
                    <m:r>
                      <a:rPr lang="pt-BR" altLang="zh-CN" sz="2400" i="1" dirty="0" smtClean="0">
                        <a:latin typeface="Cambria Math" panose="02040503050406030204" pitchFamily="18" charset="0"/>
                      </a:rPr>
                      <m:t>𝑐</m:t>
                    </m:r>
                    <m:r>
                      <a:rPr lang="pt-BR" altLang="zh-CN" sz="2400" i="1" dirty="0" smtClean="0">
                        <a:latin typeface="Cambria Math" panose="02040503050406030204" pitchFamily="18" charset="0"/>
                      </a:rPr>
                      <m:t>) = </m:t>
                    </m:r>
                    <m:r>
                      <a:rPr lang="pt-BR" altLang="zh-CN" sz="2400" i="1" dirty="0" smtClean="0">
                        <a:latin typeface="Cambria Math" panose="02040503050406030204" pitchFamily="18" charset="0"/>
                      </a:rPr>
                      <m:t>𝑐</m:t>
                    </m:r>
                    <m:r>
                      <a:rPr lang="pt-BR" altLang="zh-CN" sz="2400" i="1" dirty="0" smtClean="0">
                        <a:latin typeface="Cambria Math" panose="02040503050406030204" pitchFamily="18" charset="0"/>
                      </a:rPr>
                      <m:t>(</m:t>
                    </m:r>
                    <m:r>
                      <a:rPr lang="pt-BR" altLang="zh-CN" sz="2400" i="1" dirty="0" smtClean="0">
                        <a:latin typeface="Cambria Math" panose="02040503050406030204" pitchFamily="18" charset="0"/>
                      </a:rPr>
                      <m:t>𝑎</m:t>
                    </m:r>
                    <m:r>
                      <a:rPr lang="pt-BR" altLang="zh-CN" sz="2400" i="1" dirty="0" smtClean="0">
                        <a:latin typeface="Cambria Math" panose="02040503050406030204" pitchFamily="18" charset="0"/>
                      </a:rPr>
                      <m:t>+2</m:t>
                    </m:r>
                    <m:r>
                      <a:rPr lang="pt-BR" altLang="zh-CN" sz="2400" i="1" dirty="0" smtClean="0">
                        <a:latin typeface="Cambria Math" panose="02040503050406030204" pitchFamily="18" charset="0"/>
                      </a:rPr>
                      <m:t>𝑏</m:t>
                    </m:r>
                    <m:r>
                      <a:rPr lang="pt-BR" altLang="zh-CN" sz="2400" i="1" dirty="0" smtClean="0">
                        <a:latin typeface="Cambria Math" panose="02040503050406030204" pitchFamily="18" charset="0"/>
                      </a:rPr>
                      <m:t>)</m:t>
                    </m:r>
                  </m:oMath>
                </a14:m>
                <a:endParaRPr lang="en-US" altLang="zh-CN" sz="2400" dirty="0"/>
              </a:p>
              <a:p>
                <a:pPr marL="0" indent="0">
                  <a:buNone/>
                </a:pPr>
                <a:r>
                  <a:rPr lang="en-US" altLang="zh-CN" sz="2400" dirty="0"/>
                  <a:t>     </a:t>
                </a:r>
              </a:p>
              <a:p>
                <a:pPr marL="0" indent="0">
                  <a:buNone/>
                </a:pPr>
                <a:endParaRPr lang="en-US" altLang="zh-CN" sz="2400" dirty="0"/>
              </a:p>
              <a:p>
                <a:pPr marL="0" indent="0">
                  <a:buNone/>
                </a:pPr>
                <a:endParaRPr lang="en-US" altLang="zh-CN" sz="2400" dirty="0"/>
              </a:p>
              <a:p>
                <a:pPr marL="0" indent="0">
                  <a:buNone/>
                </a:pPr>
                <a:endParaRPr lang="en-US" altLang="zh-CN" sz="2400" dirty="0"/>
              </a:p>
              <a:p>
                <a:endParaRPr lang="zh-CN" altLang="en-US" sz="2800" dirty="0"/>
              </a:p>
            </p:txBody>
          </p:sp>
        </mc:Choice>
        <mc:Fallback xmlns="">
          <p:sp>
            <p:nvSpPr>
              <p:cNvPr id="3" name="内容占位符 2">
                <a:extLst>
                  <a:ext uri="{FF2B5EF4-FFF2-40B4-BE49-F238E27FC236}">
                    <a16:creationId xmlns:a16="http://schemas.microsoft.com/office/drawing/2014/main" id="{BD30B1BC-B66F-4441-B311-55C2C15DB70B}"/>
                  </a:ext>
                </a:extLst>
              </p:cNvPr>
              <p:cNvSpPr>
                <a:spLocks noGrp="1" noRot="1" noChangeAspect="1" noMove="1" noResize="1" noEditPoints="1" noAdjustHandles="1" noChangeArrowheads="1" noChangeShapeType="1" noTextEdit="1"/>
              </p:cNvSpPr>
              <p:nvPr>
                <p:ph idx="1"/>
              </p:nvPr>
            </p:nvSpPr>
            <p:spPr>
              <a:blipFill>
                <a:blip r:embed="rId2"/>
                <a:stretch>
                  <a:fillRect l="-1333" t="-1918"/>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4C772B08-DA57-4145-B3D8-E8B1D525AD7D}"/>
              </a:ext>
            </a:extLst>
          </p:cNvPr>
          <p:cNvPicPr>
            <a:picLocks noChangeAspect="1"/>
          </p:cNvPicPr>
          <p:nvPr/>
        </p:nvPicPr>
        <p:blipFill>
          <a:blip r:embed="rId3"/>
          <a:stretch>
            <a:fillRect/>
          </a:stretch>
        </p:blipFill>
        <p:spPr>
          <a:xfrm>
            <a:off x="767730" y="3717032"/>
            <a:ext cx="1333500" cy="1019175"/>
          </a:xfrm>
          <a:prstGeom prst="rect">
            <a:avLst/>
          </a:prstGeom>
        </p:spPr>
      </p:pic>
      <p:pic>
        <p:nvPicPr>
          <p:cNvPr id="5" name="图片 4">
            <a:extLst>
              <a:ext uri="{FF2B5EF4-FFF2-40B4-BE49-F238E27FC236}">
                <a16:creationId xmlns:a16="http://schemas.microsoft.com/office/drawing/2014/main" id="{B6C4C2FF-9B57-4623-894B-3D2BB6ACBF88}"/>
              </a:ext>
            </a:extLst>
          </p:cNvPr>
          <p:cNvPicPr>
            <a:picLocks noChangeAspect="1"/>
          </p:cNvPicPr>
          <p:nvPr/>
        </p:nvPicPr>
        <p:blipFill>
          <a:blip r:embed="rId4"/>
          <a:stretch>
            <a:fillRect/>
          </a:stretch>
        </p:blipFill>
        <p:spPr>
          <a:xfrm>
            <a:off x="2195736" y="3088381"/>
            <a:ext cx="5000625" cy="2276475"/>
          </a:xfrm>
          <a:prstGeom prst="rect">
            <a:avLst/>
          </a:prstGeom>
        </p:spPr>
      </p:pic>
    </p:spTree>
    <p:extLst>
      <p:ext uri="{BB962C8B-B14F-4D97-AF65-F5344CB8AC3E}">
        <p14:creationId xmlns:p14="http://schemas.microsoft.com/office/powerpoint/2010/main" val="6738240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90F36B-8F66-48D5-A869-4533B800EED4}"/>
              </a:ext>
            </a:extLst>
          </p:cNvPr>
          <p:cNvSpPr>
            <a:spLocks noGrp="1"/>
          </p:cNvSpPr>
          <p:nvPr>
            <p:ph type="title"/>
          </p:nvPr>
        </p:nvSpPr>
        <p:spPr/>
        <p:txBody>
          <a:bodyPr/>
          <a:lstStyle/>
          <a:p>
            <a:r>
              <a:rPr lang="zh-CN" altLang="en-US" dirty="0"/>
              <a:t>神经网络训练</a:t>
            </a:r>
          </a:p>
        </p:txBody>
      </p:sp>
      <p:sp>
        <p:nvSpPr>
          <p:cNvPr id="3" name="内容占位符 2">
            <a:extLst>
              <a:ext uri="{FF2B5EF4-FFF2-40B4-BE49-F238E27FC236}">
                <a16:creationId xmlns:a16="http://schemas.microsoft.com/office/drawing/2014/main" id="{3F72FF15-077E-488A-A096-8033BAADC51A}"/>
              </a:ext>
            </a:extLst>
          </p:cNvPr>
          <p:cNvSpPr>
            <a:spLocks noGrp="1"/>
          </p:cNvSpPr>
          <p:nvPr>
            <p:ph idx="1"/>
          </p:nvPr>
        </p:nvSpPr>
        <p:spPr/>
        <p:txBody>
          <a:bodyPr/>
          <a:lstStyle/>
          <a:p>
            <a:r>
              <a:rPr lang="zh-CN" altLang="en-US" sz="2800" dirty="0"/>
              <a:t>反向传播</a:t>
            </a:r>
            <a:r>
              <a:rPr lang="en-US" altLang="zh-CN" sz="2800" dirty="0"/>
              <a:t>-</a:t>
            </a:r>
            <a:r>
              <a:rPr lang="zh-CN" altLang="en-US" sz="2800" dirty="0"/>
              <a:t>链式法则</a:t>
            </a:r>
            <a:endParaRPr lang="en-US" altLang="zh-CN" sz="2800" dirty="0"/>
          </a:p>
          <a:p>
            <a:endParaRPr lang="en-US" altLang="zh-CN" sz="2800" dirty="0"/>
          </a:p>
          <a:p>
            <a:endParaRPr lang="zh-CN" altLang="en-US" sz="2800" dirty="0"/>
          </a:p>
        </p:txBody>
      </p:sp>
      <p:pic>
        <p:nvPicPr>
          <p:cNvPr id="4" name="图片 3">
            <a:extLst>
              <a:ext uri="{FF2B5EF4-FFF2-40B4-BE49-F238E27FC236}">
                <a16:creationId xmlns:a16="http://schemas.microsoft.com/office/drawing/2014/main" id="{8AF37E70-C518-44C6-91C9-9FBAC714D495}"/>
              </a:ext>
            </a:extLst>
          </p:cNvPr>
          <p:cNvPicPr>
            <a:picLocks noChangeAspect="1"/>
          </p:cNvPicPr>
          <p:nvPr/>
        </p:nvPicPr>
        <p:blipFill>
          <a:blip r:embed="rId2"/>
          <a:stretch>
            <a:fillRect/>
          </a:stretch>
        </p:blipFill>
        <p:spPr>
          <a:xfrm>
            <a:off x="922126" y="2132856"/>
            <a:ext cx="866775" cy="723900"/>
          </a:xfrm>
          <a:prstGeom prst="rect">
            <a:avLst/>
          </a:prstGeom>
        </p:spPr>
      </p:pic>
      <p:pic>
        <p:nvPicPr>
          <p:cNvPr id="5" name="图片 4">
            <a:extLst>
              <a:ext uri="{FF2B5EF4-FFF2-40B4-BE49-F238E27FC236}">
                <a16:creationId xmlns:a16="http://schemas.microsoft.com/office/drawing/2014/main" id="{45455E1B-1400-4A4B-BE2B-B06CB8C8A24C}"/>
              </a:ext>
            </a:extLst>
          </p:cNvPr>
          <p:cNvPicPr>
            <a:picLocks noChangeAspect="1"/>
          </p:cNvPicPr>
          <p:nvPr/>
        </p:nvPicPr>
        <p:blipFill>
          <a:blip r:embed="rId3"/>
          <a:stretch>
            <a:fillRect/>
          </a:stretch>
        </p:blipFill>
        <p:spPr>
          <a:xfrm>
            <a:off x="893130" y="2913751"/>
            <a:ext cx="1762125" cy="1238250"/>
          </a:xfrm>
          <a:prstGeom prst="rect">
            <a:avLst/>
          </a:prstGeom>
        </p:spPr>
      </p:pic>
      <p:pic>
        <p:nvPicPr>
          <p:cNvPr id="6" name="图片 5">
            <a:extLst>
              <a:ext uri="{FF2B5EF4-FFF2-40B4-BE49-F238E27FC236}">
                <a16:creationId xmlns:a16="http://schemas.microsoft.com/office/drawing/2014/main" id="{39E9CF2B-7D16-4A82-8ECC-A807167D8610}"/>
              </a:ext>
            </a:extLst>
          </p:cNvPr>
          <p:cNvPicPr>
            <a:picLocks noChangeAspect="1"/>
          </p:cNvPicPr>
          <p:nvPr/>
        </p:nvPicPr>
        <p:blipFill>
          <a:blip r:embed="rId4"/>
          <a:stretch>
            <a:fillRect/>
          </a:stretch>
        </p:blipFill>
        <p:spPr>
          <a:xfrm>
            <a:off x="457200" y="4218332"/>
            <a:ext cx="3352800" cy="1771650"/>
          </a:xfrm>
          <a:prstGeom prst="rect">
            <a:avLst/>
          </a:prstGeom>
        </p:spPr>
      </p:pic>
      <p:pic>
        <p:nvPicPr>
          <p:cNvPr id="7" name="图片 6">
            <a:extLst>
              <a:ext uri="{FF2B5EF4-FFF2-40B4-BE49-F238E27FC236}">
                <a16:creationId xmlns:a16="http://schemas.microsoft.com/office/drawing/2014/main" id="{82F9FCAF-3AA1-4D94-88BA-E1BD5396D3D0}"/>
              </a:ext>
            </a:extLst>
          </p:cNvPr>
          <p:cNvPicPr>
            <a:picLocks noChangeAspect="1"/>
          </p:cNvPicPr>
          <p:nvPr/>
        </p:nvPicPr>
        <p:blipFill>
          <a:blip r:embed="rId5"/>
          <a:stretch>
            <a:fillRect/>
          </a:stretch>
        </p:blipFill>
        <p:spPr>
          <a:xfrm>
            <a:off x="3851920" y="2465332"/>
            <a:ext cx="5010150" cy="3257550"/>
          </a:xfrm>
          <a:prstGeom prst="rect">
            <a:avLst/>
          </a:prstGeom>
        </p:spPr>
      </p:pic>
    </p:spTree>
    <p:extLst>
      <p:ext uri="{BB962C8B-B14F-4D97-AF65-F5344CB8AC3E}">
        <p14:creationId xmlns:p14="http://schemas.microsoft.com/office/powerpoint/2010/main" val="615525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2840691" cy="691454"/>
          </a:xfrm>
        </p:spPr>
        <p:txBody>
          <a:bodyPr>
            <a:normAutofit fontScale="90000"/>
          </a:bodyPr>
          <a:lstStyle/>
          <a:p>
            <a:r>
              <a:rPr lang="zh-CN" altLang="en-US" dirty="0"/>
              <a:t>后向传播算法</a:t>
            </a:r>
            <a:r>
              <a:rPr lang="en-US" dirty="0"/>
              <a:t>:</a:t>
            </a:r>
            <a:br>
              <a:rPr lang="en-US" dirty="0"/>
            </a:br>
            <a:r>
              <a:rPr lang="zh-CN" altLang="en-US" dirty="0"/>
              <a:t>举例</a:t>
            </a:r>
            <a:endParaRPr lang="en-US" dirty="0"/>
          </a:p>
        </p:txBody>
      </p:sp>
      <p:sp>
        <p:nvSpPr>
          <p:cNvPr id="3" name="Slide Number Placeholder 2"/>
          <p:cNvSpPr>
            <a:spLocks noGrp="1"/>
          </p:cNvSpPr>
          <p:nvPr>
            <p:ph type="sldNum" sz="quarter" idx="4"/>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FFCB05"/>
                </a:solidFill>
                <a:effectLst/>
                <a:uLnTx/>
                <a:uFillTx/>
                <a:latin typeface="Calibri" panose="020F0502020204030204"/>
                <a:ea typeface="+mn-ea"/>
                <a:cs typeface="+mn-cs"/>
              </a:rPr>
              <a:t>Lecture 6 - </a:t>
            </a:r>
            <a:fld id="{AC1089D3-84F4-7045-A571-C61BEF9B13BC}" type="slidenum">
              <a:rPr kumimoji="0" lang="en-US" sz="1500" b="0" i="0" u="none" strike="noStrike" kern="1200" cap="none" spc="0" normalizeH="0" baseline="0" noProof="0">
                <a:ln>
                  <a:noFill/>
                </a:ln>
                <a:solidFill>
                  <a:srgbClr val="FFCB05"/>
                </a:solidFill>
                <a:effectLst/>
                <a:uLnTx/>
                <a:uFillTx/>
                <a:latin typeface="Calibri" panose="020F050202020403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34</a:t>
            </a:fld>
            <a:endParaRPr kumimoji="0" lang="en-US" sz="1500" b="0" i="0" u="none" strike="noStrike" kern="1200" cap="none" spc="0" normalizeH="0" baseline="0" noProof="0" dirty="0">
              <a:ln>
                <a:noFill/>
              </a:ln>
              <a:solidFill>
                <a:srgbClr val="FFCB05"/>
              </a:solidFill>
              <a:effectLst/>
              <a:uLnTx/>
              <a:uFillTx/>
              <a:latin typeface="Calibri" panose="020F0502020204030204"/>
              <a:ea typeface="+mn-ea"/>
              <a:cs typeface="+mn-cs"/>
            </a:endParaRPr>
          </a:p>
        </p:txBody>
      </p:sp>
      <p:pic>
        <p:nvPicPr>
          <p:cNvPr id="4" name="Google Shape;809;p86"/>
          <p:cNvPicPr preferRelativeResize="0"/>
          <p:nvPr/>
        </p:nvPicPr>
        <p:blipFill>
          <a:blip r:embed="rId2">
            <a:alphaModFix/>
          </a:blip>
          <a:stretch>
            <a:fillRect/>
          </a:stretch>
        </p:blipFill>
        <p:spPr>
          <a:xfrm>
            <a:off x="4148429" y="1309108"/>
            <a:ext cx="4509525" cy="2056190"/>
          </a:xfrm>
          <a:prstGeom prst="rect">
            <a:avLst/>
          </a:prstGeom>
          <a:noFill/>
          <a:ln w="9525" cap="flat" cmpd="sng">
            <a:solidFill>
              <a:srgbClr val="000000"/>
            </a:solidFill>
            <a:prstDash val="solid"/>
            <a:round/>
            <a:headEnd type="none" w="sm" len="sm"/>
            <a:tailEnd type="none" w="sm" len="sm"/>
          </a:ln>
        </p:spPr>
      </p:pic>
      <p:sp>
        <p:nvSpPr>
          <p:cNvPr id="5" name="Google Shape;810;p86"/>
          <p:cNvSpPr/>
          <p:nvPr/>
        </p:nvSpPr>
        <p:spPr>
          <a:xfrm>
            <a:off x="4344478" y="1610354"/>
            <a:ext cx="374903" cy="263332"/>
          </a:xfrm>
          <a:prstGeom prst="rect">
            <a:avLst/>
          </a:prstGeom>
          <a:solidFill>
            <a:srgbClr val="FFFFFF"/>
          </a:solidFill>
          <a:ln>
            <a:noFill/>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Google Shape;811;p86"/>
          <p:cNvSpPr/>
          <p:nvPr/>
        </p:nvSpPr>
        <p:spPr>
          <a:xfrm>
            <a:off x="4417084" y="2368956"/>
            <a:ext cx="374903" cy="263332"/>
          </a:xfrm>
          <a:prstGeom prst="rect">
            <a:avLst/>
          </a:prstGeom>
          <a:solidFill>
            <a:srgbClr val="FFFFFF"/>
          </a:solidFill>
          <a:ln>
            <a:noFill/>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Google Shape;812;p86"/>
          <p:cNvSpPr/>
          <p:nvPr/>
        </p:nvSpPr>
        <p:spPr>
          <a:xfrm>
            <a:off x="6284473" y="2010800"/>
            <a:ext cx="374903" cy="263332"/>
          </a:xfrm>
          <a:prstGeom prst="rect">
            <a:avLst/>
          </a:prstGeom>
          <a:solidFill>
            <a:srgbClr val="FFFFFF"/>
          </a:solidFill>
          <a:ln>
            <a:noFill/>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Google Shape;813;p86"/>
          <p:cNvSpPr/>
          <p:nvPr/>
        </p:nvSpPr>
        <p:spPr>
          <a:xfrm>
            <a:off x="8112022" y="2554033"/>
            <a:ext cx="374903" cy="263332"/>
          </a:xfrm>
          <a:prstGeom prst="rect">
            <a:avLst/>
          </a:prstGeom>
          <a:solidFill>
            <a:srgbClr val="FFFFFF"/>
          </a:solidFill>
          <a:ln>
            <a:noFill/>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Google Shape;814;p86"/>
          <p:cNvSpPr/>
          <p:nvPr/>
        </p:nvSpPr>
        <p:spPr>
          <a:xfrm>
            <a:off x="4344478" y="3172598"/>
            <a:ext cx="374903" cy="158059"/>
          </a:xfrm>
          <a:prstGeom prst="rect">
            <a:avLst/>
          </a:prstGeom>
          <a:solidFill>
            <a:srgbClr val="FFFFFF"/>
          </a:solidFill>
          <a:ln>
            <a:noFill/>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Google Shape;812;p86"/>
          <p:cNvSpPr/>
          <p:nvPr/>
        </p:nvSpPr>
        <p:spPr>
          <a:xfrm>
            <a:off x="6313765" y="1690881"/>
            <a:ext cx="374903" cy="263332"/>
          </a:xfrm>
          <a:prstGeom prst="rect">
            <a:avLst/>
          </a:prstGeom>
          <a:solidFill>
            <a:srgbClr val="FFFFFF"/>
          </a:solidFill>
          <a:ln>
            <a:noFill/>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Google Shape;812;p86"/>
          <p:cNvSpPr/>
          <p:nvPr/>
        </p:nvSpPr>
        <p:spPr>
          <a:xfrm>
            <a:off x="8203077" y="2250515"/>
            <a:ext cx="374903" cy="263332"/>
          </a:xfrm>
          <a:prstGeom prst="rect">
            <a:avLst/>
          </a:prstGeom>
          <a:solidFill>
            <a:srgbClr val="FFFFFF"/>
          </a:solidFill>
          <a:ln>
            <a:noFill/>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Google Shape;814;p86"/>
          <p:cNvSpPr/>
          <p:nvPr/>
        </p:nvSpPr>
        <p:spPr>
          <a:xfrm>
            <a:off x="4421590" y="2817365"/>
            <a:ext cx="374903" cy="260457"/>
          </a:xfrm>
          <a:prstGeom prst="rect">
            <a:avLst/>
          </a:prstGeom>
          <a:solidFill>
            <a:srgbClr val="FFFFFF"/>
          </a:solidFill>
          <a:ln>
            <a:noFill/>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Google Shape;814;p86"/>
          <p:cNvSpPr/>
          <p:nvPr/>
        </p:nvSpPr>
        <p:spPr>
          <a:xfrm>
            <a:off x="4417084" y="2053651"/>
            <a:ext cx="374903" cy="260457"/>
          </a:xfrm>
          <a:prstGeom prst="rect">
            <a:avLst/>
          </a:prstGeom>
          <a:solidFill>
            <a:srgbClr val="FFFFFF"/>
          </a:solidFill>
          <a:ln>
            <a:noFill/>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Google Shape;814;p86"/>
          <p:cNvSpPr/>
          <p:nvPr/>
        </p:nvSpPr>
        <p:spPr>
          <a:xfrm>
            <a:off x="4419910" y="1322878"/>
            <a:ext cx="374903" cy="232628"/>
          </a:xfrm>
          <a:prstGeom prst="rect">
            <a:avLst/>
          </a:prstGeom>
          <a:solidFill>
            <a:srgbClr val="FFFFFF"/>
          </a:solidFill>
          <a:ln>
            <a:noFill/>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238" y="2118488"/>
            <a:ext cx="3421892" cy="410943"/>
          </a:xfrm>
          <a:prstGeom prst="rect">
            <a:avLst/>
          </a:prstGeom>
        </p:spPr>
      </p:pic>
    </p:spTree>
    <p:extLst>
      <p:ext uri="{BB962C8B-B14F-4D97-AF65-F5344CB8AC3E}">
        <p14:creationId xmlns:p14="http://schemas.microsoft.com/office/powerpoint/2010/main" val="1863046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2840691" cy="691454"/>
          </a:xfrm>
        </p:spPr>
        <p:txBody>
          <a:bodyPr>
            <a:normAutofit fontScale="90000"/>
          </a:bodyPr>
          <a:lstStyle/>
          <a:p>
            <a:r>
              <a:rPr lang="zh-CN" altLang="en-US" dirty="0"/>
              <a:t>后向传播算法</a:t>
            </a:r>
            <a:r>
              <a:rPr lang="en-US" altLang="zh-CN" dirty="0"/>
              <a:t>:</a:t>
            </a:r>
            <a:br>
              <a:rPr lang="en-US" altLang="zh-CN" dirty="0"/>
            </a:br>
            <a:r>
              <a:rPr lang="zh-CN" altLang="en-US" dirty="0"/>
              <a:t>举例</a:t>
            </a:r>
            <a:endParaRPr lang="en-US" dirty="0"/>
          </a:p>
        </p:txBody>
      </p:sp>
      <p:sp>
        <p:nvSpPr>
          <p:cNvPr id="3" name="Slide Number Placeholder 2"/>
          <p:cNvSpPr>
            <a:spLocks noGrp="1"/>
          </p:cNvSpPr>
          <p:nvPr>
            <p:ph type="sldNum" sz="quarter" idx="4"/>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FFCB05"/>
                </a:solidFill>
                <a:effectLst/>
                <a:uLnTx/>
                <a:uFillTx/>
                <a:latin typeface="Calibri" panose="020F0502020204030204"/>
                <a:ea typeface="+mn-ea"/>
                <a:cs typeface="+mn-cs"/>
              </a:rPr>
              <a:t>Lecture 6 - </a:t>
            </a:r>
            <a:fld id="{AC1089D3-84F4-7045-A571-C61BEF9B13BC}" type="slidenum">
              <a:rPr kumimoji="0" lang="en-US" sz="1500" b="0" i="0" u="none" strike="noStrike" kern="1200" cap="none" spc="0" normalizeH="0" baseline="0" noProof="0">
                <a:ln>
                  <a:noFill/>
                </a:ln>
                <a:solidFill>
                  <a:srgbClr val="FFCB05"/>
                </a:solidFill>
                <a:effectLst/>
                <a:uLnTx/>
                <a:uFillTx/>
                <a:latin typeface="Calibri" panose="020F050202020403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35</a:t>
            </a:fld>
            <a:endParaRPr kumimoji="0" lang="en-US" sz="1500" b="0" i="0" u="none" strike="noStrike" kern="1200" cap="none" spc="0" normalizeH="0" baseline="0" noProof="0" dirty="0">
              <a:ln>
                <a:noFill/>
              </a:ln>
              <a:solidFill>
                <a:srgbClr val="FFCB05"/>
              </a:solidFill>
              <a:effectLst/>
              <a:uLnTx/>
              <a:uFillTx/>
              <a:latin typeface="Calibri" panose="020F0502020204030204"/>
              <a:ea typeface="+mn-ea"/>
              <a:cs typeface="+mn-cs"/>
            </a:endParaRPr>
          </a:p>
        </p:txBody>
      </p:sp>
      <p:pic>
        <p:nvPicPr>
          <p:cNvPr id="4" name="Google Shape;809;p86"/>
          <p:cNvPicPr preferRelativeResize="0"/>
          <p:nvPr/>
        </p:nvPicPr>
        <p:blipFill>
          <a:blip r:embed="rId2">
            <a:alphaModFix/>
          </a:blip>
          <a:stretch>
            <a:fillRect/>
          </a:stretch>
        </p:blipFill>
        <p:spPr>
          <a:xfrm>
            <a:off x="4148429" y="1309108"/>
            <a:ext cx="4509525" cy="2056190"/>
          </a:xfrm>
          <a:prstGeom prst="rect">
            <a:avLst/>
          </a:prstGeom>
          <a:noFill/>
          <a:ln w="9525" cap="flat" cmpd="sng">
            <a:solidFill>
              <a:srgbClr val="000000"/>
            </a:solidFill>
            <a:prstDash val="solid"/>
            <a:round/>
            <a:headEnd type="none" w="sm" len="sm"/>
            <a:tailEnd type="none" w="sm" len="sm"/>
          </a:ln>
        </p:spPr>
      </p:pic>
      <p:sp>
        <p:nvSpPr>
          <p:cNvPr id="5" name="Google Shape;810;p86"/>
          <p:cNvSpPr/>
          <p:nvPr/>
        </p:nvSpPr>
        <p:spPr>
          <a:xfrm>
            <a:off x="4344478" y="1610354"/>
            <a:ext cx="374903" cy="263332"/>
          </a:xfrm>
          <a:prstGeom prst="rect">
            <a:avLst/>
          </a:prstGeom>
          <a:solidFill>
            <a:srgbClr val="FFFFFF"/>
          </a:solidFill>
          <a:ln>
            <a:noFill/>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Google Shape;811;p86"/>
          <p:cNvSpPr/>
          <p:nvPr/>
        </p:nvSpPr>
        <p:spPr>
          <a:xfrm>
            <a:off x="4417084" y="2368956"/>
            <a:ext cx="374903" cy="263332"/>
          </a:xfrm>
          <a:prstGeom prst="rect">
            <a:avLst/>
          </a:prstGeom>
          <a:solidFill>
            <a:srgbClr val="FFFFFF"/>
          </a:solidFill>
          <a:ln>
            <a:noFill/>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Google Shape;812;p86"/>
          <p:cNvSpPr/>
          <p:nvPr/>
        </p:nvSpPr>
        <p:spPr>
          <a:xfrm>
            <a:off x="6284473" y="2010800"/>
            <a:ext cx="374903" cy="263332"/>
          </a:xfrm>
          <a:prstGeom prst="rect">
            <a:avLst/>
          </a:prstGeom>
          <a:solidFill>
            <a:srgbClr val="FFFFFF"/>
          </a:solidFill>
          <a:ln>
            <a:noFill/>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Google Shape;813;p86"/>
          <p:cNvSpPr/>
          <p:nvPr/>
        </p:nvSpPr>
        <p:spPr>
          <a:xfrm>
            <a:off x="8112022" y="2554033"/>
            <a:ext cx="374903" cy="263332"/>
          </a:xfrm>
          <a:prstGeom prst="rect">
            <a:avLst/>
          </a:prstGeom>
          <a:solidFill>
            <a:srgbClr val="FFFFFF"/>
          </a:solidFill>
          <a:ln>
            <a:noFill/>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Google Shape;814;p86"/>
          <p:cNvSpPr/>
          <p:nvPr/>
        </p:nvSpPr>
        <p:spPr>
          <a:xfrm>
            <a:off x="4344478" y="3172598"/>
            <a:ext cx="374903" cy="158059"/>
          </a:xfrm>
          <a:prstGeom prst="rect">
            <a:avLst/>
          </a:prstGeom>
          <a:solidFill>
            <a:srgbClr val="FFFFFF"/>
          </a:solidFill>
          <a:ln>
            <a:noFill/>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Google Shape;835;p87"/>
          <p:cNvSpPr txBox="1"/>
          <p:nvPr/>
        </p:nvSpPr>
        <p:spPr>
          <a:xfrm>
            <a:off x="330014" y="2558523"/>
            <a:ext cx="3621557" cy="598344"/>
          </a:xfrm>
          <a:prstGeom prst="rect">
            <a:avLst/>
          </a:prstGeom>
          <a:noFill/>
          <a:ln>
            <a:noFill/>
          </a:ln>
        </p:spPr>
        <p:txBody>
          <a:bodyPr spcFirstLastPara="1" wrap="square" lIns="91401" tIns="91401" rIns="91401" bIns="91401" anchor="t"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 sz="2399" b="0" i="0" u="none" strike="noStrike" kern="1200" cap="none" spc="0" normalizeH="0" baseline="0" noProof="0" dirty="0">
                <a:ln>
                  <a:noFill/>
                </a:ln>
                <a:solidFill>
                  <a:srgbClr val="38761D"/>
                </a:solidFill>
                <a:effectLst/>
                <a:uLnTx/>
                <a:uFillTx/>
                <a:latin typeface="Calibri" panose="020F0502020204030204"/>
                <a:ea typeface="+mn-ea"/>
                <a:cs typeface="+mn-cs"/>
              </a:rPr>
              <a:t>e.g. x = -2, y = 5, z = -4</a:t>
            </a:r>
            <a:endParaRPr kumimoji="0" sz="2399" b="0" i="0" u="none" strike="noStrike" kern="1200" cap="none" spc="0" normalizeH="0" baseline="0" noProof="0" dirty="0">
              <a:ln>
                <a:noFill/>
              </a:ln>
              <a:solidFill>
                <a:srgbClr val="38761D"/>
              </a:solidFill>
              <a:effectLst/>
              <a:uLnTx/>
              <a:uFillTx/>
              <a:latin typeface="Calibri" panose="020F0502020204030204"/>
              <a:ea typeface="+mn-ea"/>
              <a:cs typeface="+mn-cs"/>
            </a:endParaRPr>
          </a:p>
        </p:txBody>
      </p:sp>
      <p:sp>
        <p:nvSpPr>
          <p:cNvPr id="22" name="Google Shape;812;p86"/>
          <p:cNvSpPr/>
          <p:nvPr/>
        </p:nvSpPr>
        <p:spPr>
          <a:xfrm>
            <a:off x="6313765" y="1690881"/>
            <a:ext cx="374903" cy="263332"/>
          </a:xfrm>
          <a:prstGeom prst="rect">
            <a:avLst/>
          </a:prstGeom>
          <a:solidFill>
            <a:srgbClr val="FFFFFF"/>
          </a:solidFill>
          <a:ln>
            <a:noFill/>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Google Shape;812;p86"/>
          <p:cNvSpPr/>
          <p:nvPr/>
        </p:nvSpPr>
        <p:spPr>
          <a:xfrm>
            <a:off x="8203077" y="2250515"/>
            <a:ext cx="374903" cy="263332"/>
          </a:xfrm>
          <a:prstGeom prst="rect">
            <a:avLst/>
          </a:prstGeom>
          <a:solidFill>
            <a:srgbClr val="FFFFFF"/>
          </a:solidFill>
          <a:ln>
            <a:noFill/>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238" y="2118488"/>
            <a:ext cx="3421892" cy="410943"/>
          </a:xfrm>
          <a:prstGeom prst="rect">
            <a:avLst/>
          </a:prstGeom>
        </p:spPr>
      </p:pic>
    </p:spTree>
    <p:extLst>
      <p:ext uri="{BB962C8B-B14F-4D97-AF65-F5344CB8AC3E}">
        <p14:creationId xmlns:p14="http://schemas.microsoft.com/office/powerpoint/2010/main" val="37745711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2840691" cy="691454"/>
          </a:xfrm>
        </p:spPr>
        <p:txBody>
          <a:bodyPr>
            <a:normAutofit fontScale="90000"/>
          </a:bodyPr>
          <a:lstStyle/>
          <a:p>
            <a:r>
              <a:rPr lang="zh-CN" altLang="en-US" dirty="0"/>
              <a:t>后向传播算法</a:t>
            </a:r>
            <a:r>
              <a:rPr lang="en-US" altLang="zh-CN" dirty="0"/>
              <a:t>:</a:t>
            </a:r>
            <a:br>
              <a:rPr lang="en-US" altLang="zh-CN" dirty="0"/>
            </a:br>
            <a:r>
              <a:rPr lang="zh-CN" altLang="en-US" dirty="0"/>
              <a:t>举例</a:t>
            </a:r>
            <a:endParaRPr lang="en-US" dirty="0"/>
          </a:p>
        </p:txBody>
      </p:sp>
      <p:sp>
        <p:nvSpPr>
          <p:cNvPr id="3" name="Slide Number Placeholder 2"/>
          <p:cNvSpPr>
            <a:spLocks noGrp="1"/>
          </p:cNvSpPr>
          <p:nvPr>
            <p:ph type="sldNum" sz="quarter" idx="4"/>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FFCB05"/>
                </a:solidFill>
                <a:effectLst/>
                <a:uLnTx/>
                <a:uFillTx/>
                <a:latin typeface="Calibri" panose="020F0502020204030204"/>
                <a:ea typeface="+mn-ea"/>
                <a:cs typeface="+mn-cs"/>
              </a:rPr>
              <a:t>Lecture 6 - </a:t>
            </a:r>
            <a:fld id="{AC1089D3-84F4-7045-A571-C61BEF9B13BC}" type="slidenum">
              <a:rPr kumimoji="0" lang="en-US" sz="1500" b="0" i="0" u="none" strike="noStrike" kern="1200" cap="none" spc="0" normalizeH="0" baseline="0" noProof="0">
                <a:ln>
                  <a:noFill/>
                </a:ln>
                <a:solidFill>
                  <a:srgbClr val="FFCB05"/>
                </a:solidFill>
                <a:effectLst/>
                <a:uLnTx/>
                <a:uFillTx/>
                <a:latin typeface="Calibri" panose="020F050202020403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36</a:t>
            </a:fld>
            <a:endParaRPr kumimoji="0" lang="en-US" sz="1500" b="0" i="0" u="none" strike="noStrike" kern="1200" cap="none" spc="0" normalizeH="0" baseline="0" noProof="0" dirty="0">
              <a:ln>
                <a:noFill/>
              </a:ln>
              <a:solidFill>
                <a:srgbClr val="FFCB05"/>
              </a:solidFill>
              <a:effectLst/>
              <a:uLnTx/>
              <a:uFillTx/>
              <a:latin typeface="Calibri" panose="020F0502020204030204"/>
              <a:ea typeface="+mn-ea"/>
              <a:cs typeface="+mn-cs"/>
            </a:endParaRPr>
          </a:p>
        </p:txBody>
      </p:sp>
      <p:pic>
        <p:nvPicPr>
          <p:cNvPr id="4" name="Google Shape;809;p86"/>
          <p:cNvPicPr preferRelativeResize="0"/>
          <p:nvPr/>
        </p:nvPicPr>
        <p:blipFill>
          <a:blip r:embed="rId2">
            <a:alphaModFix/>
          </a:blip>
          <a:stretch>
            <a:fillRect/>
          </a:stretch>
        </p:blipFill>
        <p:spPr>
          <a:xfrm>
            <a:off x="4148429" y="1309108"/>
            <a:ext cx="4509525" cy="2056190"/>
          </a:xfrm>
          <a:prstGeom prst="rect">
            <a:avLst/>
          </a:prstGeom>
          <a:noFill/>
          <a:ln w="9525" cap="flat" cmpd="sng">
            <a:solidFill>
              <a:srgbClr val="000000"/>
            </a:solidFill>
            <a:prstDash val="solid"/>
            <a:round/>
            <a:headEnd type="none" w="sm" len="sm"/>
            <a:tailEnd type="none" w="sm" len="sm"/>
          </a:ln>
        </p:spPr>
      </p:pic>
      <p:sp>
        <p:nvSpPr>
          <p:cNvPr id="5" name="Google Shape;810;p86"/>
          <p:cNvSpPr/>
          <p:nvPr/>
        </p:nvSpPr>
        <p:spPr>
          <a:xfrm>
            <a:off x="4344478" y="1610354"/>
            <a:ext cx="374903" cy="263332"/>
          </a:xfrm>
          <a:prstGeom prst="rect">
            <a:avLst/>
          </a:prstGeom>
          <a:solidFill>
            <a:srgbClr val="FFFFFF"/>
          </a:solidFill>
          <a:ln>
            <a:noFill/>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Google Shape;811;p86"/>
          <p:cNvSpPr/>
          <p:nvPr/>
        </p:nvSpPr>
        <p:spPr>
          <a:xfrm>
            <a:off x="4417084" y="2368956"/>
            <a:ext cx="374903" cy="263332"/>
          </a:xfrm>
          <a:prstGeom prst="rect">
            <a:avLst/>
          </a:prstGeom>
          <a:solidFill>
            <a:srgbClr val="FFFFFF"/>
          </a:solidFill>
          <a:ln>
            <a:noFill/>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Google Shape;812;p86"/>
          <p:cNvSpPr/>
          <p:nvPr/>
        </p:nvSpPr>
        <p:spPr>
          <a:xfrm>
            <a:off x="6284473" y="2010800"/>
            <a:ext cx="374903" cy="263332"/>
          </a:xfrm>
          <a:prstGeom prst="rect">
            <a:avLst/>
          </a:prstGeom>
          <a:solidFill>
            <a:srgbClr val="FFFFFF"/>
          </a:solidFill>
          <a:ln>
            <a:noFill/>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Google Shape;813;p86"/>
          <p:cNvSpPr/>
          <p:nvPr/>
        </p:nvSpPr>
        <p:spPr>
          <a:xfrm>
            <a:off x="8112022" y="2554033"/>
            <a:ext cx="374903" cy="263332"/>
          </a:xfrm>
          <a:prstGeom prst="rect">
            <a:avLst/>
          </a:prstGeom>
          <a:solidFill>
            <a:srgbClr val="FFFFFF"/>
          </a:solidFill>
          <a:ln>
            <a:noFill/>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Google Shape;814;p86"/>
          <p:cNvSpPr/>
          <p:nvPr/>
        </p:nvSpPr>
        <p:spPr>
          <a:xfrm>
            <a:off x="4344478" y="3172598"/>
            <a:ext cx="374903" cy="158059"/>
          </a:xfrm>
          <a:prstGeom prst="rect">
            <a:avLst/>
          </a:prstGeom>
          <a:solidFill>
            <a:srgbClr val="FFFFFF"/>
          </a:solidFill>
          <a:ln>
            <a:noFill/>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Google Shape;835;p87"/>
          <p:cNvSpPr txBox="1"/>
          <p:nvPr/>
        </p:nvSpPr>
        <p:spPr>
          <a:xfrm>
            <a:off x="330014" y="2558523"/>
            <a:ext cx="3621557" cy="598344"/>
          </a:xfrm>
          <a:prstGeom prst="rect">
            <a:avLst/>
          </a:prstGeom>
          <a:noFill/>
          <a:ln>
            <a:noFill/>
          </a:ln>
        </p:spPr>
        <p:txBody>
          <a:bodyPr spcFirstLastPara="1" wrap="square" lIns="91401" tIns="91401" rIns="91401" bIns="91401" anchor="t"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 sz="2399" b="0" i="0" u="none" strike="noStrike" kern="1200" cap="none" spc="0" normalizeH="0" baseline="0" noProof="0" dirty="0">
                <a:ln>
                  <a:noFill/>
                </a:ln>
                <a:solidFill>
                  <a:srgbClr val="38761D"/>
                </a:solidFill>
                <a:effectLst/>
                <a:uLnTx/>
                <a:uFillTx/>
                <a:latin typeface="Calibri" panose="020F0502020204030204"/>
                <a:ea typeface="+mn-ea"/>
                <a:cs typeface="+mn-cs"/>
              </a:rPr>
              <a:t>e.g. x = -2, y = 5, z = -4</a:t>
            </a:r>
            <a:endParaRPr kumimoji="0" sz="2399" b="0" i="0" u="none" strike="noStrike" kern="1200" cap="none" spc="0" normalizeH="0" baseline="0" noProof="0" dirty="0">
              <a:ln>
                <a:noFill/>
              </a:ln>
              <a:solidFill>
                <a:srgbClr val="38761D"/>
              </a:solidFill>
              <a:effectLst/>
              <a:uLnTx/>
              <a:uFillTx/>
              <a:latin typeface="Calibri" panose="020F0502020204030204"/>
              <a:ea typeface="+mn-ea"/>
              <a:cs typeface="+mn-cs"/>
            </a:endParaRPr>
          </a:p>
        </p:txBody>
      </p:sp>
      <p:sp>
        <p:nvSpPr>
          <p:cNvPr id="10" name="TextBox 9"/>
          <p:cNvSpPr txBox="1"/>
          <p:nvPr/>
        </p:nvSpPr>
        <p:spPr>
          <a:xfrm>
            <a:off x="0" y="3202522"/>
            <a:ext cx="2741456" cy="4154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zh-CN" altLang="en-US"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前向传递</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zh-CN" altLang="en-US" sz="21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计算输出</a:t>
            </a:r>
            <a:endParaRPr kumimoji="0" lang="en-US" sz="21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238" y="2118488"/>
            <a:ext cx="3421892" cy="410943"/>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583" y="3714796"/>
            <a:ext cx="1881293" cy="377190"/>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0982" y="3713544"/>
            <a:ext cx="1127600" cy="377190"/>
          </a:xfrm>
          <a:prstGeom prst="rect">
            <a:avLst/>
          </a:prstGeom>
        </p:spPr>
      </p:pic>
    </p:spTree>
    <p:extLst>
      <p:ext uri="{BB962C8B-B14F-4D97-AF65-F5344CB8AC3E}">
        <p14:creationId xmlns:p14="http://schemas.microsoft.com/office/powerpoint/2010/main" val="12108466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2840691" cy="691454"/>
          </a:xfrm>
        </p:spPr>
        <p:txBody>
          <a:bodyPr>
            <a:normAutofit fontScale="90000"/>
          </a:bodyPr>
          <a:lstStyle/>
          <a:p>
            <a:r>
              <a:rPr lang="zh-CN" altLang="en-US" dirty="0"/>
              <a:t>后向传播算法</a:t>
            </a:r>
            <a:r>
              <a:rPr lang="en-US" altLang="zh-CN" dirty="0"/>
              <a:t>:</a:t>
            </a:r>
            <a:br>
              <a:rPr lang="en-US" altLang="zh-CN" dirty="0"/>
            </a:br>
            <a:r>
              <a:rPr lang="zh-CN" altLang="en-US" dirty="0"/>
              <a:t>举例</a:t>
            </a:r>
            <a:endParaRPr lang="en-US" dirty="0"/>
          </a:p>
        </p:txBody>
      </p:sp>
      <p:sp>
        <p:nvSpPr>
          <p:cNvPr id="3" name="Slide Number Placeholder 2"/>
          <p:cNvSpPr>
            <a:spLocks noGrp="1"/>
          </p:cNvSpPr>
          <p:nvPr>
            <p:ph type="sldNum" sz="quarter" idx="4"/>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FFCB05"/>
                </a:solidFill>
                <a:effectLst/>
                <a:uLnTx/>
                <a:uFillTx/>
                <a:latin typeface="Calibri" panose="020F0502020204030204"/>
                <a:ea typeface="+mn-ea"/>
                <a:cs typeface="+mn-cs"/>
              </a:rPr>
              <a:t>Lecture 6 - </a:t>
            </a:r>
            <a:fld id="{AC1089D3-84F4-7045-A571-C61BEF9B13BC}" type="slidenum">
              <a:rPr kumimoji="0" lang="en-US" sz="1500" b="0" i="0" u="none" strike="noStrike" kern="1200" cap="none" spc="0" normalizeH="0" baseline="0" noProof="0">
                <a:ln>
                  <a:noFill/>
                </a:ln>
                <a:solidFill>
                  <a:srgbClr val="FFCB05"/>
                </a:solidFill>
                <a:effectLst/>
                <a:uLnTx/>
                <a:uFillTx/>
                <a:latin typeface="Calibri" panose="020F050202020403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37</a:t>
            </a:fld>
            <a:endParaRPr kumimoji="0" lang="en-US" sz="1500" b="0" i="0" u="none" strike="noStrike" kern="1200" cap="none" spc="0" normalizeH="0" baseline="0" noProof="0" dirty="0">
              <a:ln>
                <a:noFill/>
              </a:ln>
              <a:solidFill>
                <a:srgbClr val="FFCB05"/>
              </a:solidFill>
              <a:effectLst/>
              <a:uLnTx/>
              <a:uFillTx/>
              <a:latin typeface="Calibri" panose="020F0502020204030204"/>
              <a:ea typeface="+mn-ea"/>
              <a:cs typeface="+mn-cs"/>
            </a:endParaRPr>
          </a:p>
        </p:txBody>
      </p:sp>
      <p:pic>
        <p:nvPicPr>
          <p:cNvPr id="4" name="Google Shape;809;p86"/>
          <p:cNvPicPr preferRelativeResize="0"/>
          <p:nvPr/>
        </p:nvPicPr>
        <p:blipFill>
          <a:blip r:embed="rId2">
            <a:alphaModFix/>
          </a:blip>
          <a:stretch>
            <a:fillRect/>
          </a:stretch>
        </p:blipFill>
        <p:spPr>
          <a:xfrm>
            <a:off x="4148429" y="1309108"/>
            <a:ext cx="4509525" cy="2056190"/>
          </a:xfrm>
          <a:prstGeom prst="rect">
            <a:avLst/>
          </a:prstGeom>
          <a:noFill/>
          <a:ln w="9525" cap="flat" cmpd="sng">
            <a:solidFill>
              <a:srgbClr val="000000"/>
            </a:solidFill>
            <a:prstDash val="solid"/>
            <a:round/>
            <a:headEnd type="none" w="sm" len="sm"/>
            <a:tailEnd type="none" w="sm" len="sm"/>
          </a:ln>
        </p:spPr>
      </p:pic>
      <p:sp>
        <p:nvSpPr>
          <p:cNvPr id="5" name="Google Shape;810;p86"/>
          <p:cNvSpPr/>
          <p:nvPr/>
        </p:nvSpPr>
        <p:spPr>
          <a:xfrm>
            <a:off x="4344478" y="1610354"/>
            <a:ext cx="374903" cy="263332"/>
          </a:xfrm>
          <a:prstGeom prst="rect">
            <a:avLst/>
          </a:prstGeom>
          <a:solidFill>
            <a:srgbClr val="FFFFFF"/>
          </a:solidFill>
          <a:ln>
            <a:noFill/>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Google Shape;811;p86"/>
          <p:cNvSpPr/>
          <p:nvPr/>
        </p:nvSpPr>
        <p:spPr>
          <a:xfrm>
            <a:off x="4417084" y="2368956"/>
            <a:ext cx="374903" cy="263332"/>
          </a:xfrm>
          <a:prstGeom prst="rect">
            <a:avLst/>
          </a:prstGeom>
          <a:solidFill>
            <a:srgbClr val="FFFFFF"/>
          </a:solidFill>
          <a:ln>
            <a:noFill/>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Google Shape;812;p86"/>
          <p:cNvSpPr/>
          <p:nvPr/>
        </p:nvSpPr>
        <p:spPr>
          <a:xfrm>
            <a:off x="6284473" y="2010800"/>
            <a:ext cx="374903" cy="263332"/>
          </a:xfrm>
          <a:prstGeom prst="rect">
            <a:avLst/>
          </a:prstGeom>
          <a:solidFill>
            <a:srgbClr val="FFFFFF"/>
          </a:solidFill>
          <a:ln>
            <a:noFill/>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Google Shape;813;p86"/>
          <p:cNvSpPr/>
          <p:nvPr/>
        </p:nvSpPr>
        <p:spPr>
          <a:xfrm>
            <a:off x="8112022" y="2554033"/>
            <a:ext cx="374903" cy="263332"/>
          </a:xfrm>
          <a:prstGeom prst="rect">
            <a:avLst/>
          </a:prstGeom>
          <a:solidFill>
            <a:srgbClr val="FFFFFF"/>
          </a:solidFill>
          <a:ln>
            <a:noFill/>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Google Shape;814;p86"/>
          <p:cNvSpPr/>
          <p:nvPr/>
        </p:nvSpPr>
        <p:spPr>
          <a:xfrm>
            <a:off x="4344478" y="3172598"/>
            <a:ext cx="374903" cy="158059"/>
          </a:xfrm>
          <a:prstGeom prst="rect">
            <a:avLst/>
          </a:prstGeom>
          <a:solidFill>
            <a:srgbClr val="FFFFFF"/>
          </a:solidFill>
          <a:ln>
            <a:noFill/>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Google Shape;835;p87"/>
          <p:cNvSpPr txBox="1"/>
          <p:nvPr/>
        </p:nvSpPr>
        <p:spPr>
          <a:xfrm>
            <a:off x="330014" y="2558523"/>
            <a:ext cx="3621557" cy="598344"/>
          </a:xfrm>
          <a:prstGeom prst="rect">
            <a:avLst/>
          </a:prstGeom>
          <a:noFill/>
          <a:ln>
            <a:noFill/>
          </a:ln>
        </p:spPr>
        <p:txBody>
          <a:bodyPr spcFirstLastPara="1" wrap="square" lIns="91401" tIns="91401" rIns="91401" bIns="91401" anchor="t"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 sz="2399" b="0" i="0" u="none" strike="noStrike" kern="1200" cap="none" spc="0" normalizeH="0" baseline="0" noProof="0" dirty="0">
                <a:ln>
                  <a:noFill/>
                </a:ln>
                <a:solidFill>
                  <a:srgbClr val="38761D"/>
                </a:solidFill>
                <a:effectLst/>
                <a:uLnTx/>
                <a:uFillTx/>
                <a:latin typeface="Calibri" panose="020F0502020204030204"/>
                <a:ea typeface="+mn-ea"/>
                <a:cs typeface="+mn-cs"/>
              </a:rPr>
              <a:t>e.g. x = -2, y = 5, z = -4</a:t>
            </a:r>
            <a:endParaRPr kumimoji="0" sz="2399" b="0" i="0" u="none" strike="noStrike" kern="1200" cap="none" spc="0" normalizeH="0" baseline="0" noProof="0" dirty="0">
              <a:ln>
                <a:noFill/>
              </a:ln>
              <a:solidFill>
                <a:srgbClr val="38761D"/>
              </a:solidFill>
              <a:effectLst/>
              <a:uLnTx/>
              <a:uFillTx/>
              <a:latin typeface="Calibri" panose="020F0502020204030204"/>
              <a:ea typeface="+mn-ea"/>
              <a:cs typeface="+mn-cs"/>
            </a:endParaRPr>
          </a:p>
        </p:txBody>
      </p:sp>
      <p:sp>
        <p:nvSpPr>
          <p:cNvPr id="10" name="TextBox 9"/>
          <p:cNvSpPr txBox="1"/>
          <p:nvPr/>
        </p:nvSpPr>
        <p:spPr>
          <a:xfrm>
            <a:off x="0" y="3202522"/>
            <a:ext cx="2741456" cy="4154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1. </a:t>
            </a:r>
            <a:r>
              <a:rPr kumimoji="0" lang="zh-CN" altLang="en-US"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前向传递</a:t>
            </a:r>
            <a:r>
              <a:rPr kumimoji="0" lang="en-US" altLang="zh-CN" sz="21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zh-CN" altLang="en-US" sz="21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计算输出</a:t>
            </a:r>
            <a:endParaRPr kumimoji="0" lang="en-US" altLang="zh-CN"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19" name="TextBox 18"/>
          <p:cNvSpPr txBox="1"/>
          <p:nvPr/>
        </p:nvSpPr>
        <p:spPr>
          <a:xfrm>
            <a:off x="0" y="4211844"/>
            <a:ext cx="2741456" cy="4154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alibri" panose="020F0502020204030204"/>
                <a:ea typeface="+mn-ea"/>
                <a:cs typeface="+mn-cs"/>
              </a:rPr>
              <a:t>2. </a:t>
            </a:r>
            <a:r>
              <a:rPr kumimoji="0" lang="zh-CN" altLang="en-US"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后向传递</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zh-CN" altLang="en-US" sz="21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计算导数</a:t>
            </a:r>
            <a:endParaRPr kumimoji="0" lang="en-US" sz="21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Google Shape;1017;p95"/>
          <p:cNvSpPr txBox="1"/>
          <p:nvPr/>
        </p:nvSpPr>
        <p:spPr>
          <a:xfrm>
            <a:off x="533400" y="4800600"/>
            <a:ext cx="1255770" cy="502669"/>
          </a:xfrm>
          <a:prstGeom prst="rect">
            <a:avLst/>
          </a:prstGeom>
          <a:noFill/>
          <a:ln>
            <a:noFill/>
          </a:ln>
        </p:spPr>
        <p:txBody>
          <a:bodyPr spcFirstLastPara="1" wrap="square" lIns="91401" tIns="91401" rIns="91401" bIns="91401" anchor="t"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 sz="2399"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想</a:t>
            </a:r>
            <a:r>
              <a:rPr kumimoji="0" lang="zh-CN" altLang="en-US" sz="2399"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计算</a:t>
            </a:r>
            <a:r>
              <a:rPr kumimoji="0" lang="en" sz="2399"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sz="2399"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583" y="3714796"/>
            <a:ext cx="1881293" cy="377190"/>
          </a:xfrm>
          <a:prstGeom prst="rect">
            <a:avLst/>
          </a:prstGeom>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0982" y="3713544"/>
            <a:ext cx="1127600" cy="377190"/>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238" y="2118488"/>
            <a:ext cx="3421892" cy="410943"/>
          </a:xfrm>
          <a:prstGeom prst="rect">
            <a:avLst/>
          </a:prstGeom>
        </p:spPr>
      </p:pic>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07725" y="4724117"/>
            <a:ext cx="1680644" cy="754380"/>
          </a:xfrm>
          <a:prstGeom prst="rect">
            <a:avLst/>
          </a:prstGeom>
        </p:spPr>
      </p:pic>
    </p:spTree>
    <p:extLst>
      <p:ext uri="{BB962C8B-B14F-4D97-AF65-F5344CB8AC3E}">
        <p14:creationId xmlns:p14="http://schemas.microsoft.com/office/powerpoint/2010/main" val="4689902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2840691" cy="691454"/>
          </a:xfrm>
        </p:spPr>
        <p:txBody>
          <a:bodyPr>
            <a:normAutofit fontScale="90000"/>
          </a:bodyPr>
          <a:lstStyle/>
          <a:p>
            <a:r>
              <a:rPr lang="zh-CN" altLang="en-US" dirty="0"/>
              <a:t>后向传播算法</a:t>
            </a:r>
            <a:r>
              <a:rPr lang="en-US" altLang="zh-CN" dirty="0"/>
              <a:t>:</a:t>
            </a:r>
            <a:br>
              <a:rPr lang="en-US" altLang="zh-CN" dirty="0"/>
            </a:br>
            <a:r>
              <a:rPr lang="zh-CN" altLang="en-US" dirty="0"/>
              <a:t>举例</a:t>
            </a:r>
            <a:endParaRPr lang="en-US" dirty="0"/>
          </a:p>
        </p:txBody>
      </p:sp>
      <p:sp>
        <p:nvSpPr>
          <p:cNvPr id="3" name="Slide Number Placeholder 2"/>
          <p:cNvSpPr>
            <a:spLocks noGrp="1"/>
          </p:cNvSpPr>
          <p:nvPr>
            <p:ph type="sldNum" sz="quarter" idx="4"/>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FFCB05"/>
                </a:solidFill>
                <a:effectLst/>
                <a:uLnTx/>
                <a:uFillTx/>
                <a:latin typeface="Calibri" panose="020F0502020204030204"/>
                <a:ea typeface="+mn-ea"/>
                <a:cs typeface="+mn-cs"/>
              </a:rPr>
              <a:t>Lecture 6 - </a:t>
            </a:r>
            <a:fld id="{AC1089D3-84F4-7045-A571-C61BEF9B13BC}" type="slidenum">
              <a:rPr kumimoji="0" lang="en-US" sz="1500" b="0" i="0" u="none" strike="noStrike" kern="1200" cap="none" spc="0" normalizeH="0" baseline="0" noProof="0">
                <a:ln>
                  <a:noFill/>
                </a:ln>
                <a:solidFill>
                  <a:srgbClr val="FFCB05"/>
                </a:solidFill>
                <a:effectLst/>
                <a:uLnTx/>
                <a:uFillTx/>
                <a:latin typeface="Calibri" panose="020F050202020403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38</a:t>
            </a:fld>
            <a:endParaRPr kumimoji="0" lang="en-US" sz="1500" b="0" i="0" u="none" strike="noStrike" kern="1200" cap="none" spc="0" normalizeH="0" baseline="0" noProof="0" dirty="0">
              <a:ln>
                <a:noFill/>
              </a:ln>
              <a:solidFill>
                <a:srgbClr val="FFCB05"/>
              </a:solidFill>
              <a:effectLst/>
              <a:uLnTx/>
              <a:uFillTx/>
              <a:latin typeface="Calibri" panose="020F0502020204030204"/>
              <a:ea typeface="+mn-ea"/>
              <a:cs typeface="+mn-cs"/>
            </a:endParaRPr>
          </a:p>
        </p:txBody>
      </p:sp>
      <p:pic>
        <p:nvPicPr>
          <p:cNvPr id="4" name="Google Shape;809;p86"/>
          <p:cNvPicPr preferRelativeResize="0"/>
          <p:nvPr/>
        </p:nvPicPr>
        <p:blipFill>
          <a:blip r:embed="rId2">
            <a:alphaModFix/>
          </a:blip>
          <a:stretch>
            <a:fillRect/>
          </a:stretch>
        </p:blipFill>
        <p:spPr>
          <a:xfrm>
            <a:off x="4148429" y="1309108"/>
            <a:ext cx="4509525" cy="2056190"/>
          </a:xfrm>
          <a:prstGeom prst="rect">
            <a:avLst/>
          </a:prstGeom>
          <a:noFill/>
          <a:ln w="9525" cap="flat" cmpd="sng">
            <a:solidFill>
              <a:srgbClr val="000000"/>
            </a:solidFill>
            <a:prstDash val="solid"/>
            <a:round/>
            <a:headEnd type="none" w="sm" len="sm"/>
            <a:tailEnd type="none" w="sm" len="sm"/>
          </a:ln>
        </p:spPr>
      </p:pic>
      <p:sp>
        <p:nvSpPr>
          <p:cNvPr id="5" name="Google Shape;810;p86"/>
          <p:cNvSpPr/>
          <p:nvPr/>
        </p:nvSpPr>
        <p:spPr>
          <a:xfrm>
            <a:off x="4344478" y="1610354"/>
            <a:ext cx="374903" cy="263332"/>
          </a:xfrm>
          <a:prstGeom prst="rect">
            <a:avLst/>
          </a:prstGeom>
          <a:solidFill>
            <a:srgbClr val="FFFFFF"/>
          </a:solidFill>
          <a:ln>
            <a:noFill/>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Google Shape;811;p86"/>
          <p:cNvSpPr/>
          <p:nvPr/>
        </p:nvSpPr>
        <p:spPr>
          <a:xfrm>
            <a:off x="4417084" y="2368956"/>
            <a:ext cx="374903" cy="263332"/>
          </a:xfrm>
          <a:prstGeom prst="rect">
            <a:avLst/>
          </a:prstGeom>
          <a:solidFill>
            <a:srgbClr val="FFFFFF"/>
          </a:solidFill>
          <a:ln>
            <a:noFill/>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Google Shape;812;p86"/>
          <p:cNvSpPr/>
          <p:nvPr/>
        </p:nvSpPr>
        <p:spPr>
          <a:xfrm>
            <a:off x="6284473" y="2010800"/>
            <a:ext cx="374903" cy="263332"/>
          </a:xfrm>
          <a:prstGeom prst="rect">
            <a:avLst/>
          </a:prstGeom>
          <a:solidFill>
            <a:srgbClr val="FFFFFF"/>
          </a:solidFill>
          <a:ln>
            <a:noFill/>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Google Shape;813;p86"/>
          <p:cNvSpPr/>
          <p:nvPr/>
        </p:nvSpPr>
        <p:spPr>
          <a:xfrm>
            <a:off x="8112022" y="2554033"/>
            <a:ext cx="374903" cy="263332"/>
          </a:xfrm>
          <a:prstGeom prst="rect">
            <a:avLst/>
          </a:prstGeom>
          <a:solidFill>
            <a:srgbClr val="FFFFFF"/>
          </a:solidFill>
          <a:ln>
            <a:noFill/>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Google Shape;814;p86"/>
          <p:cNvSpPr/>
          <p:nvPr/>
        </p:nvSpPr>
        <p:spPr>
          <a:xfrm>
            <a:off x="4344478" y="3172598"/>
            <a:ext cx="374903" cy="158059"/>
          </a:xfrm>
          <a:prstGeom prst="rect">
            <a:avLst/>
          </a:prstGeom>
          <a:solidFill>
            <a:srgbClr val="FFFFFF"/>
          </a:solidFill>
          <a:ln>
            <a:noFill/>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Google Shape;835;p87"/>
          <p:cNvSpPr txBox="1"/>
          <p:nvPr/>
        </p:nvSpPr>
        <p:spPr>
          <a:xfrm>
            <a:off x="330014" y="2558523"/>
            <a:ext cx="3621557" cy="598344"/>
          </a:xfrm>
          <a:prstGeom prst="rect">
            <a:avLst/>
          </a:prstGeom>
          <a:noFill/>
          <a:ln>
            <a:noFill/>
          </a:ln>
        </p:spPr>
        <p:txBody>
          <a:bodyPr spcFirstLastPara="1" wrap="square" lIns="91401" tIns="91401" rIns="91401" bIns="91401" anchor="t"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 sz="2399" b="0" i="0" u="none" strike="noStrike" kern="1200" cap="none" spc="0" normalizeH="0" baseline="0" noProof="0" dirty="0">
                <a:ln>
                  <a:noFill/>
                </a:ln>
                <a:solidFill>
                  <a:srgbClr val="38761D"/>
                </a:solidFill>
                <a:effectLst/>
                <a:uLnTx/>
                <a:uFillTx/>
                <a:latin typeface="Calibri" panose="020F0502020204030204"/>
                <a:ea typeface="+mn-ea"/>
                <a:cs typeface="+mn-cs"/>
              </a:rPr>
              <a:t>e.g. x = -2, y = 5, z = -4</a:t>
            </a:r>
            <a:endParaRPr kumimoji="0" sz="2399" b="0" i="0" u="none" strike="noStrike" kern="1200" cap="none" spc="0" normalizeH="0" baseline="0" noProof="0" dirty="0">
              <a:ln>
                <a:noFill/>
              </a:ln>
              <a:solidFill>
                <a:srgbClr val="38761D"/>
              </a:solidFill>
              <a:effectLst/>
              <a:uLnTx/>
              <a:uFillTx/>
              <a:latin typeface="Calibri" panose="020F0502020204030204"/>
              <a:ea typeface="+mn-ea"/>
              <a:cs typeface="+mn-cs"/>
            </a:endParaRPr>
          </a:p>
        </p:txBody>
      </p:sp>
      <p:sp>
        <p:nvSpPr>
          <p:cNvPr id="10" name="TextBox 9"/>
          <p:cNvSpPr txBox="1"/>
          <p:nvPr/>
        </p:nvSpPr>
        <p:spPr>
          <a:xfrm>
            <a:off x="0" y="3202522"/>
            <a:ext cx="2741456" cy="4154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1. </a:t>
            </a:r>
            <a:r>
              <a:rPr kumimoji="0" lang="zh-CN" altLang="en-US"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前向传递</a:t>
            </a:r>
            <a:r>
              <a:rPr kumimoji="0" lang="en-US" altLang="zh-CN" sz="21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zh-CN" altLang="en-US" sz="21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计算输出</a:t>
            </a:r>
            <a:endParaRPr kumimoji="0" lang="en-US" altLang="zh-CN"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19" name="TextBox 18"/>
          <p:cNvSpPr txBox="1"/>
          <p:nvPr/>
        </p:nvSpPr>
        <p:spPr>
          <a:xfrm>
            <a:off x="0" y="4211844"/>
            <a:ext cx="2741456" cy="4154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2. </a:t>
            </a:r>
            <a:r>
              <a:rPr kumimoji="0" lang="zh-CN" altLang="en-US"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后向传递</a:t>
            </a:r>
            <a:r>
              <a:rPr kumimoji="0" lang="en-US" altLang="zh-CN" sz="21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zh-CN" altLang="en-US" sz="21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计算导数</a:t>
            </a:r>
            <a:endParaRPr kumimoji="0" lang="en-US" altLang="zh-CN"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20" name="Google Shape;1017;p95"/>
          <p:cNvSpPr txBox="1"/>
          <p:nvPr/>
        </p:nvSpPr>
        <p:spPr>
          <a:xfrm>
            <a:off x="533400" y="4816160"/>
            <a:ext cx="1264139" cy="502669"/>
          </a:xfrm>
          <a:prstGeom prst="rect">
            <a:avLst/>
          </a:prstGeom>
          <a:noFill/>
          <a:ln>
            <a:noFill/>
          </a:ln>
        </p:spPr>
        <p:txBody>
          <a:bodyPr spcFirstLastPara="1" wrap="square" lIns="91401" tIns="91401" rIns="91401" bIns="91401" anchor="t"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2399"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想计算</a:t>
            </a:r>
            <a:r>
              <a:rPr kumimoji="0" lang="en-US" altLang="zh-CN" sz="2399"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endParaRPr kumimoji="0" lang="zh-CN" altLang="en-US" sz="2399"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 sz="2399"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sz="2399"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6" name="Google Shape;768;p83"/>
          <p:cNvCxnSpPr/>
          <p:nvPr/>
        </p:nvCxnSpPr>
        <p:spPr>
          <a:xfrm flipV="1">
            <a:off x="8273129" y="2855303"/>
            <a:ext cx="2631" cy="713392"/>
          </a:xfrm>
          <a:prstGeom prst="straightConnector1">
            <a:avLst/>
          </a:prstGeom>
          <a:noFill/>
          <a:ln w="38100" cap="flat" cmpd="sng">
            <a:solidFill>
              <a:schemeClr val="accent2"/>
            </a:solidFill>
            <a:prstDash val="solid"/>
            <a:round/>
            <a:headEnd type="none" w="med" len="med"/>
            <a:tailEnd type="triangle" w="med" len="med"/>
          </a:ln>
        </p:spPr>
      </p:cxn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238" y="2118488"/>
            <a:ext cx="3421892" cy="410943"/>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583" y="3714796"/>
            <a:ext cx="1881293" cy="377190"/>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0982" y="3713544"/>
            <a:ext cx="1127600" cy="377190"/>
          </a:xfrm>
          <a:prstGeom prst="rect">
            <a:avLst/>
          </a:prstGeom>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80905" y="3634278"/>
            <a:ext cx="383583" cy="754380"/>
          </a:xfrm>
          <a:prstGeom prst="rect">
            <a:avLst/>
          </a:prstGeom>
        </p:spPr>
      </p:pic>
      <p:sp>
        <p:nvSpPr>
          <p:cNvPr id="28" name="Rectangle 27"/>
          <p:cNvSpPr/>
          <p:nvPr/>
        </p:nvSpPr>
        <p:spPr>
          <a:xfrm>
            <a:off x="7972659" y="3568694"/>
            <a:ext cx="600076" cy="877851"/>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07725" y="4724117"/>
            <a:ext cx="1680644" cy="754380"/>
          </a:xfrm>
          <a:prstGeom prst="rect">
            <a:avLst/>
          </a:prstGeom>
        </p:spPr>
      </p:pic>
    </p:spTree>
    <p:extLst>
      <p:ext uri="{BB962C8B-B14F-4D97-AF65-F5344CB8AC3E}">
        <p14:creationId xmlns:p14="http://schemas.microsoft.com/office/powerpoint/2010/main" val="14027860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2840691" cy="691454"/>
          </a:xfrm>
        </p:spPr>
        <p:txBody>
          <a:bodyPr>
            <a:normAutofit fontScale="90000"/>
          </a:bodyPr>
          <a:lstStyle/>
          <a:p>
            <a:r>
              <a:rPr lang="zh-CN" altLang="en-US" dirty="0"/>
              <a:t>后向传播算法</a:t>
            </a:r>
            <a:r>
              <a:rPr lang="en-US" altLang="zh-CN" dirty="0"/>
              <a:t>:</a:t>
            </a:r>
            <a:br>
              <a:rPr lang="en-US" altLang="zh-CN" dirty="0"/>
            </a:br>
            <a:r>
              <a:rPr lang="zh-CN" altLang="en-US" dirty="0"/>
              <a:t>举例</a:t>
            </a:r>
            <a:endParaRPr lang="en-US" dirty="0"/>
          </a:p>
        </p:txBody>
      </p:sp>
      <p:sp>
        <p:nvSpPr>
          <p:cNvPr id="3" name="Slide Number Placeholder 2"/>
          <p:cNvSpPr>
            <a:spLocks noGrp="1"/>
          </p:cNvSpPr>
          <p:nvPr>
            <p:ph type="sldNum" sz="quarter" idx="4"/>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FFCB05"/>
                </a:solidFill>
                <a:effectLst/>
                <a:uLnTx/>
                <a:uFillTx/>
                <a:latin typeface="Calibri" panose="020F0502020204030204"/>
                <a:ea typeface="+mn-ea"/>
                <a:cs typeface="+mn-cs"/>
              </a:rPr>
              <a:t>Lecture 6 - </a:t>
            </a:r>
            <a:fld id="{AC1089D3-84F4-7045-A571-C61BEF9B13BC}" type="slidenum">
              <a:rPr kumimoji="0" lang="en-US" sz="1500" b="0" i="0" u="none" strike="noStrike" kern="1200" cap="none" spc="0" normalizeH="0" baseline="0" noProof="0">
                <a:ln>
                  <a:noFill/>
                </a:ln>
                <a:solidFill>
                  <a:srgbClr val="FFCB05"/>
                </a:solidFill>
                <a:effectLst/>
                <a:uLnTx/>
                <a:uFillTx/>
                <a:latin typeface="Calibri" panose="020F050202020403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39</a:t>
            </a:fld>
            <a:endParaRPr kumimoji="0" lang="en-US" sz="1500" b="0" i="0" u="none" strike="noStrike" kern="1200" cap="none" spc="0" normalizeH="0" baseline="0" noProof="0" dirty="0">
              <a:ln>
                <a:noFill/>
              </a:ln>
              <a:solidFill>
                <a:srgbClr val="FFCB05"/>
              </a:solidFill>
              <a:effectLst/>
              <a:uLnTx/>
              <a:uFillTx/>
              <a:latin typeface="Calibri" panose="020F0502020204030204"/>
              <a:ea typeface="+mn-ea"/>
              <a:cs typeface="+mn-cs"/>
            </a:endParaRPr>
          </a:p>
        </p:txBody>
      </p:sp>
      <p:pic>
        <p:nvPicPr>
          <p:cNvPr id="4" name="Google Shape;809;p86"/>
          <p:cNvPicPr preferRelativeResize="0"/>
          <p:nvPr/>
        </p:nvPicPr>
        <p:blipFill>
          <a:blip r:embed="rId2">
            <a:alphaModFix/>
          </a:blip>
          <a:stretch>
            <a:fillRect/>
          </a:stretch>
        </p:blipFill>
        <p:spPr>
          <a:xfrm>
            <a:off x="4148429" y="1309108"/>
            <a:ext cx="4509525" cy="2056190"/>
          </a:xfrm>
          <a:prstGeom prst="rect">
            <a:avLst/>
          </a:prstGeom>
          <a:noFill/>
          <a:ln w="9525" cap="flat" cmpd="sng">
            <a:solidFill>
              <a:srgbClr val="000000"/>
            </a:solidFill>
            <a:prstDash val="solid"/>
            <a:round/>
            <a:headEnd type="none" w="sm" len="sm"/>
            <a:tailEnd type="none" w="sm" len="sm"/>
          </a:ln>
        </p:spPr>
      </p:pic>
      <p:sp>
        <p:nvSpPr>
          <p:cNvPr id="5" name="Google Shape;810;p86"/>
          <p:cNvSpPr/>
          <p:nvPr/>
        </p:nvSpPr>
        <p:spPr>
          <a:xfrm>
            <a:off x="4344478" y="1610354"/>
            <a:ext cx="374903" cy="263332"/>
          </a:xfrm>
          <a:prstGeom prst="rect">
            <a:avLst/>
          </a:prstGeom>
          <a:solidFill>
            <a:srgbClr val="FFFFFF"/>
          </a:solidFill>
          <a:ln>
            <a:noFill/>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Google Shape;811;p86"/>
          <p:cNvSpPr/>
          <p:nvPr/>
        </p:nvSpPr>
        <p:spPr>
          <a:xfrm>
            <a:off x="4417084" y="2368956"/>
            <a:ext cx="374903" cy="263332"/>
          </a:xfrm>
          <a:prstGeom prst="rect">
            <a:avLst/>
          </a:prstGeom>
          <a:solidFill>
            <a:srgbClr val="FFFFFF"/>
          </a:solidFill>
          <a:ln>
            <a:noFill/>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Google Shape;812;p86"/>
          <p:cNvSpPr/>
          <p:nvPr/>
        </p:nvSpPr>
        <p:spPr>
          <a:xfrm>
            <a:off x="6284473" y="2010800"/>
            <a:ext cx="374903" cy="263332"/>
          </a:xfrm>
          <a:prstGeom prst="rect">
            <a:avLst/>
          </a:prstGeom>
          <a:solidFill>
            <a:srgbClr val="FFFFFF"/>
          </a:solidFill>
          <a:ln>
            <a:noFill/>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Google Shape;814;p86"/>
          <p:cNvSpPr/>
          <p:nvPr/>
        </p:nvSpPr>
        <p:spPr>
          <a:xfrm>
            <a:off x="4344478" y="3172598"/>
            <a:ext cx="374903" cy="158059"/>
          </a:xfrm>
          <a:prstGeom prst="rect">
            <a:avLst/>
          </a:prstGeom>
          <a:solidFill>
            <a:srgbClr val="FFFFFF"/>
          </a:solidFill>
          <a:ln>
            <a:noFill/>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Google Shape;835;p87"/>
          <p:cNvSpPr txBox="1"/>
          <p:nvPr/>
        </p:nvSpPr>
        <p:spPr>
          <a:xfrm>
            <a:off x="330014" y="2558523"/>
            <a:ext cx="3621557" cy="598344"/>
          </a:xfrm>
          <a:prstGeom prst="rect">
            <a:avLst/>
          </a:prstGeom>
          <a:noFill/>
          <a:ln>
            <a:noFill/>
          </a:ln>
        </p:spPr>
        <p:txBody>
          <a:bodyPr spcFirstLastPara="1" wrap="square" lIns="91401" tIns="91401" rIns="91401" bIns="91401" anchor="t"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 sz="2399" b="0" i="0" u="none" strike="noStrike" kern="1200" cap="none" spc="0" normalizeH="0" baseline="0" noProof="0" dirty="0">
                <a:ln>
                  <a:noFill/>
                </a:ln>
                <a:solidFill>
                  <a:srgbClr val="38761D"/>
                </a:solidFill>
                <a:effectLst/>
                <a:uLnTx/>
                <a:uFillTx/>
                <a:latin typeface="Calibri" panose="020F0502020204030204"/>
                <a:ea typeface="+mn-ea"/>
                <a:cs typeface="+mn-cs"/>
              </a:rPr>
              <a:t>e.g. x = -2, y = 5, z = -4</a:t>
            </a:r>
            <a:endParaRPr kumimoji="0" sz="2399" b="0" i="0" u="none" strike="noStrike" kern="1200" cap="none" spc="0" normalizeH="0" baseline="0" noProof="0" dirty="0">
              <a:ln>
                <a:noFill/>
              </a:ln>
              <a:solidFill>
                <a:srgbClr val="38761D"/>
              </a:solidFill>
              <a:effectLst/>
              <a:uLnTx/>
              <a:uFillTx/>
              <a:latin typeface="Calibri" panose="020F0502020204030204"/>
              <a:ea typeface="+mn-ea"/>
              <a:cs typeface="+mn-cs"/>
            </a:endParaRPr>
          </a:p>
        </p:txBody>
      </p:sp>
      <p:sp>
        <p:nvSpPr>
          <p:cNvPr id="10" name="TextBox 9"/>
          <p:cNvSpPr txBox="1"/>
          <p:nvPr/>
        </p:nvSpPr>
        <p:spPr>
          <a:xfrm>
            <a:off x="0" y="3202522"/>
            <a:ext cx="2741456" cy="4154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1. </a:t>
            </a:r>
            <a:r>
              <a:rPr kumimoji="0" lang="zh-CN" altLang="en-US"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前向传递</a:t>
            </a:r>
            <a:r>
              <a:rPr kumimoji="0" lang="en-US" altLang="zh-CN" sz="21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zh-CN" altLang="en-US" sz="21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计算输出</a:t>
            </a:r>
            <a:endParaRPr kumimoji="0" lang="en-US" altLang="zh-CN"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19" name="TextBox 18"/>
          <p:cNvSpPr txBox="1"/>
          <p:nvPr/>
        </p:nvSpPr>
        <p:spPr>
          <a:xfrm>
            <a:off x="0" y="4211844"/>
            <a:ext cx="2741456" cy="4154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2. </a:t>
            </a:r>
            <a:r>
              <a:rPr kumimoji="0" lang="zh-CN" altLang="en-US"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后向传递</a:t>
            </a:r>
            <a:r>
              <a:rPr kumimoji="0" lang="en-US" altLang="zh-CN" sz="21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zh-CN" altLang="en-US" sz="21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计算导数</a:t>
            </a:r>
            <a:endParaRPr kumimoji="0" lang="en-US" altLang="zh-CN"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cxnSp>
        <p:nvCxnSpPr>
          <p:cNvPr id="23" name="Google Shape;768;p83"/>
          <p:cNvCxnSpPr/>
          <p:nvPr/>
        </p:nvCxnSpPr>
        <p:spPr>
          <a:xfrm flipV="1">
            <a:off x="8273129" y="2855303"/>
            <a:ext cx="2631" cy="713392"/>
          </a:xfrm>
          <a:prstGeom prst="straightConnector1">
            <a:avLst/>
          </a:prstGeom>
          <a:noFill/>
          <a:ln w="38100" cap="flat" cmpd="sng">
            <a:solidFill>
              <a:schemeClr val="accent2"/>
            </a:solidFill>
            <a:prstDash val="solid"/>
            <a:round/>
            <a:headEnd type="none" w="med" len="med"/>
            <a:tailEnd type="triangle" w="med" len="med"/>
          </a:ln>
        </p:spPr>
      </p:cxn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0905" y="3634278"/>
            <a:ext cx="383583" cy="754380"/>
          </a:xfrm>
          <a:prstGeom prst="rect">
            <a:avLst/>
          </a:prstGeom>
        </p:spPr>
      </p:pic>
      <p:sp>
        <p:nvSpPr>
          <p:cNvPr id="24" name="Rectangle 23"/>
          <p:cNvSpPr/>
          <p:nvPr/>
        </p:nvSpPr>
        <p:spPr>
          <a:xfrm>
            <a:off x="7972659" y="3568694"/>
            <a:ext cx="600076" cy="877851"/>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238" y="2118488"/>
            <a:ext cx="3421892" cy="410943"/>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583" y="3714796"/>
            <a:ext cx="1881293" cy="377190"/>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10982" y="3713544"/>
            <a:ext cx="1127600" cy="377190"/>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07725" y="4724117"/>
            <a:ext cx="1680644" cy="754380"/>
          </a:xfrm>
          <a:prstGeom prst="rect">
            <a:avLst/>
          </a:prstGeom>
        </p:spPr>
      </p:pic>
      <p:sp>
        <p:nvSpPr>
          <p:cNvPr id="21" name="Google Shape;1017;p95">
            <a:extLst>
              <a:ext uri="{FF2B5EF4-FFF2-40B4-BE49-F238E27FC236}">
                <a16:creationId xmlns:a16="http://schemas.microsoft.com/office/drawing/2014/main" id="{11A150C4-4F02-FB41-B2A9-091561064D9F}"/>
              </a:ext>
            </a:extLst>
          </p:cNvPr>
          <p:cNvSpPr txBox="1"/>
          <p:nvPr/>
        </p:nvSpPr>
        <p:spPr>
          <a:xfrm>
            <a:off x="533400" y="4816160"/>
            <a:ext cx="1264139" cy="502669"/>
          </a:xfrm>
          <a:prstGeom prst="rect">
            <a:avLst/>
          </a:prstGeom>
          <a:noFill/>
          <a:ln>
            <a:noFill/>
          </a:ln>
        </p:spPr>
        <p:txBody>
          <a:bodyPr spcFirstLastPara="1" wrap="square" lIns="91401" tIns="91401" rIns="91401" bIns="91401" anchor="t"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2399"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想计算</a:t>
            </a:r>
            <a:r>
              <a:rPr kumimoji="0" lang="en-US" altLang="zh-CN" sz="2399"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endParaRPr kumimoji="0" lang="zh-CN" altLang="en-US" sz="2399"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 sz="2399"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sz="2399"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2674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715E7D-6520-4652-86E6-2A2CE8CC31B7}"/>
              </a:ext>
            </a:extLst>
          </p:cNvPr>
          <p:cNvSpPr>
            <a:spLocks noGrp="1"/>
          </p:cNvSpPr>
          <p:nvPr>
            <p:ph type="title"/>
          </p:nvPr>
        </p:nvSpPr>
        <p:spPr/>
        <p:txBody>
          <a:bodyPr/>
          <a:lstStyle/>
          <a:p>
            <a:r>
              <a:rPr lang="en-US" altLang="zh-CN" dirty="0"/>
              <a:t>8.1</a:t>
            </a:r>
            <a:r>
              <a:rPr lang="zh-CN" altLang="en-US" dirty="0"/>
              <a:t>神经元</a:t>
            </a:r>
          </a:p>
        </p:txBody>
      </p:sp>
      <p:sp>
        <p:nvSpPr>
          <p:cNvPr id="3" name="内容占位符 2">
            <a:extLst>
              <a:ext uri="{FF2B5EF4-FFF2-40B4-BE49-F238E27FC236}">
                <a16:creationId xmlns:a16="http://schemas.microsoft.com/office/drawing/2014/main" id="{6BF6FCBB-313F-415C-9B79-B1FDC1927DED}"/>
              </a:ext>
            </a:extLst>
          </p:cNvPr>
          <p:cNvSpPr>
            <a:spLocks noGrp="1"/>
          </p:cNvSpPr>
          <p:nvPr>
            <p:ph idx="1"/>
          </p:nvPr>
        </p:nvSpPr>
        <p:spPr>
          <a:xfrm>
            <a:off x="457200" y="1600200"/>
            <a:ext cx="8229600" cy="4997152"/>
          </a:xfrm>
        </p:spPr>
        <p:txBody>
          <a:bodyPr/>
          <a:lstStyle/>
          <a:p>
            <a:r>
              <a:rPr lang="zh-CN" altLang="en-US" dirty="0"/>
              <a:t>感知器</a:t>
            </a: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r>
              <a:rPr lang="en-US" altLang="zh-CN" dirty="0"/>
              <a:t>Logistics</a:t>
            </a:r>
            <a:r>
              <a:rPr lang="zh-CN" altLang="en-US" dirty="0"/>
              <a:t>回归</a:t>
            </a:r>
            <a:endParaRPr lang="en-US" altLang="zh-CN" dirty="0"/>
          </a:p>
          <a:p>
            <a:pPr marL="0" indent="0">
              <a:buNone/>
            </a:pPr>
            <a:endParaRPr lang="en-US" altLang="zh-CN" dirty="0"/>
          </a:p>
          <a:p>
            <a:pPr marL="0" indent="0">
              <a:buNone/>
            </a:pPr>
            <a:endParaRPr lang="en-US" altLang="zh-CN" dirty="0"/>
          </a:p>
        </p:txBody>
      </p:sp>
      <p:pic>
        <p:nvPicPr>
          <p:cNvPr id="4" name="Picture 6">
            <a:extLst>
              <a:ext uri="{FF2B5EF4-FFF2-40B4-BE49-F238E27FC236}">
                <a16:creationId xmlns:a16="http://schemas.microsoft.com/office/drawing/2014/main" id="{B92FC6D0-7261-4475-85A0-45C65C82F9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636" y="2186195"/>
            <a:ext cx="6876764" cy="2250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FB98408B-B3AF-4555-8E7F-E2859C791560}"/>
                  </a:ext>
                </a:extLst>
              </p:cNvPr>
              <p:cNvSpPr/>
              <p:nvPr/>
            </p:nvSpPr>
            <p:spPr>
              <a:xfrm>
                <a:off x="1619672" y="5025960"/>
                <a:ext cx="5502660" cy="15713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400" i="1" smtClean="0">
                          <a:solidFill>
                            <a:srgbClr val="000000"/>
                          </a:solidFill>
                          <a:latin typeface="Cambria Math" panose="02040503050406030204" pitchFamily="18" charset="0"/>
                        </a:rPr>
                        <m:t>𝑃</m:t>
                      </m:r>
                      <m:d>
                        <m:dPr>
                          <m:ctrlPr>
                            <a:rPr lang="en-US" altLang="zh-CN" sz="2400" i="1">
                              <a:solidFill>
                                <a:srgbClr val="000000"/>
                              </a:solidFill>
                              <a:latin typeface="Cambria Math" panose="02040503050406030204" pitchFamily="18" charset="0"/>
                            </a:rPr>
                          </m:ctrlPr>
                        </m:dPr>
                        <m:e>
                          <m:sSub>
                            <m:sSubPr>
                              <m:ctrlPr>
                                <a:rPr lang="en-US" altLang="zh-CN" sz="2400" i="1">
                                  <a:solidFill>
                                    <a:srgbClr val="000000"/>
                                  </a:solidFill>
                                  <a:latin typeface="Cambria Math" panose="02040503050406030204" pitchFamily="18" charset="0"/>
                                </a:rPr>
                              </m:ctrlPr>
                            </m:sSubPr>
                            <m:e>
                              <m:r>
                                <a:rPr lang="en-US" altLang="zh-CN" sz="2400" i="1">
                                  <a:solidFill>
                                    <a:srgbClr val="000000"/>
                                  </a:solidFill>
                                  <a:latin typeface="Cambria Math" panose="02040503050406030204" pitchFamily="18" charset="0"/>
                                </a:rPr>
                                <m:t>𝑐</m:t>
                              </m:r>
                            </m:e>
                            <m:sub>
                              <m:r>
                                <a:rPr lang="en-US" altLang="zh-CN" sz="2400" i="1">
                                  <a:solidFill>
                                    <a:srgbClr val="000000"/>
                                  </a:solidFill>
                                  <a:latin typeface="Cambria Math" panose="02040503050406030204" pitchFamily="18" charset="0"/>
                                </a:rPr>
                                <m:t>1</m:t>
                              </m:r>
                            </m:sub>
                          </m:sSub>
                          <m:r>
                            <a:rPr lang="en-US" altLang="zh-CN" sz="2400" i="1">
                              <a:solidFill>
                                <a:srgbClr val="000000"/>
                              </a:solidFill>
                              <a:latin typeface="Cambria Math" panose="02040503050406030204" pitchFamily="18" charset="0"/>
                            </a:rPr>
                            <m:t>|</m:t>
                          </m:r>
                          <m:r>
                            <a:rPr lang="en-US" altLang="zh-CN" sz="2400" i="1">
                              <a:solidFill>
                                <a:srgbClr val="000000"/>
                              </a:solidFill>
                              <a:latin typeface="Cambria Math" panose="02040503050406030204" pitchFamily="18" charset="0"/>
                            </a:rPr>
                            <m:t>𝑑</m:t>
                          </m:r>
                        </m:e>
                      </m:d>
                      <m:r>
                        <a:rPr lang="en-US" altLang="zh-CN" sz="2400" i="1">
                          <a:solidFill>
                            <a:srgbClr val="000000"/>
                          </a:solidFill>
                          <a:latin typeface="Cambria Math" panose="02040503050406030204" pitchFamily="18" charset="0"/>
                        </a:rPr>
                        <m:t>=</m:t>
                      </m:r>
                      <m:f>
                        <m:fPr>
                          <m:ctrlPr>
                            <a:rPr lang="en-US" altLang="zh-CN" sz="2400" i="1">
                              <a:solidFill>
                                <a:srgbClr val="000000"/>
                              </a:solidFill>
                              <a:latin typeface="Cambria Math" panose="02040503050406030204" pitchFamily="18" charset="0"/>
                            </a:rPr>
                          </m:ctrlPr>
                        </m:fPr>
                        <m:num>
                          <m:r>
                            <a:rPr lang="en-US" altLang="zh-CN" sz="2400" i="1">
                              <a:solidFill>
                                <a:srgbClr val="000000"/>
                              </a:solidFill>
                              <a:latin typeface="Cambria Math" panose="02040503050406030204" pitchFamily="18" charset="0"/>
                            </a:rPr>
                            <m:t>𝑃</m:t>
                          </m:r>
                          <m:d>
                            <m:dPr>
                              <m:ctrlPr>
                                <a:rPr lang="en-US" altLang="zh-CN" sz="2400" i="1">
                                  <a:solidFill>
                                    <a:srgbClr val="000000"/>
                                  </a:solidFill>
                                  <a:latin typeface="Cambria Math" panose="02040503050406030204" pitchFamily="18" charset="0"/>
                                </a:rPr>
                              </m:ctrlPr>
                            </m:dPr>
                            <m:e>
                              <m:r>
                                <a:rPr lang="en-US" altLang="zh-CN" sz="2400" i="1">
                                  <a:solidFill>
                                    <a:srgbClr val="000000"/>
                                  </a:solidFill>
                                  <a:latin typeface="Cambria Math" panose="02040503050406030204" pitchFamily="18" charset="0"/>
                                </a:rPr>
                                <m:t>𝑑</m:t>
                              </m:r>
                              <m:r>
                                <a:rPr lang="en-US" altLang="zh-CN" sz="2400" i="1">
                                  <a:solidFill>
                                    <a:srgbClr val="000000"/>
                                  </a:solidFill>
                                  <a:latin typeface="Cambria Math" panose="02040503050406030204" pitchFamily="18" charset="0"/>
                                </a:rPr>
                                <m:t>|</m:t>
                              </m:r>
                              <m:sSub>
                                <m:sSubPr>
                                  <m:ctrlPr>
                                    <a:rPr lang="en-US" altLang="zh-CN" sz="2400" i="1">
                                      <a:solidFill>
                                        <a:srgbClr val="000000"/>
                                      </a:solidFill>
                                      <a:latin typeface="Cambria Math" panose="02040503050406030204" pitchFamily="18" charset="0"/>
                                    </a:rPr>
                                  </m:ctrlPr>
                                </m:sSubPr>
                                <m:e>
                                  <m:r>
                                    <a:rPr lang="en-US" altLang="zh-CN" sz="2400" i="1">
                                      <a:solidFill>
                                        <a:srgbClr val="000000"/>
                                      </a:solidFill>
                                      <a:latin typeface="Cambria Math" panose="02040503050406030204" pitchFamily="18" charset="0"/>
                                    </a:rPr>
                                    <m:t>𝑐</m:t>
                                  </m:r>
                                </m:e>
                                <m:sub>
                                  <m:r>
                                    <a:rPr lang="en-US" altLang="zh-CN" sz="2400" i="1">
                                      <a:solidFill>
                                        <a:srgbClr val="000000"/>
                                      </a:solidFill>
                                      <a:latin typeface="Cambria Math" panose="02040503050406030204" pitchFamily="18" charset="0"/>
                                    </a:rPr>
                                    <m:t>1</m:t>
                                  </m:r>
                                </m:sub>
                              </m:sSub>
                            </m:e>
                          </m:d>
                          <m:r>
                            <a:rPr lang="en-US" altLang="zh-CN" sz="2400" i="1">
                              <a:solidFill>
                                <a:srgbClr val="000000"/>
                              </a:solidFill>
                              <a:latin typeface="Cambria Math" panose="02040503050406030204" pitchFamily="18" charset="0"/>
                            </a:rPr>
                            <m:t>𝑃</m:t>
                          </m:r>
                          <m:d>
                            <m:dPr>
                              <m:ctrlPr>
                                <a:rPr lang="en-US" altLang="zh-CN" sz="2400" i="1">
                                  <a:solidFill>
                                    <a:srgbClr val="000000"/>
                                  </a:solidFill>
                                  <a:latin typeface="Cambria Math" panose="02040503050406030204" pitchFamily="18" charset="0"/>
                                </a:rPr>
                              </m:ctrlPr>
                            </m:dPr>
                            <m:e>
                              <m:sSub>
                                <m:sSubPr>
                                  <m:ctrlPr>
                                    <a:rPr lang="en-US" altLang="zh-CN" sz="2400" i="1">
                                      <a:solidFill>
                                        <a:srgbClr val="000000"/>
                                      </a:solidFill>
                                      <a:latin typeface="Cambria Math" panose="02040503050406030204" pitchFamily="18" charset="0"/>
                                    </a:rPr>
                                  </m:ctrlPr>
                                </m:sSubPr>
                                <m:e>
                                  <m:r>
                                    <a:rPr lang="en-US" altLang="zh-CN" sz="2400" i="1">
                                      <a:solidFill>
                                        <a:srgbClr val="000000"/>
                                      </a:solidFill>
                                      <a:latin typeface="Cambria Math" panose="02040503050406030204" pitchFamily="18" charset="0"/>
                                    </a:rPr>
                                    <m:t>𝑐</m:t>
                                  </m:r>
                                </m:e>
                                <m:sub>
                                  <m:r>
                                    <a:rPr lang="en-US" altLang="zh-CN" sz="2400" i="1">
                                      <a:solidFill>
                                        <a:srgbClr val="000000"/>
                                      </a:solidFill>
                                      <a:latin typeface="Cambria Math" panose="02040503050406030204" pitchFamily="18" charset="0"/>
                                    </a:rPr>
                                    <m:t>1</m:t>
                                  </m:r>
                                </m:sub>
                              </m:sSub>
                            </m:e>
                          </m:d>
                        </m:num>
                        <m:den>
                          <m:r>
                            <a:rPr lang="en-US" altLang="zh-CN" sz="2400" i="1">
                              <a:solidFill>
                                <a:srgbClr val="000000"/>
                              </a:solidFill>
                              <a:latin typeface="Cambria Math" panose="02040503050406030204" pitchFamily="18" charset="0"/>
                            </a:rPr>
                            <m:t>𝑃</m:t>
                          </m:r>
                          <m:d>
                            <m:dPr>
                              <m:ctrlPr>
                                <a:rPr lang="en-US" altLang="zh-CN" sz="2400" i="1">
                                  <a:solidFill>
                                    <a:srgbClr val="000000"/>
                                  </a:solidFill>
                                  <a:latin typeface="Cambria Math" panose="02040503050406030204" pitchFamily="18" charset="0"/>
                                </a:rPr>
                              </m:ctrlPr>
                            </m:dPr>
                            <m:e>
                              <m:r>
                                <a:rPr lang="en-US" altLang="zh-CN" sz="2400" i="1">
                                  <a:solidFill>
                                    <a:srgbClr val="000000"/>
                                  </a:solidFill>
                                  <a:latin typeface="Cambria Math" panose="02040503050406030204" pitchFamily="18" charset="0"/>
                                </a:rPr>
                                <m:t>𝑑</m:t>
                              </m:r>
                              <m:r>
                                <a:rPr lang="en-US" altLang="zh-CN" sz="2400" i="1">
                                  <a:solidFill>
                                    <a:srgbClr val="000000"/>
                                  </a:solidFill>
                                  <a:latin typeface="Cambria Math" panose="02040503050406030204" pitchFamily="18" charset="0"/>
                                </a:rPr>
                                <m:t>|</m:t>
                              </m:r>
                              <m:sSub>
                                <m:sSubPr>
                                  <m:ctrlPr>
                                    <a:rPr lang="en-US" altLang="zh-CN" sz="2400" i="1">
                                      <a:solidFill>
                                        <a:srgbClr val="000000"/>
                                      </a:solidFill>
                                      <a:latin typeface="Cambria Math" panose="02040503050406030204" pitchFamily="18" charset="0"/>
                                    </a:rPr>
                                  </m:ctrlPr>
                                </m:sSubPr>
                                <m:e>
                                  <m:r>
                                    <a:rPr lang="en-US" altLang="zh-CN" sz="2400" i="1">
                                      <a:solidFill>
                                        <a:srgbClr val="000000"/>
                                      </a:solidFill>
                                      <a:latin typeface="Cambria Math" panose="02040503050406030204" pitchFamily="18" charset="0"/>
                                    </a:rPr>
                                    <m:t>𝑐</m:t>
                                  </m:r>
                                </m:e>
                                <m:sub>
                                  <m:r>
                                    <a:rPr lang="en-US" altLang="zh-CN" sz="2400" i="1">
                                      <a:solidFill>
                                        <a:srgbClr val="000000"/>
                                      </a:solidFill>
                                      <a:latin typeface="Cambria Math" panose="02040503050406030204" pitchFamily="18" charset="0"/>
                                    </a:rPr>
                                    <m:t>1</m:t>
                                  </m:r>
                                </m:sub>
                              </m:sSub>
                            </m:e>
                          </m:d>
                          <m:r>
                            <a:rPr lang="en-US" altLang="zh-CN" sz="2400" i="1">
                              <a:solidFill>
                                <a:srgbClr val="000000"/>
                              </a:solidFill>
                              <a:latin typeface="Cambria Math" panose="02040503050406030204" pitchFamily="18" charset="0"/>
                            </a:rPr>
                            <m:t>𝑃</m:t>
                          </m:r>
                          <m:d>
                            <m:dPr>
                              <m:ctrlPr>
                                <a:rPr lang="en-US" altLang="zh-CN" sz="2400" i="1">
                                  <a:solidFill>
                                    <a:srgbClr val="000000"/>
                                  </a:solidFill>
                                  <a:latin typeface="Cambria Math" panose="02040503050406030204" pitchFamily="18" charset="0"/>
                                </a:rPr>
                              </m:ctrlPr>
                            </m:dPr>
                            <m:e>
                              <m:sSub>
                                <m:sSubPr>
                                  <m:ctrlPr>
                                    <a:rPr lang="en-US" altLang="zh-CN" sz="2400" i="1">
                                      <a:solidFill>
                                        <a:srgbClr val="000000"/>
                                      </a:solidFill>
                                      <a:latin typeface="Cambria Math" panose="02040503050406030204" pitchFamily="18" charset="0"/>
                                    </a:rPr>
                                  </m:ctrlPr>
                                </m:sSubPr>
                                <m:e>
                                  <m:r>
                                    <a:rPr lang="en-US" altLang="zh-CN" sz="2400" i="1">
                                      <a:solidFill>
                                        <a:srgbClr val="000000"/>
                                      </a:solidFill>
                                      <a:latin typeface="Cambria Math" panose="02040503050406030204" pitchFamily="18" charset="0"/>
                                    </a:rPr>
                                    <m:t>𝑐</m:t>
                                  </m:r>
                                </m:e>
                                <m:sub>
                                  <m:r>
                                    <a:rPr lang="en-US" altLang="zh-CN" sz="2400" i="1">
                                      <a:solidFill>
                                        <a:srgbClr val="000000"/>
                                      </a:solidFill>
                                      <a:latin typeface="Cambria Math" panose="02040503050406030204" pitchFamily="18" charset="0"/>
                                    </a:rPr>
                                    <m:t>1</m:t>
                                  </m:r>
                                </m:sub>
                              </m:sSub>
                            </m:e>
                          </m:d>
                          <m:r>
                            <a:rPr lang="en-US" altLang="zh-CN" sz="2400" i="1">
                              <a:solidFill>
                                <a:srgbClr val="000000"/>
                              </a:solidFill>
                              <a:latin typeface="Cambria Math" panose="02040503050406030204" pitchFamily="18" charset="0"/>
                            </a:rPr>
                            <m:t>+</m:t>
                          </m:r>
                          <m:r>
                            <a:rPr lang="en-US" altLang="zh-CN" sz="2400" i="1">
                              <a:solidFill>
                                <a:srgbClr val="000000"/>
                              </a:solidFill>
                              <a:latin typeface="Cambria Math" panose="02040503050406030204" pitchFamily="18" charset="0"/>
                            </a:rPr>
                            <m:t>𝑃</m:t>
                          </m:r>
                          <m:d>
                            <m:dPr>
                              <m:ctrlPr>
                                <a:rPr lang="en-US" altLang="zh-CN" sz="2400" i="1">
                                  <a:solidFill>
                                    <a:srgbClr val="000000"/>
                                  </a:solidFill>
                                  <a:latin typeface="Cambria Math" panose="02040503050406030204" pitchFamily="18" charset="0"/>
                                </a:rPr>
                              </m:ctrlPr>
                            </m:dPr>
                            <m:e>
                              <m:r>
                                <a:rPr lang="en-US" altLang="zh-CN" sz="2400" i="1">
                                  <a:solidFill>
                                    <a:srgbClr val="000000"/>
                                  </a:solidFill>
                                  <a:latin typeface="Cambria Math" panose="02040503050406030204" pitchFamily="18" charset="0"/>
                                </a:rPr>
                                <m:t>𝑑</m:t>
                              </m:r>
                              <m:r>
                                <a:rPr lang="en-US" altLang="zh-CN" sz="2400" i="1">
                                  <a:solidFill>
                                    <a:srgbClr val="000000"/>
                                  </a:solidFill>
                                  <a:latin typeface="Cambria Math" panose="02040503050406030204" pitchFamily="18" charset="0"/>
                                </a:rPr>
                                <m:t>|</m:t>
                              </m:r>
                              <m:sSub>
                                <m:sSubPr>
                                  <m:ctrlPr>
                                    <a:rPr lang="en-US" altLang="zh-CN" sz="2400" i="1">
                                      <a:solidFill>
                                        <a:srgbClr val="000000"/>
                                      </a:solidFill>
                                      <a:latin typeface="Cambria Math" panose="02040503050406030204" pitchFamily="18" charset="0"/>
                                    </a:rPr>
                                  </m:ctrlPr>
                                </m:sSubPr>
                                <m:e>
                                  <m:r>
                                    <a:rPr lang="en-US" altLang="zh-CN" sz="2400" i="1">
                                      <a:solidFill>
                                        <a:srgbClr val="000000"/>
                                      </a:solidFill>
                                      <a:latin typeface="Cambria Math" panose="02040503050406030204" pitchFamily="18" charset="0"/>
                                    </a:rPr>
                                    <m:t>𝑐</m:t>
                                  </m:r>
                                </m:e>
                                <m:sub>
                                  <m:r>
                                    <a:rPr lang="en-US" altLang="zh-CN" sz="2400" i="1">
                                      <a:solidFill>
                                        <a:srgbClr val="000000"/>
                                      </a:solidFill>
                                      <a:latin typeface="Cambria Math" panose="02040503050406030204" pitchFamily="18" charset="0"/>
                                    </a:rPr>
                                    <m:t>2</m:t>
                                  </m:r>
                                </m:sub>
                              </m:sSub>
                            </m:e>
                          </m:d>
                          <m:r>
                            <a:rPr lang="en-US" altLang="zh-CN" sz="2400" i="1">
                              <a:solidFill>
                                <a:srgbClr val="000000"/>
                              </a:solidFill>
                              <a:latin typeface="Cambria Math" panose="02040503050406030204" pitchFamily="18" charset="0"/>
                            </a:rPr>
                            <m:t>𝑃</m:t>
                          </m:r>
                          <m:d>
                            <m:dPr>
                              <m:ctrlPr>
                                <a:rPr lang="en-US" altLang="zh-CN" sz="2400" i="1">
                                  <a:solidFill>
                                    <a:srgbClr val="000000"/>
                                  </a:solidFill>
                                  <a:latin typeface="Cambria Math" panose="02040503050406030204" pitchFamily="18" charset="0"/>
                                </a:rPr>
                              </m:ctrlPr>
                            </m:dPr>
                            <m:e>
                              <m:sSub>
                                <m:sSubPr>
                                  <m:ctrlPr>
                                    <a:rPr lang="en-US" altLang="zh-CN" sz="2400" i="1">
                                      <a:solidFill>
                                        <a:srgbClr val="000000"/>
                                      </a:solidFill>
                                      <a:latin typeface="Cambria Math" panose="02040503050406030204" pitchFamily="18" charset="0"/>
                                    </a:rPr>
                                  </m:ctrlPr>
                                </m:sSubPr>
                                <m:e>
                                  <m:r>
                                    <a:rPr lang="en-US" altLang="zh-CN" sz="2400" i="1">
                                      <a:solidFill>
                                        <a:srgbClr val="000000"/>
                                      </a:solidFill>
                                      <a:latin typeface="Cambria Math" panose="02040503050406030204" pitchFamily="18" charset="0"/>
                                    </a:rPr>
                                    <m:t>𝑐</m:t>
                                  </m:r>
                                </m:e>
                                <m:sub>
                                  <m:r>
                                    <a:rPr lang="en-US" altLang="zh-CN" sz="2400" i="1">
                                      <a:solidFill>
                                        <a:srgbClr val="000000"/>
                                      </a:solidFill>
                                      <a:latin typeface="Cambria Math" panose="02040503050406030204" pitchFamily="18" charset="0"/>
                                    </a:rPr>
                                    <m:t>2</m:t>
                                  </m:r>
                                </m:sub>
                              </m:sSub>
                            </m:e>
                          </m:d>
                        </m:den>
                      </m:f>
                    </m:oMath>
                  </m:oMathPara>
                </a14:m>
                <a:endParaRPr lang="en-US" altLang="zh-CN" sz="2400" i="1" dirty="0">
                  <a:solidFill>
                    <a:srgbClr val="00000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zh-CN" sz="2400" i="1">
                          <a:solidFill>
                            <a:srgbClr val="000000"/>
                          </a:solidFill>
                          <a:latin typeface="Cambria Math" panose="02040503050406030204" pitchFamily="18" charset="0"/>
                        </a:rPr>
                        <m:t>=</m:t>
                      </m:r>
                      <m:f>
                        <m:fPr>
                          <m:ctrlPr>
                            <a:rPr lang="en-US" altLang="zh-CN" sz="2400" i="1">
                              <a:solidFill>
                                <a:srgbClr val="000000"/>
                              </a:solidFill>
                              <a:latin typeface="Cambria Math" panose="02040503050406030204" pitchFamily="18" charset="0"/>
                            </a:rPr>
                          </m:ctrlPr>
                        </m:fPr>
                        <m:num>
                          <m:r>
                            <a:rPr lang="en-US" altLang="zh-CN" sz="2400" i="1">
                              <a:solidFill>
                                <a:srgbClr val="000000"/>
                              </a:solidFill>
                              <a:latin typeface="Cambria Math" panose="02040503050406030204" pitchFamily="18" charset="0"/>
                            </a:rPr>
                            <m:t>1</m:t>
                          </m:r>
                        </m:num>
                        <m:den>
                          <m:r>
                            <a:rPr lang="en-US" altLang="zh-CN" sz="2400" i="1">
                              <a:solidFill>
                                <a:srgbClr val="000000"/>
                              </a:solidFill>
                              <a:latin typeface="Cambria Math" panose="02040503050406030204" pitchFamily="18" charset="0"/>
                            </a:rPr>
                            <m:t>1+</m:t>
                          </m:r>
                          <m:sSup>
                            <m:sSupPr>
                              <m:ctrlPr>
                                <a:rPr lang="en-US" altLang="zh-CN" sz="2400" i="1">
                                  <a:solidFill>
                                    <a:srgbClr val="000000"/>
                                  </a:solidFill>
                                  <a:latin typeface="Cambria Math" panose="02040503050406030204" pitchFamily="18" charset="0"/>
                                </a:rPr>
                              </m:ctrlPr>
                            </m:sSupPr>
                            <m:e>
                              <m:r>
                                <a:rPr lang="en-US" altLang="zh-CN" sz="2400" i="1">
                                  <a:solidFill>
                                    <a:srgbClr val="000000"/>
                                  </a:solidFill>
                                  <a:latin typeface="Cambria Math" panose="02040503050406030204" pitchFamily="18" charset="0"/>
                                </a:rPr>
                                <m:t>𝑒</m:t>
                              </m:r>
                            </m:e>
                            <m:sup>
                              <m:r>
                                <a:rPr lang="en-US" altLang="zh-CN" sz="2400" i="1">
                                  <a:solidFill>
                                    <a:srgbClr val="000000"/>
                                  </a:solidFill>
                                  <a:latin typeface="Cambria Math" panose="02040503050406030204" pitchFamily="18" charset="0"/>
                                </a:rPr>
                                <m:t>−</m:t>
                              </m:r>
                              <m:r>
                                <a:rPr lang="en-US" altLang="zh-CN" sz="2400" i="1">
                                  <a:solidFill>
                                    <a:srgbClr val="000000"/>
                                  </a:solidFill>
                                  <a:latin typeface="Cambria Math" panose="02040503050406030204" pitchFamily="18" charset="0"/>
                                </a:rPr>
                                <m:t>𝑎</m:t>
                              </m:r>
                            </m:sup>
                          </m:sSup>
                        </m:den>
                      </m:f>
                      <m:r>
                        <a:rPr lang="en-US" altLang="zh-CN" sz="2400" i="1">
                          <a:solidFill>
                            <a:srgbClr val="000000"/>
                          </a:solidFill>
                          <a:latin typeface="Cambria Math" panose="02040503050406030204" pitchFamily="18" charset="0"/>
                        </a:rPr>
                        <m:t>=</m:t>
                      </m:r>
                      <m:r>
                        <a:rPr lang="en-US" altLang="zh-CN" sz="2400" i="1">
                          <a:solidFill>
                            <a:srgbClr val="000000"/>
                          </a:solidFill>
                          <a:latin typeface="Cambria Math" panose="02040503050406030204" pitchFamily="18" charset="0"/>
                        </a:rPr>
                        <m:t>𝑃</m:t>
                      </m:r>
                      <m:d>
                        <m:dPr>
                          <m:ctrlPr>
                            <a:rPr lang="en-US" altLang="zh-CN" sz="2400" i="1">
                              <a:solidFill>
                                <a:srgbClr val="000000"/>
                              </a:solidFill>
                              <a:latin typeface="Cambria Math" panose="02040503050406030204" pitchFamily="18" charset="0"/>
                            </a:rPr>
                          </m:ctrlPr>
                        </m:dPr>
                        <m:e>
                          <m:sSub>
                            <m:sSubPr>
                              <m:ctrlPr>
                                <a:rPr lang="en-US" altLang="zh-CN" sz="2400" i="1">
                                  <a:solidFill>
                                    <a:srgbClr val="000000"/>
                                  </a:solidFill>
                                  <a:latin typeface="Cambria Math" panose="02040503050406030204" pitchFamily="18" charset="0"/>
                                </a:rPr>
                              </m:ctrlPr>
                            </m:sSubPr>
                            <m:e>
                              <m:r>
                                <a:rPr lang="en-US" altLang="zh-CN" sz="2400" i="1">
                                  <a:solidFill>
                                    <a:srgbClr val="000000"/>
                                  </a:solidFill>
                                  <a:latin typeface="Cambria Math" panose="02040503050406030204" pitchFamily="18" charset="0"/>
                                </a:rPr>
                                <m:t>𝑐</m:t>
                              </m:r>
                            </m:e>
                            <m:sub>
                              <m:r>
                                <a:rPr lang="en-US" altLang="zh-CN" sz="2400" i="1">
                                  <a:solidFill>
                                    <a:srgbClr val="000000"/>
                                  </a:solidFill>
                                  <a:latin typeface="Cambria Math" panose="02040503050406030204" pitchFamily="18" charset="0"/>
                                </a:rPr>
                                <m:t>1</m:t>
                              </m:r>
                            </m:sub>
                          </m:sSub>
                          <m:r>
                            <a:rPr lang="en-US" altLang="zh-CN" sz="2400" i="1">
                              <a:solidFill>
                                <a:srgbClr val="000000"/>
                              </a:solidFill>
                              <a:latin typeface="Cambria Math" panose="02040503050406030204" pitchFamily="18" charset="0"/>
                            </a:rPr>
                            <m:t>|</m:t>
                          </m:r>
                          <m:r>
                            <a:rPr lang="en-US" altLang="zh-CN" sz="2400" i="1">
                              <a:solidFill>
                                <a:srgbClr val="000000"/>
                              </a:solidFill>
                              <a:latin typeface="Cambria Math" panose="02040503050406030204" pitchFamily="18" charset="0"/>
                            </a:rPr>
                            <m:t>𝑥</m:t>
                          </m:r>
                        </m:e>
                      </m:d>
                      <m:r>
                        <a:rPr lang="en-US" altLang="zh-CN" sz="2400">
                          <a:solidFill>
                            <a:srgbClr val="000000"/>
                          </a:solidFill>
                          <a:latin typeface="Cambria Math" panose="02040503050406030204" pitchFamily="18" charset="0"/>
                        </a:rPr>
                        <m:t>=</m:t>
                      </m:r>
                      <m:r>
                        <m:rPr>
                          <m:sty m:val="p"/>
                        </m:rPr>
                        <a:rPr lang="el-GR" altLang="zh-CN" sz="2400" i="1">
                          <a:solidFill>
                            <a:srgbClr val="000000"/>
                          </a:solidFill>
                          <a:latin typeface="Cambria Math" panose="02040503050406030204" pitchFamily="18" charset="0"/>
                          <a:ea typeface="Cambria Math" panose="02040503050406030204" pitchFamily="18" charset="0"/>
                        </a:rPr>
                        <m:t>σ</m:t>
                      </m:r>
                      <m:d>
                        <m:dPr>
                          <m:ctrlPr>
                            <a:rPr lang="el-GR" altLang="zh-CN" sz="2400" i="1">
                              <a:solidFill>
                                <a:srgbClr val="000000"/>
                              </a:solidFill>
                              <a:latin typeface="Cambria Math" panose="02040503050406030204" pitchFamily="18" charset="0"/>
                              <a:ea typeface="Cambria Math" panose="02040503050406030204" pitchFamily="18" charset="0"/>
                            </a:rPr>
                          </m:ctrlPr>
                        </m:dPr>
                        <m:e>
                          <m:sSup>
                            <m:sSupPr>
                              <m:ctrlPr>
                                <a:rPr lang="el-GR" altLang="zh-CN" sz="2400" i="1">
                                  <a:solidFill>
                                    <a:srgbClr val="000000"/>
                                  </a:solidFill>
                                  <a:latin typeface="Cambria Math" panose="02040503050406030204" pitchFamily="18" charset="0"/>
                                  <a:ea typeface="Cambria Math" panose="02040503050406030204" pitchFamily="18" charset="0"/>
                                </a:rPr>
                              </m:ctrlPr>
                            </m:sSupPr>
                            <m:e>
                              <m:r>
                                <a:rPr lang="en-US" altLang="zh-CN" sz="2400" i="1">
                                  <a:solidFill>
                                    <a:srgbClr val="000000"/>
                                  </a:solidFill>
                                  <a:latin typeface="Cambria Math" panose="02040503050406030204" pitchFamily="18" charset="0"/>
                                  <a:ea typeface="Cambria Math" panose="02040503050406030204" pitchFamily="18" charset="0"/>
                                </a:rPr>
                                <m:t>𝑤</m:t>
                              </m:r>
                            </m:e>
                            <m:sup>
                              <m:r>
                                <a:rPr lang="en-US" altLang="zh-CN" sz="2400" i="1">
                                  <a:solidFill>
                                    <a:srgbClr val="000000"/>
                                  </a:solidFill>
                                  <a:latin typeface="Cambria Math" panose="02040503050406030204" pitchFamily="18" charset="0"/>
                                  <a:ea typeface="Cambria Math" panose="02040503050406030204" pitchFamily="18" charset="0"/>
                                </a:rPr>
                                <m:t>𝑇</m:t>
                              </m:r>
                            </m:sup>
                          </m:sSup>
                          <m:r>
                            <a:rPr lang="en-US" altLang="zh-CN" sz="2400" i="1">
                              <a:solidFill>
                                <a:srgbClr val="000000"/>
                              </a:solidFill>
                              <a:latin typeface="Cambria Math" panose="02040503050406030204" pitchFamily="18" charset="0"/>
                              <a:ea typeface="Cambria Math" panose="02040503050406030204" pitchFamily="18" charset="0"/>
                            </a:rPr>
                            <m:t>𝑥</m:t>
                          </m:r>
                          <m:r>
                            <a:rPr lang="en-US" altLang="zh-CN" sz="2400" i="1">
                              <a:solidFill>
                                <a:srgbClr val="000000"/>
                              </a:solidFill>
                              <a:latin typeface="Cambria Math" panose="02040503050406030204" pitchFamily="18" charset="0"/>
                              <a:ea typeface="Cambria Math" panose="02040503050406030204" pitchFamily="18" charset="0"/>
                            </a:rPr>
                            <m:t>+</m:t>
                          </m:r>
                          <m:sSub>
                            <m:sSubPr>
                              <m:ctrlPr>
                                <a:rPr lang="en-US" altLang="zh-CN" sz="2400" i="1">
                                  <a:solidFill>
                                    <a:srgbClr val="000000"/>
                                  </a:solidFill>
                                  <a:latin typeface="Cambria Math" panose="02040503050406030204" pitchFamily="18" charset="0"/>
                                  <a:ea typeface="Cambria Math" panose="02040503050406030204" pitchFamily="18" charset="0"/>
                                </a:rPr>
                              </m:ctrlPr>
                            </m:sSubPr>
                            <m:e>
                              <m:r>
                                <a:rPr lang="en-US" altLang="zh-CN" sz="2400" i="1">
                                  <a:solidFill>
                                    <a:srgbClr val="000000"/>
                                  </a:solidFill>
                                  <a:latin typeface="Cambria Math" panose="02040503050406030204" pitchFamily="18" charset="0"/>
                                  <a:ea typeface="Cambria Math" panose="02040503050406030204" pitchFamily="18" charset="0"/>
                                </a:rPr>
                                <m:t>𝑤</m:t>
                              </m:r>
                            </m:e>
                            <m:sub>
                              <m:r>
                                <a:rPr lang="en-US" altLang="zh-CN" sz="2400" i="1">
                                  <a:solidFill>
                                    <a:srgbClr val="000000"/>
                                  </a:solidFill>
                                  <a:latin typeface="Cambria Math" panose="02040503050406030204" pitchFamily="18" charset="0"/>
                                  <a:ea typeface="Cambria Math" panose="02040503050406030204" pitchFamily="18" charset="0"/>
                                </a:rPr>
                                <m:t>0</m:t>
                              </m:r>
                            </m:sub>
                          </m:sSub>
                        </m:e>
                      </m:d>
                    </m:oMath>
                  </m:oMathPara>
                </a14:m>
                <a:endParaRPr lang="zh-CN" altLang="en-US" sz="2400" dirty="0"/>
              </a:p>
            </p:txBody>
          </p:sp>
        </mc:Choice>
        <mc:Fallback xmlns="">
          <p:sp>
            <p:nvSpPr>
              <p:cNvPr id="5" name="矩形 4">
                <a:extLst>
                  <a:ext uri="{FF2B5EF4-FFF2-40B4-BE49-F238E27FC236}">
                    <a16:creationId xmlns:a16="http://schemas.microsoft.com/office/drawing/2014/main" id="{FB98408B-B3AF-4555-8E7F-E2859C791560}"/>
                  </a:ext>
                </a:extLst>
              </p:cNvPr>
              <p:cNvSpPr>
                <a:spLocks noRot="1" noChangeAspect="1" noMove="1" noResize="1" noEditPoints="1" noAdjustHandles="1" noChangeArrowheads="1" noChangeShapeType="1" noTextEdit="1"/>
              </p:cNvSpPr>
              <p:nvPr/>
            </p:nvSpPr>
            <p:spPr>
              <a:xfrm>
                <a:off x="1619672" y="5025960"/>
                <a:ext cx="5502660" cy="1571392"/>
              </a:xfrm>
              <a:prstGeom prst="rect">
                <a:avLst/>
              </a:prstGeom>
              <a:blipFill>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360395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2840691" cy="691454"/>
          </a:xfrm>
        </p:spPr>
        <p:txBody>
          <a:bodyPr>
            <a:normAutofit fontScale="90000"/>
          </a:bodyPr>
          <a:lstStyle/>
          <a:p>
            <a:r>
              <a:rPr lang="zh-CN" altLang="en-US" dirty="0"/>
              <a:t>后向传播算法</a:t>
            </a:r>
            <a:r>
              <a:rPr lang="en-US" altLang="zh-CN" dirty="0"/>
              <a:t>:</a:t>
            </a:r>
            <a:br>
              <a:rPr lang="en-US" altLang="zh-CN" dirty="0"/>
            </a:br>
            <a:r>
              <a:rPr lang="zh-CN" altLang="en-US" dirty="0"/>
              <a:t>举例</a:t>
            </a:r>
            <a:endParaRPr lang="en-US" dirty="0"/>
          </a:p>
        </p:txBody>
      </p:sp>
      <p:sp>
        <p:nvSpPr>
          <p:cNvPr id="3" name="Slide Number Placeholder 2"/>
          <p:cNvSpPr>
            <a:spLocks noGrp="1"/>
          </p:cNvSpPr>
          <p:nvPr>
            <p:ph type="sldNum" sz="quarter" idx="4"/>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FFCB05"/>
                </a:solidFill>
                <a:effectLst/>
                <a:uLnTx/>
                <a:uFillTx/>
                <a:latin typeface="Calibri" panose="020F0502020204030204"/>
                <a:ea typeface="+mn-ea"/>
                <a:cs typeface="+mn-cs"/>
              </a:rPr>
              <a:t>Lecture 6 - </a:t>
            </a:r>
            <a:fld id="{AC1089D3-84F4-7045-A571-C61BEF9B13BC}" type="slidenum">
              <a:rPr kumimoji="0" lang="en-US" sz="1500" b="0" i="0" u="none" strike="noStrike" kern="1200" cap="none" spc="0" normalizeH="0" baseline="0" noProof="0">
                <a:ln>
                  <a:noFill/>
                </a:ln>
                <a:solidFill>
                  <a:srgbClr val="FFCB05"/>
                </a:solidFill>
                <a:effectLst/>
                <a:uLnTx/>
                <a:uFillTx/>
                <a:latin typeface="Calibri" panose="020F050202020403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40</a:t>
            </a:fld>
            <a:endParaRPr kumimoji="0" lang="en-US" sz="1500" b="0" i="0" u="none" strike="noStrike" kern="1200" cap="none" spc="0" normalizeH="0" baseline="0" noProof="0" dirty="0">
              <a:ln>
                <a:noFill/>
              </a:ln>
              <a:solidFill>
                <a:srgbClr val="FFCB05"/>
              </a:solidFill>
              <a:effectLst/>
              <a:uLnTx/>
              <a:uFillTx/>
              <a:latin typeface="Calibri" panose="020F0502020204030204"/>
              <a:ea typeface="+mn-ea"/>
              <a:cs typeface="+mn-cs"/>
            </a:endParaRPr>
          </a:p>
        </p:txBody>
      </p:sp>
      <p:pic>
        <p:nvPicPr>
          <p:cNvPr id="4" name="Google Shape;809;p86"/>
          <p:cNvPicPr preferRelativeResize="0"/>
          <p:nvPr/>
        </p:nvPicPr>
        <p:blipFill>
          <a:blip r:embed="rId2">
            <a:alphaModFix/>
          </a:blip>
          <a:stretch>
            <a:fillRect/>
          </a:stretch>
        </p:blipFill>
        <p:spPr>
          <a:xfrm>
            <a:off x="4148429" y="1309108"/>
            <a:ext cx="4509525" cy="2056190"/>
          </a:xfrm>
          <a:prstGeom prst="rect">
            <a:avLst/>
          </a:prstGeom>
          <a:noFill/>
          <a:ln w="9525" cap="flat" cmpd="sng">
            <a:solidFill>
              <a:srgbClr val="000000"/>
            </a:solidFill>
            <a:prstDash val="solid"/>
            <a:round/>
            <a:headEnd type="none" w="sm" len="sm"/>
            <a:tailEnd type="none" w="sm" len="sm"/>
          </a:ln>
        </p:spPr>
      </p:pic>
      <p:sp>
        <p:nvSpPr>
          <p:cNvPr id="5" name="Google Shape;810;p86"/>
          <p:cNvSpPr/>
          <p:nvPr/>
        </p:nvSpPr>
        <p:spPr>
          <a:xfrm>
            <a:off x="4344478" y="1610354"/>
            <a:ext cx="374903" cy="263332"/>
          </a:xfrm>
          <a:prstGeom prst="rect">
            <a:avLst/>
          </a:prstGeom>
          <a:solidFill>
            <a:srgbClr val="FFFFFF"/>
          </a:solidFill>
          <a:ln>
            <a:noFill/>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Google Shape;811;p86"/>
          <p:cNvSpPr/>
          <p:nvPr/>
        </p:nvSpPr>
        <p:spPr>
          <a:xfrm>
            <a:off x="4417084" y="2368956"/>
            <a:ext cx="374903" cy="263332"/>
          </a:xfrm>
          <a:prstGeom prst="rect">
            <a:avLst/>
          </a:prstGeom>
          <a:solidFill>
            <a:srgbClr val="FFFFFF"/>
          </a:solidFill>
          <a:ln>
            <a:noFill/>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Google Shape;812;p86"/>
          <p:cNvSpPr/>
          <p:nvPr/>
        </p:nvSpPr>
        <p:spPr>
          <a:xfrm>
            <a:off x="6284473" y="2010800"/>
            <a:ext cx="374903" cy="263332"/>
          </a:xfrm>
          <a:prstGeom prst="rect">
            <a:avLst/>
          </a:prstGeom>
          <a:solidFill>
            <a:srgbClr val="FFFFFF"/>
          </a:solidFill>
          <a:ln>
            <a:noFill/>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Google Shape;835;p87"/>
          <p:cNvSpPr txBox="1"/>
          <p:nvPr/>
        </p:nvSpPr>
        <p:spPr>
          <a:xfrm>
            <a:off x="330014" y="2558523"/>
            <a:ext cx="3621557" cy="598344"/>
          </a:xfrm>
          <a:prstGeom prst="rect">
            <a:avLst/>
          </a:prstGeom>
          <a:noFill/>
          <a:ln>
            <a:noFill/>
          </a:ln>
        </p:spPr>
        <p:txBody>
          <a:bodyPr spcFirstLastPara="1" wrap="square" lIns="91401" tIns="91401" rIns="91401" bIns="91401" anchor="t"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 sz="2399" b="0" i="0" u="none" strike="noStrike" kern="1200" cap="none" spc="0" normalizeH="0" baseline="0" noProof="0" dirty="0">
                <a:ln>
                  <a:noFill/>
                </a:ln>
                <a:solidFill>
                  <a:srgbClr val="38761D"/>
                </a:solidFill>
                <a:effectLst/>
                <a:uLnTx/>
                <a:uFillTx/>
                <a:latin typeface="Calibri" panose="020F0502020204030204"/>
                <a:ea typeface="+mn-ea"/>
                <a:cs typeface="+mn-cs"/>
              </a:rPr>
              <a:t>e.g. x = -2, y = 5, z = -4</a:t>
            </a:r>
            <a:endParaRPr kumimoji="0" sz="2399" b="0" i="0" u="none" strike="noStrike" kern="1200" cap="none" spc="0" normalizeH="0" baseline="0" noProof="0" dirty="0">
              <a:ln>
                <a:noFill/>
              </a:ln>
              <a:solidFill>
                <a:srgbClr val="38761D"/>
              </a:solidFill>
              <a:effectLst/>
              <a:uLnTx/>
              <a:uFillTx/>
              <a:latin typeface="Calibri" panose="020F0502020204030204"/>
              <a:ea typeface="+mn-ea"/>
              <a:cs typeface="+mn-cs"/>
            </a:endParaRPr>
          </a:p>
        </p:txBody>
      </p:sp>
      <p:sp>
        <p:nvSpPr>
          <p:cNvPr id="10" name="TextBox 9"/>
          <p:cNvSpPr txBox="1"/>
          <p:nvPr/>
        </p:nvSpPr>
        <p:spPr>
          <a:xfrm>
            <a:off x="0" y="3202522"/>
            <a:ext cx="2741456" cy="4154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1. </a:t>
            </a:r>
            <a:r>
              <a:rPr kumimoji="0" lang="zh-CN" altLang="en-US"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前向传递</a:t>
            </a:r>
            <a:r>
              <a:rPr kumimoji="0" lang="en-US" altLang="zh-CN" sz="21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zh-CN" altLang="en-US" sz="21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计算输出</a:t>
            </a:r>
            <a:endParaRPr kumimoji="0" lang="en-US" altLang="zh-CN"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19" name="TextBox 18"/>
          <p:cNvSpPr txBox="1"/>
          <p:nvPr/>
        </p:nvSpPr>
        <p:spPr>
          <a:xfrm>
            <a:off x="0" y="4211844"/>
            <a:ext cx="2741456" cy="4154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2. </a:t>
            </a:r>
            <a:r>
              <a:rPr kumimoji="0" lang="zh-CN" altLang="en-US"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后向传递</a:t>
            </a:r>
            <a:r>
              <a:rPr kumimoji="0" lang="en-US" altLang="zh-CN" sz="21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zh-CN" altLang="en-US" sz="21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计算导数</a:t>
            </a:r>
            <a:endParaRPr kumimoji="0" lang="en-US" altLang="zh-CN"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cxnSp>
        <p:nvCxnSpPr>
          <p:cNvPr id="25" name="Google Shape;768;p83"/>
          <p:cNvCxnSpPr/>
          <p:nvPr/>
        </p:nvCxnSpPr>
        <p:spPr>
          <a:xfrm flipH="1" flipV="1">
            <a:off x="4529260" y="3383312"/>
            <a:ext cx="268940" cy="733235"/>
          </a:xfrm>
          <a:prstGeom prst="straightConnector1">
            <a:avLst/>
          </a:prstGeom>
          <a:noFill/>
          <a:ln w="38100" cap="flat" cmpd="sng">
            <a:solidFill>
              <a:schemeClr val="accent2"/>
            </a:solidFill>
            <a:prstDash val="solid"/>
            <a:round/>
            <a:headEnd type="none" w="med" len="med"/>
            <a:tailEnd type="triangle" w="med" len="med"/>
          </a:ln>
        </p:spPr>
      </p:cxnSp>
      <p:sp>
        <p:nvSpPr>
          <p:cNvPr id="27" name="Rectangle 26"/>
          <p:cNvSpPr/>
          <p:nvPr/>
        </p:nvSpPr>
        <p:spPr>
          <a:xfrm>
            <a:off x="4791987" y="4117170"/>
            <a:ext cx="608688" cy="90763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53158"/>
          <a:stretch/>
        </p:blipFill>
        <p:spPr>
          <a:xfrm>
            <a:off x="4876559" y="4187227"/>
            <a:ext cx="491145" cy="754380"/>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238" y="2118488"/>
            <a:ext cx="3421892" cy="410943"/>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583" y="3714796"/>
            <a:ext cx="1881293" cy="377190"/>
          </a:xfrm>
          <a:prstGeom prst="rect">
            <a:avLst/>
          </a:prstGeom>
        </p:spPr>
      </p:pic>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10982" y="3713544"/>
            <a:ext cx="1127600" cy="377190"/>
          </a:xfrm>
          <a:prstGeom prst="rect">
            <a:avLst/>
          </a:prstGeom>
        </p:spPr>
      </p:pic>
      <p:sp>
        <p:nvSpPr>
          <p:cNvPr id="30" name="Rectangle 29"/>
          <p:cNvSpPr/>
          <p:nvPr/>
        </p:nvSpPr>
        <p:spPr>
          <a:xfrm>
            <a:off x="2516643" y="3573315"/>
            <a:ext cx="1316278" cy="65764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1" name="Picture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07725" y="4724117"/>
            <a:ext cx="1680644" cy="754380"/>
          </a:xfrm>
          <a:prstGeom prst="rect">
            <a:avLst/>
          </a:prstGeom>
        </p:spPr>
      </p:pic>
      <p:sp>
        <p:nvSpPr>
          <p:cNvPr id="21" name="Google Shape;1017;p95">
            <a:extLst>
              <a:ext uri="{FF2B5EF4-FFF2-40B4-BE49-F238E27FC236}">
                <a16:creationId xmlns:a16="http://schemas.microsoft.com/office/drawing/2014/main" id="{D133414F-2C93-BE4F-95CD-80AEF92779EA}"/>
              </a:ext>
            </a:extLst>
          </p:cNvPr>
          <p:cNvSpPr txBox="1"/>
          <p:nvPr/>
        </p:nvSpPr>
        <p:spPr>
          <a:xfrm>
            <a:off x="533400" y="4816160"/>
            <a:ext cx="1264139" cy="502669"/>
          </a:xfrm>
          <a:prstGeom prst="rect">
            <a:avLst/>
          </a:prstGeom>
          <a:noFill/>
          <a:ln>
            <a:noFill/>
          </a:ln>
        </p:spPr>
        <p:txBody>
          <a:bodyPr spcFirstLastPara="1" wrap="square" lIns="91401" tIns="91401" rIns="91401" bIns="91401" anchor="t"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2399"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想计算</a:t>
            </a:r>
            <a:r>
              <a:rPr kumimoji="0" lang="en-US" altLang="zh-CN" sz="2399"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endParaRPr kumimoji="0" lang="zh-CN" altLang="en-US" sz="2399"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 sz="2399"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sz="2399"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39979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2840691" cy="691454"/>
          </a:xfrm>
        </p:spPr>
        <p:txBody>
          <a:bodyPr>
            <a:normAutofit fontScale="90000"/>
          </a:bodyPr>
          <a:lstStyle/>
          <a:p>
            <a:r>
              <a:rPr lang="zh-CN" altLang="en-US" dirty="0"/>
              <a:t>后向传播算法</a:t>
            </a:r>
            <a:r>
              <a:rPr lang="en-US" altLang="zh-CN" dirty="0"/>
              <a:t>:</a:t>
            </a:r>
            <a:br>
              <a:rPr lang="en-US" altLang="zh-CN" dirty="0"/>
            </a:br>
            <a:r>
              <a:rPr lang="zh-CN" altLang="en-US" dirty="0"/>
              <a:t>举例</a:t>
            </a:r>
            <a:endParaRPr lang="en-US" dirty="0"/>
          </a:p>
        </p:txBody>
      </p:sp>
      <p:sp>
        <p:nvSpPr>
          <p:cNvPr id="3" name="Slide Number Placeholder 2"/>
          <p:cNvSpPr>
            <a:spLocks noGrp="1"/>
          </p:cNvSpPr>
          <p:nvPr>
            <p:ph type="sldNum" sz="quarter" idx="4"/>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FFCB05"/>
                </a:solidFill>
                <a:effectLst/>
                <a:uLnTx/>
                <a:uFillTx/>
                <a:latin typeface="Calibri" panose="020F0502020204030204"/>
                <a:ea typeface="+mn-ea"/>
                <a:cs typeface="+mn-cs"/>
              </a:rPr>
              <a:t>Lecture 6 - </a:t>
            </a:r>
            <a:fld id="{AC1089D3-84F4-7045-A571-C61BEF9B13BC}" type="slidenum">
              <a:rPr kumimoji="0" lang="en-US" sz="1500" b="0" i="0" u="none" strike="noStrike" kern="1200" cap="none" spc="0" normalizeH="0" baseline="0" noProof="0">
                <a:ln>
                  <a:noFill/>
                </a:ln>
                <a:solidFill>
                  <a:srgbClr val="FFCB05"/>
                </a:solidFill>
                <a:effectLst/>
                <a:uLnTx/>
                <a:uFillTx/>
                <a:latin typeface="Calibri" panose="020F050202020403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41</a:t>
            </a:fld>
            <a:endParaRPr kumimoji="0" lang="en-US" sz="1500" b="0" i="0" u="none" strike="noStrike" kern="1200" cap="none" spc="0" normalizeH="0" baseline="0" noProof="0" dirty="0">
              <a:ln>
                <a:noFill/>
              </a:ln>
              <a:solidFill>
                <a:srgbClr val="FFCB05"/>
              </a:solidFill>
              <a:effectLst/>
              <a:uLnTx/>
              <a:uFillTx/>
              <a:latin typeface="Calibri" panose="020F0502020204030204"/>
              <a:ea typeface="+mn-ea"/>
              <a:cs typeface="+mn-cs"/>
            </a:endParaRPr>
          </a:p>
        </p:txBody>
      </p:sp>
      <p:pic>
        <p:nvPicPr>
          <p:cNvPr id="4" name="Google Shape;809;p86"/>
          <p:cNvPicPr preferRelativeResize="0"/>
          <p:nvPr/>
        </p:nvPicPr>
        <p:blipFill>
          <a:blip r:embed="rId2">
            <a:alphaModFix/>
          </a:blip>
          <a:stretch>
            <a:fillRect/>
          </a:stretch>
        </p:blipFill>
        <p:spPr>
          <a:xfrm>
            <a:off x="4148429" y="1309108"/>
            <a:ext cx="4509525" cy="2056190"/>
          </a:xfrm>
          <a:prstGeom prst="rect">
            <a:avLst/>
          </a:prstGeom>
          <a:noFill/>
          <a:ln w="9525" cap="flat" cmpd="sng">
            <a:solidFill>
              <a:srgbClr val="000000"/>
            </a:solidFill>
            <a:prstDash val="solid"/>
            <a:round/>
            <a:headEnd type="none" w="sm" len="sm"/>
            <a:tailEnd type="none" w="sm" len="sm"/>
          </a:ln>
        </p:spPr>
      </p:pic>
      <p:sp>
        <p:nvSpPr>
          <p:cNvPr id="5" name="Google Shape;810;p86"/>
          <p:cNvSpPr/>
          <p:nvPr/>
        </p:nvSpPr>
        <p:spPr>
          <a:xfrm>
            <a:off x="4344478" y="1610354"/>
            <a:ext cx="374903" cy="263332"/>
          </a:xfrm>
          <a:prstGeom prst="rect">
            <a:avLst/>
          </a:prstGeom>
          <a:solidFill>
            <a:srgbClr val="FFFFFF"/>
          </a:solidFill>
          <a:ln>
            <a:noFill/>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Google Shape;811;p86"/>
          <p:cNvSpPr/>
          <p:nvPr/>
        </p:nvSpPr>
        <p:spPr>
          <a:xfrm>
            <a:off x="4417084" y="2368956"/>
            <a:ext cx="374903" cy="263332"/>
          </a:xfrm>
          <a:prstGeom prst="rect">
            <a:avLst/>
          </a:prstGeom>
          <a:solidFill>
            <a:srgbClr val="FFFFFF"/>
          </a:solidFill>
          <a:ln>
            <a:noFill/>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Google Shape;812;p86"/>
          <p:cNvSpPr/>
          <p:nvPr/>
        </p:nvSpPr>
        <p:spPr>
          <a:xfrm>
            <a:off x="6284473" y="2010800"/>
            <a:ext cx="374903" cy="263332"/>
          </a:xfrm>
          <a:prstGeom prst="rect">
            <a:avLst/>
          </a:prstGeom>
          <a:solidFill>
            <a:srgbClr val="FFFFFF"/>
          </a:solidFill>
          <a:ln>
            <a:noFill/>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Google Shape;835;p87"/>
          <p:cNvSpPr txBox="1"/>
          <p:nvPr/>
        </p:nvSpPr>
        <p:spPr>
          <a:xfrm>
            <a:off x="330014" y="2558523"/>
            <a:ext cx="3621557" cy="598344"/>
          </a:xfrm>
          <a:prstGeom prst="rect">
            <a:avLst/>
          </a:prstGeom>
          <a:noFill/>
          <a:ln>
            <a:noFill/>
          </a:ln>
        </p:spPr>
        <p:txBody>
          <a:bodyPr spcFirstLastPara="1" wrap="square" lIns="91401" tIns="91401" rIns="91401" bIns="91401" anchor="t"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 sz="2399" b="0" i="0" u="none" strike="noStrike" kern="1200" cap="none" spc="0" normalizeH="0" baseline="0" noProof="0" dirty="0">
                <a:ln>
                  <a:noFill/>
                </a:ln>
                <a:solidFill>
                  <a:srgbClr val="38761D"/>
                </a:solidFill>
                <a:effectLst/>
                <a:uLnTx/>
                <a:uFillTx/>
                <a:latin typeface="Calibri" panose="020F0502020204030204"/>
                <a:ea typeface="+mn-ea"/>
                <a:cs typeface="+mn-cs"/>
              </a:rPr>
              <a:t>e.g. x = -2, y = 5, z = -4</a:t>
            </a:r>
            <a:endParaRPr kumimoji="0" sz="2399" b="0" i="0" u="none" strike="noStrike" kern="1200" cap="none" spc="0" normalizeH="0" baseline="0" noProof="0" dirty="0">
              <a:ln>
                <a:noFill/>
              </a:ln>
              <a:solidFill>
                <a:srgbClr val="38761D"/>
              </a:solidFill>
              <a:effectLst/>
              <a:uLnTx/>
              <a:uFillTx/>
              <a:latin typeface="Calibri" panose="020F0502020204030204"/>
              <a:ea typeface="+mn-ea"/>
              <a:cs typeface="+mn-cs"/>
            </a:endParaRPr>
          </a:p>
        </p:txBody>
      </p:sp>
      <p:sp>
        <p:nvSpPr>
          <p:cNvPr id="10" name="TextBox 9"/>
          <p:cNvSpPr txBox="1"/>
          <p:nvPr/>
        </p:nvSpPr>
        <p:spPr>
          <a:xfrm>
            <a:off x="0" y="3202522"/>
            <a:ext cx="2741456" cy="4154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1. </a:t>
            </a:r>
            <a:r>
              <a:rPr kumimoji="0" lang="zh-CN" altLang="en-US"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前向传递</a:t>
            </a:r>
            <a:r>
              <a:rPr kumimoji="0" lang="en-US" altLang="zh-CN" sz="21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zh-CN" altLang="en-US" sz="21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计算输出</a:t>
            </a:r>
            <a:endParaRPr kumimoji="0" lang="en-US" altLang="zh-CN"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19" name="TextBox 18"/>
          <p:cNvSpPr txBox="1"/>
          <p:nvPr/>
        </p:nvSpPr>
        <p:spPr>
          <a:xfrm>
            <a:off x="0" y="4211844"/>
            <a:ext cx="2741456" cy="4154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2. </a:t>
            </a:r>
            <a:r>
              <a:rPr kumimoji="0" lang="zh-CN" altLang="en-US"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后向传递</a:t>
            </a:r>
            <a:r>
              <a:rPr kumimoji="0" lang="en-US" altLang="zh-CN" sz="21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zh-CN" altLang="en-US" sz="21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计算导数</a:t>
            </a:r>
            <a:endParaRPr kumimoji="0" lang="en-US" altLang="zh-CN"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cxnSp>
        <p:nvCxnSpPr>
          <p:cNvPr id="25" name="Google Shape;768;p83"/>
          <p:cNvCxnSpPr/>
          <p:nvPr/>
        </p:nvCxnSpPr>
        <p:spPr>
          <a:xfrm flipH="1" flipV="1">
            <a:off x="4529260" y="3383312"/>
            <a:ext cx="268940" cy="733235"/>
          </a:xfrm>
          <a:prstGeom prst="straightConnector1">
            <a:avLst/>
          </a:prstGeom>
          <a:noFill/>
          <a:ln w="38100" cap="flat" cmpd="sng">
            <a:solidFill>
              <a:schemeClr val="accent2"/>
            </a:solidFill>
            <a:prstDash val="solid"/>
            <a:round/>
            <a:headEnd type="none" w="med" len="med"/>
            <a:tailEnd type="triangle" w="med" len="med"/>
          </a:ln>
        </p:spPr>
      </p:cxnSp>
      <p:sp>
        <p:nvSpPr>
          <p:cNvPr id="27" name="Rectangle 26"/>
          <p:cNvSpPr/>
          <p:nvPr/>
        </p:nvSpPr>
        <p:spPr>
          <a:xfrm>
            <a:off x="4791987" y="4117170"/>
            <a:ext cx="1206638" cy="90763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558" y="4187227"/>
            <a:ext cx="1048520" cy="754380"/>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238" y="2118488"/>
            <a:ext cx="3421892" cy="410943"/>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583" y="3714796"/>
            <a:ext cx="1881293" cy="377190"/>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10982" y="3713544"/>
            <a:ext cx="1127600" cy="377190"/>
          </a:xfrm>
          <a:prstGeom prst="rect">
            <a:avLst/>
          </a:prstGeom>
        </p:spPr>
      </p:pic>
      <p:sp>
        <p:nvSpPr>
          <p:cNvPr id="26" name="Rectangle 25"/>
          <p:cNvSpPr/>
          <p:nvPr/>
        </p:nvSpPr>
        <p:spPr>
          <a:xfrm>
            <a:off x="2516643" y="3573315"/>
            <a:ext cx="1316278" cy="65764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07725" y="4724117"/>
            <a:ext cx="1680644" cy="754380"/>
          </a:xfrm>
          <a:prstGeom prst="rect">
            <a:avLst/>
          </a:prstGeom>
        </p:spPr>
      </p:pic>
      <p:sp>
        <p:nvSpPr>
          <p:cNvPr id="21" name="Google Shape;1017;p95">
            <a:extLst>
              <a:ext uri="{FF2B5EF4-FFF2-40B4-BE49-F238E27FC236}">
                <a16:creationId xmlns:a16="http://schemas.microsoft.com/office/drawing/2014/main" id="{AF3A11D9-2A2F-F446-B8FD-647CDD98D93A}"/>
              </a:ext>
            </a:extLst>
          </p:cNvPr>
          <p:cNvSpPr txBox="1"/>
          <p:nvPr/>
        </p:nvSpPr>
        <p:spPr>
          <a:xfrm>
            <a:off x="533400" y="4816160"/>
            <a:ext cx="1264139" cy="502669"/>
          </a:xfrm>
          <a:prstGeom prst="rect">
            <a:avLst/>
          </a:prstGeom>
          <a:noFill/>
          <a:ln>
            <a:noFill/>
          </a:ln>
        </p:spPr>
        <p:txBody>
          <a:bodyPr spcFirstLastPara="1" wrap="square" lIns="91401" tIns="91401" rIns="91401" bIns="91401" anchor="t"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2399"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想计算</a:t>
            </a:r>
            <a:r>
              <a:rPr kumimoji="0" lang="en-US" altLang="zh-CN" sz="2399"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endParaRPr kumimoji="0" lang="zh-CN" altLang="en-US" sz="2399"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 sz="2399"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sz="2399"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62707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2840691" cy="691454"/>
          </a:xfrm>
        </p:spPr>
        <p:txBody>
          <a:bodyPr>
            <a:normAutofit fontScale="90000"/>
          </a:bodyPr>
          <a:lstStyle/>
          <a:p>
            <a:r>
              <a:rPr lang="zh-CN" altLang="en-US" dirty="0"/>
              <a:t>后向传播算法</a:t>
            </a:r>
            <a:r>
              <a:rPr lang="en-US" altLang="zh-CN" dirty="0"/>
              <a:t>:</a:t>
            </a:r>
            <a:br>
              <a:rPr lang="en-US" altLang="zh-CN" dirty="0"/>
            </a:br>
            <a:r>
              <a:rPr lang="zh-CN" altLang="en-US" dirty="0"/>
              <a:t>举例</a:t>
            </a:r>
            <a:endParaRPr lang="en-US" dirty="0"/>
          </a:p>
        </p:txBody>
      </p:sp>
      <p:sp>
        <p:nvSpPr>
          <p:cNvPr id="3" name="Slide Number Placeholder 2"/>
          <p:cNvSpPr>
            <a:spLocks noGrp="1"/>
          </p:cNvSpPr>
          <p:nvPr>
            <p:ph type="sldNum" sz="quarter" idx="4"/>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FFCB05"/>
                </a:solidFill>
                <a:effectLst/>
                <a:uLnTx/>
                <a:uFillTx/>
                <a:latin typeface="Calibri" panose="020F0502020204030204"/>
                <a:ea typeface="+mn-ea"/>
                <a:cs typeface="+mn-cs"/>
              </a:rPr>
              <a:t>Lecture 6 - </a:t>
            </a:r>
            <a:fld id="{AC1089D3-84F4-7045-A571-C61BEF9B13BC}" type="slidenum">
              <a:rPr kumimoji="0" lang="en-US" sz="1500" b="0" i="0" u="none" strike="noStrike" kern="1200" cap="none" spc="0" normalizeH="0" baseline="0" noProof="0">
                <a:ln>
                  <a:noFill/>
                </a:ln>
                <a:solidFill>
                  <a:srgbClr val="FFCB05"/>
                </a:solidFill>
                <a:effectLst/>
                <a:uLnTx/>
                <a:uFillTx/>
                <a:latin typeface="Calibri" panose="020F050202020403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42</a:t>
            </a:fld>
            <a:endParaRPr kumimoji="0" lang="en-US" sz="1500" b="0" i="0" u="none" strike="noStrike" kern="1200" cap="none" spc="0" normalizeH="0" baseline="0" noProof="0" dirty="0">
              <a:ln>
                <a:noFill/>
              </a:ln>
              <a:solidFill>
                <a:srgbClr val="FFCB05"/>
              </a:solidFill>
              <a:effectLst/>
              <a:uLnTx/>
              <a:uFillTx/>
              <a:latin typeface="Calibri" panose="020F0502020204030204"/>
              <a:ea typeface="+mn-ea"/>
              <a:cs typeface="+mn-cs"/>
            </a:endParaRPr>
          </a:p>
        </p:txBody>
      </p:sp>
      <p:pic>
        <p:nvPicPr>
          <p:cNvPr id="4" name="Google Shape;809;p86"/>
          <p:cNvPicPr preferRelativeResize="0"/>
          <p:nvPr/>
        </p:nvPicPr>
        <p:blipFill>
          <a:blip r:embed="rId2">
            <a:alphaModFix/>
          </a:blip>
          <a:stretch>
            <a:fillRect/>
          </a:stretch>
        </p:blipFill>
        <p:spPr>
          <a:xfrm>
            <a:off x="4148429" y="1309108"/>
            <a:ext cx="4509525" cy="2056190"/>
          </a:xfrm>
          <a:prstGeom prst="rect">
            <a:avLst/>
          </a:prstGeom>
          <a:noFill/>
          <a:ln w="9525" cap="flat" cmpd="sng">
            <a:solidFill>
              <a:srgbClr val="000000"/>
            </a:solidFill>
            <a:prstDash val="solid"/>
            <a:round/>
            <a:headEnd type="none" w="sm" len="sm"/>
            <a:tailEnd type="none" w="sm" len="sm"/>
          </a:ln>
        </p:spPr>
      </p:pic>
      <p:sp>
        <p:nvSpPr>
          <p:cNvPr id="5" name="Google Shape;810;p86"/>
          <p:cNvSpPr/>
          <p:nvPr/>
        </p:nvSpPr>
        <p:spPr>
          <a:xfrm>
            <a:off x="4344478" y="1610354"/>
            <a:ext cx="374903" cy="263332"/>
          </a:xfrm>
          <a:prstGeom prst="rect">
            <a:avLst/>
          </a:prstGeom>
          <a:solidFill>
            <a:srgbClr val="FFFFFF"/>
          </a:solidFill>
          <a:ln>
            <a:noFill/>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Google Shape;811;p86"/>
          <p:cNvSpPr/>
          <p:nvPr/>
        </p:nvSpPr>
        <p:spPr>
          <a:xfrm>
            <a:off x="4417084" y="2368956"/>
            <a:ext cx="374903" cy="263332"/>
          </a:xfrm>
          <a:prstGeom prst="rect">
            <a:avLst/>
          </a:prstGeom>
          <a:solidFill>
            <a:srgbClr val="FFFFFF"/>
          </a:solidFill>
          <a:ln>
            <a:noFill/>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Google Shape;835;p87"/>
          <p:cNvSpPr txBox="1"/>
          <p:nvPr/>
        </p:nvSpPr>
        <p:spPr>
          <a:xfrm>
            <a:off x="330014" y="2558523"/>
            <a:ext cx="3621557" cy="598344"/>
          </a:xfrm>
          <a:prstGeom prst="rect">
            <a:avLst/>
          </a:prstGeom>
          <a:noFill/>
          <a:ln>
            <a:noFill/>
          </a:ln>
        </p:spPr>
        <p:txBody>
          <a:bodyPr spcFirstLastPara="1" wrap="square" lIns="91401" tIns="91401" rIns="91401" bIns="91401" anchor="t"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 sz="2399" b="0" i="0" u="none" strike="noStrike" kern="1200" cap="none" spc="0" normalizeH="0" baseline="0" noProof="0" dirty="0">
                <a:ln>
                  <a:noFill/>
                </a:ln>
                <a:solidFill>
                  <a:srgbClr val="38761D"/>
                </a:solidFill>
                <a:effectLst/>
                <a:uLnTx/>
                <a:uFillTx/>
                <a:latin typeface="Calibri" panose="020F0502020204030204"/>
                <a:ea typeface="+mn-ea"/>
                <a:cs typeface="+mn-cs"/>
              </a:rPr>
              <a:t>e.g. x = -2, y = 5, z = -4</a:t>
            </a:r>
            <a:endParaRPr kumimoji="0" sz="2399" b="0" i="0" u="none" strike="noStrike" kern="1200" cap="none" spc="0" normalizeH="0" baseline="0" noProof="0" dirty="0">
              <a:ln>
                <a:noFill/>
              </a:ln>
              <a:solidFill>
                <a:srgbClr val="38761D"/>
              </a:solidFill>
              <a:effectLst/>
              <a:uLnTx/>
              <a:uFillTx/>
              <a:latin typeface="Calibri" panose="020F0502020204030204"/>
              <a:ea typeface="+mn-ea"/>
              <a:cs typeface="+mn-cs"/>
            </a:endParaRPr>
          </a:p>
        </p:txBody>
      </p:sp>
      <p:sp>
        <p:nvSpPr>
          <p:cNvPr id="10" name="TextBox 9"/>
          <p:cNvSpPr txBox="1"/>
          <p:nvPr/>
        </p:nvSpPr>
        <p:spPr>
          <a:xfrm>
            <a:off x="0" y="3202522"/>
            <a:ext cx="2741456" cy="4154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1. </a:t>
            </a:r>
            <a:r>
              <a:rPr kumimoji="0" lang="zh-CN" altLang="en-US"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前向传递</a:t>
            </a:r>
            <a:r>
              <a:rPr kumimoji="0" lang="en-US" altLang="zh-CN" sz="21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zh-CN" altLang="en-US" sz="21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计算输出</a:t>
            </a:r>
            <a:endParaRPr kumimoji="0" lang="en-US" altLang="zh-CN"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19" name="TextBox 18"/>
          <p:cNvSpPr txBox="1"/>
          <p:nvPr/>
        </p:nvSpPr>
        <p:spPr>
          <a:xfrm>
            <a:off x="0" y="4211844"/>
            <a:ext cx="2741456" cy="4154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2. </a:t>
            </a:r>
            <a:r>
              <a:rPr kumimoji="0" lang="zh-CN" altLang="en-US"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后向传递</a:t>
            </a:r>
            <a:r>
              <a:rPr kumimoji="0" lang="en-US" altLang="zh-CN" sz="21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zh-CN" altLang="en-US" sz="21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计算导数</a:t>
            </a:r>
            <a:endParaRPr kumimoji="0" lang="en-US" altLang="zh-CN"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cxnSp>
        <p:nvCxnSpPr>
          <p:cNvPr id="23" name="Google Shape;768;p83"/>
          <p:cNvCxnSpPr/>
          <p:nvPr/>
        </p:nvCxnSpPr>
        <p:spPr>
          <a:xfrm flipV="1">
            <a:off x="6422069" y="2233305"/>
            <a:ext cx="0" cy="1386110"/>
          </a:xfrm>
          <a:prstGeom prst="straightConnector1">
            <a:avLst/>
          </a:prstGeom>
          <a:noFill/>
          <a:ln w="38100" cap="flat" cmpd="sng">
            <a:solidFill>
              <a:schemeClr val="accent2"/>
            </a:solidFill>
            <a:prstDash val="solid"/>
            <a:round/>
            <a:headEnd type="none" w="med" len="med"/>
            <a:tailEnd type="triangle" w="med" len="med"/>
          </a:ln>
        </p:spPr>
      </p:cxnSp>
      <p:sp>
        <p:nvSpPr>
          <p:cNvPr id="25" name="Rectangle 24"/>
          <p:cNvSpPr/>
          <p:nvPr/>
        </p:nvSpPr>
        <p:spPr>
          <a:xfrm>
            <a:off x="6168173" y="3619415"/>
            <a:ext cx="577725" cy="877851"/>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54190"/>
          <a:stretch/>
        </p:blipFill>
        <p:spPr>
          <a:xfrm>
            <a:off x="6259710" y="3683987"/>
            <a:ext cx="446623" cy="754380"/>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238" y="2118488"/>
            <a:ext cx="3421892" cy="410943"/>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583" y="3714796"/>
            <a:ext cx="1881293" cy="377190"/>
          </a:xfrm>
          <a:prstGeom prst="rect">
            <a:avLst/>
          </a:prstGeom>
        </p:spPr>
      </p:pic>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10982" y="3713544"/>
            <a:ext cx="1127600" cy="377190"/>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07725" y="4724117"/>
            <a:ext cx="1680644" cy="754380"/>
          </a:xfrm>
          <a:prstGeom prst="rect">
            <a:avLst/>
          </a:prstGeom>
        </p:spPr>
      </p:pic>
      <p:sp>
        <p:nvSpPr>
          <p:cNvPr id="18" name="Google Shape;1017;p95">
            <a:extLst>
              <a:ext uri="{FF2B5EF4-FFF2-40B4-BE49-F238E27FC236}">
                <a16:creationId xmlns:a16="http://schemas.microsoft.com/office/drawing/2014/main" id="{7E2E3060-7D95-8A41-8C71-5B103265F75F}"/>
              </a:ext>
            </a:extLst>
          </p:cNvPr>
          <p:cNvSpPr txBox="1"/>
          <p:nvPr/>
        </p:nvSpPr>
        <p:spPr>
          <a:xfrm>
            <a:off x="533400" y="4816160"/>
            <a:ext cx="1264139" cy="502669"/>
          </a:xfrm>
          <a:prstGeom prst="rect">
            <a:avLst/>
          </a:prstGeom>
          <a:noFill/>
          <a:ln>
            <a:noFill/>
          </a:ln>
        </p:spPr>
        <p:txBody>
          <a:bodyPr spcFirstLastPara="1" wrap="square" lIns="91401" tIns="91401" rIns="91401" bIns="91401" anchor="t"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2399"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想计算</a:t>
            </a:r>
            <a:r>
              <a:rPr kumimoji="0" lang="en-US" altLang="zh-CN" sz="2399"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endParaRPr kumimoji="0" lang="zh-CN" altLang="en-US" sz="2399"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 sz="2399"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sz="2399"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09870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2840691" cy="691454"/>
          </a:xfrm>
        </p:spPr>
        <p:txBody>
          <a:bodyPr>
            <a:normAutofit fontScale="90000"/>
          </a:bodyPr>
          <a:lstStyle/>
          <a:p>
            <a:r>
              <a:rPr lang="zh-CN" altLang="en-US" dirty="0"/>
              <a:t>后向传播算法</a:t>
            </a:r>
            <a:r>
              <a:rPr lang="en-US" altLang="zh-CN" dirty="0"/>
              <a:t>:</a:t>
            </a:r>
            <a:br>
              <a:rPr lang="en-US" altLang="zh-CN" dirty="0"/>
            </a:br>
            <a:r>
              <a:rPr lang="zh-CN" altLang="en-US" dirty="0"/>
              <a:t>举例</a:t>
            </a:r>
            <a:endParaRPr lang="en-US" dirty="0"/>
          </a:p>
        </p:txBody>
      </p:sp>
      <p:sp>
        <p:nvSpPr>
          <p:cNvPr id="3" name="Slide Number Placeholder 2"/>
          <p:cNvSpPr>
            <a:spLocks noGrp="1"/>
          </p:cNvSpPr>
          <p:nvPr>
            <p:ph type="sldNum" sz="quarter" idx="4"/>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FFCB05"/>
                </a:solidFill>
                <a:effectLst/>
                <a:uLnTx/>
                <a:uFillTx/>
                <a:latin typeface="Calibri" panose="020F0502020204030204"/>
                <a:ea typeface="+mn-ea"/>
                <a:cs typeface="+mn-cs"/>
              </a:rPr>
              <a:t>Lecture 6 - </a:t>
            </a:r>
            <a:fld id="{AC1089D3-84F4-7045-A571-C61BEF9B13BC}" type="slidenum">
              <a:rPr kumimoji="0" lang="en-US" sz="1500" b="0" i="0" u="none" strike="noStrike" kern="1200" cap="none" spc="0" normalizeH="0" baseline="0" noProof="0">
                <a:ln>
                  <a:noFill/>
                </a:ln>
                <a:solidFill>
                  <a:srgbClr val="FFCB05"/>
                </a:solidFill>
                <a:effectLst/>
                <a:uLnTx/>
                <a:uFillTx/>
                <a:latin typeface="Calibri" panose="020F050202020403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43</a:t>
            </a:fld>
            <a:endParaRPr kumimoji="0" lang="en-US" sz="1500" b="0" i="0" u="none" strike="noStrike" kern="1200" cap="none" spc="0" normalizeH="0" baseline="0" noProof="0" dirty="0">
              <a:ln>
                <a:noFill/>
              </a:ln>
              <a:solidFill>
                <a:srgbClr val="FFCB05"/>
              </a:solidFill>
              <a:effectLst/>
              <a:uLnTx/>
              <a:uFillTx/>
              <a:latin typeface="Calibri" panose="020F0502020204030204"/>
              <a:ea typeface="+mn-ea"/>
              <a:cs typeface="+mn-cs"/>
            </a:endParaRPr>
          </a:p>
        </p:txBody>
      </p:sp>
      <p:pic>
        <p:nvPicPr>
          <p:cNvPr id="4" name="Google Shape;809;p86"/>
          <p:cNvPicPr preferRelativeResize="0"/>
          <p:nvPr/>
        </p:nvPicPr>
        <p:blipFill>
          <a:blip r:embed="rId2">
            <a:alphaModFix/>
          </a:blip>
          <a:stretch>
            <a:fillRect/>
          </a:stretch>
        </p:blipFill>
        <p:spPr>
          <a:xfrm>
            <a:off x="4148429" y="1309108"/>
            <a:ext cx="4509525" cy="2056190"/>
          </a:xfrm>
          <a:prstGeom prst="rect">
            <a:avLst/>
          </a:prstGeom>
          <a:noFill/>
          <a:ln w="9525" cap="flat" cmpd="sng">
            <a:solidFill>
              <a:srgbClr val="000000"/>
            </a:solidFill>
            <a:prstDash val="solid"/>
            <a:round/>
            <a:headEnd type="none" w="sm" len="sm"/>
            <a:tailEnd type="none" w="sm" len="sm"/>
          </a:ln>
        </p:spPr>
      </p:pic>
      <p:sp>
        <p:nvSpPr>
          <p:cNvPr id="5" name="Google Shape;810;p86"/>
          <p:cNvSpPr/>
          <p:nvPr/>
        </p:nvSpPr>
        <p:spPr>
          <a:xfrm>
            <a:off x="4344478" y="1610354"/>
            <a:ext cx="374903" cy="263332"/>
          </a:xfrm>
          <a:prstGeom prst="rect">
            <a:avLst/>
          </a:prstGeom>
          <a:solidFill>
            <a:srgbClr val="FFFFFF"/>
          </a:solidFill>
          <a:ln>
            <a:noFill/>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Google Shape;811;p86"/>
          <p:cNvSpPr/>
          <p:nvPr/>
        </p:nvSpPr>
        <p:spPr>
          <a:xfrm>
            <a:off x="4417084" y="2368956"/>
            <a:ext cx="374903" cy="263332"/>
          </a:xfrm>
          <a:prstGeom prst="rect">
            <a:avLst/>
          </a:prstGeom>
          <a:solidFill>
            <a:srgbClr val="FFFFFF"/>
          </a:solidFill>
          <a:ln>
            <a:noFill/>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Google Shape;835;p87"/>
          <p:cNvSpPr txBox="1"/>
          <p:nvPr/>
        </p:nvSpPr>
        <p:spPr>
          <a:xfrm>
            <a:off x="330014" y="2558523"/>
            <a:ext cx="3621557" cy="598344"/>
          </a:xfrm>
          <a:prstGeom prst="rect">
            <a:avLst/>
          </a:prstGeom>
          <a:noFill/>
          <a:ln>
            <a:noFill/>
          </a:ln>
        </p:spPr>
        <p:txBody>
          <a:bodyPr spcFirstLastPara="1" wrap="square" lIns="91401" tIns="91401" rIns="91401" bIns="91401" anchor="t"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 sz="2399" b="0" i="0" u="none" strike="noStrike" kern="1200" cap="none" spc="0" normalizeH="0" baseline="0" noProof="0" dirty="0">
                <a:ln>
                  <a:noFill/>
                </a:ln>
                <a:solidFill>
                  <a:srgbClr val="38761D"/>
                </a:solidFill>
                <a:effectLst/>
                <a:uLnTx/>
                <a:uFillTx/>
                <a:latin typeface="Calibri" panose="020F0502020204030204"/>
                <a:ea typeface="+mn-ea"/>
                <a:cs typeface="+mn-cs"/>
              </a:rPr>
              <a:t>e.g. x = -2, y = 5, z = -4</a:t>
            </a:r>
            <a:endParaRPr kumimoji="0" sz="2399" b="0" i="0" u="none" strike="noStrike" kern="1200" cap="none" spc="0" normalizeH="0" baseline="0" noProof="0" dirty="0">
              <a:ln>
                <a:noFill/>
              </a:ln>
              <a:solidFill>
                <a:srgbClr val="38761D"/>
              </a:solidFill>
              <a:effectLst/>
              <a:uLnTx/>
              <a:uFillTx/>
              <a:latin typeface="Calibri" panose="020F0502020204030204"/>
              <a:ea typeface="+mn-ea"/>
              <a:cs typeface="+mn-cs"/>
            </a:endParaRPr>
          </a:p>
        </p:txBody>
      </p:sp>
      <p:sp>
        <p:nvSpPr>
          <p:cNvPr id="10" name="TextBox 9"/>
          <p:cNvSpPr txBox="1"/>
          <p:nvPr/>
        </p:nvSpPr>
        <p:spPr>
          <a:xfrm>
            <a:off x="0" y="3202522"/>
            <a:ext cx="2741456" cy="4154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1. </a:t>
            </a:r>
            <a:r>
              <a:rPr kumimoji="0" lang="zh-CN" altLang="en-US"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前向传递</a:t>
            </a:r>
            <a:r>
              <a:rPr kumimoji="0" lang="en-US" altLang="zh-CN" sz="21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zh-CN" altLang="en-US" sz="21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计算输出</a:t>
            </a:r>
            <a:endParaRPr kumimoji="0" lang="en-US" altLang="zh-CN"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19" name="TextBox 18"/>
          <p:cNvSpPr txBox="1"/>
          <p:nvPr/>
        </p:nvSpPr>
        <p:spPr>
          <a:xfrm>
            <a:off x="0" y="4211844"/>
            <a:ext cx="2741456" cy="4154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2. </a:t>
            </a:r>
            <a:r>
              <a:rPr kumimoji="0" lang="zh-CN" altLang="en-US"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后向传递</a:t>
            </a:r>
            <a:r>
              <a:rPr kumimoji="0" lang="en-US" altLang="zh-CN" sz="21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zh-CN" altLang="en-US" sz="21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计算导数</a:t>
            </a:r>
            <a:endParaRPr kumimoji="0" lang="en-US" altLang="zh-CN"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cxnSp>
        <p:nvCxnSpPr>
          <p:cNvPr id="23" name="Google Shape;768;p83"/>
          <p:cNvCxnSpPr/>
          <p:nvPr/>
        </p:nvCxnSpPr>
        <p:spPr>
          <a:xfrm flipV="1">
            <a:off x="6422069" y="2233305"/>
            <a:ext cx="0" cy="1386110"/>
          </a:xfrm>
          <a:prstGeom prst="straightConnector1">
            <a:avLst/>
          </a:prstGeom>
          <a:noFill/>
          <a:ln w="38100" cap="flat" cmpd="sng">
            <a:solidFill>
              <a:schemeClr val="accent2"/>
            </a:solidFill>
            <a:prstDash val="solid"/>
            <a:round/>
            <a:headEnd type="none" w="med" len="med"/>
            <a:tailEnd type="triangle" w="med" len="med"/>
          </a:ln>
        </p:spPr>
      </p:cxnSp>
      <p:sp>
        <p:nvSpPr>
          <p:cNvPr id="25" name="Rectangle 24"/>
          <p:cNvSpPr/>
          <p:nvPr/>
        </p:nvSpPr>
        <p:spPr>
          <a:xfrm>
            <a:off x="6168173" y="3619415"/>
            <a:ext cx="1171206" cy="877851"/>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p:cNvSpPr/>
          <p:nvPr/>
        </p:nvSpPr>
        <p:spPr>
          <a:xfrm>
            <a:off x="2516643" y="3573315"/>
            <a:ext cx="1316278" cy="65764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9710" y="3683987"/>
            <a:ext cx="974940" cy="754380"/>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238" y="2118488"/>
            <a:ext cx="3421892" cy="410943"/>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583" y="3714796"/>
            <a:ext cx="1881293" cy="377190"/>
          </a:xfrm>
          <a:prstGeom prst="rect">
            <a:avLst/>
          </a:prstGeom>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10982" y="3713544"/>
            <a:ext cx="1127600" cy="377190"/>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07725" y="4724117"/>
            <a:ext cx="1680644" cy="754380"/>
          </a:xfrm>
          <a:prstGeom prst="rect">
            <a:avLst/>
          </a:prstGeom>
        </p:spPr>
      </p:pic>
      <p:sp>
        <p:nvSpPr>
          <p:cNvPr id="21" name="Google Shape;1017;p95">
            <a:extLst>
              <a:ext uri="{FF2B5EF4-FFF2-40B4-BE49-F238E27FC236}">
                <a16:creationId xmlns:a16="http://schemas.microsoft.com/office/drawing/2014/main" id="{A68BD713-244E-3F49-9F07-F93A3C44E81D}"/>
              </a:ext>
            </a:extLst>
          </p:cNvPr>
          <p:cNvSpPr txBox="1"/>
          <p:nvPr/>
        </p:nvSpPr>
        <p:spPr>
          <a:xfrm>
            <a:off x="533400" y="4816160"/>
            <a:ext cx="1264139" cy="502669"/>
          </a:xfrm>
          <a:prstGeom prst="rect">
            <a:avLst/>
          </a:prstGeom>
          <a:noFill/>
          <a:ln>
            <a:noFill/>
          </a:ln>
        </p:spPr>
        <p:txBody>
          <a:bodyPr spcFirstLastPara="1" wrap="square" lIns="91401" tIns="91401" rIns="91401" bIns="91401" anchor="t"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2399"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想计算</a:t>
            </a:r>
            <a:r>
              <a:rPr kumimoji="0" lang="en-US" altLang="zh-CN" sz="2399"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endParaRPr kumimoji="0" lang="zh-CN" altLang="en-US" sz="2399"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 sz="2399"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sz="2399"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0827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2840691" cy="691454"/>
          </a:xfrm>
        </p:spPr>
        <p:txBody>
          <a:bodyPr>
            <a:normAutofit fontScale="90000"/>
          </a:bodyPr>
          <a:lstStyle/>
          <a:p>
            <a:r>
              <a:rPr lang="zh-CN" altLang="en-US" dirty="0"/>
              <a:t>后向传播算法</a:t>
            </a:r>
            <a:r>
              <a:rPr lang="en-US" altLang="zh-CN" dirty="0"/>
              <a:t>:</a:t>
            </a:r>
            <a:br>
              <a:rPr lang="en-US" altLang="zh-CN" dirty="0"/>
            </a:br>
            <a:r>
              <a:rPr lang="zh-CN" altLang="en-US" dirty="0"/>
              <a:t>举例</a:t>
            </a:r>
            <a:endParaRPr lang="en-US" dirty="0"/>
          </a:p>
        </p:txBody>
      </p:sp>
      <p:sp>
        <p:nvSpPr>
          <p:cNvPr id="3" name="Slide Number Placeholder 2"/>
          <p:cNvSpPr>
            <a:spLocks noGrp="1"/>
          </p:cNvSpPr>
          <p:nvPr>
            <p:ph type="sldNum" sz="quarter" idx="4"/>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FFCB05"/>
                </a:solidFill>
                <a:effectLst/>
                <a:uLnTx/>
                <a:uFillTx/>
                <a:latin typeface="Calibri" panose="020F0502020204030204"/>
                <a:ea typeface="+mn-ea"/>
                <a:cs typeface="+mn-cs"/>
              </a:rPr>
              <a:t>Lecture 6 - </a:t>
            </a:r>
            <a:fld id="{AC1089D3-84F4-7045-A571-C61BEF9B13BC}" type="slidenum">
              <a:rPr kumimoji="0" lang="en-US" sz="1500" b="0" i="0" u="none" strike="noStrike" kern="1200" cap="none" spc="0" normalizeH="0" baseline="0" noProof="0">
                <a:ln>
                  <a:noFill/>
                </a:ln>
                <a:solidFill>
                  <a:srgbClr val="FFCB05"/>
                </a:solidFill>
                <a:effectLst/>
                <a:uLnTx/>
                <a:uFillTx/>
                <a:latin typeface="Calibri" panose="020F050202020403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44</a:t>
            </a:fld>
            <a:endParaRPr kumimoji="0" lang="en-US" sz="1500" b="0" i="0" u="none" strike="noStrike" kern="1200" cap="none" spc="0" normalizeH="0" baseline="0" noProof="0" dirty="0">
              <a:ln>
                <a:noFill/>
              </a:ln>
              <a:solidFill>
                <a:srgbClr val="FFCB05"/>
              </a:solidFill>
              <a:effectLst/>
              <a:uLnTx/>
              <a:uFillTx/>
              <a:latin typeface="Calibri" panose="020F0502020204030204"/>
              <a:ea typeface="+mn-ea"/>
              <a:cs typeface="+mn-cs"/>
            </a:endParaRPr>
          </a:p>
        </p:txBody>
      </p:sp>
      <p:pic>
        <p:nvPicPr>
          <p:cNvPr id="4" name="Google Shape;809;p86"/>
          <p:cNvPicPr preferRelativeResize="0"/>
          <p:nvPr/>
        </p:nvPicPr>
        <p:blipFill>
          <a:blip r:embed="rId2">
            <a:alphaModFix/>
          </a:blip>
          <a:stretch>
            <a:fillRect/>
          </a:stretch>
        </p:blipFill>
        <p:spPr>
          <a:xfrm>
            <a:off x="4148429" y="1309108"/>
            <a:ext cx="4509525" cy="2056190"/>
          </a:xfrm>
          <a:prstGeom prst="rect">
            <a:avLst/>
          </a:prstGeom>
          <a:noFill/>
          <a:ln w="9525" cap="flat" cmpd="sng">
            <a:solidFill>
              <a:srgbClr val="000000"/>
            </a:solidFill>
            <a:prstDash val="solid"/>
            <a:round/>
            <a:headEnd type="none" w="sm" len="sm"/>
            <a:tailEnd type="none" w="sm" len="sm"/>
          </a:ln>
        </p:spPr>
      </p:pic>
      <p:sp>
        <p:nvSpPr>
          <p:cNvPr id="5" name="Google Shape;810;p86"/>
          <p:cNvSpPr/>
          <p:nvPr/>
        </p:nvSpPr>
        <p:spPr>
          <a:xfrm>
            <a:off x="4344478" y="1610354"/>
            <a:ext cx="374903" cy="263332"/>
          </a:xfrm>
          <a:prstGeom prst="rect">
            <a:avLst/>
          </a:prstGeom>
          <a:solidFill>
            <a:srgbClr val="FFFFFF"/>
          </a:solidFill>
          <a:ln>
            <a:noFill/>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Google Shape;811;p86"/>
          <p:cNvSpPr/>
          <p:nvPr/>
        </p:nvSpPr>
        <p:spPr>
          <a:xfrm>
            <a:off x="4417084" y="2368956"/>
            <a:ext cx="374903" cy="263332"/>
          </a:xfrm>
          <a:prstGeom prst="rect">
            <a:avLst/>
          </a:prstGeom>
          <a:solidFill>
            <a:srgbClr val="FFFFFF"/>
          </a:solidFill>
          <a:ln>
            <a:noFill/>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Google Shape;835;p87"/>
          <p:cNvSpPr txBox="1"/>
          <p:nvPr/>
        </p:nvSpPr>
        <p:spPr>
          <a:xfrm>
            <a:off x="330014" y="2558523"/>
            <a:ext cx="3621557" cy="598344"/>
          </a:xfrm>
          <a:prstGeom prst="rect">
            <a:avLst/>
          </a:prstGeom>
          <a:noFill/>
          <a:ln>
            <a:noFill/>
          </a:ln>
        </p:spPr>
        <p:txBody>
          <a:bodyPr spcFirstLastPara="1" wrap="square" lIns="91401" tIns="91401" rIns="91401" bIns="91401" anchor="t"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 sz="2399" b="0" i="0" u="none" strike="noStrike" kern="1200" cap="none" spc="0" normalizeH="0" baseline="0" noProof="0" dirty="0">
                <a:ln>
                  <a:noFill/>
                </a:ln>
                <a:solidFill>
                  <a:srgbClr val="38761D"/>
                </a:solidFill>
                <a:effectLst/>
                <a:uLnTx/>
                <a:uFillTx/>
                <a:latin typeface="Calibri" panose="020F0502020204030204"/>
                <a:ea typeface="+mn-ea"/>
                <a:cs typeface="+mn-cs"/>
              </a:rPr>
              <a:t>e.g. x = -2, y = 5, z = -4</a:t>
            </a:r>
            <a:endParaRPr kumimoji="0" sz="2399" b="0" i="0" u="none" strike="noStrike" kern="1200" cap="none" spc="0" normalizeH="0" baseline="0" noProof="0" dirty="0">
              <a:ln>
                <a:noFill/>
              </a:ln>
              <a:solidFill>
                <a:srgbClr val="38761D"/>
              </a:solidFill>
              <a:effectLst/>
              <a:uLnTx/>
              <a:uFillTx/>
              <a:latin typeface="Calibri" panose="020F0502020204030204"/>
              <a:ea typeface="+mn-ea"/>
              <a:cs typeface="+mn-cs"/>
            </a:endParaRPr>
          </a:p>
        </p:txBody>
      </p:sp>
      <p:sp>
        <p:nvSpPr>
          <p:cNvPr id="10" name="TextBox 9"/>
          <p:cNvSpPr txBox="1"/>
          <p:nvPr/>
        </p:nvSpPr>
        <p:spPr>
          <a:xfrm>
            <a:off x="0" y="3202522"/>
            <a:ext cx="2741456" cy="4154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1. </a:t>
            </a:r>
            <a:r>
              <a:rPr kumimoji="0" lang="zh-CN" altLang="en-US"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前向传递</a:t>
            </a:r>
            <a:r>
              <a:rPr kumimoji="0" lang="en-US" altLang="zh-CN" sz="21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zh-CN" altLang="en-US" sz="21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计算输出</a:t>
            </a:r>
            <a:endParaRPr kumimoji="0" lang="en-US" altLang="zh-CN"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19" name="TextBox 18"/>
          <p:cNvSpPr txBox="1"/>
          <p:nvPr/>
        </p:nvSpPr>
        <p:spPr>
          <a:xfrm>
            <a:off x="0" y="4211844"/>
            <a:ext cx="2741456" cy="4154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2. </a:t>
            </a:r>
            <a:r>
              <a:rPr kumimoji="0" lang="zh-CN" altLang="en-US"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后向传递</a:t>
            </a:r>
            <a:r>
              <a:rPr kumimoji="0" lang="en-US" altLang="zh-CN" sz="21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zh-CN" altLang="en-US" sz="21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计算导数</a:t>
            </a:r>
            <a:endParaRPr kumimoji="0" lang="en-US" altLang="zh-CN"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28" name="Rectangle 27"/>
          <p:cNvSpPr/>
          <p:nvPr/>
        </p:nvSpPr>
        <p:spPr>
          <a:xfrm>
            <a:off x="5262196" y="3725740"/>
            <a:ext cx="573698" cy="89681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 name="Picture 28"/>
          <p:cNvPicPr>
            <a:picLocks noChangeAspect="1"/>
          </p:cNvPicPr>
          <p:nvPr/>
        </p:nvPicPr>
        <p:blipFill rotWithShape="1">
          <a:blip r:embed="rId3">
            <a:extLst>
              <a:ext uri="{28A0092B-C50C-407E-A947-70E740481C1C}">
                <a14:useLocalDpi xmlns:a14="http://schemas.microsoft.com/office/drawing/2010/main" val="0"/>
              </a:ext>
            </a:extLst>
          </a:blip>
          <a:srcRect r="74931"/>
          <a:stretch/>
        </p:blipFill>
        <p:spPr>
          <a:xfrm>
            <a:off x="5385004" y="3810448"/>
            <a:ext cx="424514" cy="754380"/>
          </a:xfrm>
          <a:prstGeom prst="rect">
            <a:avLst/>
          </a:prstGeom>
        </p:spPr>
      </p:pic>
      <p:cxnSp>
        <p:nvCxnSpPr>
          <p:cNvPr id="30" name="Google Shape;768;p83"/>
          <p:cNvCxnSpPr/>
          <p:nvPr/>
        </p:nvCxnSpPr>
        <p:spPr>
          <a:xfrm flipH="1" flipV="1">
            <a:off x="4542726" y="2558523"/>
            <a:ext cx="719639" cy="1171348"/>
          </a:xfrm>
          <a:prstGeom prst="straightConnector1">
            <a:avLst/>
          </a:prstGeom>
          <a:noFill/>
          <a:ln w="38100" cap="flat" cmpd="sng">
            <a:solidFill>
              <a:schemeClr val="accent2"/>
            </a:solidFill>
            <a:prstDash val="solid"/>
            <a:round/>
            <a:headEnd type="none" w="med" len="med"/>
            <a:tailEnd type="triangle" w="med" len="med"/>
          </a:ln>
        </p:spPr>
      </p:cxnSp>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238" y="2118488"/>
            <a:ext cx="3421892" cy="410943"/>
          </a:xfrm>
          <a:prstGeom prst="rect">
            <a:avLst/>
          </a:prstGeom>
        </p:spPr>
      </p:pic>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583" y="3714796"/>
            <a:ext cx="1881293" cy="377190"/>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10982" y="3713544"/>
            <a:ext cx="1127600" cy="377190"/>
          </a:xfrm>
          <a:prstGeom prst="rect">
            <a:avLst/>
          </a:prstGeom>
        </p:spPr>
      </p:pic>
      <p:pic>
        <p:nvPicPr>
          <p:cNvPr id="34" name="Picture 3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07725" y="4724117"/>
            <a:ext cx="1680644" cy="754380"/>
          </a:xfrm>
          <a:prstGeom prst="rect">
            <a:avLst/>
          </a:prstGeom>
        </p:spPr>
      </p:pic>
      <p:sp>
        <p:nvSpPr>
          <p:cNvPr id="18" name="Google Shape;1017;p95">
            <a:extLst>
              <a:ext uri="{FF2B5EF4-FFF2-40B4-BE49-F238E27FC236}">
                <a16:creationId xmlns:a16="http://schemas.microsoft.com/office/drawing/2014/main" id="{42D9818D-0ECF-494C-BA4B-E3074056E73C}"/>
              </a:ext>
            </a:extLst>
          </p:cNvPr>
          <p:cNvSpPr txBox="1"/>
          <p:nvPr/>
        </p:nvSpPr>
        <p:spPr>
          <a:xfrm>
            <a:off x="533400" y="4816160"/>
            <a:ext cx="1264139" cy="502669"/>
          </a:xfrm>
          <a:prstGeom prst="rect">
            <a:avLst/>
          </a:prstGeom>
          <a:noFill/>
          <a:ln>
            <a:noFill/>
          </a:ln>
        </p:spPr>
        <p:txBody>
          <a:bodyPr spcFirstLastPara="1" wrap="square" lIns="91401" tIns="91401" rIns="91401" bIns="91401" anchor="t"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2399"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想计算</a:t>
            </a:r>
            <a:r>
              <a:rPr kumimoji="0" lang="en-US" altLang="zh-CN" sz="2399"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endParaRPr kumimoji="0" lang="zh-CN" altLang="en-US" sz="2399"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 sz="2399"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sz="2399"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40007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2840691" cy="691454"/>
          </a:xfrm>
        </p:spPr>
        <p:txBody>
          <a:bodyPr>
            <a:normAutofit fontScale="90000"/>
          </a:bodyPr>
          <a:lstStyle/>
          <a:p>
            <a:r>
              <a:rPr lang="zh-CN" altLang="en-US" dirty="0"/>
              <a:t>后向传播算法</a:t>
            </a:r>
            <a:r>
              <a:rPr lang="en-US" altLang="zh-CN" dirty="0"/>
              <a:t>:</a:t>
            </a:r>
            <a:br>
              <a:rPr lang="en-US" altLang="zh-CN" dirty="0"/>
            </a:br>
            <a:r>
              <a:rPr lang="zh-CN" altLang="en-US" dirty="0"/>
              <a:t>举例</a:t>
            </a:r>
            <a:endParaRPr lang="en-US" dirty="0"/>
          </a:p>
        </p:txBody>
      </p:sp>
      <p:sp>
        <p:nvSpPr>
          <p:cNvPr id="3" name="Slide Number Placeholder 2"/>
          <p:cNvSpPr>
            <a:spLocks noGrp="1"/>
          </p:cNvSpPr>
          <p:nvPr>
            <p:ph type="sldNum" sz="quarter" idx="4"/>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FFCB05"/>
                </a:solidFill>
                <a:effectLst/>
                <a:uLnTx/>
                <a:uFillTx/>
                <a:latin typeface="Calibri" panose="020F0502020204030204"/>
                <a:ea typeface="+mn-ea"/>
                <a:cs typeface="+mn-cs"/>
              </a:rPr>
              <a:t>Lecture 6 - </a:t>
            </a:r>
            <a:fld id="{AC1089D3-84F4-7045-A571-C61BEF9B13BC}" type="slidenum">
              <a:rPr kumimoji="0" lang="en-US" sz="1500" b="0" i="0" u="none" strike="noStrike" kern="1200" cap="none" spc="0" normalizeH="0" baseline="0" noProof="0">
                <a:ln>
                  <a:noFill/>
                </a:ln>
                <a:solidFill>
                  <a:srgbClr val="FFCB05"/>
                </a:solidFill>
                <a:effectLst/>
                <a:uLnTx/>
                <a:uFillTx/>
                <a:latin typeface="Calibri" panose="020F050202020403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45</a:t>
            </a:fld>
            <a:endParaRPr kumimoji="0" lang="en-US" sz="1500" b="0" i="0" u="none" strike="noStrike" kern="1200" cap="none" spc="0" normalizeH="0" baseline="0" noProof="0" dirty="0">
              <a:ln>
                <a:noFill/>
              </a:ln>
              <a:solidFill>
                <a:srgbClr val="FFCB05"/>
              </a:solidFill>
              <a:effectLst/>
              <a:uLnTx/>
              <a:uFillTx/>
              <a:latin typeface="Calibri" panose="020F0502020204030204"/>
              <a:ea typeface="+mn-ea"/>
              <a:cs typeface="+mn-cs"/>
            </a:endParaRPr>
          </a:p>
        </p:txBody>
      </p:sp>
      <p:pic>
        <p:nvPicPr>
          <p:cNvPr id="4" name="Google Shape;809;p86"/>
          <p:cNvPicPr preferRelativeResize="0"/>
          <p:nvPr/>
        </p:nvPicPr>
        <p:blipFill>
          <a:blip r:embed="rId2">
            <a:alphaModFix/>
          </a:blip>
          <a:stretch>
            <a:fillRect/>
          </a:stretch>
        </p:blipFill>
        <p:spPr>
          <a:xfrm>
            <a:off x="4148429" y="1309108"/>
            <a:ext cx="4509525" cy="2056190"/>
          </a:xfrm>
          <a:prstGeom prst="rect">
            <a:avLst/>
          </a:prstGeom>
          <a:noFill/>
          <a:ln w="9525" cap="flat" cmpd="sng">
            <a:solidFill>
              <a:srgbClr val="000000"/>
            </a:solidFill>
            <a:prstDash val="solid"/>
            <a:round/>
            <a:headEnd type="none" w="sm" len="sm"/>
            <a:tailEnd type="none" w="sm" len="sm"/>
          </a:ln>
        </p:spPr>
      </p:pic>
      <p:sp>
        <p:nvSpPr>
          <p:cNvPr id="5" name="Google Shape;810;p86"/>
          <p:cNvSpPr/>
          <p:nvPr/>
        </p:nvSpPr>
        <p:spPr>
          <a:xfrm>
            <a:off x="4344478" y="1610354"/>
            <a:ext cx="374903" cy="263332"/>
          </a:xfrm>
          <a:prstGeom prst="rect">
            <a:avLst/>
          </a:prstGeom>
          <a:solidFill>
            <a:srgbClr val="FFFFFF"/>
          </a:solidFill>
          <a:ln>
            <a:noFill/>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Google Shape;811;p86"/>
          <p:cNvSpPr/>
          <p:nvPr/>
        </p:nvSpPr>
        <p:spPr>
          <a:xfrm>
            <a:off x="4417084" y="2368956"/>
            <a:ext cx="374903" cy="263332"/>
          </a:xfrm>
          <a:prstGeom prst="rect">
            <a:avLst/>
          </a:prstGeom>
          <a:solidFill>
            <a:srgbClr val="FFFFFF"/>
          </a:solidFill>
          <a:ln>
            <a:noFill/>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Google Shape;835;p87"/>
          <p:cNvSpPr txBox="1"/>
          <p:nvPr/>
        </p:nvSpPr>
        <p:spPr>
          <a:xfrm>
            <a:off x="330014" y="2558523"/>
            <a:ext cx="3621557" cy="598344"/>
          </a:xfrm>
          <a:prstGeom prst="rect">
            <a:avLst/>
          </a:prstGeom>
          <a:noFill/>
          <a:ln>
            <a:noFill/>
          </a:ln>
        </p:spPr>
        <p:txBody>
          <a:bodyPr spcFirstLastPara="1" wrap="square" lIns="91401" tIns="91401" rIns="91401" bIns="91401" anchor="t"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 sz="2399" b="0" i="0" u="none" strike="noStrike" kern="1200" cap="none" spc="0" normalizeH="0" baseline="0" noProof="0" dirty="0">
                <a:ln>
                  <a:noFill/>
                </a:ln>
                <a:solidFill>
                  <a:srgbClr val="38761D"/>
                </a:solidFill>
                <a:effectLst/>
                <a:uLnTx/>
                <a:uFillTx/>
                <a:latin typeface="Calibri" panose="020F0502020204030204"/>
                <a:ea typeface="+mn-ea"/>
                <a:cs typeface="+mn-cs"/>
              </a:rPr>
              <a:t>e.g. x = -2, y = 5, z = -4</a:t>
            </a:r>
            <a:endParaRPr kumimoji="0" sz="2399" b="0" i="0" u="none" strike="noStrike" kern="1200" cap="none" spc="0" normalizeH="0" baseline="0" noProof="0" dirty="0">
              <a:ln>
                <a:noFill/>
              </a:ln>
              <a:solidFill>
                <a:srgbClr val="38761D"/>
              </a:solidFill>
              <a:effectLst/>
              <a:uLnTx/>
              <a:uFillTx/>
              <a:latin typeface="Calibri" panose="020F0502020204030204"/>
              <a:ea typeface="+mn-ea"/>
              <a:cs typeface="+mn-cs"/>
            </a:endParaRPr>
          </a:p>
        </p:txBody>
      </p:sp>
      <p:sp>
        <p:nvSpPr>
          <p:cNvPr id="10" name="TextBox 9"/>
          <p:cNvSpPr txBox="1"/>
          <p:nvPr/>
        </p:nvSpPr>
        <p:spPr>
          <a:xfrm>
            <a:off x="0" y="3202522"/>
            <a:ext cx="2741456" cy="4154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1. </a:t>
            </a:r>
            <a:r>
              <a:rPr kumimoji="0" lang="zh-CN" altLang="en-US"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前向传递</a:t>
            </a:r>
            <a:r>
              <a:rPr kumimoji="0" lang="en-US" altLang="zh-CN" sz="21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zh-CN" altLang="en-US" sz="21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计算输出</a:t>
            </a:r>
            <a:endParaRPr kumimoji="0" lang="en-US" altLang="zh-CN"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19" name="TextBox 18"/>
          <p:cNvSpPr txBox="1"/>
          <p:nvPr/>
        </p:nvSpPr>
        <p:spPr>
          <a:xfrm>
            <a:off x="0" y="4211844"/>
            <a:ext cx="2741456" cy="4154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2. </a:t>
            </a:r>
            <a:r>
              <a:rPr kumimoji="0" lang="zh-CN" altLang="en-US"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后向传递</a:t>
            </a:r>
            <a:r>
              <a:rPr kumimoji="0" lang="en-US" altLang="zh-CN" sz="21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zh-CN" altLang="en-US" sz="21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计算导数</a:t>
            </a:r>
            <a:endParaRPr kumimoji="0" lang="en-US" altLang="zh-CN"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cxnSp>
        <p:nvCxnSpPr>
          <p:cNvPr id="23" name="Google Shape;768;p83"/>
          <p:cNvCxnSpPr/>
          <p:nvPr/>
        </p:nvCxnSpPr>
        <p:spPr>
          <a:xfrm flipH="1" flipV="1">
            <a:off x="4542726" y="2558523"/>
            <a:ext cx="719639" cy="1171348"/>
          </a:xfrm>
          <a:prstGeom prst="straightConnector1">
            <a:avLst/>
          </a:prstGeom>
          <a:noFill/>
          <a:ln w="38100" cap="flat" cmpd="sng">
            <a:solidFill>
              <a:schemeClr val="accent2"/>
            </a:solidFill>
            <a:prstDash val="solid"/>
            <a:round/>
            <a:headEnd type="none" w="med" len="med"/>
            <a:tailEnd type="triangle" w="med" len="med"/>
          </a:ln>
        </p:spPr>
      </p:cxnSp>
      <p:sp>
        <p:nvSpPr>
          <p:cNvPr id="7" name="TextBox 6"/>
          <p:cNvSpPr txBox="1"/>
          <p:nvPr/>
        </p:nvSpPr>
        <p:spPr>
          <a:xfrm>
            <a:off x="5742886" y="3406471"/>
            <a:ext cx="1107996" cy="3693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链式法则</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Rectangle 24"/>
          <p:cNvSpPr/>
          <p:nvPr/>
        </p:nvSpPr>
        <p:spPr>
          <a:xfrm>
            <a:off x="5262196" y="3725740"/>
            <a:ext cx="1925516" cy="89681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5004" y="3810448"/>
            <a:ext cx="1693376" cy="754380"/>
          </a:xfrm>
          <a:prstGeom prst="rect">
            <a:avLst/>
          </a:prstGeom>
        </p:spPr>
      </p:pic>
      <p:pic>
        <p:nvPicPr>
          <p:cNvPr id="40" name="Picture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238" y="2118488"/>
            <a:ext cx="3421892" cy="410943"/>
          </a:xfrm>
          <a:prstGeom prst="rect">
            <a:avLst/>
          </a:prstGeom>
        </p:spPr>
      </p:pic>
      <p:pic>
        <p:nvPicPr>
          <p:cNvPr id="41" name="Picture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583" y="3714796"/>
            <a:ext cx="1881293" cy="377190"/>
          </a:xfrm>
          <a:prstGeom prst="rect">
            <a:avLst/>
          </a:prstGeom>
        </p:spPr>
      </p:pic>
      <p:pic>
        <p:nvPicPr>
          <p:cNvPr id="42" name="Picture 4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10982" y="3713544"/>
            <a:ext cx="1127600" cy="377190"/>
          </a:xfrm>
          <a:prstGeom prst="rect">
            <a:avLst/>
          </a:prstGeom>
        </p:spPr>
      </p:pic>
      <p:pic>
        <p:nvPicPr>
          <p:cNvPr id="43" name="Picture 4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07725" y="4724117"/>
            <a:ext cx="1680644" cy="754380"/>
          </a:xfrm>
          <a:prstGeom prst="rect">
            <a:avLst/>
          </a:prstGeom>
        </p:spPr>
      </p:pic>
      <p:sp>
        <p:nvSpPr>
          <p:cNvPr id="21" name="Google Shape;1017;p95">
            <a:extLst>
              <a:ext uri="{FF2B5EF4-FFF2-40B4-BE49-F238E27FC236}">
                <a16:creationId xmlns:a16="http://schemas.microsoft.com/office/drawing/2014/main" id="{182CF1A9-62CD-8340-B6D2-03FA4CD6FC7D}"/>
              </a:ext>
            </a:extLst>
          </p:cNvPr>
          <p:cNvSpPr txBox="1"/>
          <p:nvPr/>
        </p:nvSpPr>
        <p:spPr>
          <a:xfrm>
            <a:off x="533400" y="4816160"/>
            <a:ext cx="1264139" cy="502669"/>
          </a:xfrm>
          <a:prstGeom prst="rect">
            <a:avLst/>
          </a:prstGeom>
          <a:noFill/>
          <a:ln>
            <a:noFill/>
          </a:ln>
        </p:spPr>
        <p:txBody>
          <a:bodyPr spcFirstLastPara="1" wrap="square" lIns="91401" tIns="91401" rIns="91401" bIns="91401" anchor="t"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2399"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想计算</a:t>
            </a:r>
            <a:r>
              <a:rPr kumimoji="0" lang="en-US" altLang="zh-CN" sz="2399"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endParaRPr kumimoji="0" lang="zh-CN" altLang="en-US" sz="2399"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 sz="2399"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sz="2399"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06094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2840691" cy="691454"/>
          </a:xfrm>
        </p:spPr>
        <p:txBody>
          <a:bodyPr>
            <a:normAutofit fontScale="90000"/>
          </a:bodyPr>
          <a:lstStyle/>
          <a:p>
            <a:r>
              <a:rPr lang="zh-CN" altLang="en-US" dirty="0"/>
              <a:t>后向传播算法</a:t>
            </a:r>
            <a:r>
              <a:rPr lang="en-US" altLang="zh-CN" dirty="0"/>
              <a:t>:</a:t>
            </a:r>
            <a:br>
              <a:rPr lang="en-US" altLang="zh-CN" dirty="0"/>
            </a:br>
            <a:r>
              <a:rPr lang="zh-CN" altLang="en-US" dirty="0"/>
              <a:t>举例</a:t>
            </a:r>
            <a:endParaRPr lang="en-US" dirty="0"/>
          </a:p>
        </p:txBody>
      </p:sp>
      <p:sp>
        <p:nvSpPr>
          <p:cNvPr id="3" name="Slide Number Placeholder 2"/>
          <p:cNvSpPr>
            <a:spLocks noGrp="1"/>
          </p:cNvSpPr>
          <p:nvPr>
            <p:ph type="sldNum" sz="quarter" idx="4"/>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FFCB05"/>
                </a:solidFill>
                <a:effectLst/>
                <a:uLnTx/>
                <a:uFillTx/>
                <a:latin typeface="Calibri" panose="020F0502020204030204"/>
                <a:ea typeface="+mn-ea"/>
                <a:cs typeface="+mn-cs"/>
              </a:rPr>
              <a:t>Lecture 6 - </a:t>
            </a:r>
            <a:fld id="{AC1089D3-84F4-7045-A571-C61BEF9B13BC}" type="slidenum">
              <a:rPr kumimoji="0" lang="en-US" sz="1500" b="0" i="0" u="none" strike="noStrike" kern="1200" cap="none" spc="0" normalizeH="0" baseline="0" noProof="0">
                <a:ln>
                  <a:noFill/>
                </a:ln>
                <a:solidFill>
                  <a:srgbClr val="FFCB05"/>
                </a:solidFill>
                <a:effectLst/>
                <a:uLnTx/>
                <a:uFillTx/>
                <a:latin typeface="Calibri" panose="020F050202020403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46</a:t>
            </a:fld>
            <a:endParaRPr kumimoji="0" lang="en-US" sz="1500" b="0" i="0" u="none" strike="noStrike" kern="1200" cap="none" spc="0" normalizeH="0" baseline="0" noProof="0" dirty="0">
              <a:ln>
                <a:noFill/>
              </a:ln>
              <a:solidFill>
                <a:srgbClr val="FFCB05"/>
              </a:solidFill>
              <a:effectLst/>
              <a:uLnTx/>
              <a:uFillTx/>
              <a:latin typeface="Calibri" panose="020F0502020204030204"/>
              <a:ea typeface="+mn-ea"/>
              <a:cs typeface="+mn-cs"/>
            </a:endParaRPr>
          </a:p>
        </p:txBody>
      </p:sp>
      <p:pic>
        <p:nvPicPr>
          <p:cNvPr id="4" name="Google Shape;809;p86"/>
          <p:cNvPicPr preferRelativeResize="0"/>
          <p:nvPr/>
        </p:nvPicPr>
        <p:blipFill>
          <a:blip r:embed="rId2">
            <a:alphaModFix/>
          </a:blip>
          <a:stretch>
            <a:fillRect/>
          </a:stretch>
        </p:blipFill>
        <p:spPr>
          <a:xfrm>
            <a:off x="4148429" y="1309108"/>
            <a:ext cx="4509525" cy="2056190"/>
          </a:xfrm>
          <a:prstGeom prst="rect">
            <a:avLst/>
          </a:prstGeom>
          <a:noFill/>
          <a:ln w="9525" cap="flat" cmpd="sng">
            <a:solidFill>
              <a:srgbClr val="000000"/>
            </a:solidFill>
            <a:prstDash val="solid"/>
            <a:round/>
            <a:headEnd type="none" w="sm" len="sm"/>
            <a:tailEnd type="none" w="sm" len="sm"/>
          </a:ln>
        </p:spPr>
      </p:pic>
      <p:sp>
        <p:nvSpPr>
          <p:cNvPr id="5" name="Google Shape;810;p86"/>
          <p:cNvSpPr/>
          <p:nvPr/>
        </p:nvSpPr>
        <p:spPr>
          <a:xfrm>
            <a:off x="4344478" y="1610354"/>
            <a:ext cx="374903" cy="263332"/>
          </a:xfrm>
          <a:prstGeom prst="rect">
            <a:avLst/>
          </a:prstGeom>
          <a:solidFill>
            <a:srgbClr val="FFFFFF"/>
          </a:solidFill>
          <a:ln>
            <a:noFill/>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Google Shape;811;p86"/>
          <p:cNvSpPr/>
          <p:nvPr/>
        </p:nvSpPr>
        <p:spPr>
          <a:xfrm>
            <a:off x="4417084" y="2368956"/>
            <a:ext cx="374903" cy="263332"/>
          </a:xfrm>
          <a:prstGeom prst="rect">
            <a:avLst/>
          </a:prstGeom>
          <a:solidFill>
            <a:srgbClr val="FFFFFF"/>
          </a:solidFill>
          <a:ln>
            <a:noFill/>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Google Shape;835;p87"/>
          <p:cNvSpPr txBox="1"/>
          <p:nvPr/>
        </p:nvSpPr>
        <p:spPr>
          <a:xfrm>
            <a:off x="330014" y="2558523"/>
            <a:ext cx="3621557" cy="598344"/>
          </a:xfrm>
          <a:prstGeom prst="rect">
            <a:avLst/>
          </a:prstGeom>
          <a:noFill/>
          <a:ln>
            <a:noFill/>
          </a:ln>
        </p:spPr>
        <p:txBody>
          <a:bodyPr spcFirstLastPara="1" wrap="square" lIns="91401" tIns="91401" rIns="91401" bIns="91401" anchor="t"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 sz="2399" b="0" i="0" u="none" strike="noStrike" kern="1200" cap="none" spc="0" normalizeH="0" baseline="0" noProof="0" dirty="0">
                <a:ln>
                  <a:noFill/>
                </a:ln>
                <a:solidFill>
                  <a:srgbClr val="38761D"/>
                </a:solidFill>
                <a:effectLst/>
                <a:uLnTx/>
                <a:uFillTx/>
                <a:latin typeface="Calibri" panose="020F0502020204030204"/>
                <a:ea typeface="+mn-ea"/>
                <a:cs typeface="+mn-cs"/>
              </a:rPr>
              <a:t>e.g. x = -2, y = 5, z = -4</a:t>
            </a:r>
            <a:endParaRPr kumimoji="0" sz="2399" b="0" i="0" u="none" strike="noStrike" kern="1200" cap="none" spc="0" normalizeH="0" baseline="0" noProof="0" dirty="0">
              <a:ln>
                <a:noFill/>
              </a:ln>
              <a:solidFill>
                <a:srgbClr val="38761D"/>
              </a:solidFill>
              <a:effectLst/>
              <a:uLnTx/>
              <a:uFillTx/>
              <a:latin typeface="Calibri" panose="020F0502020204030204"/>
              <a:ea typeface="+mn-ea"/>
              <a:cs typeface="+mn-cs"/>
            </a:endParaRPr>
          </a:p>
        </p:txBody>
      </p:sp>
      <p:sp>
        <p:nvSpPr>
          <p:cNvPr id="10" name="TextBox 9"/>
          <p:cNvSpPr txBox="1"/>
          <p:nvPr/>
        </p:nvSpPr>
        <p:spPr>
          <a:xfrm>
            <a:off x="0" y="3202522"/>
            <a:ext cx="2741456" cy="4154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1. </a:t>
            </a:r>
            <a:r>
              <a:rPr kumimoji="0" lang="zh-CN" altLang="en-US"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前向传递</a:t>
            </a:r>
            <a:r>
              <a:rPr kumimoji="0" lang="en-US" altLang="zh-CN" sz="21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zh-CN" altLang="en-US" sz="21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计算输出</a:t>
            </a:r>
            <a:endParaRPr kumimoji="0" lang="en-US" altLang="zh-CN"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19" name="TextBox 18"/>
          <p:cNvSpPr txBox="1"/>
          <p:nvPr/>
        </p:nvSpPr>
        <p:spPr>
          <a:xfrm>
            <a:off x="0" y="4211844"/>
            <a:ext cx="2741456" cy="4154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2. </a:t>
            </a:r>
            <a:r>
              <a:rPr kumimoji="0" lang="zh-CN" altLang="en-US"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后向传递</a:t>
            </a:r>
            <a:r>
              <a:rPr kumimoji="0" lang="en-US" altLang="zh-CN" sz="21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zh-CN" altLang="en-US" sz="21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计算导数</a:t>
            </a:r>
            <a:endParaRPr kumimoji="0" lang="en-US" altLang="zh-CN"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cxnSp>
        <p:nvCxnSpPr>
          <p:cNvPr id="23" name="Google Shape;768;p83"/>
          <p:cNvCxnSpPr/>
          <p:nvPr/>
        </p:nvCxnSpPr>
        <p:spPr>
          <a:xfrm flipH="1" flipV="1">
            <a:off x="4542726" y="2558523"/>
            <a:ext cx="719639" cy="1171348"/>
          </a:xfrm>
          <a:prstGeom prst="straightConnector1">
            <a:avLst/>
          </a:prstGeom>
          <a:noFill/>
          <a:ln w="38100" cap="flat" cmpd="sng">
            <a:solidFill>
              <a:schemeClr val="accent2"/>
            </a:solidFill>
            <a:prstDash val="solid"/>
            <a:round/>
            <a:headEnd type="none" w="med" len="med"/>
            <a:tailEnd type="triangle" w="med" len="med"/>
          </a:ln>
        </p:spPr>
      </p:cxnSp>
      <p:sp>
        <p:nvSpPr>
          <p:cNvPr id="7" name="TextBox 6"/>
          <p:cNvSpPr txBox="1"/>
          <p:nvPr/>
        </p:nvSpPr>
        <p:spPr>
          <a:xfrm>
            <a:off x="5742886" y="3406471"/>
            <a:ext cx="1107996" cy="3693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链式法则</a:t>
            </a:r>
            <a:endParaRPr kumimoji="0" lang="en-US" altLang="zh-CN" sz="18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8" name="TextBox 7"/>
          <p:cNvSpPr txBox="1"/>
          <p:nvPr/>
        </p:nvSpPr>
        <p:spPr>
          <a:xfrm>
            <a:off x="5670958" y="4941640"/>
            <a:ext cx="1107996" cy="369332"/>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局部梯度</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extBox 25"/>
          <p:cNvSpPr txBox="1"/>
          <p:nvPr/>
        </p:nvSpPr>
        <p:spPr>
          <a:xfrm>
            <a:off x="6990126" y="4941640"/>
            <a:ext cx="1107996" cy="369332"/>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上游梯度</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TextBox 27"/>
          <p:cNvSpPr txBox="1"/>
          <p:nvPr/>
        </p:nvSpPr>
        <p:spPr>
          <a:xfrm>
            <a:off x="4370580" y="4943656"/>
            <a:ext cx="1107996" cy="369332"/>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下游梯度</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9" name="Google Shape;768;p83"/>
          <p:cNvCxnSpPr/>
          <p:nvPr/>
        </p:nvCxnSpPr>
        <p:spPr>
          <a:xfrm flipV="1">
            <a:off x="5372159" y="4697730"/>
            <a:ext cx="173590" cy="274320"/>
          </a:xfrm>
          <a:prstGeom prst="straightConnector1">
            <a:avLst/>
          </a:prstGeom>
          <a:noFill/>
          <a:ln w="25400" cap="flat" cmpd="sng">
            <a:solidFill>
              <a:schemeClr val="tx1"/>
            </a:solidFill>
            <a:prstDash val="solid"/>
            <a:round/>
            <a:headEnd type="none" w="med" len="med"/>
            <a:tailEnd type="triangle" w="med" len="med"/>
          </a:ln>
        </p:spPr>
      </p:cxnSp>
      <p:cxnSp>
        <p:nvCxnSpPr>
          <p:cNvPr id="30" name="Google Shape;768;p83"/>
          <p:cNvCxnSpPr/>
          <p:nvPr/>
        </p:nvCxnSpPr>
        <p:spPr>
          <a:xfrm flipV="1">
            <a:off x="6377138" y="4697730"/>
            <a:ext cx="0" cy="274320"/>
          </a:xfrm>
          <a:prstGeom prst="straightConnector1">
            <a:avLst/>
          </a:prstGeom>
          <a:noFill/>
          <a:ln w="25400" cap="flat" cmpd="sng">
            <a:solidFill>
              <a:schemeClr val="tx1"/>
            </a:solidFill>
            <a:prstDash val="solid"/>
            <a:round/>
            <a:headEnd type="none" w="med" len="med"/>
            <a:tailEnd type="triangle" w="med" len="med"/>
          </a:ln>
        </p:spPr>
      </p:cxnSp>
      <p:cxnSp>
        <p:nvCxnSpPr>
          <p:cNvPr id="31" name="Google Shape;768;p83"/>
          <p:cNvCxnSpPr/>
          <p:nvPr/>
        </p:nvCxnSpPr>
        <p:spPr>
          <a:xfrm flipH="1" flipV="1">
            <a:off x="7030387" y="4697730"/>
            <a:ext cx="157325" cy="274320"/>
          </a:xfrm>
          <a:prstGeom prst="straightConnector1">
            <a:avLst/>
          </a:prstGeom>
          <a:noFill/>
          <a:ln w="25400" cap="flat" cmpd="sng">
            <a:solidFill>
              <a:schemeClr val="tx1"/>
            </a:solidFill>
            <a:prstDash val="solid"/>
            <a:round/>
            <a:headEnd type="none" w="med" len="med"/>
            <a:tailEnd type="triangle" w="med" len="med"/>
          </a:ln>
        </p:spPr>
      </p:cxnSp>
      <p:sp>
        <p:nvSpPr>
          <p:cNvPr id="25" name="Rectangle 24"/>
          <p:cNvSpPr/>
          <p:nvPr/>
        </p:nvSpPr>
        <p:spPr>
          <a:xfrm>
            <a:off x="5262196" y="3725740"/>
            <a:ext cx="1925516" cy="89681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5004" y="3810448"/>
            <a:ext cx="1693376" cy="754380"/>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238" y="2118488"/>
            <a:ext cx="3421892" cy="41094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583" y="3714796"/>
            <a:ext cx="1881293" cy="37719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10982" y="3713544"/>
            <a:ext cx="1127600" cy="377190"/>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07725" y="4724117"/>
            <a:ext cx="1680644" cy="754380"/>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68983" y="3810448"/>
            <a:ext cx="919898" cy="754380"/>
          </a:xfrm>
          <a:prstGeom prst="rect">
            <a:avLst/>
          </a:prstGeom>
        </p:spPr>
      </p:pic>
      <p:sp>
        <p:nvSpPr>
          <p:cNvPr id="32" name="Rectangle 31"/>
          <p:cNvSpPr/>
          <p:nvPr/>
        </p:nvSpPr>
        <p:spPr>
          <a:xfrm>
            <a:off x="7644546" y="3725740"/>
            <a:ext cx="1181864" cy="896816"/>
          </a:xfrm>
          <a:prstGeom prst="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p:cNvSpPr/>
          <p:nvPr/>
        </p:nvSpPr>
        <p:spPr>
          <a:xfrm>
            <a:off x="76379" y="3567479"/>
            <a:ext cx="2077769" cy="654703"/>
          </a:xfrm>
          <a:prstGeom prst="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Google Shape;1017;p95">
            <a:extLst>
              <a:ext uri="{FF2B5EF4-FFF2-40B4-BE49-F238E27FC236}">
                <a16:creationId xmlns:a16="http://schemas.microsoft.com/office/drawing/2014/main" id="{63E2EC8B-AA9C-9644-9523-39FEC9183321}"/>
              </a:ext>
            </a:extLst>
          </p:cNvPr>
          <p:cNvSpPr txBox="1"/>
          <p:nvPr/>
        </p:nvSpPr>
        <p:spPr>
          <a:xfrm>
            <a:off x="533400" y="4816160"/>
            <a:ext cx="1264139" cy="502669"/>
          </a:xfrm>
          <a:prstGeom prst="rect">
            <a:avLst/>
          </a:prstGeom>
          <a:noFill/>
          <a:ln>
            <a:noFill/>
          </a:ln>
        </p:spPr>
        <p:txBody>
          <a:bodyPr spcFirstLastPara="1" wrap="square" lIns="91401" tIns="91401" rIns="91401" bIns="91401" anchor="t"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2399"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想计算</a:t>
            </a:r>
            <a:r>
              <a:rPr kumimoji="0" lang="en-US" altLang="zh-CN" sz="2399"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endParaRPr kumimoji="0" lang="zh-CN" altLang="en-US" sz="2399"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 sz="2399"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sz="2399"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13659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2840691" cy="691454"/>
          </a:xfrm>
        </p:spPr>
        <p:txBody>
          <a:bodyPr>
            <a:normAutofit fontScale="90000"/>
          </a:bodyPr>
          <a:lstStyle/>
          <a:p>
            <a:r>
              <a:rPr lang="zh-CN" altLang="en-US" dirty="0"/>
              <a:t>后向传播算法</a:t>
            </a:r>
            <a:r>
              <a:rPr lang="en-US" altLang="zh-CN" dirty="0"/>
              <a:t>:</a:t>
            </a:r>
            <a:br>
              <a:rPr lang="en-US" altLang="zh-CN" dirty="0"/>
            </a:br>
            <a:r>
              <a:rPr lang="zh-CN" altLang="en-US" dirty="0"/>
              <a:t>举例</a:t>
            </a:r>
            <a:endParaRPr lang="en-US" dirty="0"/>
          </a:p>
        </p:txBody>
      </p:sp>
      <p:sp>
        <p:nvSpPr>
          <p:cNvPr id="3" name="Slide Number Placeholder 2"/>
          <p:cNvSpPr>
            <a:spLocks noGrp="1"/>
          </p:cNvSpPr>
          <p:nvPr>
            <p:ph type="sldNum" sz="quarter" idx="4"/>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FFCB05"/>
                </a:solidFill>
                <a:effectLst/>
                <a:uLnTx/>
                <a:uFillTx/>
                <a:latin typeface="Calibri" panose="020F0502020204030204"/>
                <a:ea typeface="+mn-ea"/>
                <a:cs typeface="+mn-cs"/>
              </a:rPr>
              <a:t>Lecture 6 - </a:t>
            </a:r>
            <a:fld id="{AC1089D3-84F4-7045-A571-C61BEF9B13BC}" type="slidenum">
              <a:rPr kumimoji="0" lang="en-US" sz="1500" b="0" i="0" u="none" strike="noStrike" kern="1200" cap="none" spc="0" normalizeH="0" baseline="0" noProof="0">
                <a:ln>
                  <a:noFill/>
                </a:ln>
                <a:solidFill>
                  <a:srgbClr val="FFCB05"/>
                </a:solidFill>
                <a:effectLst/>
                <a:uLnTx/>
                <a:uFillTx/>
                <a:latin typeface="Calibri" panose="020F050202020403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47</a:t>
            </a:fld>
            <a:endParaRPr kumimoji="0" lang="en-US" sz="1500" b="0" i="0" u="none" strike="noStrike" kern="1200" cap="none" spc="0" normalizeH="0" baseline="0" noProof="0" dirty="0">
              <a:ln>
                <a:noFill/>
              </a:ln>
              <a:solidFill>
                <a:srgbClr val="FFCB05"/>
              </a:solidFill>
              <a:effectLst/>
              <a:uLnTx/>
              <a:uFillTx/>
              <a:latin typeface="Calibri" panose="020F0502020204030204"/>
              <a:ea typeface="+mn-ea"/>
              <a:cs typeface="+mn-cs"/>
            </a:endParaRPr>
          </a:p>
        </p:txBody>
      </p:sp>
      <p:pic>
        <p:nvPicPr>
          <p:cNvPr id="4" name="Google Shape;809;p86"/>
          <p:cNvPicPr preferRelativeResize="0"/>
          <p:nvPr/>
        </p:nvPicPr>
        <p:blipFill>
          <a:blip r:embed="rId2">
            <a:alphaModFix/>
          </a:blip>
          <a:stretch>
            <a:fillRect/>
          </a:stretch>
        </p:blipFill>
        <p:spPr>
          <a:xfrm>
            <a:off x="4148429" y="1309108"/>
            <a:ext cx="4509525" cy="2056190"/>
          </a:xfrm>
          <a:prstGeom prst="rect">
            <a:avLst/>
          </a:prstGeom>
          <a:noFill/>
          <a:ln w="9525" cap="flat" cmpd="sng">
            <a:solidFill>
              <a:srgbClr val="000000"/>
            </a:solidFill>
            <a:prstDash val="solid"/>
            <a:round/>
            <a:headEnd type="none" w="sm" len="sm"/>
            <a:tailEnd type="none" w="sm" len="sm"/>
          </a:ln>
        </p:spPr>
      </p:pic>
      <p:sp>
        <p:nvSpPr>
          <p:cNvPr id="5" name="Google Shape;810;p86"/>
          <p:cNvSpPr/>
          <p:nvPr/>
        </p:nvSpPr>
        <p:spPr>
          <a:xfrm>
            <a:off x="4344478" y="1610354"/>
            <a:ext cx="374903" cy="263332"/>
          </a:xfrm>
          <a:prstGeom prst="rect">
            <a:avLst/>
          </a:prstGeom>
          <a:solidFill>
            <a:srgbClr val="FFFFFF"/>
          </a:solidFill>
          <a:ln>
            <a:noFill/>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Google Shape;835;p87"/>
          <p:cNvSpPr txBox="1"/>
          <p:nvPr/>
        </p:nvSpPr>
        <p:spPr>
          <a:xfrm>
            <a:off x="330014" y="2558523"/>
            <a:ext cx="3621557" cy="598344"/>
          </a:xfrm>
          <a:prstGeom prst="rect">
            <a:avLst/>
          </a:prstGeom>
          <a:noFill/>
          <a:ln>
            <a:noFill/>
          </a:ln>
        </p:spPr>
        <p:txBody>
          <a:bodyPr spcFirstLastPara="1" wrap="square" lIns="91401" tIns="91401" rIns="91401" bIns="91401" anchor="t"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 sz="2399" b="0" i="0" u="none" strike="noStrike" kern="1200" cap="none" spc="0" normalizeH="0" baseline="0" noProof="0" dirty="0">
                <a:ln>
                  <a:noFill/>
                </a:ln>
                <a:solidFill>
                  <a:srgbClr val="38761D"/>
                </a:solidFill>
                <a:effectLst/>
                <a:uLnTx/>
                <a:uFillTx/>
                <a:latin typeface="Calibri" panose="020F0502020204030204"/>
                <a:ea typeface="+mn-ea"/>
                <a:cs typeface="+mn-cs"/>
              </a:rPr>
              <a:t>e.g. x = -2, y = 5, z = -4</a:t>
            </a:r>
            <a:endParaRPr kumimoji="0" sz="2399" b="0" i="0" u="none" strike="noStrike" kern="1200" cap="none" spc="0" normalizeH="0" baseline="0" noProof="0" dirty="0">
              <a:ln>
                <a:noFill/>
              </a:ln>
              <a:solidFill>
                <a:srgbClr val="38761D"/>
              </a:solidFill>
              <a:effectLst/>
              <a:uLnTx/>
              <a:uFillTx/>
              <a:latin typeface="Calibri" panose="020F0502020204030204"/>
              <a:ea typeface="+mn-ea"/>
              <a:cs typeface="+mn-cs"/>
            </a:endParaRPr>
          </a:p>
        </p:txBody>
      </p:sp>
      <p:sp>
        <p:nvSpPr>
          <p:cNvPr id="10" name="TextBox 9"/>
          <p:cNvSpPr txBox="1"/>
          <p:nvPr/>
        </p:nvSpPr>
        <p:spPr>
          <a:xfrm>
            <a:off x="0" y="3202522"/>
            <a:ext cx="2741456" cy="4154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1. </a:t>
            </a:r>
            <a:r>
              <a:rPr kumimoji="0" lang="zh-CN" altLang="en-US"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前向传递</a:t>
            </a:r>
            <a:r>
              <a:rPr kumimoji="0" lang="en-US" altLang="zh-CN" sz="21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zh-CN" altLang="en-US" sz="21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计算输出</a:t>
            </a:r>
            <a:endParaRPr kumimoji="0" lang="en-US" altLang="zh-CN"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19" name="TextBox 18"/>
          <p:cNvSpPr txBox="1"/>
          <p:nvPr/>
        </p:nvSpPr>
        <p:spPr>
          <a:xfrm>
            <a:off x="0" y="4211844"/>
            <a:ext cx="2741456" cy="4154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2. </a:t>
            </a:r>
            <a:r>
              <a:rPr kumimoji="0" lang="zh-CN" altLang="en-US"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后向传递</a:t>
            </a:r>
            <a:r>
              <a:rPr kumimoji="0" lang="en-US" altLang="zh-CN" sz="21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zh-CN" altLang="en-US" sz="21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计算导数</a:t>
            </a:r>
            <a:endParaRPr kumimoji="0" lang="en-US" altLang="zh-CN"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cxnSp>
        <p:nvCxnSpPr>
          <p:cNvPr id="23" name="Google Shape;768;p83"/>
          <p:cNvCxnSpPr/>
          <p:nvPr/>
        </p:nvCxnSpPr>
        <p:spPr>
          <a:xfrm flipH="1" flipV="1">
            <a:off x="4542726" y="2558523"/>
            <a:ext cx="719639" cy="1171348"/>
          </a:xfrm>
          <a:prstGeom prst="straightConnector1">
            <a:avLst/>
          </a:prstGeom>
          <a:noFill/>
          <a:ln w="38100" cap="flat" cmpd="sng">
            <a:solidFill>
              <a:schemeClr val="accent2"/>
            </a:solidFill>
            <a:prstDash val="solid"/>
            <a:round/>
            <a:headEnd type="none" w="med" len="med"/>
            <a:tailEnd type="triangle" w="med" len="med"/>
          </a:ln>
        </p:spPr>
      </p:cxnSp>
      <p:sp>
        <p:nvSpPr>
          <p:cNvPr id="7" name="TextBox 6"/>
          <p:cNvSpPr txBox="1"/>
          <p:nvPr/>
        </p:nvSpPr>
        <p:spPr>
          <a:xfrm>
            <a:off x="5742886" y="3406471"/>
            <a:ext cx="1107996" cy="3693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链式法则</a:t>
            </a:r>
            <a:endParaRPr kumimoji="0" lang="en-US" altLang="zh-CN" sz="18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8" name="TextBox 7"/>
          <p:cNvSpPr txBox="1"/>
          <p:nvPr/>
        </p:nvSpPr>
        <p:spPr>
          <a:xfrm>
            <a:off x="5670956" y="4941640"/>
            <a:ext cx="1107997" cy="369332"/>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局部梯度</a:t>
            </a:r>
            <a:endParaRPr kumimoji="0" lang="en-US" altLang="zh-CN" sz="18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26" name="TextBox 25"/>
          <p:cNvSpPr txBox="1"/>
          <p:nvPr/>
        </p:nvSpPr>
        <p:spPr>
          <a:xfrm>
            <a:off x="6990122" y="4941640"/>
            <a:ext cx="1107996" cy="369332"/>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上游梯度</a:t>
            </a:r>
            <a:endParaRPr kumimoji="0" lang="en-US" altLang="zh-CN" sz="18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28" name="TextBox 27"/>
          <p:cNvSpPr txBox="1"/>
          <p:nvPr/>
        </p:nvSpPr>
        <p:spPr>
          <a:xfrm>
            <a:off x="4370576" y="4943656"/>
            <a:ext cx="1107996" cy="369332"/>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下游梯度</a:t>
            </a:r>
            <a:endParaRPr kumimoji="0" lang="en-US" altLang="zh-CN" sz="18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cxnSp>
        <p:nvCxnSpPr>
          <p:cNvPr id="29" name="Google Shape;768;p83"/>
          <p:cNvCxnSpPr/>
          <p:nvPr/>
        </p:nvCxnSpPr>
        <p:spPr>
          <a:xfrm flipV="1">
            <a:off x="5372159" y="4697730"/>
            <a:ext cx="173590" cy="274320"/>
          </a:xfrm>
          <a:prstGeom prst="straightConnector1">
            <a:avLst/>
          </a:prstGeom>
          <a:noFill/>
          <a:ln w="25400" cap="flat" cmpd="sng">
            <a:solidFill>
              <a:schemeClr val="tx1"/>
            </a:solidFill>
            <a:prstDash val="solid"/>
            <a:round/>
            <a:headEnd type="none" w="med" len="med"/>
            <a:tailEnd type="triangle" w="med" len="med"/>
          </a:ln>
        </p:spPr>
      </p:cxnSp>
      <p:cxnSp>
        <p:nvCxnSpPr>
          <p:cNvPr id="30" name="Google Shape;768;p83"/>
          <p:cNvCxnSpPr/>
          <p:nvPr/>
        </p:nvCxnSpPr>
        <p:spPr>
          <a:xfrm flipV="1">
            <a:off x="6377138" y="4697730"/>
            <a:ext cx="0" cy="274320"/>
          </a:xfrm>
          <a:prstGeom prst="straightConnector1">
            <a:avLst/>
          </a:prstGeom>
          <a:noFill/>
          <a:ln w="25400" cap="flat" cmpd="sng">
            <a:solidFill>
              <a:schemeClr val="tx1"/>
            </a:solidFill>
            <a:prstDash val="solid"/>
            <a:round/>
            <a:headEnd type="none" w="med" len="med"/>
            <a:tailEnd type="triangle" w="med" len="med"/>
          </a:ln>
        </p:spPr>
      </p:cxnSp>
      <p:cxnSp>
        <p:nvCxnSpPr>
          <p:cNvPr id="31" name="Google Shape;768;p83"/>
          <p:cNvCxnSpPr/>
          <p:nvPr/>
        </p:nvCxnSpPr>
        <p:spPr>
          <a:xfrm flipH="1" flipV="1">
            <a:off x="7030387" y="4697730"/>
            <a:ext cx="157325" cy="274320"/>
          </a:xfrm>
          <a:prstGeom prst="straightConnector1">
            <a:avLst/>
          </a:prstGeom>
          <a:noFill/>
          <a:ln w="25400" cap="flat" cmpd="sng">
            <a:solidFill>
              <a:schemeClr val="tx1"/>
            </a:solidFill>
            <a:prstDash val="solid"/>
            <a:round/>
            <a:headEnd type="none" w="med" len="med"/>
            <a:tailEnd type="triangle" w="med" len="med"/>
          </a:ln>
        </p:spPr>
      </p:cxnSp>
      <p:sp>
        <p:nvSpPr>
          <p:cNvPr id="25" name="Rectangle 24"/>
          <p:cNvSpPr/>
          <p:nvPr/>
        </p:nvSpPr>
        <p:spPr>
          <a:xfrm>
            <a:off x="5262196" y="3725740"/>
            <a:ext cx="1925516" cy="89681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5004" y="3810448"/>
            <a:ext cx="1693376" cy="754380"/>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238" y="2118488"/>
            <a:ext cx="3421892" cy="41094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583" y="3714796"/>
            <a:ext cx="1881293" cy="37719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10982" y="3713544"/>
            <a:ext cx="1127600" cy="377190"/>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07725" y="4724117"/>
            <a:ext cx="1680644" cy="754380"/>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68983" y="3810448"/>
            <a:ext cx="919898" cy="754380"/>
          </a:xfrm>
          <a:prstGeom prst="rect">
            <a:avLst/>
          </a:prstGeom>
        </p:spPr>
      </p:pic>
      <p:sp>
        <p:nvSpPr>
          <p:cNvPr id="32" name="Rectangle 31"/>
          <p:cNvSpPr/>
          <p:nvPr/>
        </p:nvSpPr>
        <p:spPr>
          <a:xfrm>
            <a:off x="7644546" y="3725740"/>
            <a:ext cx="1181864" cy="896816"/>
          </a:xfrm>
          <a:prstGeom prst="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p:cNvSpPr/>
          <p:nvPr/>
        </p:nvSpPr>
        <p:spPr>
          <a:xfrm>
            <a:off x="76379" y="3567479"/>
            <a:ext cx="2077769" cy="654703"/>
          </a:xfrm>
          <a:prstGeom prst="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Google Shape;1017;p95">
            <a:extLst>
              <a:ext uri="{FF2B5EF4-FFF2-40B4-BE49-F238E27FC236}">
                <a16:creationId xmlns:a16="http://schemas.microsoft.com/office/drawing/2014/main" id="{59267EE7-8DEB-1B44-8F08-95F7D5EC57B9}"/>
              </a:ext>
            </a:extLst>
          </p:cNvPr>
          <p:cNvSpPr txBox="1"/>
          <p:nvPr/>
        </p:nvSpPr>
        <p:spPr>
          <a:xfrm>
            <a:off x="533400" y="4816160"/>
            <a:ext cx="1264139" cy="502669"/>
          </a:xfrm>
          <a:prstGeom prst="rect">
            <a:avLst/>
          </a:prstGeom>
          <a:noFill/>
          <a:ln>
            <a:noFill/>
          </a:ln>
        </p:spPr>
        <p:txBody>
          <a:bodyPr spcFirstLastPara="1" wrap="square" lIns="91401" tIns="91401" rIns="91401" bIns="91401" anchor="t"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2399"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想计算</a:t>
            </a:r>
            <a:r>
              <a:rPr kumimoji="0" lang="en-US" altLang="zh-CN" sz="2399"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endParaRPr kumimoji="0" lang="zh-CN" altLang="en-US" sz="2399"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 sz="2399"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sz="2399"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11591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2840691" cy="691454"/>
          </a:xfrm>
        </p:spPr>
        <p:txBody>
          <a:bodyPr>
            <a:normAutofit fontScale="90000"/>
          </a:bodyPr>
          <a:lstStyle/>
          <a:p>
            <a:r>
              <a:rPr lang="zh-CN" altLang="en-US" dirty="0"/>
              <a:t>后向传播算法</a:t>
            </a:r>
            <a:r>
              <a:rPr lang="en-US" altLang="zh-CN" dirty="0"/>
              <a:t>:</a:t>
            </a:r>
            <a:br>
              <a:rPr lang="en-US" altLang="zh-CN" dirty="0"/>
            </a:br>
            <a:r>
              <a:rPr lang="zh-CN" altLang="en-US" dirty="0"/>
              <a:t>举例</a:t>
            </a:r>
            <a:endParaRPr lang="en-US" dirty="0"/>
          </a:p>
        </p:txBody>
      </p:sp>
      <p:sp>
        <p:nvSpPr>
          <p:cNvPr id="3" name="Slide Number Placeholder 2"/>
          <p:cNvSpPr>
            <a:spLocks noGrp="1"/>
          </p:cNvSpPr>
          <p:nvPr>
            <p:ph type="sldNum" sz="quarter" idx="4"/>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FFCB05"/>
                </a:solidFill>
                <a:effectLst/>
                <a:uLnTx/>
                <a:uFillTx/>
                <a:latin typeface="Calibri" panose="020F0502020204030204"/>
                <a:ea typeface="+mn-ea"/>
                <a:cs typeface="+mn-cs"/>
              </a:rPr>
              <a:t>Lecture 6 - </a:t>
            </a:r>
            <a:fld id="{AC1089D3-84F4-7045-A571-C61BEF9B13BC}" type="slidenum">
              <a:rPr kumimoji="0" lang="en-US" sz="1500" b="0" i="0" u="none" strike="noStrike" kern="1200" cap="none" spc="0" normalizeH="0" baseline="0" noProof="0">
                <a:ln>
                  <a:noFill/>
                </a:ln>
                <a:solidFill>
                  <a:srgbClr val="FFCB05"/>
                </a:solidFill>
                <a:effectLst/>
                <a:uLnTx/>
                <a:uFillTx/>
                <a:latin typeface="Calibri" panose="020F050202020403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48</a:t>
            </a:fld>
            <a:endParaRPr kumimoji="0" lang="en-US" sz="1500" b="0" i="0" u="none" strike="noStrike" kern="1200" cap="none" spc="0" normalizeH="0" baseline="0" noProof="0" dirty="0">
              <a:ln>
                <a:noFill/>
              </a:ln>
              <a:solidFill>
                <a:srgbClr val="FFCB05"/>
              </a:solidFill>
              <a:effectLst/>
              <a:uLnTx/>
              <a:uFillTx/>
              <a:latin typeface="Calibri" panose="020F0502020204030204"/>
              <a:ea typeface="+mn-ea"/>
              <a:cs typeface="+mn-cs"/>
            </a:endParaRPr>
          </a:p>
        </p:txBody>
      </p:sp>
      <p:pic>
        <p:nvPicPr>
          <p:cNvPr id="4" name="Google Shape;809;p86"/>
          <p:cNvPicPr preferRelativeResize="0"/>
          <p:nvPr/>
        </p:nvPicPr>
        <p:blipFill>
          <a:blip r:embed="rId2">
            <a:alphaModFix/>
          </a:blip>
          <a:stretch>
            <a:fillRect/>
          </a:stretch>
        </p:blipFill>
        <p:spPr>
          <a:xfrm>
            <a:off x="4148429" y="1309108"/>
            <a:ext cx="4509525" cy="2056190"/>
          </a:xfrm>
          <a:prstGeom prst="rect">
            <a:avLst/>
          </a:prstGeom>
          <a:noFill/>
          <a:ln w="9525" cap="flat" cmpd="sng">
            <a:solidFill>
              <a:srgbClr val="000000"/>
            </a:solidFill>
            <a:prstDash val="solid"/>
            <a:round/>
            <a:headEnd type="none" w="sm" len="sm"/>
            <a:tailEnd type="none" w="sm" len="sm"/>
          </a:ln>
        </p:spPr>
      </p:pic>
      <p:sp>
        <p:nvSpPr>
          <p:cNvPr id="5" name="Google Shape;810;p86"/>
          <p:cNvSpPr/>
          <p:nvPr/>
        </p:nvSpPr>
        <p:spPr>
          <a:xfrm>
            <a:off x="4344478" y="1610354"/>
            <a:ext cx="374903" cy="263332"/>
          </a:xfrm>
          <a:prstGeom prst="rect">
            <a:avLst/>
          </a:prstGeom>
          <a:solidFill>
            <a:srgbClr val="FFFFFF"/>
          </a:solidFill>
          <a:ln>
            <a:noFill/>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Google Shape;835;p87"/>
          <p:cNvSpPr txBox="1"/>
          <p:nvPr/>
        </p:nvSpPr>
        <p:spPr>
          <a:xfrm>
            <a:off x="330014" y="2558523"/>
            <a:ext cx="3621557" cy="598344"/>
          </a:xfrm>
          <a:prstGeom prst="rect">
            <a:avLst/>
          </a:prstGeom>
          <a:noFill/>
          <a:ln>
            <a:noFill/>
          </a:ln>
        </p:spPr>
        <p:txBody>
          <a:bodyPr spcFirstLastPara="1" wrap="square" lIns="91401" tIns="91401" rIns="91401" bIns="91401" anchor="t"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 sz="2399" b="0" i="0" u="none" strike="noStrike" kern="1200" cap="none" spc="0" normalizeH="0" baseline="0" noProof="0" dirty="0">
                <a:ln>
                  <a:noFill/>
                </a:ln>
                <a:solidFill>
                  <a:srgbClr val="38761D"/>
                </a:solidFill>
                <a:effectLst/>
                <a:uLnTx/>
                <a:uFillTx/>
                <a:latin typeface="Calibri" panose="020F0502020204030204"/>
                <a:ea typeface="+mn-ea"/>
                <a:cs typeface="+mn-cs"/>
              </a:rPr>
              <a:t>e.g. x = -2, y = 5, z = -4</a:t>
            </a:r>
            <a:endParaRPr kumimoji="0" sz="2399" b="0" i="0" u="none" strike="noStrike" kern="1200" cap="none" spc="0" normalizeH="0" baseline="0" noProof="0" dirty="0">
              <a:ln>
                <a:noFill/>
              </a:ln>
              <a:solidFill>
                <a:srgbClr val="38761D"/>
              </a:solidFill>
              <a:effectLst/>
              <a:uLnTx/>
              <a:uFillTx/>
              <a:latin typeface="Calibri" panose="020F0502020204030204"/>
              <a:ea typeface="+mn-ea"/>
              <a:cs typeface="+mn-cs"/>
            </a:endParaRPr>
          </a:p>
        </p:txBody>
      </p:sp>
      <p:sp>
        <p:nvSpPr>
          <p:cNvPr id="10" name="TextBox 9"/>
          <p:cNvSpPr txBox="1"/>
          <p:nvPr/>
        </p:nvSpPr>
        <p:spPr>
          <a:xfrm>
            <a:off x="0" y="3202522"/>
            <a:ext cx="2741456" cy="4154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1. </a:t>
            </a:r>
            <a:r>
              <a:rPr kumimoji="0" lang="zh-CN" altLang="en-US"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前向传递</a:t>
            </a:r>
            <a:r>
              <a:rPr kumimoji="0" lang="en-US" altLang="zh-CN" sz="21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zh-CN" altLang="en-US" sz="21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计算输出</a:t>
            </a:r>
            <a:endParaRPr kumimoji="0" lang="en-US" altLang="zh-CN"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19" name="TextBox 18"/>
          <p:cNvSpPr txBox="1"/>
          <p:nvPr/>
        </p:nvSpPr>
        <p:spPr>
          <a:xfrm>
            <a:off x="0" y="4211844"/>
            <a:ext cx="2741456" cy="4154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2. </a:t>
            </a:r>
            <a:r>
              <a:rPr kumimoji="0" lang="zh-CN" altLang="en-US"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后向传递</a:t>
            </a:r>
            <a:r>
              <a:rPr kumimoji="0" lang="en-US" altLang="zh-CN" sz="21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zh-CN" altLang="en-US" sz="21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计算导数</a:t>
            </a:r>
            <a:endParaRPr kumimoji="0" lang="en-US" altLang="zh-CN"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cxnSp>
        <p:nvCxnSpPr>
          <p:cNvPr id="23" name="Google Shape;768;p83"/>
          <p:cNvCxnSpPr/>
          <p:nvPr/>
        </p:nvCxnSpPr>
        <p:spPr>
          <a:xfrm flipH="1" flipV="1">
            <a:off x="4642339" y="1859574"/>
            <a:ext cx="620026" cy="1870298"/>
          </a:xfrm>
          <a:prstGeom prst="straightConnector1">
            <a:avLst/>
          </a:prstGeom>
          <a:noFill/>
          <a:ln w="38100" cap="flat" cmpd="sng">
            <a:solidFill>
              <a:schemeClr val="accent2"/>
            </a:solidFill>
            <a:prstDash val="solid"/>
            <a:round/>
            <a:headEnd type="none" w="med" len="med"/>
            <a:tailEnd type="triangle" w="med" len="med"/>
          </a:ln>
        </p:spPr>
      </p:cxnSp>
      <p:sp>
        <p:nvSpPr>
          <p:cNvPr id="7" name="TextBox 6"/>
          <p:cNvSpPr txBox="1"/>
          <p:nvPr/>
        </p:nvSpPr>
        <p:spPr>
          <a:xfrm>
            <a:off x="5742886" y="3406471"/>
            <a:ext cx="1107996" cy="3693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链式法则</a:t>
            </a:r>
            <a:endParaRPr kumimoji="0" lang="en-US" altLang="zh-CN" sz="18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8" name="TextBox 7"/>
          <p:cNvSpPr txBox="1"/>
          <p:nvPr/>
        </p:nvSpPr>
        <p:spPr>
          <a:xfrm>
            <a:off x="5670956" y="4941640"/>
            <a:ext cx="1107997" cy="369332"/>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局部梯度</a:t>
            </a:r>
            <a:endParaRPr kumimoji="0" lang="en-US" altLang="zh-CN" sz="18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26" name="TextBox 25"/>
          <p:cNvSpPr txBox="1"/>
          <p:nvPr/>
        </p:nvSpPr>
        <p:spPr>
          <a:xfrm>
            <a:off x="6990122" y="4941640"/>
            <a:ext cx="1107996" cy="369332"/>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上游梯度</a:t>
            </a:r>
            <a:endParaRPr kumimoji="0" lang="en-US" altLang="zh-CN" sz="18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28" name="TextBox 27"/>
          <p:cNvSpPr txBox="1"/>
          <p:nvPr/>
        </p:nvSpPr>
        <p:spPr>
          <a:xfrm>
            <a:off x="4370576" y="4943656"/>
            <a:ext cx="1107996" cy="369332"/>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下游梯度</a:t>
            </a:r>
            <a:endParaRPr kumimoji="0" lang="en-US" altLang="zh-CN" sz="18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cxnSp>
        <p:nvCxnSpPr>
          <p:cNvPr id="29" name="Google Shape;768;p83"/>
          <p:cNvCxnSpPr/>
          <p:nvPr/>
        </p:nvCxnSpPr>
        <p:spPr>
          <a:xfrm flipV="1">
            <a:off x="5372159" y="4697730"/>
            <a:ext cx="173590" cy="274320"/>
          </a:xfrm>
          <a:prstGeom prst="straightConnector1">
            <a:avLst/>
          </a:prstGeom>
          <a:noFill/>
          <a:ln w="25400" cap="flat" cmpd="sng">
            <a:solidFill>
              <a:schemeClr val="tx1"/>
            </a:solidFill>
            <a:prstDash val="solid"/>
            <a:round/>
            <a:headEnd type="none" w="med" len="med"/>
            <a:tailEnd type="triangle" w="med" len="med"/>
          </a:ln>
        </p:spPr>
      </p:cxnSp>
      <p:cxnSp>
        <p:nvCxnSpPr>
          <p:cNvPr id="30" name="Google Shape;768;p83"/>
          <p:cNvCxnSpPr/>
          <p:nvPr/>
        </p:nvCxnSpPr>
        <p:spPr>
          <a:xfrm flipV="1">
            <a:off x="6377138" y="4697730"/>
            <a:ext cx="0" cy="274320"/>
          </a:xfrm>
          <a:prstGeom prst="straightConnector1">
            <a:avLst/>
          </a:prstGeom>
          <a:noFill/>
          <a:ln w="25400" cap="flat" cmpd="sng">
            <a:solidFill>
              <a:schemeClr val="tx1"/>
            </a:solidFill>
            <a:prstDash val="solid"/>
            <a:round/>
            <a:headEnd type="none" w="med" len="med"/>
            <a:tailEnd type="triangle" w="med" len="med"/>
          </a:ln>
        </p:spPr>
      </p:cxnSp>
      <p:cxnSp>
        <p:nvCxnSpPr>
          <p:cNvPr id="31" name="Google Shape;768;p83"/>
          <p:cNvCxnSpPr/>
          <p:nvPr/>
        </p:nvCxnSpPr>
        <p:spPr>
          <a:xfrm flipH="1" flipV="1">
            <a:off x="7030387" y="4697730"/>
            <a:ext cx="157325" cy="274320"/>
          </a:xfrm>
          <a:prstGeom prst="straightConnector1">
            <a:avLst/>
          </a:prstGeom>
          <a:noFill/>
          <a:ln w="25400" cap="flat" cmpd="sng">
            <a:solidFill>
              <a:schemeClr val="tx1"/>
            </a:solidFill>
            <a:prstDash val="solid"/>
            <a:round/>
            <a:headEnd type="none" w="med" len="med"/>
            <a:tailEnd type="triangle" w="med" len="med"/>
          </a:ln>
        </p:spPr>
      </p:cxnSp>
      <p:sp>
        <p:nvSpPr>
          <p:cNvPr id="25" name="Rectangle 24"/>
          <p:cNvSpPr/>
          <p:nvPr/>
        </p:nvSpPr>
        <p:spPr>
          <a:xfrm>
            <a:off x="5262196" y="3725740"/>
            <a:ext cx="1925516" cy="89681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238" y="2118488"/>
            <a:ext cx="3421892" cy="41094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583" y="3714796"/>
            <a:ext cx="1881293" cy="37719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0982" y="3713544"/>
            <a:ext cx="1127600" cy="37719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07725" y="4724117"/>
            <a:ext cx="1680644" cy="754380"/>
          </a:xfrm>
          <a:prstGeom prst="rect">
            <a:avLst/>
          </a:prstGeom>
        </p:spPr>
      </p:pic>
      <p:sp>
        <p:nvSpPr>
          <p:cNvPr id="32" name="Rectangle 31"/>
          <p:cNvSpPr/>
          <p:nvPr/>
        </p:nvSpPr>
        <p:spPr>
          <a:xfrm>
            <a:off x="7644546" y="3725740"/>
            <a:ext cx="1181864" cy="896816"/>
          </a:xfrm>
          <a:prstGeom prst="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p:cNvSpPr/>
          <p:nvPr/>
        </p:nvSpPr>
        <p:spPr>
          <a:xfrm>
            <a:off x="76379" y="3567479"/>
            <a:ext cx="2077769" cy="654703"/>
          </a:xfrm>
          <a:prstGeom prst="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5" name="Picture 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63315" y="3819734"/>
            <a:ext cx="1716535" cy="754380"/>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28520" y="3796958"/>
            <a:ext cx="1013915" cy="754380"/>
          </a:xfrm>
          <a:prstGeom prst="rect">
            <a:avLst/>
          </a:prstGeom>
        </p:spPr>
      </p:pic>
      <p:sp>
        <p:nvSpPr>
          <p:cNvPr id="33" name="Google Shape;1017;p95">
            <a:extLst>
              <a:ext uri="{FF2B5EF4-FFF2-40B4-BE49-F238E27FC236}">
                <a16:creationId xmlns:a16="http://schemas.microsoft.com/office/drawing/2014/main" id="{F5A6CA58-22A5-3449-8905-C507A9331E77}"/>
              </a:ext>
            </a:extLst>
          </p:cNvPr>
          <p:cNvSpPr txBox="1"/>
          <p:nvPr/>
        </p:nvSpPr>
        <p:spPr>
          <a:xfrm>
            <a:off x="533400" y="4816160"/>
            <a:ext cx="1264139" cy="502669"/>
          </a:xfrm>
          <a:prstGeom prst="rect">
            <a:avLst/>
          </a:prstGeom>
          <a:noFill/>
          <a:ln>
            <a:noFill/>
          </a:ln>
        </p:spPr>
        <p:txBody>
          <a:bodyPr spcFirstLastPara="1" wrap="square" lIns="91401" tIns="91401" rIns="91401" bIns="91401" anchor="t"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2399"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想计算</a:t>
            </a:r>
            <a:r>
              <a:rPr kumimoji="0" lang="en-US" altLang="zh-CN" sz="2399"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endParaRPr kumimoji="0" lang="zh-CN" altLang="en-US" sz="2399"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 sz="2399"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sz="2399"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21263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2840691" cy="691454"/>
          </a:xfrm>
        </p:spPr>
        <p:txBody>
          <a:bodyPr>
            <a:normAutofit fontScale="90000"/>
          </a:bodyPr>
          <a:lstStyle/>
          <a:p>
            <a:r>
              <a:rPr lang="zh-CN" altLang="en-US" dirty="0"/>
              <a:t>后向传播算法</a:t>
            </a:r>
            <a:r>
              <a:rPr lang="en-US" altLang="zh-CN" dirty="0"/>
              <a:t>:</a:t>
            </a:r>
            <a:br>
              <a:rPr lang="en-US" altLang="zh-CN" dirty="0"/>
            </a:br>
            <a:r>
              <a:rPr lang="zh-CN" altLang="en-US" dirty="0"/>
              <a:t>举例</a:t>
            </a:r>
            <a:endParaRPr lang="en-US" dirty="0"/>
          </a:p>
        </p:txBody>
      </p:sp>
      <p:sp>
        <p:nvSpPr>
          <p:cNvPr id="3" name="Slide Number Placeholder 2"/>
          <p:cNvSpPr>
            <a:spLocks noGrp="1"/>
          </p:cNvSpPr>
          <p:nvPr>
            <p:ph type="sldNum" sz="quarter" idx="4"/>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FFCB05"/>
                </a:solidFill>
                <a:effectLst/>
                <a:uLnTx/>
                <a:uFillTx/>
                <a:latin typeface="Calibri" panose="020F0502020204030204"/>
                <a:ea typeface="+mn-ea"/>
                <a:cs typeface="+mn-cs"/>
              </a:rPr>
              <a:t>Lecture 6 - </a:t>
            </a:r>
            <a:fld id="{AC1089D3-84F4-7045-A571-C61BEF9B13BC}" type="slidenum">
              <a:rPr kumimoji="0" lang="en-US" sz="1500" b="0" i="0" u="none" strike="noStrike" kern="1200" cap="none" spc="0" normalizeH="0" baseline="0" noProof="0">
                <a:ln>
                  <a:noFill/>
                </a:ln>
                <a:solidFill>
                  <a:srgbClr val="FFCB05"/>
                </a:solidFill>
                <a:effectLst/>
                <a:uLnTx/>
                <a:uFillTx/>
                <a:latin typeface="Calibri" panose="020F050202020403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49</a:t>
            </a:fld>
            <a:endParaRPr kumimoji="0" lang="en-US" sz="1500" b="0" i="0" u="none" strike="noStrike" kern="1200" cap="none" spc="0" normalizeH="0" baseline="0" noProof="0" dirty="0">
              <a:ln>
                <a:noFill/>
              </a:ln>
              <a:solidFill>
                <a:srgbClr val="FFCB05"/>
              </a:solidFill>
              <a:effectLst/>
              <a:uLnTx/>
              <a:uFillTx/>
              <a:latin typeface="Calibri" panose="020F0502020204030204"/>
              <a:ea typeface="+mn-ea"/>
              <a:cs typeface="+mn-cs"/>
            </a:endParaRPr>
          </a:p>
        </p:txBody>
      </p:sp>
      <p:pic>
        <p:nvPicPr>
          <p:cNvPr id="4" name="Google Shape;809;p86"/>
          <p:cNvPicPr preferRelativeResize="0"/>
          <p:nvPr/>
        </p:nvPicPr>
        <p:blipFill>
          <a:blip r:embed="rId2">
            <a:alphaModFix/>
          </a:blip>
          <a:stretch>
            <a:fillRect/>
          </a:stretch>
        </p:blipFill>
        <p:spPr>
          <a:xfrm>
            <a:off x="4148429" y="1309108"/>
            <a:ext cx="4509525" cy="2056190"/>
          </a:xfrm>
          <a:prstGeom prst="rect">
            <a:avLst/>
          </a:prstGeom>
          <a:noFill/>
          <a:ln w="9525" cap="flat" cmpd="sng">
            <a:solidFill>
              <a:srgbClr val="000000"/>
            </a:solidFill>
            <a:prstDash val="solid"/>
            <a:round/>
            <a:headEnd type="none" w="sm" len="sm"/>
            <a:tailEnd type="none" w="sm" len="sm"/>
          </a:ln>
        </p:spPr>
      </p:pic>
      <p:sp>
        <p:nvSpPr>
          <p:cNvPr id="17" name="Google Shape;835;p87"/>
          <p:cNvSpPr txBox="1"/>
          <p:nvPr/>
        </p:nvSpPr>
        <p:spPr>
          <a:xfrm>
            <a:off x="330014" y="2558523"/>
            <a:ext cx="3621557" cy="598344"/>
          </a:xfrm>
          <a:prstGeom prst="rect">
            <a:avLst/>
          </a:prstGeom>
          <a:noFill/>
          <a:ln>
            <a:noFill/>
          </a:ln>
        </p:spPr>
        <p:txBody>
          <a:bodyPr spcFirstLastPara="1" wrap="square" lIns="91401" tIns="91401" rIns="91401" bIns="91401" anchor="t"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 sz="2399" b="0" i="0" u="none" strike="noStrike" kern="1200" cap="none" spc="0" normalizeH="0" baseline="0" noProof="0" dirty="0">
                <a:ln>
                  <a:noFill/>
                </a:ln>
                <a:solidFill>
                  <a:srgbClr val="38761D"/>
                </a:solidFill>
                <a:effectLst/>
                <a:uLnTx/>
                <a:uFillTx/>
                <a:latin typeface="Calibri" panose="020F0502020204030204"/>
                <a:ea typeface="+mn-ea"/>
                <a:cs typeface="+mn-cs"/>
              </a:rPr>
              <a:t>e.g. x = -2, y = 5, z = -4</a:t>
            </a:r>
            <a:endParaRPr kumimoji="0" sz="2399" b="0" i="0" u="none" strike="noStrike" kern="1200" cap="none" spc="0" normalizeH="0" baseline="0" noProof="0" dirty="0">
              <a:ln>
                <a:noFill/>
              </a:ln>
              <a:solidFill>
                <a:srgbClr val="38761D"/>
              </a:solidFill>
              <a:effectLst/>
              <a:uLnTx/>
              <a:uFillTx/>
              <a:latin typeface="Calibri" panose="020F0502020204030204"/>
              <a:ea typeface="+mn-ea"/>
              <a:cs typeface="+mn-cs"/>
            </a:endParaRPr>
          </a:p>
        </p:txBody>
      </p:sp>
      <p:sp>
        <p:nvSpPr>
          <p:cNvPr id="10" name="TextBox 9"/>
          <p:cNvSpPr txBox="1"/>
          <p:nvPr/>
        </p:nvSpPr>
        <p:spPr>
          <a:xfrm>
            <a:off x="0" y="3202522"/>
            <a:ext cx="2741456" cy="4154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1. </a:t>
            </a:r>
            <a:r>
              <a:rPr kumimoji="0" lang="zh-CN" altLang="en-US"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前向传递</a:t>
            </a:r>
            <a:r>
              <a:rPr kumimoji="0" lang="en-US" altLang="zh-CN" sz="21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zh-CN" altLang="en-US" sz="21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计算输出</a:t>
            </a:r>
            <a:endParaRPr kumimoji="0" lang="en-US" altLang="zh-CN"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19" name="TextBox 18"/>
          <p:cNvSpPr txBox="1"/>
          <p:nvPr/>
        </p:nvSpPr>
        <p:spPr>
          <a:xfrm>
            <a:off x="0" y="4211844"/>
            <a:ext cx="2741456" cy="4154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2. </a:t>
            </a:r>
            <a:r>
              <a:rPr kumimoji="0" lang="zh-CN" altLang="en-US"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后向传递</a:t>
            </a:r>
            <a:r>
              <a:rPr kumimoji="0" lang="en-US" altLang="zh-CN" sz="21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zh-CN" altLang="en-US" sz="21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计算导数</a:t>
            </a:r>
            <a:endParaRPr kumimoji="0" lang="en-US" altLang="zh-CN" sz="21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cxnSp>
        <p:nvCxnSpPr>
          <p:cNvPr id="23" name="Google Shape;768;p83"/>
          <p:cNvCxnSpPr/>
          <p:nvPr/>
        </p:nvCxnSpPr>
        <p:spPr>
          <a:xfrm flipH="1" flipV="1">
            <a:off x="4642339" y="1859574"/>
            <a:ext cx="620026" cy="1870298"/>
          </a:xfrm>
          <a:prstGeom prst="straightConnector1">
            <a:avLst/>
          </a:prstGeom>
          <a:noFill/>
          <a:ln w="38100" cap="flat" cmpd="sng">
            <a:solidFill>
              <a:schemeClr val="accent2"/>
            </a:solidFill>
            <a:prstDash val="solid"/>
            <a:round/>
            <a:headEnd type="none" w="med" len="med"/>
            <a:tailEnd type="triangle" w="med" len="med"/>
          </a:ln>
        </p:spPr>
      </p:cxnSp>
      <p:sp>
        <p:nvSpPr>
          <p:cNvPr id="7" name="TextBox 6"/>
          <p:cNvSpPr txBox="1"/>
          <p:nvPr/>
        </p:nvSpPr>
        <p:spPr>
          <a:xfrm>
            <a:off x="5742886" y="3406471"/>
            <a:ext cx="1107996" cy="3693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链式法则</a:t>
            </a:r>
            <a:endParaRPr kumimoji="0" lang="en-US" altLang="zh-CN" sz="18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8" name="TextBox 7"/>
          <p:cNvSpPr txBox="1"/>
          <p:nvPr/>
        </p:nvSpPr>
        <p:spPr>
          <a:xfrm>
            <a:off x="5670956" y="4941640"/>
            <a:ext cx="1107997" cy="369332"/>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局部梯度</a:t>
            </a:r>
            <a:endParaRPr kumimoji="0" lang="en-US" altLang="zh-CN" sz="18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26" name="TextBox 25"/>
          <p:cNvSpPr txBox="1"/>
          <p:nvPr/>
        </p:nvSpPr>
        <p:spPr>
          <a:xfrm>
            <a:off x="6990122" y="4941640"/>
            <a:ext cx="1107996" cy="369332"/>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上游梯度</a:t>
            </a:r>
            <a:endParaRPr kumimoji="0" lang="en-US" altLang="zh-CN" sz="18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28" name="TextBox 27"/>
          <p:cNvSpPr txBox="1"/>
          <p:nvPr/>
        </p:nvSpPr>
        <p:spPr>
          <a:xfrm>
            <a:off x="4370576" y="4943656"/>
            <a:ext cx="1107996" cy="369332"/>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下游梯度</a:t>
            </a:r>
            <a:endParaRPr kumimoji="0" lang="en-US" altLang="zh-CN" sz="18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cxnSp>
        <p:nvCxnSpPr>
          <p:cNvPr id="29" name="Google Shape;768;p83"/>
          <p:cNvCxnSpPr/>
          <p:nvPr/>
        </p:nvCxnSpPr>
        <p:spPr>
          <a:xfrm flipV="1">
            <a:off x="5372159" y="4697730"/>
            <a:ext cx="173590" cy="274320"/>
          </a:xfrm>
          <a:prstGeom prst="straightConnector1">
            <a:avLst/>
          </a:prstGeom>
          <a:noFill/>
          <a:ln w="25400" cap="flat" cmpd="sng">
            <a:solidFill>
              <a:schemeClr val="tx1"/>
            </a:solidFill>
            <a:prstDash val="solid"/>
            <a:round/>
            <a:headEnd type="none" w="med" len="med"/>
            <a:tailEnd type="triangle" w="med" len="med"/>
          </a:ln>
        </p:spPr>
      </p:cxnSp>
      <p:cxnSp>
        <p:nvCxnSpPr>
          <p:cNvPr id="30" name="Google Shape;768;p83"/>
          <p:cNvCxnSpPr/>
          <p:nvPr/>
        </p:nvCxnSpPr>
        <p:spPr>
          <a:xfrm flipV="1">
            <a:off x="6377138" y="4697730"/>
            <a:ext cx="0" cy="274320"/>
          </a:xfrm>
          <a:prstGeom prst="straightConnector1">
            <a:avLst/>
          </a:prstGeom>
          <a:noFill/>
          <a:ln w="25400" cap="flat" cmpd="sng">
            <a:solidFill>
              <a:schemeClr val="tx1"/>
            </a:solidFill>
            <a:prstDash val="solid"/>
            <a:round/>
            <a:headEnd type="none" w="med" len="med"/>
            <a:tailEnd type="triangle" w="med" len="med"/>
          </a:ln>
        </p:spPr>
      </p:cxnSp>
      <p:cxnSp>
        <p:nvCxnSpPr>
          <p:cNvPr id="31" name="Google Shape;768;p83"/>
          <p:cNvCxnSpPr/>
          <p:nvPr/>
        </p:nvCxnSpPr>
        <p:spPr>
          <a:xfrm flipH="1" flipV="1">
            <a:off x="7030387" y="4697730"/>
            <a:ext cx="157325" cy="274320"/>
          </a:xfrm>
          <a:prstGeom prst="straightConnector1">
            <a:avLst/>
          </a:prstGeom>
          <a:noFill/>
          <a:ln w="25400" cap="flat" cmpd="sng">
            <a:solidFill>
              <a:schemeClr val="tx1"/>
            </a:solidFill>
            <a:prstDash val="solid"/>
            <a:round/>
            <a:headEnd type="none" w="med" len="med"/>
            <a:tailEnd type="triangle" w="med" len="med"/>
          </a:ln>
        </p:spPr>
      </p:cxnSp>
      <p:sp>
        <p:nvSpPr>
          <p:cNvPr id="25" name="Rectangle 24"/>
          <p:cNvSpPr/>
          <p:nvPr/>
        </p:nvSpPr>
        <p:spPr>
          <a:xfrm>
            <a:off x="5262196" y="3725740"/>
            <a:ext cx="1925516" cy="89681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238" y="2118488"/>
            <a:ext cx="3421892" cy="41094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583" y="3714796"/>
            <a:ext cx="1881293" cy="37719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0982" y="3713544"/>
            <a:ext cx="1127600" cy="37719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07725" y="4724117"/>
            <a:ext cx="1680644" cy="754380"/>
          </a:xfrm>
          <a:prstGeom prst="rect">
            <a:avLst/>
          </a:prstGeom>
        </p:spPr>
      </p:pic>
      <p:sp>
        <p:nvSpPr>
          <p:cNvPr id="32" name="Rectangle 31"/>
          <p:cNvSpPr/>
          <p:nvPr/>
        </p:nvSpPr>
        <p:spPr>
          <a:xfrm>
            <a:off x="7644546" y="3725740"/>
            <a:ext cx="1181864" cy="896816"/>
          </a:xfrm>
          <a:prstGeom prst="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p:cNvSpPr/>
          <p:nvPr/>
        </p:nvSpPr>
        <p:spPr>
          <a:xfrm>
            <a:off x="76379" y="3567479"/>
            <a:ext cx="2077769" cy="654703"/>
          </a:xfrm>
          <a:prstGeom prst="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5" name="Picture 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63315" y="3819734"/>
            <a:ext cx="1716535" cy="754380"/>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28520" y="3796958"/>
            <a:ext cx="1013915" cy="754380"/>
          </a:xfrm>
          <a:prstGeom prst="rect">
            <a:avLst/>
          </a:prstGeom>
        </p:spPr>
      </p:pic>
      <p:sp>
        <p:nvSpPr>
          <p:cNvPr id="33" name="Google Shape;1017;p95">
            <a:extLst>
              <a:ext uri="{FF2B5EF4-FFF2-40B4-BE49-F238E27FC236}">
                <a16:creationId xmlns:a16="http://schemas.microsoft.com/office/drawing/2014/main" id="{D7839488-B463-4A4D-B22C-BAB963A8770D}"/>
              </a:ext>
            </a:extLst>
          </p:cNvPr>
          <p:cNvSpPr txBox="1"/>
          <p:nvPr/>
        </p:nvSpPr>
        <p:spPr>
          <a:xfrm>
            <a:off x="533400" y="4816160"/>
            <a:ext cx="1264139" cy="502669"/>
          </a:xfrm>
          <a:prstGeom prst="rect">
            <a:avLst/>
          </a:prstGeom>
          <a:noFill/>
          <a:ln>
            <a:noFill/>
          </a:ln>
        </p:spPr>
        <p:txBody>
          <a:bodyPr spcFirstLastPara="1" wrap="square" lIns="91401" tIns="91401" rIns="91401" bIns="91401" anchor="t"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2399"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想计算</a:t>
            </a:r>
            <a:r>
              <a:rPr kumimoji="0" lang="en-US" altLang="zh-CN" sz="2399"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endParaRPr kumimoji="0" lang="zh-CN" altLang="en-US" sz="2399"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 sz="2399"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sz="2399"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8948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BDA0F7-FE6E-46CC-8C73-44A1F3F8A036}"/>
              </a:ext>
            </a:extLst>
          </p:cNvPr>
          <p:cNvSpPr>
            <a:spLocks noGrp="1"/>
          </p:cNvSpPr>
          <p:nvPr>
            <p:ph type="title"/>
          </p:nvPr>
        </p:nvSpPr>
        <p:spPr/>
        <p:txBody>
          <a:bodyPr/>
          <a:lstStyle/>
          <a:p>
            <a:r>
              <a:rPr lang="zh-CN" altLang="en-US" dirty="0"/>
              <a:t>神经元</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835938B2-39B3-49AD-B550-EE4D8D7D1067}"/>
                  </a:ext>
                </a:extLst>
              </p:cNvPr>
              <p:cNvSpPr>
                <a:spLocks noGrp="1"/>
              </p:cNvSpPr>
              <p:nvPr>
                <p:ph idx="1"/>
              </p:nvPr>
            </p:nvSpPr>
            <p:spPr>
              <a:xfrm>
                <a:off x="457200" y="1389460"/>
                <a:ext cx="8229600" cy="5135884"/>
              </a:xfrm>
            </p:spPr>
            <p:txBody>
              <a:bodyPr/>
              <a:lstStyle/>
              <a:p>
                <a:r>
                  <a:rPr lang="zh-CN" altLang="en-US" b="1" dirty="0"/>
                  <a:t>输入</a:t>
                </a:r>
                <a:r>
                  <a:rPr lang="zh-CN" altLang="en-US" dirty="0"/>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𝑛</m:t>
                        </m:r>
                      </m:sub>
                    </m:sSub>
                  </m:oMath>
                </a14:m>
                <a:endParaRPr lang="en-US" altLang="zh-CN" dirty="0"/>
              </a:p>
              <a:p>
                <a:r>
                  <a:rPr lang="zh-CN" altLang="en-US" b="1" dirty="0"/>
                  <a:t>求和</a:t>
                </a:r>
                <a:r>
                  <a:rPr lang="zh-CN" altLang="en-US" dirty="0"/>
                  <a:t>  </a:t>
                </a:r>
                <a14:m>
                  <m:oMath xmlns:m="http://schemas.openxmlformats.org/officeDocument/2006/math">
                    <m:r>
                      <a:rPr lang="en-US" altLang="zh-CN" i="1">
                        <a:latin typeface="Cambria Math" panose="02040503050406030204" pitchFamily="18" charset="0"/>
                      </a:rPr>
                      <m:t>𝑧</m:t>
                    </m:r>
                    <m:r>
                      <a:rPr lang="en-US" altLang="zh-CN" i="1">
                        <a:latin typeface="Cambria Math" panose="02040503050406030204" pitchFamily="18" charset="0"/>
                      </a:rPr>
                      <m:t>=</m:t>
                    </m:r>
                    <m:r>
                      <a:rPr lang="en-US" altLang="zh-CN" b="0" i="1" smtClean="0">
                        <a:latin typeface="Cambria Math" panose="02040503050406030204" pitchFamily="18" charset="0"/>
                      </a:rPr>
                      <m:t>𝑏</m:t>
                    </m:r>
                    <m:r>
                      <a:rPr lang="en-US" altLang="zh-CN" b="0" i="1" smtClean="0">
                        <a:latin typeface="Cambria Math" panose="02040503050406030204" pitchFamily="18" charset="0"/>
                      </a:rPr>
                      <m:t>+</m:t>
                    </m:r>
                    <m:nary>
                      <m:naryPr>
                        <m:chr m:val="∑"/>
                        <m:supHide m:val="on"/>
                        <m:ctrlPr>
                          <a:rPr lang="en-US" altLang="zh-CN" b="0" i="1" smtClean="0">
                            <a:latin typeface="Cambria Math" panose="02040503050406030204" pitchFamily="18" charset="0"/>
                          </a:rPr>
                        </m:ctrlPr>
                      </m:naryPr>
                      <m:sub>
                        <m:r>
                          <m:rPr>
                            <m:brk m:alnAt="7"/>
                          </m:rPr>
                          <a:rPr lang="en-US" altLang="zh-CN" b="0" i="1" smtClean="0">
                            <a:latin typeface="Cambria Math" panose="02040503050406030204" pitchFamily="18" charset="0"/>
                          </a:rPr>
                          <m:t>𝑖</m:t>
                        </m:r>
                      </m:sub>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𝑖</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e>
                    </m:nary>
                  </m:oMath>
                </a14:m>
                <a:endParaRPr lang="en-US" altLang="zh-CN" dirty="0"/>
              </a:p>
              <a:p>
                <a:r>
                  <a:rPr lang="zh-CN" altLang="en-US" b="1" dirty="0"/>
                  <a:t>激活</a:t>
                </a:r>
                <a:endParaRPr lang="en-US" altLang="zh-CN" b="1" dirty="0"/>
              </a:p>
              <a:p>
                <a:pPr marL="0" indent="0">
                  <a:buNone/>
                </a:pPr>
                <a:r>
                  <a:rPr lang="en-US" altLang="zh-CN" dirty="0"/>
                  <a:t> </a:t>
                </a:r>
                <a:r>
                  <a:rPr lang="zh-CN" altLang="en-US" dirty="0"/>
                  <a:t>   </a:t>
                </a:r>
                <a14:m>
                  <m:oMath xmlns:m="http://schemas.openxmlformats.org/officeDocument/2006/math">
                    <m:r>
                      <m:rPr>
                        <m:sty m:val="p"/>
                      </m:rPr>
                      <a:rPr lang="en-US" altLang="zh-CN" b="0" i="0" smtClean="0">
                        <a:latin typeface="Cambria Math" panose="02040503050406030204" pitchFamily="18" charset="0"/>
                      </a:rPr>
                      <m:t>y</m:t>
                    </m:r>
                    <m:r>
                      <a:rPr lang="en-US" altLang="zh-CN" i="1">
                        <a:latin typeface="Cambria Math" panose="02040503050406030204" pitchFamily="18" charset="0"/>
                      </a:rPr>
                      <m:t>=</m:t>
                    </m:r>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𝑧</m:t>
                        </m:r>
                      </m:e>
                    </m:d>
                    <m:r>
                      <a:rPr lang="en-US" altLang="zh-CN" b="0" i="1" smtClean="0">
                        <a:latin typeface="Cambria Math" panose="02040503050406030204" pitchFamily="18" charset="0"/>
                      </a:rPr>
                      <m:t>=</m:t>
                    </m:r>
                    <m:r>
                      <a:rPr lang="zh-CN" altLang="en-US" b="0" i="1" smtClean="0">
                        <a:latin typeface="Cambria Math" panose="02040503050406030204" pitchFamily="18" charset="0"/>
                      </a:rPr>
                      <m:t>𝜎</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𝑧</m:t>
                        </m:r>
                      </m:e>
                    </m:d>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1+</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m:t>
                            </m:r>
                            <m:r>
                              <a:rPr lang="en-US" altLang="zh-CN" b="0" i="1" smtClean="0">
                                <a:latin typeface="Cambria Math" panose="02040503050406030204" pitchFamily="18" charset="0"/>
                              </a:rPr>
                              <m:t>𝑧</m:t>
                            </m:r>
                          </m:sup>
                        </m:sSup>
                      </m:den>
                    </m:f>
                  </m:oMath>
                </a14:m>
                <a:endParaRPr lang="en-US" altLang="zh-CN" dirty="0"/>
              </a:p>
              <a:p>
                <a:endParaRPr lang="zh-CN" altLang="en-US" dirty="0"/>
              </a:p>
            </p:txBody>
          </p:sp>
        </mc:Choice>
        <mc:Fallback xmlns="">
          <p:sp>
            <p:nvSpPr>
              <p:cNvPr id="3" name="内容占位符 2">
                <a:extLst>
                  <a:ext uri="{FF2B5EF4-FFF2-40B4-BE49-F238E27FC236}">
                    <a16:creationId xmlns:a16="http://schemas.microsoft.com/office/drawing/2014/main" id="{835938B2-39B3-49AD-B550-EE4D8D7D1067}"/>
                  </a:ext>
                </a:extLst>
              </p:cNvPr>
              <p:cNvSpPr>
                <a:spLocks noGrp="1" noRot="1" noChangeAspect="1" noMove="1" noResize="1" noEditPoints="1" noAdjustHandles="1" noChangeArrowheads="1" noChangeShapeType="1" noTextEdit="1"/>
              </p:cNvSpPr>
              <p:nvPr>
                <p:ph idx="1"/>
              </p:nvPr>
            </p:nvSpPr>
            <p:spPr>
              <a:xfrm>
                <a:off x="457200" y="1389460"/>
                <a:ext cx="8229600" cy="5135884"/>
              </a:xfrm>
              <a:blipFill>
                <a:blip r:embed="rId2"/>
                <a:stretch>
                  <a:fillRect l="-1630" t="-2019"/>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AD9DA666-D472-411A-A3FF-A1BC74DAFDA3}"/>
              </a:ext>
            </a:extLst>
          </p:cNvPr>
          <p:cNvPicPr>
            <a:picLocks noChangeAspect="1"/>
          </p:cNvPicPr>
          <p:nvPr/>
        </p:nvPicPr>
        <p:blipFill>
          <a:blip r:embed="rId3"/>
          <a:stretch>
            <a:fillRect/>
          </a:stretch>
        </p:blipFill>
        <p:spPr>
          <a:xfrm>
            <a:off x="5398840" y="1389460"/>
            <a:ext cx="3076575" cy="2743200"/>
          </a:xfrm>
          <a:prstGeom prst="rect">
            <a:avLst/>
          </a:prstGeom>
        </p:spPr>
      </p:pic>
      <p:pic>
        <p:nvPicPr>
          <p:cNvPr id="6" name="图片 5">
            <a:extLst>
              <a:ext uri="{FF2B5EF4-FFF2-40B4-BE49-F238E27FC236}">
                <a16:creationId xmlns:a16="http://schemas.microsoft.com/office/drawing/2014/main" id="{D47F2120-7303-4CF0-A484-E7D6790063C5}"/>
              </a:ext>
            </a:extLst>
          </p:cNvPr>
          <p:cNvPicPr>
            <a:picLocks noChangeAspect="1"/>
          </p:cNvPicPr>
          <p:nvPr/>
        </p:nvPicPr>
        <p:blipFill>
          <a:blip r:embed="rId4"/>
          <a:stretch>
            <a:fillRect/>
          </a:stretch>
        </p:blipFill>
        <p:spPr>
          <a:xfrm>
            <a:off x="1475656" y="4147493"/>
            <a:ext cx="4629150" cy="2305050"/>
          </a:xfrm>
          <a:prstGeom prst="rect">
            <a:avLst/>
          </a:prstGeom>
        </p:spPr>
      </p:pic>
    </p:spTree>
    <p:extLst>
      <p:ext uri="{BB962C8B-B14F-4D97-AF65-F5344CB8AC3E}">
        <p14:creationId xmlns:p14="http://schemas.microsoft.com/office/powerpoint/2010/main" val="8939690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FFCB05"/>
                </a:solidFill>
                <a:effectLst/>
                <a:uLnTx/>
                <a:uFillTx/>
                <a:latin typeface="Calibri" panose="020F0502020204030204"/>
                <a:ea typeface="+mn-ea"/>
                <a:cs typeface="+mn-cs"/>
              </a:rPr>
              <a:t>Lecture 6 - </a:t>
            </a:r>
            <a:fld id="{AC1089D3-84F4-7045-A571-C61BEF9B13BC}" type="slidenum">
              <a:rPr kumimoji="0" lang="en-US" sz="1500" b="0" i="0" u="none" strike="noStrike" kern="1200" cap="none" spc="0" normalizeH="0" baseline="0" noProof="0">
                <a:ln>
                  <a:noFill/>
                </a:ln>
                <a:solidFill>
                  <a:srgbClr val="FFCB05"/>
                </a:solidFill>
                <a:effectLst/>
                <a:uLnTx/>
                <a:uFillTx/>
                <a:latin typeface="Calibri" panose="020F050202020403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50</a:t>
            </a:fld>
            <a:endParaRPr kumimoji="0" lang="en-US" sz="1500" b="0" i="0" u="none" strike="noStrike" kern="1200" cap="none" spc="0" normalizeH="0" baseline="0" noProof="0" dirty="0">
              <a:ln>
                <a:noFill/>
              </a:ln>
              <a:solidFill>
                <a:srgbClr val="FFCB05"/>
              </a:solidFill>
              <a:effectLst/>
              <a:uLnTx/>
              <a:uFillTx/>
              <a:latin typeface="Calibri" panose="020F0502020204030204"/>
              <a:ea typeface="+mn-ea"/>
              <a:cs typeface="+mn-cs"/>
            </a:endParaRPr>
          </a:p>
        </p:txBody>
      </p:sp>
      <p:sp>
        <p:nvSpPr>
          <p:cNvPr id="4" name="Google Shape;1209;p104"/>
          <p:cNvSpPr/>
          <p:nvPr/>
        </p:nvSpPr>
        <p:spPr>
          <a:xfrm>
            <a:off x="2975425" y="1352542"/>
            <a:ext cx="3493790" cy="3493790"/>
          </a:xfrm>
          <a:prstGeom prst="ellipse">
            <a:avLst/>
          </a:prstGeom>
          <a:solidFill>
            <a:srgbClr val="F3F3F3"/>
          </a:solidFill>
          <a:ln w="19050" cap="flat" cmpd="sng">
            <a:solidFill>
              <a:schemeClr val="dk2"/>
            </a:solidFill>
            <a:prstDash val="solid"/>
            <a:round/>
            <a:headEnd type="none" w="sm" len="sm"/>
            <a:tailEnd type="none" w="sm" len="sm"/>
          </a:ln>
        </p:spPr>
        <p:txBody>
          <a:bodyPr spcFirstLastPara="1" wrap="square" lIns="91401" tIns="91401" rIns="91401" bIns="91401" anchor="ctr"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 sz="4799" b="0" i="0" u="none" strike="noStrike" kern="1200" cap="none" spc="0" normalizeH="0" baseline="0" noProof="0">
                <a:ln>
                  <a:noFill/>
                </a:ln>
                <a:solidFill>
                  <a:prstClr val="black"/>
                </a:solidFill>
                <a:effectLst/>
                <a:uLnTx/>
                <a:uFillTx/>
                <a:latin typeface="Calibri" panose="020F0502020204030204"/>
                <a:ea typeface="+mn-ea"/>
                <a:cs typeface="+mn-cs"/>
              </a:rPr>
              <a:t>f</a:t>
            </a:r>
            <a:endParaRPr kumimoji="0" sz="4799"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 name="Google Shape;1210;p104"/>
          <p:cNvCxnSpPr/>
          <p:nvPr/>
        </p:nvCxnSpPr>
        <p:spPr>
          <a:xfrm rot="10800000" flipH="1">
            <a:off x="701992" y="3833320"/>
            <a:ext cx="2409272" cy="813688"/>
          </a:xfrm>
          <a:prstGeom prst="straightConnector1">
            <a:avLst/>
          </a:prstGeom>
          <a:noFill/>
          <a:ln w="19050" cap="flat" cmpd="sng">
            <a:solidFill>
              <a:schemeClr val="accent6">
                <a:lumMod val="75000"/>
              </a:schemeClr>
            </a:solidFill>
            <a:prstDash val="solid"/>
            <a:round/>
            <a:headEnd type="none" w="med" len="med"/>
            <a:tailEnd type="triangle" w="med" len="med"/>
          </a:ln>
        </p:spPr>
      </p:cxnSp>
      <p:cxnSp>
        <p:nvCxnSpPr>
          <p:cNvPr id="6" name="Google Shape;1211;p104"/>
          <p:cNvCxnSpPr/>
          <p:nvPr/>
        </p:nvCxnSpPr>
        <p:spPr>
          <a:xfrm>
            <a:off x="989167" y="1328572"/>
            <a:ext cx="2193629" cy="933357"/>
          </a:xfrm>
          <a:prstGeom prst="straightConnector1">
            <a:avLst/>
          </a:prstGeom>
          <a:noFill/>
          <a:ln w="19050" cap="flat" cmpd="sng">
            <a:solidFill>
              <a:schemeClr val="accent6">
                <a:lumMod val="75000"/>
              </a:schemeClr>
            </a:solidFill>
            <a:prstDash val="solid"/>
            <a:round/>
            <a:headEnd type="none" w="med" len="med"/>
            <a:tailEnd type="triangle" w="med" len="med"/>
          </a:ln>
        </p:spPr>
      </p:cxnSp>
      <p:cxnSp>
        <p:nvCxnSpPr>
          <p:cNvPr id="7" name="Google Shape;1212;p104"/>
          <p:cNvCxnSpPr/>
          <p:nvPr/>
        </p:nvCxnSpPr>
        <p:spPr>
          <a:xfrm>
            <a:off x="6469214" y="3099436"/>
            <a:ext cx="2273708" cy="0"/>
          </a:xfrm>
          <a:prstGeom prst="straightConnector1">
            <a:avLst/>
          </a:prstGeom>
          <a:noFill/>
          <a:ln w="19050" cap="flat" cmpd="sng">
            <a:solidFill>
              <a:schemeClr val="accent6">
                <a:lumMod val="75000"/>
              </a:schemeClr>
            </a:solidFill>
            <a:prstDash val="solid"/>
            <a:round/>
            <a:headEnd type="none" w="med" len="med"/>
            <a:tailEnd type="triangle" w="med" len="med"/>
          </a:ln>
        </p:spPr>
      </p:cxnSp>
      <p:pic>
        <p:nvPicPr>
          <p:cNvPr id="26" name="Picture 25"/>
          <p:cNvPicPr>
            <a:picLocks noChangeAspect="1"/>
          </p:cNvPicPr>
          <p:nvPr/>
        </p:nvPicPr>
        <p:blipFill rotWithShape="1">
          <a:blip r:embed="rId2">
            <a:extLst>
              <a:ext uri="{28A0092B-C50C-407E-A947-70E740481C1C}">
                <a14:useLocalDpi xmlns:a14="http://schemas.microsoft.com/office/drawing/2010/main" val="0"/>
              </a:ext>
            </a:extLst>
          </a:blip>
          <a:srcRect r="73826" b="25783"/>
          <a:stretch/>
        </p:blipFill>
        <p:spPr>
          <a:xfrm rot="1357009">
            <a:off x="1214639" y="1053868"/>
            <a:ext cx="380583" cy="342900"/>
          </a:xfrm>
          <a:prstGeom prst="rect">
            <a:avLst/>
          </a:prstGeom>
        </p:spPr>
      </p:pic>
      <p:pic>
        <p:nvPicPr>
          <p:cNvPr id="27" name="Picture 26"/>
          <p:cNvPicPr>
            <a:picLocks noChangeAspect="1"/>
          </p:cNvPicPr>
          <p:nvPr/>
        </p:nvPicPr>
        <p:blipFill rotWithShape="1">
          <a:blip r:embed="rId2">
            <a:extLst>
              <a:ext uri="{28A0092B-C50C-407E-A947-70E740481C1C}">
                <a14:useLocalDpi xmlns:a14="http://schemas.microsoft.com/office/drawing/2010/main" val="0"/>
              </a:ext>
            </a:extLst>
          </a:blip>
          <a:srcRect l="36986" t="-1" r="34391" b="-3838"/>
          <a:stretch/>
        </p:blipFill>
        <p:spPr>
          <a:xfrm rot="20428583">
            <a:off x="1228245" y="3908485"/>
            <a:ext cx="353371" cy="407345"/>
          </a:xfrm>
          <a:prstGeom prst="rect">
            <a:avLst/>
          </a:prstGeom>
        </p:spPr>
      </p:pic>
      <p:pic>
        <p:nvPicPr>
          <p:cNvPr id="28" name="Picture 27"/>
          <p:cNvPicPr>
            <a:picLocks noChangeAspect="1"/>
          </p:cNvPicPr>
          <p:nvPr/>
        </p:nvPicPr>
        <p:blipFill rotWithShape="1">
          <a:blip r:embed="rId2">
            <a:extLst>
              <a:ext uri="{28A0092B-C50C-407E-A947-70E740481C1C}">
                <a14:useLocalDpi xmlns:a14="http://schemas.microsoft.com/office/drawing/2010/main" val="0"/>
              </a:ext>
            </a:extLst>
          </a:blip>
          <a:srcRect l="78270" r="-1772" b="-3838"/>
          <a:stretch/>
        </p:blipFill>
        <p:spPr>
          <a:xfrm>
            <a:off x="7201837" y="2596354"/>
            <a:ext cx="290147" cy="407345"/>
          </a:xfrm>
          <a:prstGeom prst="rect">
            <a:avLst/>
          </a:prstGeom>
        </p:spPr>
      </p:pic>
      <p:sp>
        <p:nvSpPr>
          <p:cNvPr id="38" name="Google Shape;1222;p104"/>
          <p:cNvSpPr/>
          <p:nvPr/>
        </p:nvSpPr>
        <p:spPr>
          <a:xfrm>
            <a:off x="7050758" y="2456976"/>
            <a:ext cx="590183" cy="546724"/>
          </a:xfrm>
          <a:prstGeom prst="rect">
            <a:avLst/>
          </a:prstGeom>
          <a:noFill/>
          <a:ln w="19050" cap="flat" cmpd="sng">
            <a:solidFill>
              <a:schemeClr val="accent6">
                <a:lumMod val="75000"/>
              </a:schemeClr>
            </a:solidFill>
            <a:prstDash val="solid"/>
            <a:round/>
            <a:headEnd type="none" w="sm" len="sm"/>
            <a:tailEnd type="none" w="sm" len="sm"/>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Google Shape;1222;p104"/>
          <p:cNvSpPr/>
          <p:nvPr/>
        </p:nvSpPr>
        <p:spPr>
          <a:xfrm rot="1351013">
            <a:off x="1162247" y="993997"/>
            <a:ext cx="526365" cy="451310"/>
          </a:xfrm>
          <a:prstGeom prst="rect">
            <a:avLst/>
          </a:prstGeom>
          <a:noFill/>
          <a:ln w="19050" cap="flat" cmpd="sng">
            <a:solidFill>
              <a:schemeClr val="accent6">
                <a:lumMod val="75000"/>
              </a:schemeClr>
            </a:solidFill>
            <a:prstDash val="solid"/>
            <a:round/>
            <a:headEnd type="none" w="sm" len="sm"/>
            <a:tailEnd type="none" w="sm" len="sm"/>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Google Shape;1222;p104"/>
          <p:cNvSpPr/>
          <p:nvPr/>
        </p:nvSpPr>
        <p:spPr>
          <a:xfrm rot="20460419">
            <a:off x="1169310" y="3875066"/>
            <a:ext cx="446042" cy="451310"/>
          </a:xfrm>
          <a:prstGeom prst="rect">
            <a:avLst/>
          </a:prstGeom>
          <a:noFill/>
          <a:ln w="19050" cap="flat" cmpd="sng">
            <a:solidFill>
              <a:schemeClr val="accent6">
                <a:lumMod val="75000"/>
              </a:schemeClr>
            </a:solidFill>
            <a:prstDash val="solid"/>
            <a:round/>
            <a:headEnd type="none" w="sm" len="sm"/>
            <a:tailEnd type="none" w="sm" len="sm"/>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1036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FFCB05"/>
                </a:solidFill>
                <a:effectLst/>
                <a:uLnTx/>
                <a:uFillTx/>
                <a:latin typeface="Calibri" panose="020F0502020204030204"/>
                <a:ea typeface="+mn-ea"/>
                <a:cs typeface="+mn-cs"/>
              </a:rPr>
              <a:t>Lecture 6 - </a:t>
            </a:r>
            <a:fld id="{AC1089D3-84F4-7045-A571-C61BEF9B13BC}" type="slidenum">
              <a:rPr kumimoji="0" lang="en-US" sz="1500" b="0" i="0" u="none" strike="noStrike" kern="1200" cap="none" spc="0" normalizeH="0" baseline="0" noProof="0">
                <a:ln>
                  <a:noFill/>
                </a:ln>
                <a:solidFill>
                  <a:srgbClr val="FFCB05"/>
                </a:solidFill>
                <a:effectLst/>
                <a:uLnTx/>
                <a:uFillTx/>
                <a:latin typeface="Calibri" panose="020F050202020403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51</a:t>
            </a:fld>
            <a:endParaRPr kumimoji="0" lang="en-US" sz="1500" b="0" i="0" u="none" strike="noStrike" kern="1200" cap="none" spc="0" normalizeH="0" baseline="0" noProof="0" dirty="0">
              <a:ln>
                <a:noFill/>
              </a:ln>
              <a:solidFill>
                <a:srgbClr val="FFCB05"/>
              </a:solidFill>
              <a:effectLst/>
              <a:uLnTx/>
              <a:uFillTx/>
              <a:latin typeface="Calibri" panose="020F0502020204030204"/>
              <a:ea typeface="+mn-ea"/>
              <a:cs typeface="+mn-cs"/>
            </a:endParaRPr>
          </a:p>
        </p:txBody>
      </p:sp>
      <p:sp>
        <p:nvSpPr>
          <p:cNvPr id="4" name="Google Shape;1209;p104"/>
          <p:cNvSpPr/>
          <p:nvPr/>
        </p:nvSpPr>
        <p:spPr>
          <a:xfrm>
            <a:off x="2975425" y="1352542"/>
            <a:ext cx="3493790" cy="3493790"/>
          </a:xfrm>
          <a:prstGeom prst="ellipse">
            <a:avLst/>
          </a:prstGeom>
          <a:solidFill>
            <a:srgbClr val="F3F3F3"/>
          </a:solidFill>
          <a:ln w="19050" cap="flat" cmpd="sng">
            <a:solidFill>
              <a:schemeClr val="dk2"/>
            </a:solidFill>
            <a:prstDash val="solid"/>
            <a:round/>
            <a:headEnd type="none" w="sm" len="sm"/>
            <a:tailEnd type="none" w="sm" len="sm"/>
          </a:ln>
        </p:spPr>
        <p:txBody>
          <a:bodyPr spcFirstLastPara="1" wrap="square" lIns="91401" tIns="91401" rIns="91401" bIns="91401" anchor="ctr"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 sz="4799" b="0" i="0" u="none" strike="noStrike" kern="1200" cap="none" spc="0" normalizeH="0" baseline="0" noProof="0">
                <a:ln>
                  <a:noFill/>
                </a:ln>
                <a:solidFill>
                  <a:prstClr val="black"/>
                </a:solidFill>
                <a:effectLst/>
                <a:uLnTx/>
                <a:uFillTx/>
                <a:latin typeface="Calibri" panose="020F0502020204030204"/>
                <a:ea typeface="+mn-ea"/>
                <a:cs typeface="+mn-cs"/>
              </a:rPr>
              <a:t>f</a:t>
            </a:r>
            <a:endParaRPr kumimoji="0" sz="4799"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 name="Google Shape;1210;p104"/>
          <p:cNvCxnSpPr/>
          <p:nvPr/>
        </p:nvCxnSpPr>
        <p:spPr>
          <a:xfrm rot="10800000" flipH="1">
            <a:off x="701992" y="3833320"/>
            <a:ext cx="2409272" cy="813688"/>
          </a:xfrm>
          <a:prstGeom prst="straightConnector1">
            <a:avLst/>
          </a:prstGeom>
          <a:noFill/>
          <a:ln w="19050" cap="flat" cmpd="sng">
            <a:solidFill>
              <a:schemeClr val="accent6">
                <a:lumMod val="75000"/>
              </a:schemeClr>
            </a:solidFill>
            <a:prstDash val="solid"/>
            <a:round/>
            <a:headEnd type="none" w="med" len="med"/>
            <a:tailEnd type="triangle" w="med" len="med"/>
          </a:ln>
        </p:spPr>
      </p:cxnSp>
      <p:cxnSp>
        <p:nvCxnSpPr>
          <p:cNvPr id="6" name="Google Shape;1211;p104"/>
          <p:cNvCxnSpPr/>
          <p:nvPr/>
        </p:nvCxnSpPr>
        <p:spPr>
          <a:xfrm>
            <a:off x="989167" y="1328572"/>
            <a:ext cx="2193629" cy="933357"/>
          </a:xfrm>
          <a:prstGeom prst="straightConnector1">
            <a:avLst/>
          </a:prstGeom>
          <a:noFill/>
          <a:ln w="19050" cap="flat" cmpd="sng">
            <a:solidFill>
              <a:schemeClr val="accent6">
                <a:lumMod val="75000"/>
              </a:schemeClr>
            </a:solidFill>
            <a:prstDash val="solid"/>
            <a:round/>
            <a:headEnd type="none" w="med" len="med"/>
            <a:tailEnd type="triangle" w="med" len="med"/>
          </a:ln>
        </p:spPr>
      </p:cxnSp>
      <p:cxnSp>
        <p:nvCxnSpPr>
          <p:cNvPr id="7" name="Google Shape;1212;p104"/>
          <p:cNvCxnSpPr/>
          <p:nvPr/>
        </p:nvCxnSpPr>
        <p:spPr>
          <a:xfrm>
            <a:off x="6469214" y="3099436"/>
            <a:ext cx="2273708" cy="0"/>
          </a:xfrm>
          <a:prstGeom prst="straightConnector1">
            <a:avLst/>
          </a:prstGeom>
          <a:noFill/>
          <a:ln w="19050" cap="flat" cmpd="sng">
            <a:solidFill>
              <a:schemeClr val="accent6">
                <a:lumMod val="75000"/>
              </a:schemeClr>
            </a:solidFill>
            <a:prstDash val="solid"/>
            <a:round/>
            <a:headEnd type="none" w="med" len="med"/>
            <a:tailEnd type="triangle" w="med" len="med"/>
          </a:ln>
        </p:spPr>
      </p:cxnSp>
      <p:cxnSp>
        <p:nvCxnSpPr>
          <p:cNvPr id="11" name="Google Shape;1216;p104"/>
          <p:cNvCxnSpPr/>
          <p:nvPr/>
        </p:nvCxnSpPr>
        <p:spPr>
          <a:xfrm rot="10800000">
            <a:off x="6469428" y="3290911"/>
            <a:ext cx="2225420" cy="0"/>
          </a:xfrm>
          <a:prstGeom prst="straightConnector1">
            <a:avLst/>
          </a:prstGeom>
          <a:noFill/>
          <a:ln w="19050" cap="flat" cmpd="sng">
            <a:solidFill>
              <a:srgbClr val="FF0000"/>
            </a:solidFill>
            <a:prstDash val="solid"/>
            <a:round/>
            <a:headEnd type="none" w="med" len="med"/>
            <a:tailEnd type="triangle" w="med" len="med"/>
          </a:ln>
        </p:spPr>
      </p:cxnSp>
      <p:sp>
        <p:nvSpPr>
          <p:cNvPr id="24" name="Google Shape;1229;p104"/>
          <p:cNvSpPr txBox="1"/>
          <p:nvPr/>
        </p:nvSpPr>
        <p:spPr>
          <a:xfrm>
            <a:off x="6421490" y="4337138"/>
            <a:ext cx="1848719" cy="933357"/>
          </a:xfrm>
          <a:prstGeom prst="rect">
            <a:avLst/>
          </a:prstGeom>
          <a:noFill/>
          <a:ln>
            <a:noFill/>
          </a:ln>
        </p:spPr>
        <p:txBody>
          <a:bodyPr spcFirstLastPara="1" wrap="square" lIns="91401" tIns="91401" rIns="91401" bIns="91401" anchor="t"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FF0000"/>
                </a:solidFill>
                <a:effectLst/>
                <a:uLnTx/>
                <a:uFillTx/>
                <a:latin typeface="Calibri" panose="020F0502020204030204"/>
                <a:ea typeface="等线" panose="02010600030101010101" pitchFamily="2" charset="-122"/>
                <a:cs typeface="+mn-cs"/>
              </a:rPr>
              <a:t>上游梯度</a:t>
            </a:r>
            <a:endParaRPr kumimoji="0" sz="24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26" name="Picture 25"/>
          <p:cNvPicPr>
            <a:picLocks noChangeAspect="1"/>
          </p:cNvPicPr>
          <p:nvPr/>
        </p:nvPicPr>
        <p:blipFill rotWithShape="1">
          <a:blip r:embed="rId2">
            <a:extLst>
              <a:ext uri="{28A0092B-C50C-407E-A947-70E740481C1C}">
                <a14:useLocalDpi xmlns:a14="http://schemas.microsoft.com/office/drawing/2010/main" val="0"/>
              </a:ext>
            </a:extLst>
          </a:blip>
          <a:srcRect r="73826" b="25783"/>
          <a:stretch/>
        </p:blipFill>
        <p:spPr>
          <a:xfrm rot="1357009">
            <a:off x="1214639" y="1053868"/>
            <a:ext cx="380583" cy="342900"/>
          </a:xfrm>
          <a:prstGeom prst="rect">
            <a:avLst/>
          </a:prstGeom>
        </p:spPr>
      </p:pic>
      <p:pic>
        <p:nvPicPr>
          <p:cNvPr id="27" name="Picture 26"/>
          <p:cNvPicPr>
            <a:picLocks noChangeAspect="1"/>
          </p:cNvPicPr>
          <p:nvPr/>
        </p:nvPicPr>
        <p:blipFill rotWithShape="1">
          <a:blip r:embed="rId2">
            <a:extLst>
              <a:ext uri="{28A0092B-C50C-407E-A947-70E740481C1C}">
                <a14:useLocalDpi xmlns:a14="http://schemas.microsoft.com/office/drawing/2010/main" val="0"/>
              </a:ext>
            </a:extLst>
          </a:blip>
          <a:srcRect l="36986" t="-1" r="34391" b="-3838"/>
          <a:stretch/>
        </p:blipFill>
        <p:spPr>
          <a:xfrm rot="20428583">
            <a:off x="1228245" y="3908485"/>
            <a:ext cx="353371" cy="407345"/>
          </a:xfrm>
          <a:prstGeom prst="rect">
            <a:avLst/>
          </a:prstGeom>
        </p:spPr>
      </p:pic>
      <p:pic>
        <p:nvPicPr>
          <p:cNvPr id="28" name="Picture 27"/>
          <p:cNvPicPr>
            <a:picLocks noChangeAspect="1"/>
          </p:cNvPicPr>
          <p:nvPr/>
        </p:nvPicPr>
        <p:blipFill rotWithShape="1">
          <a:blip r:embed="rId2">
            <a:extLst>
              <a:ext uri="{28A0092B-C50C-407E-A947-70E740481C1C}">
                <a14:useLocalDpi xmlns:a14="http://schemas.microsoft.com/office/drawing/2010/main" val="0"/>
              </a:ext>
            </a:extLst>
          </a:blip>
          <a:srcRect l="78270" r="-1772" b="-3838"/>
          <a:stretch/>
        </p:blipFill>
        <p:spPr>
          <a:xfrm>
            <a:off x="7201837" y="2596354"/>
            <a:ext cx="290147" cy="407345"/>
          </a:xfrm>
          <a:prstGeom prst="rect">
            <a:avLst/>
          </a:prstGeom>
        </p:spPr>
      </p:pic>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5830" y="3421276"/>
            <a:ext cx="483206" cy="822960"/>
          </a:xfrm>
          <a:prstGeom prst="rect">
            <a:avLst/>
          </a:prstGeom>
        </p:spPr>
      </p:pic>
      <p:sp>
        <p:nvSpPr>
          <p:cNvPr id="36" name="Google Shape;1222;p104"/>
          <p:cNvSpPr/>
          <p:nvPr/>
        </p:nvSpPr>
        <p:spPr>
          <a:xfrm>
            <a:off x="7050758" y="3365754"/>
            <a:ext cx="590183" cy="943765"/>
          </a:xfrm>
          <a:prstGeom prst="rect">
            <a:avLst/>
          </a:prstGeom>
          <a:noFill/>
          <a:ln w="19050" cap="flat" cmpd="sng">
            <a:solidFill>
              <a:srgbClr val="FF0000"/>
            </a:solidFill>
            <a:prstDash val="solid"/>
            <a:round/>
            <a:headEnd type="none" w="sm" len="sm"/>
            <a:tailEnd type="none" w="sm" len="sm"/>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Google Shape;1222;p104"/>
          <p:cNvSpPr/>
          <p:nvPr/>
        </p:nvSpPr>
        <p:spPr>
          <a:xfrm>
            <a:off x="7050758" y="2456976"/>
            <a:ext cx="590183" cy="546724"/>
          </a:xfrm>
          <a:prstGeom prst="rect">
            <a:avLst/>
          </a:prstGeom>
          <a:noFill/>
          <a:ln w="19050" cap="flat" cmpd="sng">
            <a:solidFill>
              <a:schemeClr val="accent6">
                <a:lumMod val="75000"/>
              </a:schemeClr>
            </a:solidFill>
            <a:prstDash val="solid"/>
            <a:round/>
            <a:headEnd type="none" w="sm" len="sm"/>
            <a:tailEnd type="none" w="sm" len="sm"/>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Google Shape;1222;p104"/>
          <p:cNvSpPr/>
          <p:nvPr/>
        </p:nvSpPr>
        <p:spPr>
          <a:xfrm rot="1351013">
            <a:off x="1162247" y="993997"/>
            <a:ext cx="526365" cy="451310"/>
          </a:xfrm>
          <a:prstGeom prst="rect">
            <a:avLst/>
          </a:prstGeom>
          <a:noFill/>
          <a:ln w="19050" cap="flat" cmpd="sng">
            <a:solidFill>
              <a:schemeClr val="accent6">
                <a:lumMod val="75000"/>
              </a:schemeClr>
            </a:solidFill>
            <a:prstDash val="solid"/>
            <a:round/>
            <a:headEnd type="none" w="sm" len="sm"/>
            <a:tailEnd type="none" w="sm" len="sm"/>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Google Shape;1222;p104"/>
          <p:cNvSpPr/>
          <p:nvPr/>
        </p:nvSpPr>
        <p:spPr>
          <a:xfrm rot="20460419">
            <a:off x="1169310" y="3875066"/>
            <a:ext cx="446042" cy="451310"/>
          </a:xfrm>
          <a:prstGeom prst="rect">
            <a:avLst/>
          </a:prstGeom>
          <a:noFill/>
          <a:ln w="19050" cap="flat" cmpd="sng">
            <a:solidFill>
              <a:schemeClr val="accent6">
                <a:lumMod val="75000"/>
              </a:schemeClr>
            </a:solidFill>
            <a:prstDash val="solid"/>
            <a:round/>
            <a:headEnd type="none" w="sm" len="sm"/>
            <a:tailEnd type="none" w="sm" len="sm"/>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59928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FFCB05"/>
                </a:solidFill>
                <a:effectLst/>
                <a:uLnTx/>
                <a:uFillTx/>
                <a:latin typeface="Calibri" panose="020F0502020204030204"/>
                <a:ea typeface="+mn-ea"/>
                <a:cs typeface="+mn-cs"/>
              </a:rPr>
              <a:t>Lecture 6 - </a:t>
            </a:r>
            <a:fld id="{AC1089D3-84F4-7045-A571-C61BEF9B13BC}" type="slidenum">
              <a:rPr kumimoji="0" lang="en-US" sz="1500" b="0" i="0" u="none" strike="noStrike" kern="1200" cap="none" spc="0" normalizeH="0" baseline="0" noProof="0">
                <a:ln>
                  <a:noFill/>
                </a:ln>
                <a:solidFill>
                  <a:srgbClr val="FFCB05"/>
                </a:solidFill>
                <a:effectLst/>
                <a:uLnTx/>
                <a:uFillTx/>
                <a:latin typeface="Calibri" panose="020F050202020403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52</a:t>
            </a:fld>
            <a:endParaRPr kumimoji="0" lang="en-US" sz="1500" b="0" i="0" u="none" strike="noStrike" kern="1200" cap="none" spc="0" normalizeH="0" baseline="0" noProof="0" dirty="0">
              <a:ln>
                <a:noFill/>
              </a:ln>
              <a:solidFill>
                <a:srgbClr val="FFCB05"/>
              </a:solidFill>
              <a:effectLst/>
              <a:uLnTx/>
              <a:uFillTx/>
              <a:latin typeface="Calibri" panose="020F0502020204030204"/>
              <a:ea typeface="+mn-ea"/>
              <a:cs typeface="+mn-cs"/>
            </a:endParaRPr>
          </a:p>
        </p:txBody>
      </p:sp>
      <p:sp>
        <p:nvSpPr>
          <p:cNvPr id="4" name="Google Shape;1209;p104"/>
          <p:cNvSpPr/>
          <p:nvPr/>
        </p:nvSpPr>
        <p:spPr>
          <a:xfrm>
            <a:off x="2975425" y="1352542"/>
            <a:ext cx="3493790" cy="3493790"/>
          </a:xfrm>
          <a:prstGeom prst="ellipse">
            <a:avLst/>
          </a:prstGeom>
          <a:solidFill>
            <a:srgbClr val="F3F3F3"/>
          </a:solidFill>
          <a:ln w="19050" cap="flat" cmpd="sng">
            <a:solidFill>
              <a:schemeClr val="dk2"/>
            </a:solidFill>
            <a:prstDash val="solid"/>
            <a:round/>
            <a:headEnd type="none" w="sm" len="sm"/>
            <a:tailEnd type="none" w="sm" len="sm"/>
          </a:ln>
        </p:spPr>
        <p:txBody>
          <a:bodyPr spcFirstLastPara="1" wrap="square" lIns="91401" tIns="91401" rIns="91401" bIns="91401" anchor="ctr"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 sz="4799" b="0" i="0" u="none" strike="noStrike" kern="1200" cap="none" spc="0" normalizeH="0" baseline="0" noProof="0">
                <a:ln>
                  <a:noFill/>
                </a:ln>
                <a:solidFill>
                  <a:prstClr val="black"/>
                </a:solidFill>
                <a:effectLst/>
                <a:uLnTx/>
                <a:uFillTx/>
                <a:latin typeface="Calibri" panose="020F0502020204030204"/>
                <a:ea typeface="+mn-ea"/>
                <a:cs typeface="+mn-cs"/>
              </a:rPr>
              <a:t>f</a:t>
            </a:r>
            <a:endParaRPr kumimoji="0" sz="4799"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 name="Google Shape;1210;p104"/>
          <p:cNvCxnSpPr/>
          <p:nvPr/>
        </p:nvCxnSpPr>
        <p:spPr>
          <a:xfrm rot="10800000" flipH="1">
            <a:off x="701992" y="3833320"/>
            <a:ext cx="2409272" cy="813688"/>
          </a:xfrm>
          <a:prstGeom prst="straightConnector1">
            <a:avLst/>
          </a:prstGeom>
          <a:noFill/>
          <a:ln w="19050" cap="flat" cmpd="sng">
            <a:solidFill>
              <a:schemeClr val="accent6">
                <a:lumMod val="75000"/>
              </a:schemeClr>
            </a:solidFill>
            <a:prstDash val="solid"/>
            <a:round/>
            <a:headEnd type="none" w="med" len="med"/>
            <a:tailEnd type="triangle" w="med" len="med"/>
          </a:ln>
        </p:spPr>
      </p:cxnSp>
      <p:cxnSp>
        <p:nvCxnSpPr>
          <p:cNvPr id="6" name="Google Shape;1211;p104"/>
          <p:cNvCxnSpPr/>
          <p:nvPr/>
        </p:nvCxnSpPr>
        <p:spPr>
          <a:xfrm>
            <a:off x="989167" y="1328572"/>
            <a:ext cx="2193629" cy="933357"/>
          </a:xfrm>
          <a:prstGeom prst="straightConnector1">
            <a:avLst/>
          </a:prstGeom>
          <a:noFill/>
          <a:ln w="19050" cap="flat" cmpd="sng">
            <a:solidFill>
              <a:schemeClr val="accent6">
                <a:lumMod val="75000"/>
              </a:schemeClr>
            </a:solidFill>
            <a:prstDash val="solid"/>
            <a:round/>
            <a:headEnd type="none" w="med" len="med"/>
            <a:tailEnd type="triangle" w="med" len="med"/>
          </a:ln>
        </p:spPr>
      </p:cxnSp>
      <p:cxnSp>
        <p:nvCxnSpPr>
          <p:cNvPr id="7" name="Google Shape;1212;p104"/>
          <p:cNvCxnSpPr/>
          <p:nvPr/>
        </p:nvCxnSpPr>
        <p:spPr>
          <a:xfrm>
            <a:off x="6469214" y="3099436"/>
            <a:ext cx="2273708" cy="0"/>
          </a:xfrm>
          <a:prstGeom prst="straightConnector1">
            <a:avLst/>
          </a:prstGeom>
          <a:noFill/>
          <a:ln w="19050" cap="flat" cmpd="sng">
            <a:solidFill>
              <a:schemeClr val="accent6">
                <a:lumMod val="75000"/>
              </a:schemeClr>
            </a:solidFill>
            <a:prstDash val="solid"/>
            <a:round/>
            <a:headEnd type="none" w="med" len="med"/>
            <a:tailEnd type="triangle" w="med" len="med"/>
          </a:ln>
        </p:spPr>
      </p:cxnSp>
      <p:cxnSp>
        <p:nvCxnSpPr>
          <p:cNvPr id="11" name="Google Shape;1216;p104"/>
          <p:cNvCxnSpPr/>
          <p:nvPr/>
        </p:nvCxnSpPr>
        <p:spPr>
          <a:xfrm rot="10800000">
            <a:off x="6469428" y="3290911"/>
            <a:ext cx="2225420" cy="0"/>
          </a:xfrm>
          <a:prstGeom prst="straightConnector1">
            <a:avLst/>
          </a:prstGeom>
          <a:noFill/>
          <a:ln w="19050" cap="flat" cmpd="sng">
            <a:solidFill>
              <a:srgbClr val="FF0000"/>
            </a:solidFill>
            <a:prstDash val="solid"/>
            <a:round/>
            <a:headEnd type="none" w="med" len="med"/>
            <a:tailEnd type="triangle" w="med" len="med"/>
          </a:ln>
        </p:spPr>
      </p:cxnSp>
      <p:sp>
        <p:nvSpPr>
          <p:cNvPr id="15" name="Google Shape;1220;p104"/>
          <p:cNvSpPr txBox="1"/>
          <p:nvPr/>
        </p:nvSpPr>
        <p:spPr>
          <a:xfrm>
            <a:off x="4010254" y="3365754"/>
            <a:ext cx="1432178" cy="880903"/>
          </a:xfrm>
          <a:prstGeom prst="rect">
            <a:avLst/>
          </a:prstGeom>
          <a:noFill/>
          <a:ln>
            <a:noFill/>
          </a:ln>
        </p:spPr>
        <p:txBody>
          <a:bodyPr spcFirstLastPara="1" wrap="square" lIns="91401" tIns="91401" rIns="91401" bIns="91401" anchor="t"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FF0000"/>
                </a:solidFill>
                <a:effectLst/>
                <a:uLnTx/>
                <a:uFillTx/>
                <a:latin typeface="Calibri" panose="020F0502020204030204"/>
                <a:ea typeface="等线" panose="02010600030101010101" pitchFamily="2" charset="-122"/>
                <a:cs typeface="+mn-cs"/>
              </a:rPr>
              <a:t>局部梯度</a:t>
            </a:r>
            <a:endParaRPr kumimoji="0" sz="24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4" name="Google Shape;1229;p104"/>
          <p:cNvSpPr txBox="1"/>
          <p:nvPr/>
        </p:nvSpPr>
        <p:spPr>
          <a:xfrm>
            <a:off x="6421490" y="4337138"/>
            <a:ext cx="1848719" cy="933357"/>
          </a:xfrm>
          <a:prstGeom prst="rect">
            <a:avLst/>
          </a:prstGeom>
          <a:noFill/>
          <a:ln>
            <a:noFill/>
          </a:ln>
        </p:spPr>
        <p:txBody>
          <a:bodyPr spcFirstLastPara="1" wrap="square" lIns="91401" tIns="91401" rIns="91401" bIns="91401" anchor="t"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FF0000"/>
                </a:solidFill>
                <a:effectLst/>
                <a:uLnTx/>
                <a:uFillTx/>
                <a:latin typeface="Calibri" panose="020F0502020204030204"/>
                <a:ea typeface="等线" panose="02010600030101010101" pitchFamily="2" charset="-122"/>
                <a:cs typeface="+mn-cs"/>
              </a:rPr>
              <a:t>上游梯度</a:t>
            </a:r>
          </a:p>
        </p:txBody>
      </p:sp>
      <p:pic>
        <p:nvPicPr>
          <p:cNvPr id="26" name="Picture 25"/>
          <p:cNvPicPr>
            <a:picLocks noChangeAspect="1"/>
          </p:cNvPicPr>
          <p:nvPr/>
        </p:nvPicPr>
        <p:blipFill rotWithShape="1">
          <a:blip r:embed="rId2">
            <a:extLst>
              <a:ext uri="{28A0092B-C50C-407E-A947-70E740481C1C}">
                <a14:useLocalDpi xmlns:a14="http://schemas.microsoft.com/office/drawing/2010/main" val="0"/>
              </a:ext>
            </a:extLst>
          </a:blip>
          <a:srcRect r="73826" b="25783"/>
          <a:stretch/>
        </p:blipFill>
        <p:spPr>
          <a:xfrm rot="1357009">
            <a:off x="1214639" y="1053868"/>
            <a:ext cx="380583" cy="342900"/>
          </a:xfrm>
          <a:prstGeom prst="rect">
            <a:avLst/>
          </a:prstGeom>
        </p:spPr>
      </p:pic>
      <p:pic>
        <p:nvPicPr>
          <p:cNvPr id="27" name="Picture 26"/>
          <p:cNvPicPr>
            <a:picLocks noChangeAspect="1"/>
          </p:cNvPicPr>
          <p:nvPr/>
        </p:nvPicPr>
        <p:blipFill rotWithShape="1">
          <a:blip r:embed="rId2">
            <a:extLst>
              <a:ext uri="{28A0092B-C50C-407E-A947-70E740481C1C}">
                <a14:useLocalDpi xmlns:a14="http://schemas.microsoft.com/office/drawing/2010/main" val="0"/>
              </a:ext>
            </a:extLst>
          </a:blip>
          <a:srcRect l="36986" t="-1" r="34391" b="-3838"/>
          <a:stretch/>
        </p:blipFill>
        <p:spPr>
          <a:xfrm rot="20428583">
            <a:off x="1228245" y="3908485"/>
            <a:ext cx="353371" cy="407345"/>
          </a:xfrm>
          <a:prstGeom prst="rect">
            <a:avLst/>
          </a:prstGeom>
        </p:spPr>
      </p:pic>
      <p:pic>
        <p:nvPicPr>
          <p:cNvPr id="28" name="Picture 27"/>
          <p:cNvPicPr>
            <a:picLocks noChangeAspect="1"/>
          </p:cNvPicPr>
          <p:nvPr/>
        </p:nvPicPr>
        <p:blipFill rotWithShape="1">
          <a:blip r:embed="rId2">
            <a:extLst>
              <a:ext uri="{28A0092B-C50C-407E-A947-70E740481C1C}">
                <a14:useLocalDpi xmlns:a14="http://schemas.microsoft.com/office/drawing/2010/main" val="0"/>
              </a:ext>
            </a:extLst>
          </a:blip>
          <a:srcRect l="78270" r="-1772" b="-3838"/>
          <a:stretch/>
        </p:blipFill>
        <p:spPr>
          <a:xfrm>
            <a:off x="7201837" y="2596354"/>
            <a:ext cx="290147" cy="407345"/>
          </a:xfrm>
          <a:prstGeom prst="rect">
            <a:avLst/>
          </a:prstGeom>
        </p:spPr>
      </p:pic>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5830" y="3421276"/>
            <a:ext cx="483206" cy="822960"/>
          </a:xfrm>
          <a:prstGeom prst="rect">
            <a:avLst/>
          </a:prstGeom>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2684" y="2135795"/>
            <a:ext cx="441680" cy="822960"/>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2169" y="3278277"/>
            <a:ext cx="392382" cy="822960"/>
          </a:xfrm>
          <a:prstGeom prst="rect">
            <a:avLst/>
          </a:prstGeom>
          <a:noFill/>
        </p:spPr>
      </p:pic>
      <p:sp>
        <p:nvSpPr>
          <p:cNvPr id="34" name="Google Shape;1222;p104"/>
          <p:cNvSpPr/>
          <p:nvPr/>
        </p:nvSpPr>
        <p:spPr>
          <a:xfrm>
            <a:off x="3375025" y="2083548"/>
            <a:ext cx="590183" cy="943765"/>
          </a:xfrm>
          <a:prstGeom prst="rect">
            <a:avLst/>
          </a:prstGeom>
          <a:noFill/>
          <a:ln w="19050" cap="flat" cmpd="sng">
            <a:solidFill>
              <a:srgbClr val="FF0000"/>
            </a:solidFill>
            <a:prstDash val="solid"/>
            <a:round/>
            <a:headEnd type="none" w="sm" len="sm"/>
            <a:tailEnd type="none" w="sm" len="sm"/>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Google Shape;1222;p104"/>
          <p:cNvSpPr/>
          <p:nvPr/>
        </p:nvSpPr>
        <p:spPr>
          <a:xfrm>
            <a:off x="3375574" y="3205295"/>
            <a:ext cx="590183" cy="943765"/>
          </a:xfrm>
          <a:prstGeom prst="rect">
            <a:avLst/>
          </a:prstGeom>
          <a:noFill/>
          <a:ln w="19050" cap="flat" cmpd="sng">
            <a:solidFill>
              <a:srgbClr val="FF0000"/>
            </a:solidFill>
            <a:prstDash val="solid"/>
            <a:round/>
            <a:headEnd type="none" w="sm" len="sm"/>
            <a:tailEnd type="none" w="sm" len="sm"/>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Google Shape;1222;p104"/>
          <p:cNvSpPr/>
          <p:nvPr/>
        </p:nvSpPr>
        <p:spPr>
          <a:xfrm>
            <a:off x="7050758" y="3365754"/>
            <a:ext cx="590183" cy="943765"/>
          </a:xfrm>
          <a:prstGeom prst="rect">
            <a:avLst/>
          </a:prstGeom>
          <a:noFill/>
          <a:ln w="19050" cap="flat" cmpd="sng">
            <a:solidFill>
              <a:srgbClr val="FF0000"/>
            </a:solidFill>
            <a:prstDash val="solid"/>
            <a:round/>
            <a:headEnd type="none" w="sm" len="sm"/>
            <a:tailEnd type="none" w="sm" len="sm"/>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Google Shape;1222;p104"/>
          <p:cNvSpPr/>
          <p:nvPr/>
        </p:nvSpPr>
        <p:spPr>
          <a:xfrm>
            <a:off x="7050758" y="2456976"/>
            <a:ext cx="590183" cy="546724"/>
          </a:xfrm>
          <a:prstGeom prst="rect">
            <a:avLst/>
          </a:prstGeom>
          <a:noFill/>
          <a:ln w="19050" cap="flat" cmpd="sng">
            <a:solidFill>
              <a:schemeClr val="accent6">
                <a:lumMod val="75000"/>
              </a:schemeClr>
            </a:solidFill>
            <a:prstDash val="solid"/>
            <a:round/>
            <a:headEnd type="none" w="sm" len="sm"/>
            <a:tailEnd type="none" w="sm" len="sm"/>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Google Shape;1222;p104"/>
          <p:cNvSpPr/>
          <p:nvPr/>
        </p:nvSpPr>
        <p:spPr>
          <a:xfrm rot="1351013">
            <a:off x="1162247" y="993997"/>
            <a:ext cx="526365" cy="451310"/>
          </a:xfrm>
          <a:prstGeom prst="rect">
            <a:avLst/>
          </a:prstGeom>
          <a:noFill/>
          <a:ln w="19050" cap="flat" cmpd="sng">
            <a:solidFill>
              <a:schemeClr val="accent6">
                <a:lumMod val="75000"/>
              </a:schemeClr>
            </a:solidFill>
            <a:prstDash val="solid"/>
            <a:round/>
            <a:headEnd type="none" w="sm" len="sm"/>
            <a:tailEnd type="none" w="sm" len="sm"/>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Google Shape;1222;p104"/>
          <p:cNvSpPr/>
          <p:nvPr/>
        </p:nvSpPr>
        <p:spPr>
          <a:xfrm rot="20460419">
            <a:off x="1169310" y="3875066"/>
            <a:ext cx="446042" cy="451310"/>
          </a:xfrm>
          <a:prstGeom prst="rect">
            <a:avLst/>
          </a:prstGeom>
          <a:noFill/>
          <a:ln w="19050" cap="flat" cmpd="sng">
            <a:solidFill>
              <a:schemeClr val="accent6">
                <a:lumMod val="75000"/>
              </a:schemeClr>
            </a:solidFill>
            <a:prstDash val="solid"/>
            <a:round/>
            <a:headEnd type="none" w="sm" len="sm"/>
            <a:tailEnd type="none" w="sm" len="sm"/>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75646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FFCB05"/>
                </a:solidFill>
                <a:effectLst/>
                <a:uLnTx/>
                <a:uFillTx/>
                <a:latin typeface="Calibri" panose="020F0502020204030204"/>
                <a:ea typeface="+mn-ea"/>
                <a:cs typeface="+mn-cs"/>
              </a:rPr>
              <a:t>Lecture 6 - </a:t>
            </a:r>
            <a:fld id="{AC1089D3-84F4-7045-A571-C61BEF9B13BC}" type="slidenum">
              <a:rPr kumimoji="0" lang="en-US" sz="1500" b="0" i="0" u="none" strike="noStrike" kern="1200" cap="none" spc="0" normalizeH="0" baseline="0" noProof="0">
                <a:ln>
                  <a:noFill/>
                </a:ln>
                <a:solidFill>
                  <a:srgbClr val="FFCB05"/>
                </a:solidFill>
                <a:effectLst/>
                <a:uLnTx/>
                <a:uFillTx/>
                <a:latin typeface="Calibri" panose="020F050202020403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53</a:t>
            </a:fld>
            <a:endParaRPr kumimoji="0" lang="en-US" sz="1500" b="0" i="0" u="none" strike="noStrike" kern="1200" cap="none" spc="0" normalizeH="0" baseline="0" noProof="0" dirty="0">
              <a:ln>
                <a:noFill/>
              </a:ln>
              <a:solidFill>
                <a:srgbClr val="FFCB05"/>
              </a:solidFill>
              <a:effectLst/>
              <a:uLnTx/>
              <a:uFillTx/>
              <a:latin typeface="Calibri" panose="020F0502020204030204"/>
              <a:ea typeface="+mn-ea"/>
              <a:cs typeface="+mn-cs"/>
            </a:endParaRPr>
          </a:p>
        </p:txBody>
      </p:sp>
      <p:sp>
        <p:nvSpPr>
          <p:cNvPr id="4" name="Google Shape;1209;p104"/>
          <p:cNvSpPr/>
          <p:nvPr/>
        </p:nvSpPr>
        <p:spPr>
          <a:xfrm>
            <a:off x="2975425" y="1352542"/>
            <a:ext cx="3493790" cy="3493790"/>
          </a:xfrm>
          <a:prstGeom prst="ellipse">
            <a:avLst/>
          </a:prstGeom>
          <a:solidFill>
            <a:srgbClr val="F3F3F3"/>
          </a:solidFill>
          <a:ln w="19050" cap="flat" cmpd="sng">
            <a:solidFill>
              <a:schemeClr val="dk2"/>
            </a:solidFill>
            <a:prstDash val="solid"/>
            <a:round/>
            <a:headEnd type="none" w="sm" len="sm"/>
            <a:tailEnd type="none" w="sm" len="sm"/>
          </a:ln>
        </p:spPr>
        <p:txBody>
          <a:bodyPr spcFirstLastPara="1" wrap="square" lIns="91401" tIns="91401" rIns="91401" bIns="91401" anchor="ctr"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 sz="4799" b="0" i="0" u="none" strike="noStrike" kern="1200" cap="none" spc="0" normalizeH="0" baseline="0" noProof="0">
                <a:ln>
                  <a:noFill/>
                </a:ln>
                <a:solidFill>
                  <a:prstClr val="black"/>
                </a:solidFill>
                <a:effectLst/>
                <a:uLnTx/>
                <a:uFillTx/>
                <a:latin typeface="Calibri" panose="020F0502020204030204"/>
                <a:ea typeface="+mn-ea"/>
                <a:cs typeface="+mn-cs"/>
              </a:rPr>
              <a:t>f</a:t>
            </a:r>
            <a:endParaRPr kumimoji="0" sz="4799"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 name="Google Shape;1210;p104"/>
          <p:cNvCxnSpPr/>
          <p:nvPr/>
        </p:nvCxnSpPr>
        <p:spPr>
          <a:xfrm rot="10800000" flipH="1">
            <a:off x="701992" y="3833320"/>
            <a:ext cx="2409272" cy="813688"/>
          </a:xfrm>
          <a:prstGeom prst="straightConnector1">
            <a:avLst/>
          </a:prstGeom>
          <a:noFill/>
          <a:ln w="19050" cap="flat" cmpd="sng">
            <a:solidFill>
              <a:schemeClr val="accent6">
                <a:lumMod val="75000"/>
              </a:schemeClr>
            </a:solidFill>
            <a:prstDash val="solid"/>
            <a:round/>
            <a:headEnd type="none" w="med" len="med"/>
            <a:tailEnd type="triangle" w="med" len="med"/>
          </a:ln>
        </p:spPr>
      </p:cxnSp>
      <p:cxnSp>
        <p:nvCxnSpPr>
          <p:cNvPr id="6" name="Google Shape;1211;p104"/>
          <p:cNvCxnSpPr/>
          <p:nvPr/>
        </p:nvCxnSpPr>
        <p:spPr>
          <a:xfrm>
            <a:off x="989167" y="1328572"/>
            <a:ext cx="2193629" cy="933357"/>
          </a:xfrm>
          <a:prstGeom prst="straightConnector1">
            <a:avLst/>
          </a:prstGeom>
          <a:noFill/>
          <a:ln w="19050" cap="flat" cmpd="sng">
            <a:solidFill>
              <a:schemeClr val="accent6">
                <a:lumMod val="75000"/>
              </a:schemeClr>
            </a:solidFill>
            <a:prstDash val="solid"/>
            <a:round/>
            <a:headEnd type="none" w="med" len="med"/>
            <a:tailEnd type="triangle" w="med" len="med"/>
          </a:ln>
        </p:spPr>
      </p:cxnSp>
      <p:cxnSp>
        <p:nvCxnSpPr>
          <p:cNvPr id="7" name="Google Shape;1212;p104"/>
          <p:cNvCxnSpPr/>
          <p:nvPr/>
        </p:nvCxnSpPr>
        <p:spPr>
          <a:xfrm>
            <a:off x="6469214" y="3099436"/>
            <a:ext cx="2273708" cy="0"/>
          </a:xfrm>
          <a:prstGeom prst="straightConnector1">
            <a:avLst/>
          </a:prstGeom>
          <a:noFill/>
          <a:ln w="19050" cap="flat" cmpd="sng">
            <a:solidFill>
              <a:schemeClr val="accent6">
                <a:lumMod val="75000"/>
              </a:schemeClr>
            </a:solidFill>
            <a:prstDash val="solid"/>
            <a:round/>
            <a:headEnd type="none" w="med" len="med"/>
            <a:tailEnd type="triangle" w="med" len="med"/>
          </a:ln>
        </p:spPr>
      </p:cxnSp>
      <p:cxnSp>
        <p:nvCxnSpPr>
          <p:cNvPr id="11" name="Google Shape;1216;p104"/>
          <p:cNvCxnSpPr/>
          <p:nvPr/>
        </p:nvCxnSpPr>
        <p:spPr>
          <a:xfrm rot="10800000">
            <a:off x="6469428" y="3290911"/>
            <a:ext cx="2225420" cy="0"/>
          </a:xfrm>
          <a:prstGeom prst="straightConnector1">
            <a:avLst/>
          </a:prstGeom>
          <a:noFill/>
          <a:ln w="19050" cap="flat" cmpd="sng">
            <a:solidFill>
              <a:srgbClr val="FF0000"/>
            </a:solidFill>
            <a:prstDash val="solid"/>
            <a:round/>
            <a:headEnd type="none" w="med" len="med"/>
            <a:tailEnd type="triangle" w="med" len="med"/>
          </a:ln>
        </p:spPr>
      </p:cxnSp>
      <p:sp>
        <p:nvSpPr>
          <p:cNvPr id="15" name="Google Shape;1220;p104"/>
          <p:cNvSpPr txBox="1"/>
          <p:nvPr/>
        </p:nvSpPr>
        <p:spPr>
          <a:xfrm>
            <a:off x="4010254" y="3365754"/>
            <a:ext cx="1432178" cy="880903"/>
          </a:xfrm>
          <a:prstGeom prst="rect">
            <a:avLst/>
          </a:prstGeom>
          <a:noFill/>
          <a:ln>
            <a:noFill/>
          </a:ln>
        </p:spPr>
        <p:txBody>
          <a:bodyPr spcFirstLastPara="1" wrap="square" lIns="91401" tIns="91401" rIns="91401" bIns="91401" anchor="t"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FF0000"/>
                </a:solidFill>
                <a:effectLst/>
                <a:uLnTx/>
                <a:uFillTx/>
                <a:latin typeface="Calibri" panose="020F0502020204030204"/>
                <a:ea typeface="等线" panose="02010600030101010101" pitchFamily="2" charset="-122"/>
                <a:cs typeface="+mn-cs"/>
              </a:rPr>
              <a:t>局部梯度</a:t>
            </a:r>
          </a:p>
        </p:txBody>
      </p:sp>
      <p:sp>
        <p:nvSpPr>
          <p:cNvPr id="19" name="Google Shape;1224;p104"/>
          <p:cNvSpPr/>
          <p:nvPr/>
        </p:nvSpPr>
        <p:spPr>
          <a:xfrm rot="-1146435">
            <a:off x="1276451" y="4615108"/>
            <a:ext cx="590063" cy="945653"/>
          </a:xfrm>
          <a:prstGeom prst="rect">
            <a:avLst/>
          </a:prstGeom>
          <a:noFill/>
          <a:ln w="19050" cap="flat" cmpd="sng">
            <a:solidFill>
              <a:srgbClr val="FF0000"/>
            </a:solidFill>
            <a:prstDash val="solid"/>
            <a:round/>
            <a:headEnd type="none" w="sm" len="sm"/>
            <a:tailEnd type="none" w="sm" len="sm"/>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2" name="Google Shape;1227;p104"/>
          <p:cNvCxnSpPr/>
          <p:nvPr/>
        </p:nvCxnSpPr>
        <p:spPr>
          <a:xfrm rot="10800000">
            <a:off x="948653" y="1466212"/>
            <a:ext cx="2154339" cy="931557"/>
          </a:xfrm>
          <a:prstGeom prst="straightConnector1">
            <a:avLst/>
          </a:prstGeom>
          <a:noFill/>
          <a:ln w="19050" cap="flat" cmpd="sng">
            <a:solidFill>
              <a:srgbClr val="FF0000"/>
            </a:solidFill>
            <a:prstDash val="solid"/>
            <a:round/>
            <a:headEnd type="none" w="med" len="med"/>
            <a:tailEnd type="triangle" w="med" len="med"/>
          </a:ln>
        </p:spPr>
      </p:cxnSp>
      <p:cxnSp>
        <p:nvCxnSpPr>
          <p:cNvPr id="23" name="Google Shape;1228;p104"/>
          <p:cNvCxnSpPr/>
          <p:nvPr/>
        </p:nvCxnSpPr>
        <p:spPr>
          <a:xfrm flipH="1">
            <a:off x="742182" y="3962212"/>
            <a:ext cx="2417071" cy="832883"/>
          </a:xfrm>
          <a:prstGeom prst="straightConnector1">
            <a:avLst/>
          </a:prstGeom>
          <a:noFill/>
          <a:ln w="19050" cap="flat" cmpd="sng">
            <a:solidFill>
              <a:srgbClr val="FF0000"/>
            </a:solidFill>
            <a:prstDash val="solid"/>
            <a:round/>
            <a:headEnd type="none" w="med" len="med"/>
            <a:tailEnd type="triangle" w="med" len="med"/>
          </a:ln>
        </p:spPr>
      </p:cxnSp>
      <p:sp>
        <p:nvSpPr>
          <p:cNvPr id="24" name="Google Shape;1229;p104"/>
          <p:cNvSpPr txBox="1"/>
          <p:nvPr/>
        </p:nvSpPr>
        <p:spPr>
          <a:xfrm>
            <a:off x="6421490" y="4337138"/>
            <a:ext cx="1848719" cy="933357"/>
          </a:xfrm>
          <a:prstGeom prst="rect">
            <a:avLst/>
          </a:prstGeom>
          <a:noFill/>
          <a:ln>
            <a:noFill/>
          </a:ln>
        </p:spPr>
        <p:txBody>
          <a:bodyPr spcFirstLastPara="1" wrap="square" lIns="91401" tIns="91401" rIns="91401" bIns="91401" anchor="t"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FF0000"/>
                </a:solidFill>
                <a:effectLst/>
                <a:uLnTx/>
                <a:uFillTx/>
                <a:latin typeface="Calibri" panose="020F0502020204030204"/>
                <a:ea typeface="等线" panose="02010600030101010101" pitchFamily="2" charset="-122"/>
                <a:cs typeface="+mn-cs"/>
              </a:rPr>
              <a:t>上游梯度</a:t>
            </a:r>
          </a:p>
        </p:txBody>
      </p:sp>
      <p:sp>
        <p:nvSpPr>
          <p:cNvPr id="25" name="Google Shape;1230;p104"/>
          <p:cNvSpPr txBox="1"/>
          <p:nvPr/>
        </p:nvSpPr>
        <p:spPr>
          <a:xfrm>
            <a:off x="23928" y="2800085"/>
            <a:ext cx="2003778" cy="933357"/>
          </a:xfrm>
          <a:prstGeom prst="rect">
            <a:avLst/>
          </a:prstGeom>
          <a:noFill/>
          <a:ln>
            <a:noFill/>
          </a:ln>
        </p:spPr>
        <p:txBody>
          <a:bodyPr spcFirstLastPara="1" wrap="square" lIns="91401" tIns="91401" rIns="91401" bIns="91401" anchor="t"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2399" b="0" i="0" u="none" strike="noStrike" kern="1200" cap="none" spc="0" normalizeH="0" baseline="0" noProof="0" dirty="0">
                <a:ln>
                  <a:noFill/>
                </a:ln>
                <a:solidFill>
                  <a:srgbClr val="FF0000"/>
                </a:solidFill>
                <a:effectLst/>
                <a:uLnTx/>
                <a:uFillTx/>
                <a:latin typeface="Calibri" panose="020F0502020204030204"/>
                <a:ea typeface="等线" panose="02010600030101010101" pitchFamily="2" charset="-122"/>
                <a:cs typeface="+mn-cs"/>
              </a:rPr>
              <a:t>下游梯度</a:t>
            </a:r>
            <a:endParaRPr kumimoji="0" sz="2399"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26" name="Picture 25"/>
          <p:cNvPicPr>
            <a:picLocks noChangeAspect="1"/>
          </p:cNvPicPr>
          <p:nvPr/>
        </p:nvPicPr>
        <p:blipFill rotWithShape="1">
          <a:blip r:embed="rId2">
            <a:extLst>
              <a:ext uri="{28A0092B-C50C-407E-A947-70E740481C1C}">
                <a14:useLocalDpi xmlns:a14="http://schemas.microsoft.com/office/drawing/2010/main" val="0"/>
              </a:ext>
            </a:extLst>
          </a:blip>
          <a:srcRect r="73826" b="25783"/>
          <a:stretch/>
        </p:blipFill>
        <p:spPr>
          <a:xfrm rot="1357009">
            <a:off x="1214639" y="1053868"/>
            <a:ext cx="380583" cy="342900"/>
          </a:xfrm>
          <a:prstGeom prst="rect">
            <a:avLst/>
          </a:prstGeom>
        </p:spPr>
      </p:pic>
      <p:pic>
        <p:nvPicPr>
          <p:cNvPr id="27" name="Picture 26"/>
          <p:cNvPicPr>
            <a:picLocks noChangeAspect="1"/>
          </p:cNvPicPr>
          <p:nvPr/>
        </p:nvPicPr>
        <p:blipFill rotWithShape="1">
          <a:blip r:embed="rId2">
            <a:extLst>
              <a:ext uri="{28A0092B-C50C-407E-A947-70E740481C1C}">
                <a14:useLocalDpi xmlns:a14="http://schemas.microsoft.com/office/drawing/2010/main" val="0"/>
              </a:ext>
            </a:extLst>
          </a:blip>
          <a:srcRect l="36986" t="-1" r="34391" b="-3838"/>
          <a:stretch/>
        </p:blipFill>
        <p:spPr>
          <a:xfrm rot="20428583">
            <a:off x="1228245" y="3908485"/>
            <a:ext cx="353371" cy="407345"/>
          </a:xfrm>
          <a:prstGeom prst="rect">
            <a:avLst/>
          </a:prstGeom>
        </p:spPr>
      </p:pic>
      <p:pic>
        <p:nvPicPr>
          <p:cNvPr id="28" name="Picture 27"/>
          <p:cNvPicPr>
            <a:picLocks noChangeAspect="1"/>
          </p:cNvPicPr>
          <p:nvPr/>
        </p:nvPicPr>
        <p:blipFill rotWithShape="1">
          <a:blip r:embed="rId2">
            <a:extLst>
              <a:ext uri="{28A0092B-C50C-407E-A947-70E740481C1C}">
                <a14:useLocalDpi xmlns:a14="http://schemas.microsoft.com/office/drawing/2010/main" val="0"/>
              </a:ext>
            </a:extLst>
          </a:blip>
          <a:srcRect l="78270" r="-1772" b="-3838"/>
          <a:stretch/>
        </p:blipFill>
        <p:spPr>
          <a:xfrm>
            <a:off x="7201837" y="2596354"/>
            <a:ext cx="290147" cy="407345"/>
          </a:xfrm>
          <a:prstGeom prst="rect">
            <a:avLst/>
          </a:prstGeom>
        </p:spPr>
      </p:pic>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5830" y="3421276"/>
            <a:ext cx="483206" cy="822960"/>
          </a:xfrm>
          <a:prstGeom prst="rect">
            <a:avLst/>
          </a:prstGeom>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2684" y="2135795"/>
            <a:ext cx="441680" cy="822960"/>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2169" y="3278277"/>
            <a:ext cx="392382" cy="822960"/>
          </a:xfrm>
          <a:prstGeom prst="rect">
            <a:avLst/>
          </a:prstGeom>
          <a:noFill/>
        </p:spPr>
      </p:pic>
      <p:pic>
        <p:nvPicPr>
          <p:cNvPr id="32" name="Pictur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450299">
            <a:off x="1306955" y="4423646"/>
            <a:ext cx="1963901" cy="849351"/>
          </a:xfrm>
          <a:prstGeom prst="rect">
            <a:avLst/>
          </a:prstGeom>
        </p:spPr>
      </p:pic>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434160">
            <a:off x="729313" y="1992640"/>
            <a:ext cx="2089421" cy="823678"/>
          </a:xfrm>
          <a:prstGeom prst="rect">
            <a:avLst/>
          </a:prstGeom>
        </p:spPr>
      </p:pic>
      <p:sp>
        <p:nvSpPr>
          <p:cNvPr id="17" name="Google Shape;1222;p104"/>
          <p:cNvSpPr/>
          <p:nvPr/>
        </p:nvSpPr>
        <p:spPr>
          <a:xfrm rot="1454931">
            <a:off x="730726" y="1608939"/>
            <a:ext cx="590183" cy="943765"/>
          </a:xfrm>
          <a:prstGeom prst="rect">
            <a:avLst/>
          </a:prstGeom>
          <a:noFill/>
          <a:ln w="19050" cap="flat" cmpd="sng">
            <a:solidFill>
              <a:srgbClr val="FF0000"/>
            </a:solidFill>
            <a:prstDash val="solid"/>
            <a:round/>
            <a:headEnd type="none" w="sm" len="sm"/>
            <a:tailEnd type="none" w="sm" len="sm"/>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Google Shape;1222;p104"/>
          <p:cNvSpPr/>
          <p:nvPr/>
        </p:nvSpPr>
        <p:spPr>
          <a:xfrm>
            <a:off x="3375025" y="2083548"/>
            <a:ext cx="590183" cy="943765"/>
          </a:xfrm>
          <a:prstGeom prst="rect">
            <a:avLst/>
          </a:prstGeom>
          <a:noFill/>
          <a:ln w="19050" cap="flat" cmpd="sng">
            <a:solidFill>
              <a:srgbClr val="FF0000"/>
            </a:solidFill>
            <a:prstDash val="solid"/>
            <a:round/>
            <a:headEnd type="none" w="sm" len="sm"/>
            <a:tailEnd type="none" w="sm" len="sm"/>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Google Shape;1222;p104"/>
          <p:cNvSpPr/>
          <p:nvPr/>
        </p:nvSpPr>
        <p:spPr>
          <a:xfrm>
            <a:off x="3375574" y="3205295"/>
            <a:ext cx="590183" cy="943765"/>
          </a:xfrm>
          <a:prstGeom prst="rect">
            <a:avLst/>
          </a:prstGeom>
          <a:noFill/>
          <a:ln w="19050" cap="flat" cmpd="sng">
            <a:solidFill>
              <a:srgbClr val="FF0000"/>
            </a:solidFill>
            <a:prstDash val="solid"/>
            <a:round/>
            <a:headEnd type="none" w="sm" len="sm"/>
            <a:tailEnd type="none" w="sm" len="sm"/>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Google Shape;1222;p104"/>
          <p:cNvSpPr/>
          <p:nvPr/>
        </p:nvSpPr>
        <p:spPr>
          <a:xfrm>
            <a:off x="7050758" y="3365754"/>
            <a:ext cx="590183" cy="943765"/>
          </a:xfrm>
          <a:prstGeom prst="rect">
            <a:avLst/>
          </a:prstGeom>
          <a:noFill/>
          <a:ln w="19050" cap="flat" cmpd="sng">
            <a:solidFill>
              <a:srgbClr val="FF0000"/>
            </a:solidFill>
            <a:prstDash val="solid"/>
            <a:round/>
            <a:headEnd type="none" w="sm" len="sm"/>
            <a:tailEnd type="none" w="sm" len="sm"/>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Google Shape;1222;p104"/>
          <p:cNvSpPr/>
          <p:nvPr/>
        </p:nvSpPr>
        <p:spPr>
          <a:xfrm>
            <a:off x="7050758" y="2456976"/>
            <a:ext cx="590183" cy="546724"/>
          </a:xfrm>
          <a:prstGeom prst="rect">
            <a:avLst/>
          </a:prstGeom>
          <a:noFill/>
          <a:ln w="19050" cap="flat" cmpd="sng">
            <a:solidFill>
              <a:schemeClr val="accent6">
                <a:lumMod val="75000"/>
              </a:schemeClr>
            </a:solidFill>
            <a:prstDash val="solid"/>
            <a:round/>
            <a:headEnd type="none" w="sm" len="sm"/>
            <a:tailEnd type="none" w="sm" len="sm"/>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Google Shape;1222;p104"/>
          <p:cNvSpPr/>
          <p:nvPr/>
        </p:nvSpPr>
        <p:spPr>
          <a:xfrm rot="1351013">
            <a:off x="1162247" y="993997"/>
            <a:ext cx="526365" cy="451310"/>
          </a:xfrm>
          <a:prstGeom prst="rect">
            <a:avLst/>
          </a:prstGeom>
          <a:noFill/>
          <a:ln w="19050" cap="flat" cmpd="sng">
            <a:solidFill>
              <a:schemeClr val="accent6">
                <a:lumMod val="75000"/>
              </a:schemeClr>
            </a:solidFill>
            <a:prstDash val="solid"/>
            <a:round/>
            <a:headEnd type="none" w="sm" len="sm"/>
            <a:tailEnd type="none" w="sm" len="sm"/>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Google Shape;1222;p104"/>
          <p:cNvSpPr/>
          <p:nvPr/>
        </p:nvSpPr>
        <p:spPr>
          <a:xfrm rot="20460419">
            <a:off x="1169310" y="3875066"/>
            <a:ext cx="446042" cy="451310"/>
          </a:xfrm>
          <a:prstGeom prst="rect">
            <a:avLst/>
          </a:prstGeom>
          <a:noFill/>
          <a:ln w="19050" cap="flat" cmpd="sng">
            <a:solidFill>
              <a:schemeClr val="accent6">
                <a:lumMod val="75000"/>
              </a:schemeClr>
            </a:solidFill>
            <a:prstDash val="solid"/>
            <a:round/>
            <a:headEnd type="none" w="sm" len="sm"/>
            <a:tailEnd type="none" w="sm" len="sm"/>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27655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FFCB05"/>
                </a:solidFill>
                <a:effectLst/>
                <a:uLnTx/>
                <a:uFillTx/>
                <a:latin typeface="Calibri" panose="020F0502020204030204"/>
                <a:ea typeface="+mn-ea"/>
                <a:cs typeface="+mn-cs"/>
              </a:rPr>
              <a:t>Lecture 6 - </a:t>
            </a:r>
            <a:fld id="{AC1089D3-84F4-7045-A571-C61BEF9B13BC}" type="slidenum">
              <a:rPr kumimoji="0" lang="en-US" sz="1500" b="0" i="0" u="none" strike="noStrike" kern="1200" cap="none" spc="0" normalizeH="0" baseline="0" noProof="0">
                <a:ln>
                  <a:noFill/>
                </a:ln>
                <a:solidFill>
                  <a:srgbClr val="FFCB05"/>
                </a:solidFill>
                <a:effectLst/>
                <a:uLnTx/>
                <a:uFillTx/>
                <a:latin typeface="Calibri" panose="020F050202020403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54</a:t>
            </a:fld>
            <a:endParaRPr kumimoji="0" lang="en-US" sz="1500" b="0" i="0" u="none" strike="noStrike" kern="1200" cap="none" spc="0" normalizeH="0" baseline="0" noProof="0" dirty="0">
              <a:ln>
                <a:noFill/>
              </a:ln>
              <a:solidFill>
                <a:srgbClr val="FFCB05"/>
              </a:solidFill>
              <a:effectLst/>
              <a:uLnTx/>
              <a:uFillTx/>
              <a:latin typeface="Calibri" panose="020F0502020204030204"/>
              <a:ea typeface="+mn-ea"/>
              <a:cs typeface="+mn-cs"/>
            </a:endParaRPr>
          </a:p>
        </p:txBody>
      </p:sp>
      <p:sp>
        <p:nvSpPr>
          <p:cNvPr id="4" name="Google Shape;1209;p104"/>
          <p:cNvSpPr/>
          <p:nvPr/>
        </p:nvSpPr>
        <p:spPr>
          <a:xfrm>
            <a:off x="2975425" y="1352542"/>
            <a:ext cx="3493790" cy="3493790"/>
          </a:xfrm>
          <a:prstGeom prst="ellipse">
            <a:avLst/>
          </a:prstGeom>
          <a:solidFill>
            <a:srgbClr val="F3F3F3"/>
          </a:solidFill>
          <a:ln w="19050" cap="flat" cmpd="sng">
            <a:solidFill>
              <a:schemeClr val="dk2"/>
            </a:solidFill>
            <a:prstDash val="solid"/>
            <a:round/>
            <a:headEnd type="none" w="sm" len="sm"/>
            <a:tailEnd type="none" w="sm" len="sm"/>
          </a:ln>
        </p:spPr>
        <p:txBody>
          <a:bodyPr spcFirstLastPara="1" wrap="square" lIns="91401" tIns="91401" rIns="91401" bIns="91401" anchor="ctr"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 sz="4799" b="0" i="0" u="none" strike="noStrike" kern="1200" cap="none" spc="0" normalizeH="0" baseline="0" noProof="0">
                <a:ln>
                  <a:noFill/>
                </a:ln>
                <a:solidFill>
                  <a:prstClr val="black"/>
                </a:solidFill>
                <a:effectLst/>
                <a:uLnTx/>
                <a:uFillTx/>
                <a:latin typeface="Calibri" panose="020F0502020204030204"/>
                <a:ea typeface="+mn-ea"/>
                <a:cs typeface="+mn-cs"/>
              </a:rPr>
              <a:t>f</a:t>
            </a:r>
            <a:endParaRPr kumimoji="0" sz="4799"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 name="Google Shape;1210;p104"/>
          <p:cNvCxnSpPr/>
          <p:nvPr/>
        </p:nvCxnSpPr>
        <p:spPr>
          <a:xfrm rot="10800000" flipH="1">
            <a:off x="701992" y="3833320"/>
            <a:ext cx="2409272" cy="813688"/>
          </a:xfrm>
          <a:prstGeom prst="straightConnector1">
            <a:avLst/>
          </a:prstGeom>
          <a:noFill/>
          <a:ln w="19050" cap="flat" cmpd="sng">
            <a:solidFill>
              <a:schemeClr val="accent6">
                <a:lumMod val="75000"/>
              </a:schemeClr>
            </a:solidFill>
            <a:prstDash val="solid"/>
            <a:round/>
            <a:headEnd type="none" w="med" len="med"/>
            <a:tailEnd type="triangle" w="med" len="med"/>
          </a:ln>
        </p:spPr>
      </p:cxnSp>
      <p:cxnSp>
        <p:nvCxnSpPr>
          <p:cNvPr id="6" name="Google Shape;1211;p104"/>
          <p:cNvCxnSpPr/>
          <p:nvPr/>
        </p:nvCxnSpPr>
        <p:spPr>
          <a:xfrm>
            <a:off x="989167" y="1328572"/>
            <a:ext cx="2193629" cy="933357"/>
          </a:xfrm>
          <a:prstGeom prst="straightConnector1">
            <a:avLst/>
          </a:prstGeom>
          <a:noFill/>
          <a:ln w="19050" cap="flat" cmpd="sng">
            <a:solidFill>
              <a:schemeClr val="accent6">
                <a:lumMod val="75000"/>
              </a:schemeClr>
            </a:solidFill>
            <a:prstDash val="solid"/>
            <a:round/>
            <a:headEnd type="none" w="med" len="med"/>
            <a:tailEnd type="triangle" w="med" len="med"/>
          </a:ln>
        </p:spPr>
      </p:cxnSp>
      <p:cxnSp>
        <p:nvCxnSpPr>
          <p:cNvPr id="7" name="Google Shape;1212;p104"/>
          <p:cNvCxnSpPr/>
          <p:nvPr/>
        </p:nvCxnSpPr>
        <p:spPr>
          <a:xfrm>
            <a:off x="6469214" y="3099436"/>
            <a:ext cx="2273708" cy="0"/>
          </a:xfrm>
          <a:prstGeom prst="straightConnector1">
            <a:avLst/>
          </a:prstGeom>
          <a:noFill/>
          <a:ln w="19050" cap="flat" cmpd="sng">
            <a:solidFill>
              <a:schemeClr val="accent6">
                <a:lumMod val="75000"/>
              </a:schemeClr>
            </a:solidFill>
            <a:prstDash val="solid"/>
            <a:round/>
            <a:headEnd type="none" w="med" len="med"/>
            <a:tailEnd type="triangle" w="med" len="med"/>
          </a:ln>
        </p:spPr>
      </p:cxnSp>
      <p:cxnSp>
        <p:nvCxnSpPr>
          <p:cNvPr id="11" name="Google Shape;1216;p104"/>
          <p:cNvCxnSpPr/>
          <p:nvPr/>
        </p:nvCxnSpPr>
        <p:spPr>
          <a:xfrm rot="10800000">
            <a:off x="6469428" y="3290911"/>
            <a:ext cx="2225420" cy="0"/>
          </a:xfrm>
          <a:prstGeom prst="straightConnector1">
            <a:avLst/>
          </a:prstGeom>
          <a:noFill/>
          <a:ln w="19050" cap="flat" cmpd="sng">
            <a:solidFill>
              <a:srgbClr val="FF0000"/>
            </a:solidFill>
            <a:prstDash val="solid"/>
            <a:round/>
            <a:headEnd type="none" w="med" len="med"/>
            <a:tailEnd type="triangle" w="med" len="med"/>
          </a:ln>
        </p:spPr>
      </p:cxnSp>
      <p:sp>
        <p:nvSpPr>
          <p:cNvPr id="15" name="Google Shape;1220;p104"/>
          <p:cNvSpPr txBox="1"/>
          <p:nvPr/>
        </p:nvSpPr>
        <p:spPr>
          <a:xfrm>
            <a:off x="4010254" y="3365754"/>
            <a:ext cx="1432178" cy="880903"/>
          </a:xfrm>
          <a:prstGeom prst="rect">
            <a:avLst/>
          </a:prstGeom>
          <a:noFill/>
          <a:ln>
            <a:noFill/>
          </a:ln>
        </p:spPr>
        <p:txBody>
          <a:bodyPr spcFirstLastPara="1" wrap="square" lIns="91401" tIns="91401" rIns="91401" bIns="91401" anchor="t"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FF0000"/>
                </a:solidFill>
                <a:effectLst/>
                <a:uLnTx/>
                <a:uFillTx/>
                <a:latin typeface="Calibri" panose="020F0502020204030204"/>
                <a:ea typeface="等线" panose="02010600030101010101" pitchFamily="2" charset="-122"/>
                <a:cs typeface="+mn-cs"/>
              </a:rPr>
              <a:t>局部梯度</a:t>
            </a:r>
          </a:p>
        </p:txBody>
      </p:sp>
      <p:sp>
        <p:nvSpPr>
          <p:cNvPr id="19" name="Google Shape;1224;p104"/>
          <p:cNvSpPr/>
          <p:nvPr/>
        </p:nvSpPr>
        <p:spPr>
          <a:xfrm rot="-1146435">
            <a:off x="1276451" y="4615108"/>
            <a:ext cx="590063" cy="945653"/>
          </a:xfrm>
          <a:prstGeom prst="rect">
            <a:avLst/>
          </a:prstGeom>
          <a:noFill/>
          <a:ln w="19050" cap="flat" cmpd="sng">
            <a:solidFill>
              <a:srgbClr val="FF0000"/>
            </a:solidFill>
            <a:prstDash val="solid"/>
            <a:round/>
            <a:headEnd type="none" w="sm" len="sm"/>
            <a:tailEnd type="none" w="sm" len="sm"/>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Google Shape;1225;p104"/>
          <p:cNvSpPr/>
          <p:nvPr/>
        </p:nvSpPr>
        <p:spPr>
          <a:xfrm>
            <a:off x="-2291603" y="-1423935"/>
            <a:ext cx="3493790" cy="3493790"/>
          </a:xfrm>
          <a:prstGeom prst="ellipse">
            <a:avLst/>
          </a:prstGeom>
          <a:solidFill>
            <a:srgbClr val="F3F3F3"/>
          </a:solidFill>
          <a:ln w="19050" cap="flat" cmpd="sng">
            <a:solidFill>
              <a:schemeClr val="dk2"/>
            </a:solidFill>
            <a:prstDash val="solid"/>
            <a:round/>
            <a:headEnd type="none" w="sm" len="sm"/>
            <a:tailEnd type="none" w="sm" len="sm"/>
          </a:ln>
        </p:spPr>
        <p:txBody>
          <a:bodyPr spcFirstLastPara="1" wrap="square" lIns="91401" tIns="91401" rIns="91401" bIns="91401" anchor="ctr"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4799"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Google Shape;1226;p104"/>
          <p:cNvSpPr/>
          <p:nvPr/>
        </p:nvSpPr>
        <p:spPr>
          <a:xfrm>
            <a:off x="-2791798" y="3483536"/>
            <a:ext cx="3493790" cy="3493790"/>
          </a:xfrm>
          <a:prstGeom prst="ellipse">
            <a:avLst/>
          </a:prstGeom>
          <a:solidFill>
            <a:srgbClr val="F3F3F3"/>
          </a:solidFill>
          <a:ln w="19050" cap="flat" cmpd="sng">
            <a:solidFill>
              <a:schemeClr val="dk2"/>
            </a:solidFill>
            <a:prstDash val="solid"/>
            <a:round/>
            <a:headEnd type="none" w="sm" len="sm"/>
            <a:tailEnd type="none" w="sm" len="sm"/>
          </a:ln>
        </p:spPr>
        <p:txBody>
          <a:bodyPr spcFirstLastPara="1" wrap="square" lIns="91401" tIns="91401" rIns="91401" bIns="91401" anchor="ctr"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4799"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2" name="Google Shape;1227;p104"/>
          <p:cNvCxnSpPr/>
          <p:nvPr/>
        </p:nvCxnSpPr>
        <p:spPr>
          <a:xfrm rot="10800000">
            <a:off x="948653" y="1466212"/>
            <a:ext cx="2154339" cy="931557"/>
          </a:xfrm>
          <a:prstGeom prst="straightConnector1">
            <a:avLst/>
          </a:prstGeom>
          <a:noFill/>
          <a:ln w="19050" cap="flat" cmpd="sng">
            <a:solidFill>
              <a:srgbClr val="FF0000"/>
            </a:solidFill>
            <a:prstDash val="solid"/>
            <a:round/>
            <a:headEnd type="none" w="med" len="med"/>
            <a:tailEnd type="triangle" w="med" len="med"/>
          </a:ln>
        </p:spPr>
      </p:cxnSp>
      <p:cxnSp>
        <p:nvCxnSpPr>
          <p:cNvPr id="23" name="Google Shape;1228;p104"/>
          <p:cNvCxnSpPr/>
          <p:nvPr/>
        </p:nvCxnSpPr>
        <p:spPr>
          <a:xfrm flipH="1">
            <a:off x="742182" y="3962212"/>
            <a:ext cx="2417071" cy="832883"/>
          </a:xfrm>
          <a:prstGeom prst="straightConnector1">
            <a:avLst/>
          </a:prstGeom>
          <a:noFill/>
          <a:ln w="19050" cap="flat" cmpd="sng">
            <a:solidFill>
              <a:srgbClr val="FF0000"/>
            </a:solidFill>
            <a:prstDash val="solid"/>
            <a:round/>
            <a:headEnd type="none" w="med" len="med"/>
            <a:tailEnd type="triangle" w="med" len="med"/>
          </a:ln>
        </p:spPr>
      </p:cxnSp>
      <p:sp>
        <p:nvSpPr>
          <p:cNvPr id="24" name="Google Shape;1229;p104"/>
          <p:cNvSpPr txBox="1"/>
          <p:nvPr/>
        </p:nvSpPr>
        <p:spPr>
          <a:xfrm>
            <a:off x="6421490" y="4337138"/>
            <a:ext cx="1848719" cy="933357"/>
          </a:xfrm>
          <a:prstGeom prst="rect">
            <a:avLst/>
          </a:prstGeom>
          <a:noFill/>
          <a:ln>
            <a:noFill/>
          </a:ln>
        </p:spPr>
        <p:txBody>
          <a:bodyPr spcFirstLastPara="1" wrap="square" lIns="91401" tIns="91401" rIns="91401" bIns="91401" anchor="t"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FF0000"/>
                </a:solidFill>
                <a:effectLst/>
                <a:uLnTx/>
                <a:uFillTx/>
                <a:latin typeface="Calibri" panose="020F0502020204030204"/>
                <a:ea typeface="等线" panose="02010600030101010101" pitchFamily="2" charset="-122"/>
                <a:cs typeface="+mn-cs"/>
              </a:rPr>
              <a:t>上游梯度</a:t>
            </a:r>
          </a:p>
        </p:txBody>
      </p:sp>
      <p:sp>
        <p:nvSpPr>
          <p:cNvPr id="25" name="Google Shape;1230;p104"/>
          <p:cNvSpPr txBox="1"/>
          <p:nvPr/>
        </p:nvSpPr>
        <p:spPr>
          <a:xfrm>
            <a:off x="23928" y="2800085"/>
            <a:ext cx="2003778" cy="933357"/>
          </a:xfrm>
          <a:prstGeom prst="rect">
            <a:avLst/>
          </a:prstGeom>
          <a:noFill/>
          <a:ln>
            <a:noFill/>
          </a:ln>
        </p:spPr>
        <p:txBody>
          <a:bodyPr spcFirstLastPara="1" wrap="square" lIns="91401" tIns="91401" rIns="91401" bIns="91401" anchor="t"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2399" b="0" i="0" u="none" strike="noStrike" kern="1200" cap="none" spc="0" normalizeH="0" baseline="0" noProof="0" dirty="0">
                <a:ln>
                  <a:noFill/>
                </a:ln>
                <a:solidFill>
                  <a:srgbClr val="FF0000"/>
                </a:solidFill>
                <a:effectLst/>
                <a:uLnTx/>
                <a:uFillTx/>
                <a:latin typeface="Calibri" panose="020F0502020204030204"/>
                <a:ea typeface="等线" panose="02010600030101010101" pitchFamily="2" charset="-122"/>
                <a:cs typeface="+mn-cs"/>
              </a:rPr>
              <a:t>下游梯度</a:t>
            </a:r>
          </a:p>
        </p:txBody>
      </p:sp>
      <p:pic>
        <p:nvPicPr>
          <p:cNvPr id="26" name="Picture 25"/>
          <p:cNvPicPr>
            <a:picLocks noChangeAspect="1"/>
          </p:cNvPicPr>
          <p:nvPr/>
        </p:nvPicPr>
        <p:blipFill rotWithShape="1">
          <a:blip r:embed="rId2">
            <a:extLst>
              <a:ext uri="{28A0092B-C50C-407E-A947-70E740481C1C}">
                <a14:useLocalDpi xmlns:a14="http://schemas.microsoft.com/office/drawing/2010/main" val="0"/>
              </a:ext>
            </a:extLst>
          </a:blip>
          <a:srcRect r="73826" b="25783"/>
          <a:stretch/>
        </p:blipFill>
        <p:spPr>
          <a:xfrm rot="1357009">
            <a:off x="1214639" y="1053868"/>
            <a:ext cx="380583" cy="342900"/>
          </a:xfrm>
          <a:prstGeom prst="rect">
            <a:avLst/>
          </a:prstGeom>
        </p:spPr>
      </p:pic>
      <p:pic>
        <p:nvPicPr>
          <p:cNvPr id="27" name="Picture 26"/>
          <p:cNvPicPr>
            <a:picLocks noChangeAspect="1"/>
          </p:cNvPicPr>
          <p:nvPr/>
        </p:nvPicPr>
        <p:blipFill rotWithShape="1">
          <a:blip r:embed="rId2">
            <a:extLst>
              <a:ext uri="{28A0092B-C50C-407E-A947-70E740481C1C}">
                <a14:useLocalDpi xmlns:a14="http://schemas.microsoft.com/office/drawing/2010/main" val="0"/>
              </a:ext>
            </a:extLst>
          </a:blip>
          <a:srcRect l="36986" t="-1" r="34391" b="-3838"/>
          <a:stretch/>
        </p:blipFill>
        <p:spPr>
          <a:xfrm rot="20428583">
            <a:off x="1228245" y="3908485"/>
            <a:ext cx="353371" cy="407345"/>
          </a:xfrm>
          <a:prstGeom prst="rect">
            <a:avLst/>
          </a:prstGeom>
        </p:spPr>
      </p:pic>
      <p:pic>
        <p:nvPicPr>
          <p:cNvPr id="28" name="Picture 27"/>
          <p:cNvPicPr>
            <a:picLocks noChangeAspect="1"/>
          </p:cNvPicPr>
          <p:nvPr/>
        </p:nvPicPr>
        <p:blipFill rotWithShape="1">
          <a:blip r:embed="rId2">
            <a:extLst>
              <a:ext uri="{28A0092B-C50C-407E-A947-70E740481C1C}">
                <a14:useLocalDpi xmlns:a14="http://schemas.microsoft.com/office/drawing/2010/main" val="0"/>
              </a:ext>
            </a:extLst>
          </a:blip>
          <a:srcRect l="78270" r="-1772" b="-3838"/>
          <a:stretch/>
        </p:blipFill>
        <p:spPr>
          <a:xfrm>
            <a:off x="7201837" y="2596354"/>
            <a:ext cx="290147" cy="407345"/>
          </a:xfrm>
          <a:prstGeom prst="rect">
            <a:avLst/>
          </a:prstGeom>
        </p:spPr>
      </p:pic>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5830" y="3421276"/>
            <a:ext cx="483206" cy="822960"/>
          </a:xfrm>
          <a:prstGeom prst="rect">
            <a:avLst/>
          </a:prstGeom>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2684" y="2135795"/>
            <a:ext cx="441680" cy="822960"/>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2169" y="3278277"/>
            <a:ext cx="392382" cy="822960"/>
          </a:xfrm>
          <a:prstGeom prst="rect">
            <a:avLst/>
          </a:prstGeom>
          <a:noFill/>
        </p:spPr>
      </p:pic>
      <p:pic>
        <p:nvPicPr>
          <p:cNvPr id="32" name="Pictur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450299">
            <a:off x="1306955" y="4423646"/>
            <a:ext cx="1963901" cy="849351"/>
          </a:xfrm>
          <a:prstGeom prst="rect">
            <a:avLst/>
          </a:prstGeom>
        </p:spPr>
      </p:pic>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434160">
            <a:off x="729313" y="1992640"/>
            <a:ext cx="2089421" cy="823678"/>
          </a:xfrm>
          <a:prstGeom prst="rect">
            <a:avLst/>
          </a:prstGeom>
        </p:spPr>
      </p:pic>
      <p:sp>
        <p:nvSpPr>
          <p:cNvPr id="17" name="Google Shape;1222;p104"/>
          <p:cNvSpPr/>
          <p:nvPr/>
        </p:nvSpPr>
        <p:spPr>
          <a:xfrm rot="1454931">
            <a:off x="730726" y="1608939"/>
            <a:ext cx="590183" cy="943765"/>
          </a:xfrm>
          <a:prstGeom prst="rect">
            <a:avLst/>
          </a:prstGeom>
          <a:noFill/>
          <a:ln w="19050" cap="flat" cmpd="sng">
            <a:solidFill>
              <a:srgbClr val="FF0000"/>
            </a:solidFill>
            <a:prstDash val="solid"/>
            <a:round/>
            <a:headEnd type="none" w="sm" len="sm"/>
            <a:tailEnd type="none" w="sm" len="sm"/>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Google Shape;1222;p104"/>
          <p:cNvSpPr/>
          <p:nvPr/>
        </p:nvSpPr>
        <p:spPr>
          <a:xfrm>
            <a:off x="3375025" y="2083548"/>
            <a:ext cx="590183" cy="943765"/>
          </a:xfrm>
          <a:prstGeom prst="rect">
            <a:avLst/>
          </a:prstGeom>
          <a:noFill/>
          <a:ln w="19050" cap="flat" cmpd="sng">
            <a:solidFill>
              <a:srgbClr val="FF0000"/>
            </a:solidFill>
            <a:prstDash val="solid"/>
            <a:round/>
            <a:headEnd type="none" w="sm" len="sm"/>
            <a:tailEnd type="none" w="sm" len="sm"/>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Google Shape;1222;p104"/>
          <p:cNvSpPr/>
          <p:nvPr/>
        </p:nvSpPr>
        <p:spPr>
          <a:xfrm>
            <a:off x="3375574" y="3205295"/>
            <a:ext cx="590183" cy="943765"/>
          </a:xfrm>
          <a:prstGeom prst="rect">
            <a:avLst/>
          </a:prstGeom>
          <a:noFill/>
          <a:ln w="19050" cap="flat" cmpd="sng">
            <a:solidFill>
              <a:srgbClr val="FF0000"/>
            </a:solidFill>
            <a:prstDash val="solid"/>
            <a:round/>
            <a:headEnd type="none" w="sm" len="sm"/>
            <a:tailEnd type="none" w="sm" len="sm"/>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Google Shape;1222;p104"/>
          <p:cNvSpPr/>
          <p:nvPr/>
        </p:nvSpPr>
        <p:spPr>
          <a:xfrm>
            <a:off x="7050758" y="3365754"/>
            <a:ext cx="590183" cy="943765"/>
          </a:xfrm>
          <a:prstGeom prst="rect">
            <a:avLst/>
          </a:prstGeom>
          <a:noFill/>
          <a:ln w="19050" cap="flat" cmpd="sng">
            <a:solidFill>
              <a:srgbClr val="FF0000"/>
            </a:solidFill>
            <a:prstDash val="solid"/>
            <a:round/>
            <a:headEnd type="none" w="sm" len="sm"/>
            <a:tailEnd type="none" w="sm" len="sm"/>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Google Shape;1222;p104"/>
          <p:cNvSpPr/>
          <p:nvPr/>
        </p:nvSpPr>
        <p:spPr>
          <a:xfrm>
            <a:off x="7050758" y="2456976"/>
            <a:ext cx="590183" cy="546724"/>
          </a:xfrm>
          <a:prstGeom prst="rect">
            <a:avLst/>
          </a:prstGeom>
          <a:noFill/>
          <a:ln w="19050" cap="flat" cmpd="sng">
            <a:solidFill>
              <a:schemeClr val="accent6">
                <a:lumMod val="75000"/>
              </a:schemeClr>
            </a:solidFill>
            <a:prstDash val="solid"/>
            <a:round/>
            <a:headEnd type="none" w="sm" len="sm"/>
            <a:tailEnd type="none" w="sm" len="sm"/>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Google Shape;1222;p104"/>
          <p:cNvSpPr/>
          <p:nvPr/>
        </p:nvSpPr>
        <p:spPr>
          <a:xfrm rot="1351013">
            <a:off x="1162247" y="993997"/>
            <a:ext cx="526365" cy="451310"/>
          </a:xfrm>
          <a:prstGeom prst="rect">
            <a:avLst/>
          </a:prstGeom>
          <a:noFill/>
          <a:ln w="19050" cap="flat" cmpd="sng">
            <a:solidFill>
              <a:schemeClr val="accent6">
                <a:lumMod val="75000"/>
              </a:schemeClr>
            </a:solidFill>
            <a:prstDash val="solid"/>
            <a:round/>
            <a:headEnd type="none" w="sm" len="sm"/>
            <a:tailEnd type="none" w="sm" len="sm"/>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Google Shape;1222;p104"/>
          <p:cNvSpPr/>
          <p:nvPr/>
        </p:nvSpPr>
        <p:spPr>
          <a:xfrm rot="20460419">
            <a:off x="1169310" y="3875066"/>
            <a:ext cx="446042" cy="451310"/>
          </a:xfrm>
          <a:prstGeom prst="rect">
            <a:avLst/>
          </a:prstGeom>
          <a:noFill/>
          <a:ln w="19050" cap="flat" cmpd="sng">
            <a:solidFill>
              <a:schemeClr val="accent6">
                <a:lumMod val="75000"/>
              </a:schemeClr>
            </a:solidFill>
            <a:prstDash val="solid"/>
            <a:round/>
            <a:headEnd type="none" w="sm" len="sm"/>
            <a:tailEnd type="none" w="sm" len="sm"/>
          </a:ln>
        </p:spPr>
        <p:txBody>
          <a:bodyPr spcFirstLastPara="1" wrap="square" lIns="91401" tIns="91401" rIns="91401" bIns="91401"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94649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167BA2-16D8-4D50-9F89-55039BA987E2}"/>
              </a:ext>
            </a:extLst>
          </p:cNvPr>
          <p:cNvSpPr>
            <a:spLocks noGrp="1"/>
          </p:cNvSpPr>
          <p:nvPr>
            <p:ph type="title"/>
          </p:nvPr>
        </p:nvSpPr>
        <p:spPr/>
        <p:txBody>
          <a:bodyPr/>
          <a:lstStyle/>
          <a:p>
            <a:r>
              <a:rPr lang="zh-CN" altLang="en-US" dirty="0"/>
              <a:t>神经网络训练</a:t>
            </a:r>
          </a:p>
        </p:txBody>
      </p:sp>
      <p:sp>
        <p:nvSpPr>
          <p:cNvPr id="3" name="内容占位符 2">
            <a:extLst>
              <a:ext uri="{FF2B5EF4-FFF2-40B4-BE49-F238E27FC236}">
                <a16:creationId xmlns:a16="http://schemas.microsoft.com/office/drawing/2014/main" id="{09CDA7BF-8DFF-4039-BF04-07FFEBE4663F}"/>
              </a:ext>
            </a:extLst>
          </p:cNvPr>
          <p:cNvSpPr>
            <a:spLocks noGrp="1"/>
          </p:cNvSpPr>
          <p:nvPr>
            <p:ph idx="1"/>
          </p:nvPr>
        </p:nvSpPr>
        <p:spPr/>
        <p:txBody>
          <a:bodyPr/>
          <a:lstStyle/>
          <a:p>
            <a:r>
              <a:rPr lang="zh-CN" altLang="en-US" sz="2800" dirty="0"/>
              <a:t>举例：</a:t>
            </a:r>
            <a:endParaRPr lang="en-US" altLang="zh-CN" sz="2800" dirty="0"/>
          </a:p>
          <a:p>
            <a:pPr marL="0" indent="0">
              <a:buNone/>
            </a:pPr>
            <a:r>
              <a:rPr lang="zh-CN" altLang="en-US" sz="2800" dirty="0"/>
              <a:t>   网络            计算图</a:t>
            </a:r>
          </a:p>
        </p:txBody>
      </p:sp>
      <p:pic>
        <p:nvPicPr>
          <p:cNvPr id="4" name="图片 3">
            <a:extLst>
              <a:ext uri="{FF2B5EF4-FFF2-40B4-BE49-F238E27FC236}">
                <a16:creationId xmlns:a16="http://schemas.microsoft.com/office/drawing/2014/main" id="{C1012F40-E27D-4F58-B2BB-07F496D0527F}"/>
              </a:ext>
            </a:extLst>
          </p:cNvPr>
          <p:cNvPicPr>
            <a:picLocks noChangeAspect="1"/>
          </p:cNvPicPr>
          <p:nvPr/>
        </p:nvPicPr>
        <p:blipFill>
          <a:blip r:embed="rId2"/>
          <a:stretch>
            <a:fillRect/>
          </a:stretch>
        </p:blipFill>
        <p:spPr>
          <a:xfrm>
            <a:off x="153487" y="2674206"/>
            <a:ext cx="2114550" cy="1781175"/>
          </a:xfrm>
          <a:prstGeom prst="rect">
            <a:avLst/>
          </a:prstGeom>
        </p:spPr>
      </p:pic>
      <p:pic>
        <p:nvPicPr>
          <p:cNvPr id="9" name="Picture 4">
            <a:extLst>
              <a:ext uri="{FF2B5EF4-FFF2-40B4-BE49-F238E27FC236}">
                <a16:creationId xmlns:a16="http://schemas.microsoft.com/office/drawing/2014/main" id="{C2C971DE-64CB-0841-95A5-AE7E43B56084}"/>
              </a:ext>
            </a:extLst>
          </p:cNvPr>
          <p:cNvPicPr>
            <a:picLocks noChangeAspect="1"/>
          </p:cNvPicPr>
          <p:nvPr/>
        </p:nvPicPr>
        <p:blipFill>
          <a:blip r:embed="rId3"/>
          <a:stretch>
            <a:fillRect/>
          </a:stretch>
        </p:blipFill>
        <p:spPr>
          <a:xfrm>
            <a:off x="2411760" y="2702679"/>
            <a:ext cx="6418763" cy="2690943"/>
          </a:xfrm>
          <a:prstGeom prst="rect">
            <a:avLst/>
          </a:prstGeom>
        </p:spPr>
      </p:pic>
      <p:pic>
        <p:nvPicPr>
          <p:cNvPr id="10" name="Picture 5">
            <a:extLst>
              <a:ext uri="{FF2B5EF4-FFF2-40B4-BE49-F238E27FC236}">
                <a16:creationId xmlns:a16="http://schemas.microsoft.com/office/drawing/2014/main" id="{FEAF5AE2-34D5-B64C-B294-6CD3B588FEF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932040" y="2724220"/>
            <a:ext cx="2222500" cy="487865"/>
          </a:xfrm>
          <a:prstGeom prst="rect">
            <a:avLst/>
          </a:prstGeom>
        </p:spPr>
      </p:pic>
      <p:pic>
        <p:nvPicPr>
          <p:cNvPr id="11" name="Picture 2">
            <a:extLst>
              <a:ext uri="{FF2B5EF4-FFF2-40B4-BE49-F238E27FC236}">
                <a16:creationId xmlns:a16="http://schemas.microsoft.com/office/drawing/2014/main" id="{2D9ED227-9BB6-B349-A986-D68797C31B86}"/>
              </a:ext>
            </a:extLst>
          </p:cNvPr>
          <p:cNvPicPr>
            <a:picLocks noChangeAspect="1"/>
          </p:cNvPicPr>
          <p:nvPr/>
        </p:nvPicPr>
        <p:blipFill>
          <a:blip r:embed="rId5"/>
          <a:stretch>
            <a:fillRect/>
          </a:stretch>
        </p:blipFill>
        <p:spPr>
          <a:xfrm>
            <a:off x="6516216" y="4063181"/>
            <a:ext cx="2057400" cy="570607"/>
          </a:xfrm>
          <a:prstGeom prst="rect">
            <a:avLst/>
          </a:prstGeom>
        </p:spPr>
      </p:pic>
      <p:pic>
        <p:nvPicPr>
          <p:cNvPr id="12" name="Picture 6">
            <a:extLst>
              <a:ext uri="{FF2B5EF4-FFF2-40B4-BE49-F238E27FC236}">
                <a16:creationId xmlns:a16="http://schemas.microsoft.com/office/drawing/2014/main" id="{280C92A4-6948-E74B-A683-102EE038555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067944" y="5081117"/>
            <a:ext cx="2222500" cy="487865"/>
          </a:xfrm>
          <a:prstGeom prst="rect">
            <a:avLst/>
          </a:prstGeom>
        </p:spPr>
      </p:pic>
    </p:spTree>
    <p:extLst>
      <p:ext uri="{BB962C8B-B14F-4D97-AF65-F5344CB8AC3E}">
        <p14:creationId xmlns:p14="http://schemas.microsoft.com/office/powerpoint/2010/main" val="30636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164896-7FD2-4692-AC89-4A48CB6A7427}"/>
              </a:ext>
            </a:extLst>
          </p:cNvPr>
          <p:cNvSpPr>
            <a:spLocks noGrp="1"/>
          </p:cNvSpPr>
          <p:nvPr>
            <p:ph type="title"/>
          </p:nvPr>
        </p:nvSpPr>
        <p:spPr/>
        <p:txBody>
          <a:bodyPr/>
          <a:lstStyle/>
          <a:p>
            <a:r>
              <a:rPr lang="zh-CN" altLang="en-US" dirty="0"/>
              <a:t>神经网络训练</a:t>
            </a:r>
          </a:p>
        </p:txBody>
      </p:sp>
      <p:sp>
        <p:nvSpPr>
          <p:cNvPr id="3" name="内容占位符 2">
            <a:extLst>
              <a:ext uri="{FF2B5EF4-FFF2-40B4-BE49-F238E27FC236}">
                <a16:creationId xmlns:a16="http://schemas.microsoft.com/office/drawing/2014/main" id="{EB44E7B0-35AA-4AD0-BB62-735AC334B1C4}"/>
              </a:ext>
            </a:extLst>
          </p:cNvPr>
          <p:cNvSpPr>
            <a:spLocks noGrp="1"/>
          </p:cNvSpPr>
          <p:nvPr>
            <p:ph idx="1"/>
          </p:nvPr>
        </p:nvSpPr>
        <p:spPr/>
        <p:txBody>
          <a:bodyPr/>
          <a:lstStyle/>
          <a:p>
            <a:r>
              <a:rPr lang="en-US" altLang="zh-CN" sz="2800" dirty="0"/>
              <a:t>sigmoid</a:t>
            </a:r>
            <a:r>
              <a:rPr lang="zh-CN" altLang="en-US" sz="2800" dirty="0"/>
              <a:t>函数</a:t>
            </a:r>
            <a:endParaRPr lang="en-US" altLang="zh-CN" sz="2800" dirty="0"/>
          </a:p>
          <a:p>
            <a:endParaRPr lang="en-US" altLang="zh-CN" sz="2800" dirty="0"/>
          </a:p>
          <a:p>
            <a:endParaRPr lang="en-US" altLang="zh-CN" sz="2800" dirty="0"/>
          </a:p>
          <a:p>
            <a:r>
              <a:rPr lang="en-US" altLang="zh-CN" sz="2800" dirty="0"/>
              <a:t>tanh</a:t>
            </a:r>
            <a:r>
              <a:rPr lang="zh-CN" altLang="en-US" sz="2800" dirty="0"/>
              <a:t>函数</a:t>
            </a:r>
            <a:endParaRPr lang="en-US" altLang="zh-CN" sz="2800" dirty="0"/>
          </a:p>
          <a:p>
            <a:pPr marL="0" indent="0">
              <a:buNone/>
            </a:pPr>
            <a:endParaRPr lang="en-US" altLang="zh-CN" sz="2800" dirty="0"/>
          </a:p>
          <a:p>
            <a:pPr marL="0" indent="0">
              <a:buNone/>
            </a:pPr>
            <a:endParaRPr lang="en-US" altLang="zh-CN" sz="2800" dirty="0"/>
          </a:p>
          <a:p>
            <a:r>
              <a:rPr lang="en-US" altLang="zh-CN" sz="2800" dirty="0" err="1"/>
              <a:t>ReLU</a:t>
            </a:r>
            <a:r>
              <a:rPr lang="zh-CN" altLang="en-US" sz="2800" dirty="0"/>
              <a:t>函数</a:t>
            </a:r>
          </a:p>
        </p:txBody>
      </p:sp>
      <p:pic>
        <p:nvPicPr>
          <p:cNvPr id="4" name="图片 3">
            <a:extLst>
              <a:ext uri="{FF2B5EF4-FFF2-40B4-BE49-F238E27FC236}">
                <a16:creationId xmlns:a16="http://schemas.microsoft.com/office/drawing/2014/main" id="{266DC507-1BEA-4B6E-8750-4F62207723A7}"/>
              </a:ext>
            </a:extLst>
          </p:cNvPr>
          <p:cNvPicPr>
            <a:picLocks noChangeAspect="1"/>
          </p:cNvPicPr>
          <p:nvPr/>
        </p:nvPicPr>
        <p:blipFill>
          <a:blip r:embed="rId2"/>
          <a:stretch>
            <a:fillRect/>
          </a:stretch>
        </p:blipFill>
        <p:spPr>
          <a:xfrm>
            <a:off x="1331640" y="2204864"/>
            <a:ext cx="2314575" cy="723900"/>
          </a:xfrm>
          <a:prstGeom prst="rect">
            <a:avLst/>
          </a:prstGeom>
        </p:spPr>
      </p:pic>
      <p:pic>
        <p:nvPicPr>
          <p:cNvPr id="5" name="图片 4">
            <a:extLst>
              <a:ext uri="{FF2B5EF4-FFF2-40B4-BE49-F238E27FC236}">
                <a16:creationId xmlns:a16="http://schemas.microsoft.com/office/drawing/2014/main" id="{4665FBA6-7029-4283-A8BE-297010D2895F}"/>
              </a:ext>
            </a:extLst>
          </p:cNvPr>
          <p:cNvPicPr>
            <a:picLocks noChangeAspect="1"/>
          </p:cNvPicPr>
          <p:nvPr/>
        </p:nvPicPr>
        <p:blipFill>
          <a:blip r:embed="rId3"/>
          <a:stretch>
            <a:fillRect/>
          </a:stretch>
        </p:blipFill>
        <p:spPr>
          <a:xfrm>
            <a:off x="1334542" y="3759113"/>
            <a:ext cx="2381250" cy="733425"/>
          </a:xfrm>
          <a:prstGeom prst="rect">
            <a:avLst/>
          </a:prstGeom>
        </p:spPr>
      </p:pic>
      <p:pic>
        <p:nvPicPr>
          <p:cNvPr id="6" name="图片 5">
            <a:extLst>
              <a:ext uri="{FF2B5EF4-FFF2-40B4-BE49-F238E27FC236}">
                <a16:creationId xmlns:a16="http://schemas.microsoft.com/office/drawing/2014/main" id="{2F43B92B-7A9F-4828-B5E5-52CBE6274D9A}"/>
              </a:ext>
            </a:extLst>
          </p:cNvPr>
          <p:cNvPicPr>
            <a:picLocks noChangeAspect="1"/>
          </p:cNvPicPr>
          <p:nvPr/>
        </p:nvPicPr>
        <p:blipFill>
          <a:blip r:embed="rId4"/>
          <a:stretch>
            <a:fillRect/>
          </a:stretch>
        </p:blipFill>
        <p:spPr>
          <a:xfrm>
            <a:off x="1331640" y="5306132"/>
            <a:ext cx="2714625" cy="742950"/>
          </a:xfrm>
          <a:prstGeom prst="rect">
            <a:avLst/>
          </a:prstGeom>
        </p:spPr>
      </p:pic>
    </p:spTree>
    <p:extLst>
      <p:ext uri="{BB962C8B-B14F-4D97-AF65-F5344CB8AC3E}">
        <p14:creationId xmlns:p14="http://schemas.microsoft.com/office/powerpoint/2010/main" val="485970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A760D9-4918-485A-96D8-2D7ABF4A8356}"/>
              </a:ext>
            </a:extLst>
          </p:cNvPr>
          <p:cNvSpPr>
            <a:spLocks noGrp="1"/>
          </p:cNvSpPr>
          <p:nvPr>
            <p:ph type="title"/>
          </p:nvPr>
        </p:nvSpPr>
        <p:spPr/>
        <p:txBody>
          <a:bodyPr/>
          <a:lstStyle/>
          <a:p>
            <a:r>
              <a:rPr lang="zh-CN" altLang="en-US" dirty="0"/>
              <a:t>神经网络训练</a:t>
            </a:r>
          </a:p>
        </p:txBody>
      </p:sp>
      <p:sp>
        <p:nvSpPr>
          <p:cNvPr id="3" name="内容占位符 2">
            <a:extLst>
              <a:ext uri="{FF2B5EF4-FFF2-40B4-BE49-F238E27FC236}">
                <a16:creationId xmlns:a16="http://schemas.microsoft.com/office/drawing/2014/main" id="{4FC4C7CB-76CD-40CB-A745-65847F052A80}"/>
              </a:ext>
            </a:extLst>
          </p:cNvPr>
          <p:cNvSpPr>
            <a:spLocks noGrp="1"/>
          </p:cNvSpPr>
          <p:nvPr>
            <p:ph idx="1"/>
          </p:nvPr>
        </p:nvSpPr>
        <p:spPr>
          <a:xfrm>
            <a:off x="471487" y="1340768"/>
            <a:ext cx="8229600" cy="5256584"/>
          </a:xfrm>
        </p:spPr>
        <p:txBody>
          <a:bodyPr/>
          <a:lstStyle/>
          <a:p>
            <a:r>
              <a:rPr lang="zh-CN" altLang="en-US" sz="2800" b="1" dirty="0"/>
              <a:t>避免过拟合</a:t>
            </a:r>
            <a:endParaRPr lang="en-US" altLang="zh-CN" sz="2800" b="1" dirty="0"/>
          </a:p>
          <a:p>
            <a:pPr marL="0" indent="0">
              <a:buNone/>
            </a:pPr>
            <a:r>
              <a:rPr lang="en-US" altLang="zh-CN" sz="2800" dirty="0"/>
              <a:t>   </a:t>
            </a:r>
            <a:r>
              <a:rPr lang="en-US" altLang="zh-CN" sz="2800" b="1" dirty="0"/>
              <a:t>1.</a:t>
            </a:r>
            <a:r>
              <a:rPr lang="zh-CN" altLang="en-US" sz="2800" b="1" dirty="0"/>
              <a:t>正则化</a:t>
            </a:r>
            <a:r>
              <a:rPr lang="zh-CN" altLang="en-US" sz="2800" dirty="0"/>
              <a:t>   参数约束项</a:t>
            </a:r>
            <a:endParaRPr lang="en-US" altLang="zh-CN" sz="2800" dirty="0"/>
          </a:p>
          <a:p>
            <a:pPr marL="0" indent="0">
              <a:buNone/>
            </a:pPr>
            <a:r>
              <a:rPr lang="en-US" altLang="zh-CN" sz="2800" dirty="0"/>
              <a:t>   </a:t>
            </a:r>
          </a:p>
          <a:p>
            <a:pPr marL="0" indent="0">
              <a:buNone/>
            </a:pPr>
            <a:r>
              <a:rPr lang="en-US" altLang="zh-CN" sz="2800" dirty="0"/>
              <a:t>   </a:t>
            </a:r>
          </a:p>
          <a:p>
            <a:pPr marL="0" indent="0">
              <a:buNone/>
            </a:pPr>
            <a:r>
              <a:rPr lang="en-US" altLang="zh-CN" sz="2800" dirty="0"/>
              <a:t>   </a:t>
            </a:r>
            <a:r>
              <a:rPr lang="en-US" altLang="zh-CN" sz="2800" b="1" dirty="0"/>
              <a:t>2.dropout</a:t>
            </a:r>
          </a:p>
          <a:p>
            <a:pPr marL="0" indent="0">
              <a:buNone/>
            </a:pPr>
            <a:endParaRPr lang="en-US" altLang="zh-CN" sz="2800" dirty="0"/>
          </a:p>
          <a:p>
            <a:pPr marL="0" indent="0">
              <a:buNone/>
            </a:pPr>
            <a:r>
              <a:rPr lang="en-US" altLang="zh-CN" sz="2800" dirty="0"/>
              <a:t>   </a:t>
            </a:r>
          </a:p>
          <a:p>
            <a:pPr marL="0" indent="0">
              <a:buNone/>
            </a:pPr>
            <a:r>
              <a:rPr lang="en-US" altLang="zh-CN" sz="2800" dirty="0"/>
              <a:t>   </a:t>
            </a:r>
            <a:r>
              <a:rPr lang="en-US" altLang="zh-CN" sz="2800" b="1" dirty="0"/>
              <a:t>3.</a:t>
            </a:r>
            <a:r>
              <a:rPr lang="zh-CN" altLang="en-US" sz="2800" b="1" dirty="0"/>
              <a:t>降低网络参数规模</a:t>
            </a:r>
            <a:endParaRPr lang="en-US" altLang="zh-CN" sz="2800" b="1" dirty="0"/>
          </a:p>
          <a:p>
            <a:pPr marL="0" indent="0">
              <a:buNone/>
            </a:pPr>
            <a:r>
              <a:rPr lang="en-US" altLang="zh-CN" sz="2800" dirty="0"/>
              <a:t>   </a:t>
            </a:r>
            <a:r>
              <a:rPr lang="en-US" altLang="zh-CN" sz="2800" b="1" dirty="0"/>
              <a:t>4.</a:t>
            </a:r>
            <a:r>
              <a:rPr lang="zh-CN" altLang="en-US" sz="2800" b="1" dirty="0"/>
              <a:t>数据增强</a:t>
            </a:r>
            <a:endParaRPr lang="en-US" altLang="zh-CN" sz="2800" b="1" dirty="0"/>
          </a:p>
          <a:p>
            <a:pPr marL="0" indent="0">
              <a:buNone/>
            </a:pPr>
            <a:r>
              <a:rPr lang="en-US" altLang="zh-CN" sz="2800" b="1" dirty="0"/>
              <a:t>   5.</a:t>
            </a:r>
            <a:r>
              <a:rPr lang="zh-CN" altLang="en-US" sz="2800" b="1" dirty="0"/>
              <a:t>训练测试数据划分</a:t>
            </a:r>
            <a:endParaRPr lang="en-US" altLang="zh-CN" sz="2800" b="1" dirty="0"/>
          </a:p>
          <a:p>
            <a:pPr marL="0" indent="0">
              <a:buNone/>
            </a:pPr>
            <a:endParaRPr lang="zh-CN" altLang="en-US" dirty="0"/>
          </a:p>
        </p:txBody>
      </p:sp>
      <p:pic>
        <p:nvPicPr>
          <p:cNvPr id="1026" name="Picture 2">
            <a:extLst>
              <a:ext uri="{FF2B5EF4-FFF2-40B4-BE49-F238E27FC236}">
                <a16:creationId xmlns:a16="http://schemas.microsoft.com/office/drawing/2014/main" id="{0D8D4B43-81FC-4055-8A46-B7EF107A6D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0880" y="2669207"/>
            <a:ext cx="4536504" cy="2199953"/>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a:extLst>
              <a:ext uri="{FF2B5EF4-FFF2-40B4-BE49-F238E27FC236}">
                <a16:creationId xmlns:a16="http://schemas.microsoft.com/office/drawing/2014/main" id="{05960AAD-1AF9-4044-9E9E-CD1F822A3D23}"/>
              </a:ext>
            </a:extLst>
          </p:cNvPr>
          <p:cNvPicPr>
            <a:picLocks noChangeAspect="1"/>
          </p:cNvPicPr>
          <p:nvPr/>
        </p:nvPicPr>
        <p:blipFill>
          <a:blip r:embed="rId3"/>
          <a:stretch>
            <a:fillRect/>
          </a:stretch>
        </p:blipFill>
        <p:spPr>
          <a:xfrm>
            <a:off x="4242742" y="1692720"/>
            <a:ext cx="3810000" cy="857250"/>
          </a:xfrm>
          <a:prstGeom prst="rect">
            <a:avLst/>
          </a:prstGeom>
        </p:spPr>
      </p:pic>
    </p:spTree>
    <p:extLst>
      <p:ext uri="{BB962C8B-B14F-4D97-AF65-F5344CB8AC3E}">
        <p14:creationId xmlns:p14="http://schemas.microsoft.com/office/powerpoint/2010/main" val="19406756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pPr eaLnBrk="1" hangingPunct="1">
              <a:defRPr/>
            </a:pPr>
            <a:r>
              <a:rPr lang="zh-CN" altLang="en-US" dirty="0"/>
              <a:t>目录</a:t>
            </a:r>
          </a:p>
        </p:txBody>
      </p:sp>
      <p:sp>
        <p:nvSpPr>
          <p:cNvPr id="58371" name="Rectangle 3"/>
          <p:cNvSpPr>
            <a:spLocks noGrp="1" noChangeArrowheads="1"/>
          </p:cNvSpPr>
          <p:nvPr>
            <p:ph type="body" idx="1"/>
          </p:nvPr>
        </p:nvSpPr>
        <p:spPr/>
        <p:txBody>
          <a:bodyPr/>
          <a:lstStyle/>
          <a:p>
            <a:pPr eaLnBrk="1" hangingPunct="1"/>
            <a:r>
              <a:rPr lang="en-US" altLang="zh-CN" b="1" dirty="0"/>
              <a:t>8.1 </a:t>
            </a:r>
            <a:r>
              <a:rPr lang="zh-CN" altLang="en-US" b="1" dirty="0"/>
              <a:t>神经元</a:t>
            </a:r>
          </a:p>
          <a:p>
            <a:pPr eaLnBrk="1" hangingPunct="1"/>
            <a:r>
              <a:rPr lang="en-US" altLang="zh-CN" b="1" dirty="0"/>
              <a:t>8.2 XOR</a:t>
            </a:r>
            <a:r>
              <a:rPr lang="zh-CN" altLang="en-US" b="1" dirty="0"/>
              <a:t>问题</a:t>
            </a:r>
          </a:p>
          <a:p>
            <a:pPr eaLnBrk="1" hangingPunct="1"/>
            <a:r>
              <a:rPr lang="en-US" altLang="zh-CN" b="1" dirty="0"/>
              <a:t>8.3 </a:t>
            </a:r>
            <a:r>
              <a:rPr lang="zh-CN" altLang="en-US" b="1" dirty="0"/>
              <a:t>前向神经网络</a:t>
            </a:r>
            <a:endParaRPr lang="en-US" altLang="zh-CN" b="1" dirty="0"/>
          </a:p>
          <a:p>
            <a:pPr eaLnBrk="1" hangingPunct="1"/>
            <a:r>
              <a:rPr lang="en-US" altLang="zh-CN" b="1" dirty="0"/>
              <a:t>8.4 </a:t>
            </a:r>
            <a:r>
              <a:rPr lang="zh-CN" altLang="en-US" b="1" dirty="0"/>
              <a:t>神经网络训练</a:t>
            </a:r>
            <a:endParaRPr lang="en-US" altLang="zh-CN" b="1" dirty="0"/>
          </a:p>
          <a:p>
            <a:pPr eaLnBrk="1" hangingPunct="1"/>
            <a:r>
              <a:rPr lang="en-US" altLang="zh-CN" b="1" dirty="0">
                <a:solidFill>
                  <a:srgbClr val="B2B2B2"/>
                </a:solidFill>
              </a:rPr>
              <a:t>8.5 </a:t>
            </a:r>
            <a:r>
              <a:rPr lang="zh-CN" altLang="en-US" b="1" dirty="0">
                <a:solidFill>
                  <a:srgbClr val="B2B2B2"/>
                </a:solidFill>
              </a:rPr>
              <a:t>神经网络文本应用</a:t>
            </a:r>
          </a:p>
        </p:txBody>
      </p:sp>
    </p:spTree>
    <p:extLst>
      <p:ext uri="{BB962C8B-B14F-4D97-AF65-F5344CB8AC3E}">
        <p14:creationId xmlns:p14="http://schemas.microsoft.com/office/powerpoint/2010/main" val="19808166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D3430-79BF-FD46-9D0F-51DECC01C94D}"/>
              </a:ext>
            </a:extLst>
          </p:cNvPr>
          <p:cNvSpPr>
            <a:spLocks noGrp="1"/>
          </p:cNvSpPr>
          <p:nvPr>
            <p:ph type="title"/>
          </p:nvPr>
        </p:nvSpPr>
        <p:spPr/>
        <p:txBody>
          <a:bodyPr/>
          <a:lstStyle/>
          <a:p>
            <a:r>
              <a:rPr lang="zh-CN" altLang="en-US" dirty="0"/>
              <a:t>神经网络文本应用</a:t>
            </a:r>
            <a:endParaRPr lang="en-US" b="0" dirty="0"/>
          </a:p>
        </p:txBody>
      </p:sp>
      <p:sp>
        <p:nvSpPr>
          <p:cNvPr id="3" name="Content Placeholder 2">
            <a:extLst>
              <a:ext uri="{FF2B5EF4-FFF2-40B4-BE49-F238E27FC236}">
                <a16:creationId xmlns:a16="http://schemas.microsoft.com/office/drawing/2014/main" id="{D50E0E47-2118-B143-B41A-308F3C7B2759}"/>
              </a:ext>
            </a:extLst>
          </p:cNvPr>
          <p:cNvSpPr>
            <a:spLocks noGrp="1"/>
          </p:cNvSpPr>
          <p:nvPr>
            <p:ph idx="1"/>
          </p:nvPr>
        </p:nvSpPr>
        <p:spPr>
          <a:xfrm>
            <a:off x="822960" y="1981200"/>
            <a:ext cx="8016238" cy="4019550"/>
          </a:xfrm>
        </p:spPr>
        <p:txBody>
          <a:bodyPr/>
          <a:lstStyle/>
          <a:p>
            <a:pPr marL="608005" lvl="1" indent="-457200">
              <a:spcAft>
                <a:spcPts val="900"/>
              </a:spcAft>
              <a:buFont typeface="+mj-lt"/>
              <a:buAutoNum type="arabicPeriod"/>
            </a:pPr>
            <a:r>
              <a:rPr lang="en-US" sz="3600" dirty="0" err="1"/>
              <a:t>文本分类</a:t>
            </a:r>
            <a:endParaRPr lang="en-US" sz="3600" dirty="0"/>
          </a:p>
          <a:p>
            <a:pPr marL="608005" lvl="1" indent="-457200">
              <a:spcAft>
                <a:spcPts val="900"/>
              </a:spcAft>
              <a:buFont typeface="+mj-lt"/>
              <a:buAutoNum type="arabicPeriod"/>
            </a:pPr>
            <a:r>
              <a:rPr lang="en-US" sz="3600" dirty="0" err="1"/>
              <a:t>语言模型</a:t>
            </a:r>
            <a:endParaRPr lang="en-US" sz="3600" dirty="0"/>
          </a:p>
          <a:p>
            <a:pPr marL="0" indent="0"/>
            <a:endParaRPr lang="en-US" sz="900" dirty="0"/>
          </a:p>
        </p:txBody>
      </p:sp>
    </p:spTree>
    <p:extLst>
      <p:ext uri="{BB962C8B-B14F-4D97-AF65-F5344CB8AC3E}">
        <p14:creationId xmlns:p14="http://schemas.microsoft.com/office/powerpoint/2010/main" val="1662018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B4B878-8B40-4B62-B577-1EA0CA39AA21}"/>
              </a:ext>
            </a:extLst>
          </p:cNvPr>
          <p:cNvSpPr>
            <a:spLocks noGrp="1"/>
          </p:cNvSpPr>
          <p:nvPr>
            <p:ph type="title"/>
          </p:nvPr>
        </p:nvSpPr>
        <p:spPr/>
        <p:txBody>
          <a:bodyPr/>
          <a:lstStyle/>
          <a:p>
            <a:r>
              <a:rPr lang="zh-CN" altLang="en-US" dirty="0"/>
              <a:t>神经元</a:t>
            </a:r>
          </a:p>
        </p:txBody>
      </p:sp>
      <p:sp>
        <p:nvSpPr>
          <p:cNvPr id="3" name="内容占位符 2">
            <a:extLst>
              <a:ext uri="{FF2B5EF4-FFF2-40B4-BE49-F238E27FC236}">
                <a16:creationId xmlns:a16="http://schemas.microsoft.com/office/drawing/2014/main" id="{2E6C541F-8E0C-4C16-AA4F-5AC295BB2776}"/>
              </a:ext>
            </a:extLst>
          </p:cNvPr>
          <p:cNvSpPr>
            <a:spLocks noGrp="1"/>
          </p:cNvSpPr>
          <p:nvPr>
            <p:ph idx="1"/>
          </p:nvPr>
        </p:nvSpPr>
        <p:spPr/>
        <p:txBody>
          <a:bodyPr/>
          <a:lstStyle/>
          <a:p>
            <a:r>
              <a:rPr lang="zh-CN" altLang="en-US" dirty="0"/>
              <a:t>举例</a:t>
            </a:r>
            <a:endParaRPr lang="en-US" altLang="zh-CN" dirty="0"/>
          </a:p>
          <a:p>
            <a:endParaRPr lang="en-US" altLang="zh-CN" dirty="0"/>
          </a:p>
          <a:p>
            <a:pPr marL="0" indent="0">
              <a:buNone/>
            </a:pPr>
            <a:endParaRPr lang="en-US" altLang="zh-CN" dirty="0"/>
          </a:p>
          <a:p>
            <a:endParaRPr lang="en-US" altLang="zh-CN" dirty="0"/>
          </a:p>
          <a:p>
            <a:endParaRPr lang="en-US" altLang="zh-CN" dirty="0"/>
          </a:p>
          <a:p>
            <a:endParaRPr lang="zh-CN" altLang="en-US" dirty="0"/>
          </a:p>
        </p:txBody>
      </p:sp>
      <p:pic>
        <p:nvPicPr>
          <p:cNvPr id="4" name="图片 3">
            <a:extLst>
              <a:ext uri="{FF2B5EF4-FFF2-40B4-BE49-F238E27FC236}">
                <a16:creationId xmlns:a16="http://schemas.microsoft.com/office/drawing/2014/main" id="{47F3439C-C92F-424E-A074-347BF9157F22}"/>
              </a:ext>
            </a:extLst>
          </p:cNvPr>
          <p:cNvPicPr>
            <a:picLocks noChangeAspect="1"/>
          </p:cNvPicPr>
          <p:nvPr/>
        </p:nvPicPr>
        <p:blipFill>
          <a:blip r:embed="rId2"/>
          <a:stretch>
            <a:fillRect/>
          </a:stretch>
        </p:blipFill>
        <p:spPr>
          <a:xfrm>
            <a:off x="1763688" y="2204864"/>
            <a:ext cx="1781175" cy="685800"/>
          </a:xfrm>
          <a:prstGeom prst="rect">
            <a:avLst/>
          </a:prstGeom>
        </p:spPr>
      </p:pic>
      <p:pic>
        <p:nvPicPr>
          <p:cNvPr id="5" name="图片 4">
            <a:extLst>
              <a:ext uri="{FF2B5EF4-FFF2-40B4-BE49-F238E27FC236}">
                <a16:creationId xmlns:a16="http://schemas.microsoft.com/office/drawing/2014/main" id="{539A00FD-4CBF-480F-8013-BC9497CE7009}"/>
              </a:ext>
            </a:extLst>
          </p:cNvPr>
          <p:cNvPicPr>
            <a:picLocks noChangeAspect="1"/>
          </p:cNvPicPr>
          <p:nvPr/>
        </p:nvPicPr>
        <p:blipFill>
          <a:blip r:embed="rId3"/>
          <a:stretch>
            <a:fillRect/>
          </a:stretch>
        </p:blipFill>
        <p:spPr>
          <a:xfrm>
            <a:off x="1735113" y="3057525"/>
            <a:ext cx="1809750" cy="371475"/>
          </a:xfrm>
          <a:prstGeom prst="rect">
            <a:avLst/>
          </a:prstGeom>
        </p:spPr>
      </p:pic>
      <p:pic>
        <p:nvPicPr>
          <p:cNvPr id="6" name="图片 5">
            <a:extLst>
              <a:ext uri="{FF2B5EF4-FFF2-40B4-BE49-F238E27FC236}">
                <a16:creationId xmlns:a16="http://schemas.microsoft.com/office/drawing/2014/main" id="{AB137151-0000-4603-8E3C-C2A41902F8F1}"/>
              </a:ext>
            </a:extLst>
          </p:cNvPr>
          <p:cNvPicPr>
            <a:picLocks noChangeAspect="1"/>
          </p:cNvPicPr>
          <p:nvPr/>
        </p:nvPicPr>
        <p:blipFill>
          <a:blip r:embed="rId4"/>
          <a:stretch>
            <a:fillRect/>
          </a:stretch>
        </p:blipFill>
        <p:spPr>
          <a:xfrm>
            <a:off x="827584" y="3566145"/>
            <a:ext cx="6619875" cy="638175"/>
          </a:xfrm>
          <a:prstGeom prst="rect">
            <a:avLst/>
          </a:prstGeom>
        </p:spPr>
      </p:pic>
    </p:spTree>
    <p:extLst>
      <p:ext uri="{BB962C8B-B14F-4D97-AF65-F5344CB8AC3E}">
        <p14:creationId xmlns:p14="http://schemas.microsoft.com/office/powerpoint/2010/main" val="24528309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4496"/>
            <a:ext cx="8191500" cy="1059890"/>
          </a:xfrm>
        </p:spPr>
        <p:txBody>
          <a:bodyPr>
            <a:normAutofit/>
          </a:bodyPr>
          <a:lstStyle/>
          <a:p>
            <a:r>
              <a:rPr lang="zh-CN" altLang="en-US" dirty="0"/>
              <a:t>文本分类</a:t>
            </a:r>
            <a:r>
              <a:rPr lang="zh-CN" altLang="en-US" b="0" dirty="0"/>
              <a:t>：情感分类</a:t>
            </a:r>
            <a:endParaRPr lang="en-US" b="0" dirty="0"/>
          </a:p>
        </p:txBody>
      </p:sp>
      <p:sp>
        <p:nvSpPr>
          <p:cNvPr id="3" name="Content Placeholder 2"/>
          <p:cNvSpPr>
            <a:spLocks noGrp="1"/>
          </p:cNvSpPr>
          <p:nvPr>
            <p:ph idx="1"/>
          </p:nvPr>
        </p:nvSpPr>
        <p:spPr>
          <a:xfrm>
            <a:off x="846826" y="1765624"/>
            <a:ext cx="7283918" cy="3505200"/>
          </a:xfrm>
        </p:spPr>
        <p:txBody>
          <a:bodyPr/>
          <a:lstStyle/>
          <a:p>
            <a:r>
              <a:rPr lang="zh-CN" altLang="en-US" dirty="0"/>
              <a:t>与</a:t>
            </a:r>
            <a:r>
              <a:rPr lang="en-US" altLang="zh-CN" dirty="0"/>
              <a:t>Logistics</a:t>
            </a:r>
            <a:r>
              <a:rPr lang="zh-CN" altLang="en-US" dirty="0"/>
              <a:t>回归一样</a:t>
            </a:r>
            <a:endParaRPr lang="en-US" dirty="0"/>
          </a:p>
          <a:p>
            <a:r>
              <a:rPr lang="zh-CN" altLang="en-US" dirty="0"/>
              <a:t>输入特征向量</a:t>
            </a:r>
            <a:endParaRPr lang="en-US" dirty="0"/>
          </a:p>
          <a:p>
            <a:r>
              <a:rPr lang="zh-CN" altLang="en-US" dirty="0"/>
              <a:t>输出预测的分类结果</a:t>
            </a:r>
            <a:r>
              <a:rPr lang="en-US" dirty="0"/>
              <a:t>0 </a:t>
            </a:r>
            <a:r>
              <a:rPr lang="zh-CN" altLang="en-US" dirty="0"/>
              <a:t>或 </a:t>
            </a:r>
            <a:r>
              <a:rPr lang="en-US" dirty="0"/>
              <a:t>1</a:t>
            </a:r>
          </a:p>
        </p:txBody>
      </p:sp>
      <p:grpSp>
        <p:nvGrpSpPr>
          <p:cNvPr id="42" name="Group 41"/>
          <p:cNvGrpSpPr/>
          <p:nvPr/>
        </p:nvGrpSpPr>
        <p:grpSpPr>
          <a:xfrm>
            <a:off x="5940152" y="3799146"/>
            <a:ext cx="2682232" cy="2468463"/>
            <a:chOff x="1997416" y="1094195"/>
            <a:chExt cx="5745099" cy="4285206"/>
          </a:xfrm>
        </p:grpSpPr>
        <p:sp>
          <p:nvSpPr>
            <p:cNvPr id="7" name="Oval 6"/>
            <p:cNvSpPr/>
            <p:nvPr/>
          </p:nvSpPr>
          <p:spPr bwMode="auto">
            <a:xfrm>
              <a:off x="3581401" y="2724150"/>
              <a:ext cx="381001" cy="82645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8" name="Oval 7"/>
            <p:cNvSpPr/>
            <p:nvPr/>
          </p:nvSpPr>
          <p:spPr bwMode="auto">
            <a:xfrm>
              <a:off x="3429000" y="2541993"/>
              <a:ext cx="749666" cy="826450"/>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9" name="Oval 8"/>
            <p:cNvSpPr/>
            <p:nvPr/>
          </p:nvSpPr>
          <p:spPr bwMode="auto">
            <a:xfrm>
              <a:off x="4267202" y="1094195"/>
              <a:ext cx="749666" cy="826450"/>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10" name="Oval 9"/>
            <p:cNvSpPr/>
            <p:nvPr/>
          </p:nvSpPr>
          <p:spPr bwMode="auto">
            <a:xfrm>
              <a:off x="5105397" y="2541993"/>
              <a:ext cx="749666" cy="826450"/>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11" name="Oval 10"/>
            <p:cNvSpPr/>
            <p:nvPr/>
          </p:nvSpPr>
          <p:spPr bwMode="auto">
            <a:xfrm>
              <a:off x="4267202" y="2541993"/>
              <a:ext cx="749666" cy="826450"/>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cxnSp>
          <p:nvCxnSpPr>
            <p:cNvPr id="12" name="Straight Arrow Connector 11"/>
            <p:cNvCxnSpPr>
              <a:cxnSpLocks/>
              <a:stCxn id="8" idx="0"/>
              <a:endCxn id="9" idx="3"/>
            </p:cNvCxnSpPr>
            <p:nvPr/>
          </p:nvCxnSpPr>
          <p:spPr bwMode="auto">
            <a:xfrm flipV="1">
              <a:off x="3803834" y="1799615"/>
              <a:ext cx="573153" cy="742379"/>
            </a:xfrm>
            <a:prstGeom prst="straightConnector1">
              <a:avLst/>
            </a:prstGeom>
            <a:noFill/>
            <a:ln w="9525" cap="flat" cmpd="sng" algn="ctr">
              <a:noFill/>
              <a:prstDash val="solid"/>
              <a:round/>
              <a:headEnd type="none" w="med" len="med"/>
              <a:tailEnd type="arrow"/>
            </a:ln>
            <a:effectLst/>
          </p:spPr>
        </p:cxnSp>
        <p:cxnSp>
          <p:nvCxnSpPr>
            <p:cNvPr id="13" name="Straight Arrow Connector 12"/>
            <p:cNvCxnSpPr>
              <a:cxnSpLocks/>
              <a:stCxn id="11" idx="0"/>
              <a:endCxn id="9" idx="4"/>
            </p:cNvCxnSpPr>
            <p:nvPr/>
          </p:nvCxnSpPr>
          <p:spPr bwMode="auto">
            <a:xfrm flipV="1">
              <a:off x="4642036" y="1920645"/>
              <a:ext cx="0" cy="621348"/>
            </a:xfrm>
            <a:prstGeom prst="straightConnector1">
              <a:avLst/>
            </a:prstGeom>
            <a:noFill/>
            <a:ln w="9525" cap="flat" cmpd="sng" algn="ctr">
              <a:solidFill>
                <a:schemeClr val="tx1"/>
              </a:solidFill>
              <a:prstDash val="solid"/>
              <a:round/>
              <a:headEnd type="none" w="med" len="med"/>
              <a:tailEnd type="arrow"/>
            </a:ln>
            <a:effectLst/>
          </p:spPr>
        </p:cxnSp>
        <p:cxnSp>
          <p:nvCxnSpPr>
            <p:cNvPr id="14" name="Straight Arrow Connector 13"/>
            <p:cNvCxnSpPr>
              <a:cxnSpLocks/>
              <a:stCxn id="10" idx="0"/>
              <a:endCxn id="9" idx="4"/>
            </p:cNvCxnSpPr>
            <p:nvPr/>
          </p:nvCxnSpPr>
          <p:spPr bwMode="auto">
            <a:xfrm flipH="1" flipV="1">
              <a:off x="4642036" y="1920645"/>
              <a:ext cx="838195" cy="621348"/>
            </a:xfrm>
            <a:prstGeom prst="straightConnector1">
              <a:avLst/>
            </a:prstGeom>
            <a:noFill/>
            <a:ln w="9525" cap="flat" cmpd="sng" algn="ctr">
              <a:solidFill>
                <a:schemeClr val="tx1"/>
              </a:solidFill>
              <a:prstDash val="solid"/>
              <a:round/>
              <a:headEnd type="none" w="med" len="med"/>
              <a:tailEnd type="arrow"/>
            </a:ln>
            <a:effectLst/>
          </p:spPr>
        </p:cxnSp>
        <p:cxnSp>
          <p:nvCxnSpPr>
            <p:cNvPr id="15" name="Straight Arrow Connector 14"/>
            <p:cNvCxnSpPr>
              <a:cxnSpLocks/>
              <a:stCxn id="8" idx="7"/>
              <a:endCxn id="9" idx="4"/>
            </p:cNvCxnSpPr>
            <p:nvPr/>
          </p:nvCxnSpPr>
          <p:spPr bwMode="auto">
            <a:xfrm flipV="1">
              <a:off x="4068880" y="1920645"/>
              <a:ext cx="573156" cy="742379"/>
            </a:xfrm>
            <a:prstGeom prst="straightConnector1">
              <a:avLst/>
            </a:prstGeom>
            <a:noFill/>
            <a:ln w="9525" cap="flat" cmpd="sng" algn="ctr">
              <a:solidFill>
                <a:schemeClr val="tx1"/>
              </a:solidFill>
              <a:prstDash val="solid"/>
              <a:round/>
              <a:headEnd type="none" w="med" len="med"/>
              <a:tailEnd type="arrow"/>
            </a:ln>
            <a:effectLst/>
          </p:spPr>
        </p:cxnSp>
        <p:sp>
          <p:nvSpPr>
            <p:cNvPr id="16" name="Oval 15"/>
            <p:cNvSpPr/>
            <p:nvPr/>
          </p:nvSpPr>
          <p:spPr bwMode="auto">
            <a:xfrm>
              <a:off x="3962399" y="4552951"/>
              <a:ext cx="381001" cy="82645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17" name="Oval 16"/>
            <p:cNvSpPr/>
            <p:nvPr/>
          </p:nvSpPr>
          <p:spPr bwMode="auto">
            <a:xfrm>
              <a:off x="2057400" y="4370796"/>
              <a:ext cx="749666" cy="826450"/>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18" name="Oval 17"/>
            <p:cNvSpPr/>
            <p:nvPr/>
          </p:nvSpPr>
          <p:spPr bwMode="auto">
            <a:xfrm>
              <a:off x="5867398" y="4370796"/>
              <a:ext cx="749666" cy="826450"/>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19" name="Oval 18"/>
            <p:cNvSpPr/>
            <p:nvPr/>
          </p:nvSpPr>
          <p:spPr bwMode="auto">
            <a:xfrm>
              <a:off x="4571999" y="4370796"/>
              <a:ext cx="749666" cy="826450"/>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20" name="Oval 19"/>
            <p:cNvSpPr/>
            <p:nvPr/>
          </p:nvSpPr>
          <p:spPr bwMode="auto">
            <a:xfrm>
              <a:off x="3200400" y="4370796"/>
              <a:ext cx="749666" cy="826450"/>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cxnSp>
          <p:nvCxnSpPr>
            <p:cNvPr id="21" name="Straight Arrow Connector 20"/>
            <p:cNvCxnSpPr>
              <a:cxnSpLocks/>
              <a:stCxn id="17" idx="0"/>
            </p:cNvCxnSpPr>
            <p:nvPr/>
          </p:nvCxnSpPr>
          <p:spPr bwMode="auto">
            <a:xfrm flipV="1">
              <a:off x="2432235" y="3049361"/>
              <a:ext cx="2271756" cy="1321434"/>
            </a:xfrm>
            <a:prstGeom prst="straightConnector1">
              <a:avLst/>
            </a:prstGeom>
            <a:noFill/>
            <a:ln w="9525" cap="flat" cmpd="sng" algn="ctr">
              <a:noFill/>
              <a:prstDash val="solid"/>
              <a:round/>
              <a:headEnd type="none" w="med" len="med"/>
              <a:tailEnd type="arrow"/>
            </a:ln>
            <a:effectLst/>
          </p:spPr>
        </p:cxnSp>
        <p:cxnSp>
          <p:nvCxnSpPr>
            <p:cNvPr id="22" name="Straight Arrow Connector 21"/>
            <p:cNvCxnSpPr>
              <a:cxnSpLocks/>
              <a:stCxn id="20" idx="0"/>
              <a:endCxn id="8" idx="4"/>
            </p:cNvCxnSpPr>
            <p:nvPr/>
          </p:nvCxnSpPr>
          <p:spPr bwMode="auto">
            <a:xfrm flipV="1">
              <a:off x="3575234" y="3368444"/>
              <a:ext cx="228600" cy="1002352"/>
            </a:xfrm>
            <a:prstGeom prst="straightConnector1">
              <a:avLst/>
            </a:prstGeom>
            <a:noFill/>
            <a:ln w="9525" cap="flat" cmpd="sng" algn="ctr">
              <a:solidFill>
                <a:schemeClr val="tx1"/>
              </a:solidFill>
              <a:prstDash val="solid"/>
              <a:round/>
              <a:headEnd type="none" w="med" len="med"/>
              <a:tailEnd type="arrow"/>
            </a:ln>
            <a:effectLst/>
          </p:spPr>
        </p:cxnSp>
        <p:cxnSp>
          <p:nvCxnSpPr>
            <p:cNvPr id="23" name="Straight Arrow Connector 22"/>
            <p:cNvCxnSpPr>
              <a:cxnSpLocks/>
              <a:stCxn id="19" idx="0"/>
              <a:endCxn id="8" idx="4"/>
            </p:cNvCxnSpPr>
            <p:nvPr/>
          </p:nvCxnSpPr>
          <p:spPr bwMode="auto">
            <a:xfrm flipH="1" flipV="1">
              <a:off x="3803834" y="3368443"/>
              <a:ext cx="1143000" cy="1002352"/>
            </a:xfrm>
            <a:prstGeom prst="straightConnector1">
              <a:avLst/>
            </a:prstGeom>
            <a:noFill/>
            <a:ln w="9525" cap="flat" cmpd="sng" algn="ctr">
              <a:solidFill>
                <a:schemeClr val="tx1"/>
              </a:solidFill>
              <a:prstDash val="solid"/>
              <a:round/>
              <a:headEnd type="none" w="med" len="med"/>
              <a:tailEnd type="arrow"/>
            </a:ln>
            <a:effectLst/>
          </p:spPr>
        </p:cxnSp>
        <p:cxnSp>
          <p:nvCxnSpPr>
            <p:cNvPr id="24" name="Straight Arrow Connector 23"/>
            <p:cNvCxnSpPr>
              <a:cxnSpLocks/>
              <a:stCxn id="18" idx="0"/>
              <a:endCxn id="8" idx="4"/>
            </p:cNvCxnSpPr>
            <p:nvPr/>
          </p:nvCxnSpPr>
          <p:spPr bwMode="auto">
            <a:xfrm flipH="1" flipV="1">
              <a:off x="3803834" y="3368444"/>
              <a:ext cx="2438399" cy="1002352"/>
            </a:xfrm>
            <a:prstGeom prst="straightConnector1">
              <a:avLst/>
            </a:prstGeom>
            <a:noFill/>
            <a:ln w="9525" cap="flat" cmpd="sng" algn="ctr">
              <a:solidFill>
                <a:schemeClr val="tx1"/>
              </a:solidFill>
              <a:prstDash val="solid"/>
              <a:round/>
              <a:headEnd type="none" w="med" len="med"/>
              <a:tailEnd type="arrow"/>
            </a:ln>
            <a:effectLst/>
          </p:spPr>
        </p:cxnSp>
        <p:cxnSp>
          <p:nvCxnSpPr>
            <p:cNvPr id="25" name="Straight Arrow Connector 24"/>
            <p:cNvCxnSpPr>
              <a:cxnSpLocks/>
              <a:stCxn id="17" idx="7"/>
              <a:endCxn id="8" idx="4"/>
            </p:cNvCxnSpPr>
            <p:nvPr/>
          </p:nvCxnSpPr>
          <p:spPr bwMode="auto">
            <a:xfrm flipV="1">
              <a:off x="2697281" y="3368444"/>
              <a:ext cx="1106553" cy="1123383"/>
            </a:xfrm>
            <a:prstGeom prst="straightConnector1">
              <a:avLst/>
            </a:prstGeom>
            <a:noFill/>
            <a:ln w="9525" cap="flat" cmpd="sng" algn="ctr">
              <a:solidFill>
                <a:schemeClr val="tx1"/>
              </a:solidFill>
              <a:prstDash val="solid"/>
              <a:round/>
              <a:headEnd type="none" w="med" len="med"/>
              <a:tailEnd type="arrow"/>
            </a:ln>
            <a:effectLst/>
          </p:spPr>
        </p:cxnSp>
        <p:sp>
          <p:nvSpPr>
            <p:cNvPr id="26" name="Oval 25"/>
            <p:cNvSpPr/>
            <p:nvPr/>
          </p:nvSpPr>
          <p:spPr bwMode="auto">
            <a:xfrm>
              <a:off x="6781800" y="4413642"/>
              <a:ext cx="749666" cy="826450"/>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cxnSp>
          <p:nvCxnSpPr>
            <p:cNvPr id="27" name="Straight Arrow Connector 26"/>
            <p:cNvCxnSpPr>
              <a:cxnSpLocks/>
              <a:stCxn id="26" idx="0"/>
              <a:endCxn id="8" idx="4"/>
            </p:cNvCxnSpPr>
            <p:nvPr/>
          </p:nvCxnSpPr>
          <p:spPr bwMode="auto">
            <a:xfrm flipH="1" flipV="1">
              <a:off x="3803834" y="3368444"/>
              <a:ext cx="3352800" cy="1045198"/>
            </a:xfrm>
            <a:prstGeom prst="straightConnector1">
              <a:avLst/>
            </a:prstGeom>
            <a:noFill/>
            <a:ln w="9525" cap="flat" cmpd="sng" algn="ctr">
              <a:solidFill>
                <a:schemeClr val="tx1"/>
              </a:solidFill>
              <a:prstDash val="solid"/>
              <a:round/>
              <a:headEnd type="none" w="med" len="med"/>
              <a:tailEnd type="arrow"/>
            </a:ln>
            <a:effectLst/>
          </p:spPr>
        </p:cxnSp>
        <p:cxnSp>
          <p:nvCxnSpPr>
            <p:cNvPr id="28" name="Straight Arrow Connector 27"/>
            <p:cNvCxnSpPr>
              <a:cxnSpLocks/>
              <a:stCxn id="17" idx="7"/>
              <a:endCxn id="11" idx="4"/>
            </p:cNvCxnSpPr>
            <p:nvPr/>
          </p:nvCxnSpPr>
          <p:spPr bwMode="auto">
            <a:xfrm flipV="1">
              <a:off x="2697281" y="3368444"/>
              <a:ext cx="1944755" cy="1123383"/>
            </a:xfrm>
            <a:prstGeom prst="straightConnector1">
              <a:avLst/>
            </a:prstGeom>
            <a:noFill/>
            <a:ln w="9525" cap="flat" cmpd="sng" algn="ctr">
              <a:solidFill>
                <a:schemeClr val="tx1"/>
              </a:solidFill>
              <a:prstDash val="solid"/>
              <a:round/>
              <a:headEnd type="none" w="med" len="med"/>
              <a:tailEnd type="arrow"/>
            </a:ln>
            <a:effectLst/>
          </p:spPr>
        </p:cxnSp>
        <p:cxnSp>
          <p:nvCxnSpPr>
            <p:cNvPr id="29" name="Straight Arrow Connector 28"/>
            <p:cNvCxnSpPr>
              <a:cxnSpLocks/>
              <a:stCxn id="17" idx="7"/>
              <a:endCxn id="10" idx="4"/>
            </p:cNvCxnSpPr>
            <p:nvPr/>
          </p:nvCxnSpPr>
          <p:spPr bwMode="auto">
            <a:xfrm flipV="1">
              <a:off x="2697281" y="3368443"/>
              <a:ext cx="2782950" cy="1123383"/>
            </a:xfrm>
            <a:prstGeom prst="straightConnector1">
              <a:avLst/>
            </a:prstGeom>
            <a:noFill/>
            <a:ln w="9525" cap="flat" cmpd="sng" algn="ctr">
              <a:solidFill>
                <a:schemeClr val="tx1"/>
              </a:solidFill>
              <a:prstDash val="solid"/>
              <a:round/>
              <a:headEnd type="none" w="med" len="med"/>
              <a:tailEnd type="arrow"/>
            </a:ln>
            <a:effectLst/>
          </p:spPr>
        </p:cxnSp>
        <p:cxnSp>
          <p:nvCxnSpPr>
            <p:cNvPr id="30" name="Straight Arrow Connector 29"/>
            <p:cNvCxnSpPr>
              <a:cxnSpLocks/>
              <a:stCxn id="26" idx="0"/>
              <a:endCxn id="10" idx="4"/>
            </p:cNvCxnSpPr>
            <p:nvPr/>
          </p:nvCxnSpPr>
          <p:spPr bwMode="auto">
            <a:xfrm flipH="1" flipV="1">
              <a:off x="5480232" y="3368444"/>
              <a:ext cx="1676402" cy="1045198"/>
            </a:xfrm>
            <a:prstGeom prst="straightConnector1">
              <a:avLst/>
            </a:prstGeom>
            <a:noFill/>
            <a:ln w="9525" cap="flat" cmpd="sng" algn="ctr">
              <a:solidFill>
                <a:schemeClr val="tx1"/>
              </a:solidFill>
              <a:prstDash val="solid"/>
              <a:round/>
              <a:headEnd type="none" w="med" len="med"/>
              <a:tailEnd type="arrow"/>
            </a:ln>
            <a:effectLst/>
          </p:spPr>
        </p:cxnSp>
        <p:cxnSp>
          <p:nvCxnSpPr>
            <p:cNvPr id="31" name="Straight Arrow Connector 30"/>
            <p:cNvCxnSpPr>
              <a:cxnSpLocks/>
              <a:stCxn id="26" idx="0"/>
              <a:endCxn id="11" idx="4"/>
            </p:cNvCxnSpPr>
            <p:nvPr/>
          </p:nvCxnSpPr>
          <p:spPr bwMode="auto">
            <a:xfrm flipH="1" flipV="1">
              <a:off x="4642036" y="3368444"/>
              <a:ext cx="2514598" cy="1045198"/>
            </a:xfrm>
            <a:prstGeom prst="straightConnector1">
              <a:avLst/>
            </a:prstGeom>
            <a:noFill/>
            <a:ln w="9525" cap="flat" cmpd="sng" algn="ctr">
              <a:solidFill>
                <a:schemeClr val="tx1"/>
              </a:solidFill>
              <a:prstDash val="solid"/>
              <a:round/>
              <a:headEnd type="none" w="med" len="med"/>
              <a:tailEnd type="arrow"/>
            </a:ln>
            <a:effectLst/>
          </p:spPr>
        </p:cxnSp>
        <p:cxnSp>
          <p:nvCxnSpPr>
            <p:cNvPr id="32" name="Straight Arrow Connector 31"/>
            <p:cNvCxnSpPr>
              <a:cxnSpLocks/>
              <a:stCxn id="18" idx="0"/>
              <a:endCxn id="11" idx="4"/>
            </p:cNvCxnSpPr>
            <p:nvPr/>
          </p:nvCxnSpPr>
          <p:spPr bwMode="auto">
            <a:xfrm flipH="1" flipV="1">
              <a:off x="4642036" y="3368443"/>
              <a:ext cx="1600197" cy="1002352"/>
            </a:xfrm>
            <a:prstGeom prst="straightConnector1">
              <a:avLst/>
            </a:prstGeom>
            <a:noFill/>
            <a:ln w="9525" cap="flat" cmpd="sng" algn="ctr">
              <a:solidFill>
                <a:schemeClr val="tx1"/>
              </a:solidFill>
              <a:prstDash val="solid"/>
              <a:round/>
              <a:headEnd type="none" w="med" len="med"/>
              <a:tailEnd type="arrow"/>
            </a:ln>
            <a:effectLst/>
          </p:spPr>
        </p:cxnSp>
        <p:cxnSp>
          <p:nvCxnSpPr>
            <p:cNvPr id="33" name="Straight Arrow Connector 32"/>
            <p:cNvCxnSpPr>
              <a:cxnSpLocks/>
              <a:stCxn id="18" idx="0"/>
              <a:endCxn id="10" idx="4"/>
            </p:cNvCxnSpPr>
            <p:nvPr/>
          </p:nvCxnSpPr>
          <p:spPr bwMode="auto">
            <a:xfrm flipH="1" flipV="1">
              <a:off x="5480231" y="3368444"/>
              <a:ext cx="762001" cy="1002352"/>
            </a:xfrm>
            <a:prstGeom prst="straightConnector1">
              <a:avLst/>
            </a:prstGeom>
            <a:noFill/>
            <a:ln w="9525" cap="flat" cmpd="sng" algn="ctr">
              <a:solidFill>
                <a:schemeClr val="tx1"/>
              </a:solidFill>
              <a:prstDash val="solid"/>
              <a:round/>
              <a:headEnd type="none" w="med" len="med"/>
              <a:tailEnd type="arrow"/>
            </a:ln>
            <a:effectLst/>
          </p:spPr>
        </p:cxnSp>
        <p:cxnSp>
          <p:nvCxnSpPr>
            <p:cNvPr id="34" name="Straight Arrow Connector 33"/>
            <p:cNvCxnSpPr>
              <a:cxnSpLocks/>
              <a:stCxn id="19" idx="0"/>
              <a:endCxn id="11" idx="4"/>
            </p:cNvCxnSpPr>
            <p:nvPr/>
          </p:nvCxnSpPr>
          <p:spPr bwMode="auto">
            <a:xfrm flipH="1" flipV="1">
              <a:off x="4642036" y="3368443"/>
              <a:ext cx="304798" cy="1002352"/>
            </a:xfrm>
            <a:prstGeom prst="straightConnector1">
              <a:avLst/>
            </a:prstGeom>
            <a:noFill/>
            <a:ln w="9525" cap="flat" cmpd="sng" algn="ctr">
              <a:solidFill>
                <a:schemeClr val="tx1"/>
              </a:solidFill>
              <a:prstDash val="solid"/>
              <a:round/>
              <a:headEnd type="none" w="med" len="med"/>
              <a:tailEnd type="arrow"/>
            </a:ln>
            <a:effectLst/>
          </p:spPr>
        </p:cxnSp>
        <p:cxnSp>
          <p:nvCxnSpPr>
            <p:cNvPr id="35" name="Straight Arrow Connector 34"/>
            <p:cNvCxnSpPr>
              <a:cxnSpLocks/>
              <a:stCxn id="19" idx="0"/>
              <a:endCxn id="10" idx="4"/>
            </p:cNvCxnSpPr>
            <p:nvPr/>
          </p:nvCxnSpPr>
          <p:spPr bwMode="auto">
            <a:xfrm flipV="1">
              <a:off x="4946834" y="3368443"/>
              <a:ext cx="533397" cy="1002352"/>
            </a:xfrm>
            <a:prstGeom prst="straightConnector1">
              <a:avLst/>
            </a:prstGeom>
            <a:noFill/>
            <a:ln w="9525" cap="flat" cmpd="sng" algn="ctr">
              <a:solidFill>
                <a:schemeClr val="tx1"/>
              </a:solidFill>
              <a:prstDash val="solid"/>
              <a:round/>
              <a:headEnd type="none" w="med" len="med"/>
              <a:tailEnd type="arrow"/>
            </a:ln>
            <a:effectLst/>
          </p:spPr>
        </p:cxnSp>
        <p:cxnSp>
          <p:nvCxnSpPr>
            <p:cNvPr id="36" name="Straight Arrow Connector 35"/>
            <p:cNvCxnSpPr>
              <a:cxnSpLocks/>
              <a:stCxn id="20" idx="0"/>
              <a:endCxn id="11" idx="4"/>
            </p:cNvCxnSpPr>
            <p:nvPr/>
          </p:nvCxnSpPr>
          <p:spPr bwMode="auto">
            <a:xfrm flipV="1">
              <a:off x="3575234" y="3368444"/>
              <a:ext cx="1066801" cy="1002352"/>
            </a:xfrm>
            <a:prstGeom prst="straightConnector1">
              <a:avLst/>
            </a:prstGeom>
            <a:noFill/>
            <a:ln w="9525" cap="flat" cmpd="sng" algn="ctr">
              <a:solidFill>
                <a:schemeClr val="tx1"/>
              </a:solidFill>
              <a:prstDash val="solid"/>
              <a:round/>
              <a:headEnd type="none" w="med" len="med"/>
              <a:tailEnd type="arrow"/>
            </a:ln>
            <a:effectLst/>
          </p:spPr>
        </p:cxnSp>
        <p:cxnSp>
          <p:nvCxnSpPr>
            <p:cNvPr id="37" name="Straight Arrow Connector 36"/>
            <p:cNvCxnSpPr>
              <a:cxnSpLocks/>
              <a:stCxn id="20" idx="0"/>
              <a:endCxn id="10" idx="4"/>
            </p:cNvCxnSpPr>
            <p:nvPr/>
          </p:nvCxnSpPr>
          <p:spPr bwMode="auto">
            <a:xfrm flipV="1">
              <a:off x="3575234" y="3368443"/>
              <a:ext cx="1904997" cy="1002352"/>
            </a:xfrm>
            <a:prstGeom prst="straightConnector1">
              <a:avLst/>
            </a:prstGeom>
            <a:noFill/>
            <a:ln w="9525" cap="flat" cmpd="sng" algn="ctr">
              <a:solidFill>
                <a:schemeClr val="tx1"/>
              </a:solidFill>
              <a:prstDash val="solid"/>
              <a:round/>
              <a:headEnd type="none" w="med" len="med"/>
              <a:tailEnd type="arrow"/>
            </a:ln>
            <a:effectLst/>
          </p:spPr>
        </p:cxnSp>
        <p:sp>
          <p:nvSpPr>
            <p:cNvPr id="38" name="TextBox 37"/>
            <p:cNvSpPr txBox="1"/>
            <p:nvPr/>
          </p:nvSpPr>
          <p:spPr>
            <a:xfrm>
              <a:off x="3047999" y="1428748"/>
              <a:ext cx="457199" cy="908300"/>
            </a:xfrm>
            <a:prstGeom prst="rect">
              <a:avLst/>
            </a:prstGeom>
            <a:noFill/>
          </p:spPr>
          <p:txBody>
            <a:bodyPr wrap="square" rtlCol="0">
              <a:spAutoFit/>
            </a:bodyPr>
            <a:lstStyle/>
            <a:p>
              <a:r>
                <a:rPr lang="en-US" sz="2800" dirty="0">
                  <a:solidFill>
                    <a:srgbClr val="590A0E"/>
                  </a:solidFill>
                </a:rPr>
                <a:t>U</a:t>
              </a:r>
            </a:p>
          </p:txBody>
        </p:sp>
        <p:sp>
          <p:nvSpPr>
            <p:cNvPr id="39" name="TextBox 38"/>
            <p:cNvSpPr txBox="1"/>
            <p:nvPr/>
          </p:nvSpPr>
          <p:spPr>
            <a:xfrm>
              <a:off x="2057400" y="3105151"/>
              <a:ext cx="457199" cy="908300"/>
            </a:xfrm>
            <a:prstGeom prst="rect">
              <a:avLst/>
            </a:prstGeom>
            <a:noFill/>
          </p:spPr>
          <p:txBody>
            <a:bodyPr wrap="square" rtlCol="0">
              <a:spAutoFit/>
            </a:bodyPr>
            <a:lstStyle/>
            <a:p>
              <a:r>
                <a:rPr lang="en-US" sz="2800" dirty="0">
                  <a:solidFill>
                    <a:srgbClr val="590A0E"/>
                  </a:solidFill>
                </a:rPr>
                <a:t>W</a:t>
              </a:r>
            </a:p>
          </p:txBody>
        </p:sp>
        <p:sp>
          <p:nvSpPr>
            <p:cNvPr id="40" name="TextBox 39"/>
            <p:cNvSpPr txBox="1"/>
            <p:nvPr/>
          </p:nvSpPr>
          <p:spPr>
            <a:xfrm>
              <a:off x="6711796" y="4436728"/>
              <a:ext cx="1030719" cy="694584"/>
            </a:xfrm>
            <a:prstGeom prst="rect">
              <a:avLst/>
            </a:prstGeom>
            <a:noFill/>
          </p:spPr>
          <p:txBody>
            <a:bodyPr wrap="square" rtlCol="0">
              <a:spAutoFit/>
            </a:bodyPr>
            <a:lstStyle/>
            <a:p>
              <a:r>
                <a:rPr lang="en-US" sz="2000" dirty="0" err="1"/>
                <a:t>x</a:t>
              </a:r>
              <a:r>
                <a:rPr lang="en-US" sz="2000" baseline="-25000" dirty="0" err="1"/>
                <a:t>n</a:t>
              </a:r>
              <a:endParaRPr lang="en-US" baseline="-25000" dirty="0"/>
            </a:p>
          </p:txBody>
        </p:sp>
        <p:sp>
          <p:nvSpPr>
            <p:cNvPr id="41" name="TextBox 40"/>
            <p:cNvSpPr txBox="1"/>
            <p:nvPr/>
          </p:nvSpPr>
          <p:spPr>
            <a:xfrm>
              <a:off x="1997416" y="4446401"/>
              <a:ext cx="974387" cy="694584"/>
            </a:xfrm>
            <a:prstGeom prst="rect">
              <a:avLst/>
            </a:prstGeom>
            <a:noFill/>
          </p:spPr>
          <p:txBody>
            <a:bodyPr wrap="square" rtlCol="0">
              <a:spAutoFit/>
            </a:bodyPr>
            <a:lstStyle/>
            <a:p>
              <a:r>
                <a:rPr lang="en-US" sz="2000" dirty="0"/>
                <a:t>x</a:t>
              </a:r>
              <a:r>
                <a:rPr lang="en-US" sz="2000" baseline="-25000" dirty="0"/>
                <a:t>1</a:t>
              </a:r>
              <a:endParaRPr lang="en-US" baseline="-25000" dirty="0"/>
            </a:p>
          </p:txBody>
        </p:sp>
      </p:grpSp>
      <p:sp>
        <p:nvSpPr>
          <p:cNvPr id="46" name="TextBox 45">
            <a:extLst>
              <a:ext uri="{FF2B5EF4-FFF2-40B4-BE49-F238E27FC236}">
                <a16:creationId xmlns:a16="http://schemas.microsoft.com/office/drawing/2014/main" id="{C905EFF6-EE1D-A34F-B093-DA6E0B370CF2}"/>
              </a:ext>
            </a:extLst>
          </p:cNvPr>
          <p:cNvSpPr txBox="1"/>
          <p:nvPr/>
        </p:nvSpPr>
        <p:spPr>
          <a:xfrm>
            <a:off x="7392626" y="3513961"/>
            <a:ext cx="410690" cy="523220"/>
          </a:xfrm>
          <a:prstGeom prst="rect">
            <a:avLst/>
          </a:prstGeom>
          <a:noFill/>
        </p:spPr>
        <p:txBody>
          <a:bodyPr wrap="none" rtlCol="0">
            <a:spAutoFit/>
          </a:bodyPr>
          <a:lstStyle/>
          <a:p>
            <a:r>
              <a:rPr lang="en-US" sz="2800" dirty="0" err="1"/>
              <a:t>σ</a:t>
            </a:r>
            <a:endParaRPr lang="en-US" dirty="0"/>
          </a:p>
        </p:txBody>
      </p:sp>
    </p:spTree>
    <p:extLst>
      <p:ext uri="{BB962C8B-B14F-4D97-AF65-F5344CB8AC3E}">
        <p14:creationId xmlns:p14="http://schemas.microsoft.com/office/powerpoint/2010/main" val="1410618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b="0" dirty="0"/>
              <a:t>文本分类：特征向量</a:t>
            </a:r>
            <a:endParaRPr lang="en-US" b="0" dirty="0"/>
          </a:p>
        </p:txBody>
      </p:sp>
      <p:pic>
        <p:nvPicPr>
          <p:cNvPr id="43" name="Picture 42">
            <a:extLst>
              <a:ext uri="{FF2B5EF4-FFF2-40B4-BE49-F238E27FC236}">
                <a16:creationId xmlns:a16="http://schemas.microsoft.com/office/drawing/2014/main" id="{D6E3DC10-09E6-AB42-B86D-E6C619347A88}"/>
              </a:ext>
            </a:extLst>
          </p:cNvPr>
          <p:cNvPicPr>
            <a:picLocks noChangeAspect="1"/>
          </p:cNvPicPr>
          <p:nvPr/>
        </p:nvPicPr>
        <p:blipFill rotWithShape="1">
          <a:blip r:embed="rId2"/>
          <a:srcRect r="36702"/>
          <a:stretch/>
        </p:blipFill>
        <p:spPr>
          <a:xfrm>
            <a:off x="1923044" y="2057400"/>
            <a:ext cx="5445916" cy="3505200"/>
          </a:xfrm>
          <a:prstGeom prst="rect">
            <a:avLst/>
          </a:prstGeom>
        </p:spPr>
      </p:pic>
    </p:spTree>
    <p:extLst>
      <p:ext uri="{BB962C8B-B14F-4D97-AF65-F5344CB8AC3E}">
        <p14:creationId xmlns:p14="http://schemas.microsoft.com/office/powerpoint/2010/main" val="9559538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893" y="503050"/>
            <a:ext cx="7614245" cy="835512"/>
          </a:xfrm>
        </p:spPr>
        <p:txBody>
          <a:bodyPr>
            <a:normAutofit/>
          </a:bodyPr>
          <a:lstStyle/>
          <a:p>
            <a:r>
              <a:rPr lang="zh-CN" altLang="en-US" dirty="0"/>
              <a:t>文本分类</a:t>
            </a:r>
            <a:endParaRPr lang="en-US" b="0" dirty="0"/>
          </a:p>
        </p:txBody>
      </p:sp>
      <p:sp>
        <p:nvSpPr>
          <p:cNvPr id="3" name="Content Placeholder 2"/>
          <p:cNvSpPr>
            <a:spLocks noGrp="1"/>
          </p:cNvSpPr>
          <p:nvPr>
            <p:ph idx="1"/>
          </p:nvPr>
        </p:nvSpPr>
        <p:spPr>
          <a:xfrm>
            <a:off x="198279" y="4698697"/>
            <a:ext cx="8747442" cy="1729053"/>
          </a:xfrm>
        </p:spPr>
        <p:txBody>
          <a:bodyPr>
            <a:normAutofit/>
          </a:bodyPr>
          <a:lstStyle/>
          <a:p>
            <a:pPr marL="0" indent="0">
              <a:buNone/>
            </a:pPr>
            <a:r>
              <a:rPr lang="en-US" dirty="0" err="1"/>
              <a:t>相对Logistics回归添加了一个隐藏层</a:t>
            </a:r>
            <a:endParaRPr lang="en-US" dirty="0"/>
          </a:p>
          <a:p>
            <a:pPr marL="428615" indent="-428615">
              <a:buFont typeface="Arial" panose="020B0604020202020204" pitchFamily="34" charset="0"/>
              <a:buChar char="•"/>
            </a:pPr>
            <a:r>
              <a:rPr lang="en-US" sz="2400" dirty="0" err="1"/>
              <a:t>能够实现输入特征向量的非线性变换</a:t>
            </a:r>
            <a:endParaRPr lang="en-US" sz="2400" dirty="0"/>
          </a:p>
          <a:p>
            <a:pPr marL="428615" indent="-428615">
              <a:buFont typeface="Arial" panose="020B0604020202020204" pitchFamily="34" charset="0"/>
              <a:buChar char="•"/>
            </a:pPr>
            <a:r>
              <a:rPr lang="en-US" sz="2400" dirty="0" err="1"/>
              <a:t>能够提升分类性能</a:t>
            </a:r>
            <a:endParaRPr lang="en-US" sz="2400" dirty="0"/>
          </a:p>
        </p:txBody>
      </p:sp>
      <p:grpSp>
        <p:nvGrpSpPr>
          <p:cNvPr id="87" name="Group 86">
            <a:extLst>
              <a:ext uri="{FF2B5EF4-FFF2-40B4-BE49-F238E27FC236}">
                <a16:creationId xmlns:a16="http://schemas.microsoft.com/office/drawing/2014/main" id="{E1E0B6B2-E30E-9540-A6E4-0FB7F11FDB09}"/>
              </a:ext>
            </a:extLst>
          </p:cNvPr>
          <p:cNvGrpSpPr/>
          <p:nvPr/>
        </p:nvGrpSpPr>
        <p:grpSpPr>
          <a:xfrm>
            <a:off x="5962439" y="1542286"/>
            <a:ext cx="2712911" cy="2878483"/>
            <a:chOff x="6290653" y="1339444"/>
            <a:chExt cx="2712911" cy="2878483"/>
          </a:xfrm>
        </p:grpSpPr>
        <p:grpSp>
          <p:nvGrpSpPr>
            <p:cNvPr id="5" name="Group 4">
              <a:extLst>
                <a:ext uri="{FF2B5EF4-FFF2-40B4-BE49-F238E27FC236}">
                  <a16:creationId xmlns:a16="http://schemas.microsoft.com/office/drawing/2014/main" id="{75BBA226-2049-2B49-969B-CC24F7D79BF4}"/>
                </a:ext>
              </a:extLst>
            </p:cNvPr>
            <p:cNvGrpSpPr/>
            <p:nvPr/>
          </p:nvGrpSpPr>
          <p:grpSpPr>
            <a:xfrm>
              <a:off x="6290653" y="1339444"/>
              <a:ext cx="2679065" cy="2468463"/>
              <a:chOff x="1997416" y="1094195"/>
              <a:chExt cx="5738315" cy="4285206"/>
            </a:xfrm>
          </p:grpSpPr>
          <p:sp>
            <p:nvSpPr>
              <p:cNvPr id="7" name="Oval 6">
                <a:extLst>
                  <a:ext uri="{FF2B5EF4-FFF2-40B4-BE49-F238E27FC236}">
                    <a16:creationId xmlns:a16="http://schemas.microsoft.com/office/drawing/2014/main" id="{C24AD5B1-3634-014B-9A0C-7D1E6A5DCB10}"/>
                  </a:ext>
                </a:extLst>
              </p:cNvPr>
              <p:cNvSpPr/>
              <p:nvPr/>
            </p:nvSpPr>
            <p:spPr bwMode="auto">
              <a:xfrm>
                <a:off x="3581401" y="2724150"/>
                <a:ext cx="381001" cy="82645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8" name="Oval 7">
                <a:extLst>
                  <a:ext uri="{FF2B5EF4-FFF2-40B4-BE49-F238E27FC236}">
                    <a16:creationId xmlns:a16="http://schemas.microsoft.com/office/drawing/2014/main" id="{7DD85521-DA3A-9F48-94B8-6E90D5BB81C6}"/>
                  </a:ext>
                </a:extLst>
              </p:cNvPr>
              <p:cNvSpPr/>
              <p:nvPr/>
            </p:nvSpPr>
            <p:spPr bwMode="auto">
              <a:xfrm>
                <a:off x="3429000" y="2541993"/>
                <a:ext cx="749666" cy="826450"/>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9" name="Oval 8">
                <a:extLst>
                  <a:ext uri="{FF2B5EF4-FFF2-40B4-BE49-F238E27FC236}">
                    <a16:creationId xmlns:a16="http://schemas.microsoft.com/office/drawing/2014/main" id="{D0D1E6BA-2564-A348-AA82-9352693B1B20}"/>
                  </a:ext>
                </a:extLst>
              </p:cNvPr>
              <p:cNvSpPr/>
              <p:nvPr/>
            </p:nvSpPr>
            <p:spPr bwMode="auto">
              <a:xfrm>
                <a:off x="4267202" y="1094195"/>
                <a:ext cx="749666" cy="826450"/>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10" name="Oval 9">
                <a:extLst>
                  <a:ext uri="{FF2B5EF4-FFF2-40B4-BE49-F238E27FC236}">
                    <a16:creationId xmlns:a16="http://schemas.microsoft.com/office/drawing/2014/main" id="{36DDBB73-08CD-6F44-8429-FBA46E6E4E0F}"/>
                  </a:ext>
                </a:extLst>
              </p:cNvPr>
              <p:cNvSpPr/>
              <p:nvPr/>
            </p:nvSpPr>
            <p:spPr bwMode="auto">
              <a:xfrm>
                <a:off x="5105397" y="2541993"/>
                <a:ext cx="749666" cy="826450"/>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11" name="Oval 10">
                <a:extLst>
                  <a:ext uri="{FF2B5EF4-FFF2-40B4-BE49-F238E27FC236}">
                    <a16:creationId xmlns:a16="http://schemas.microsoft.com/office/drawing/2014/main" id="{5205D1FC-5B9E-2247-8D56-C6F69E259960}"/>
                  </a:ext>
                </a:extLst>
              </p:cNvPr>
              <p:cNvSpPr/>
              <p:nvPr/>
            </p:nvSpPr>
            <p:spPr bwMode="auto">
              <a:xfrm>
                <a:off x="4267202" y="2541993"/>
                <a:ext cx="749666" cy="826450"/>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cxnSp>
            <p:nvCxnSpPr>
              <p:cNvPr id="12" name="Straight Arrow Connector 11">
                <a:extLst>
                  <a:ext uri="{FF2B5EF4-FFF2-40B4-BE49-F238E27FC236}">
                    <a16:creationId xmlns:a16="http://schemas.microsoft.com/office/drawing/2014/main" id="{FE864FAA-2BDC-744A-B984-879B6826A238}"/>
                  </a:ext>
                </a:extLst>
              </p:cNvPr>
              <p:cNvCxnSpPr>
                <a:cxnSpLocks/>
                <a:stCxn id="8" idx="0"/>
                <a:endCxn id="9" idx="3"/>
              </p:cNvCxnSpPr>
              <p:nvPr/>
            </p:nvCxnSpPr>
            <p:spPr bwMode="auto">
              <a:xfrm flipV="1">
                <a:off x="3803834" y="1799615"/>
                <a:ext cx="573153" cy="742379"/>
              </a:xfrm>
              <a:prstGeom prst="straightConnector1">
                <a:avLst/>
              </a:prstGeom>
              <a:noFill/>
              <a:ln w="9525" cap="flat" cmpd="sng" algn="ctr">
                <a:noFill/>
                <a:prstDash val="solid"/>
                <a:round/>
                <a:headEnd type="none" w="med" len="med"/>
                <a:tailEnd type="arrow"/>
              </a:ln>
              <a:effectLst/>
            </p:spPr>
          </p:cxnSp>
          <p:cxnSp>
            <p:nvCxnSpPr>
              <p:cNvPr id="13" name="Straight Arrow Connector 12">
                <a:extLst>
                  <a:ext uri="{FF2B5EF4-FFF2-40B4-BE49-F238E27FC236}">
                    <a16:creationId xmlns:a16="http://schemas.microsoft.com/office/drawing/2014/main" id="{E1B5F5D9-4BD7-7A4B-904C-D0D9F8C23488}"/>
                  </a:ext>
                </a:extLst>
              </p:cNvPr>
              <p:cNvCxnSpPr>
                <a:cxnSpLocks/>
                <a:stCxn id="11" idx="0"/>
                <a:endCxn id="9" idx="4"/>
              </p:cNvCxnSpPr>
              <p:nvPr/>
            </p:nvCxnSpPr>
            <p:spPr bwMode="auto">
              <a:xfrm flipV="1">
                <a:off x="4642036" y="1920645"/>
                <a:ext cx="0" cy="621348"/>
              </a:xfrm>
              <a:prstGeom prst="straightConnector1">
                <a:avLst/>
              </a:prstGeom>
              <a:noFill/>
              <a:ln w="9525" cap="flat" cmpd="sng" algn="ctr">
                <a:solidFill>
                  <a:schemeClr val="tx1"/>
                </a:solidFill>
                <a:prstDash val="solid"/>
                <a:round/>
                <a:headEnd type="none" w="med" len="med"/>
                <a:tailEnd type="arrow"/>
              </a:ln>
              <a:effectLst/>
            </p:spPr>
          </p:cxnSp>
          <p:cxnSp>
            <p:nvCxnSpPr>
              <p:cNvPr id="14" name="Straight Arrow Connector 13">
                <a:extLst>
                  <a:ext uri="{FF2B5EF4-FFF2-40B4-BE49-F238E27FC236}">
                    <a16:creationId xmlns:a16="http://schemas.microsoft.com/office/drawing/2014/main" id="{A031DF0C-63C9-D04E-B566-0CEC4B711CC6}"/>
                  </a:ext>
                </a:extLst>
              </p:cNvPr>
              <p:cNvCxnSpPr>
                <a:cxnSpLocks/>
                <a:stCxn id="10" idx="0"/>
                <a:endCxn id="9" idx="4"/>
              </p:cNvCxnSpPr>
              <p:nvPr/>
            </p:nvCxnSpPr>
            <p:spPr bwMode="auto">
              <a:xfrm flipH="1" flipV="1">
                <a:off x="4642036" y="1920645"/>
                <a:ext cx="838195" cy="621348"/>
              </a:xfrm>
              <a:prstGeom prst="straightConnector1">
                <a:avLst/>
              </a:prstGeom>
              <a:noFill/>
              <a:ln w="9525" cap="flat" cmpd="sng" algn="ctr">
                <a:solidFill>
                  <a:schemeClr val="tx1"/>
                </a:solidFill>
                <a:prstDash val="solid"/>
                <a:round/>
                <a:headEnd type="none" w="med" len="med"/>
                <a:tailEnd type="arrow"/>
              </a:ln>
              <a:effectLst/>
            </p:spPr>
          </p:cxnSp>
          <p:cxnSp>
            <p:nvCxnSpPr>
              <p:cNvPr id="15" name="Straight Arrow Connector 14">
                <a:extLst>
                  <a:ext uri="{FF2B5EF4-FFF2-40B4-BE49-F238E27FC236}">
                    <a16:creationId xmlns:a16="http://schemas.microsoft.com/office/drawing/2014/main" id="{1F1309B8-180D-B548-9690-8BCCFAC5BF84}"/>
                  </a:ext>
                </a:extLst>
              </p:cNvPr>
              <p:cNvCxnSpPr>
                <a:cxnSpLocks/>
                <a:stCxn id="8" idx="7"/>
                <a:endCxn id="9" idx="4"/>
              </p:cNvCxnSpPr>
              <p:nvPr/>
            </p:nvCxnSpPr>
            <p:spPr bwMode="auto">
              <a:xfrm flipV="1">
                <a:off x="4068880" y="1920645"/>
                <a:ext cx="573156" cy="742379"/>
              </a:xfrm>
              <a:prstGeom prst="straightConnector1">
                <a:avLst/>
              </a:prstGeom>
              <a:noFill/>
              <a:ln w="9525" cap="flat" cmpd="sng" algn="ctr">
                <a:solidFill>
                  <a:schemeClr val="tx1"/>
                </a:solidFill>
                <a:prstDash val="solid"/>
                <a:round/>
                <a:headEnd type="none" w="med" len="med"/>
                <a:tailEnd type="arrow"/>
              </a:ln>
              <a:effectLst/>
            </p:spPr>
          </p:cxnSp>
          <p:sp>
            <p:nvSpPr>
              <p:cNvPr id="16" name="Oval 15">
                <a:extLst>
                  <a:ext uri="{FF2B5EF4-FFF2-40B4-BE49-F238E27FC236}">
                    <a16:creationId xmlns:a16="http://schemas.microsoft.com/office/drawing/2014/main" id="{DD8B0A3B-B3C5-8A4F-BA51-0A7F20AFFB7F}"/>
                  </a:ext>
                </a:extLst>
              </p:cNvPr>
              <p:cNvSpPr/>
              <p:nvPr/>
            </p:nvSpPr>
            <p:spPr bwMode="auto">
              <a:xfrm>
                <a:off x="3962399" y="4552951"/>
                <a:ext cx="381001" cy="82645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17" name="Oval 16">
                <a:extLst>
                  <a:ext uri="{FF2B5EF4-FFF2-40B4-BE49-F238E27FC236}">
                    <a16:creationId xmlns:a16="http://schemas.microsoft.com/office/drawing/2014/main" id="{B19ACADA-8093-A54E-ACAB-1B3CF2D898C2}"/>
                  </a:ext>
                </a:extLst>
              </p:cNvPr>
              <p:cNvSpPr/>
              <p:nvPr/>
            </p:nvSpPr>
            <p:spPr bwMode="auto">
              <a:xfrm>
                <a:off x="2057400" y="4370796"/>
                <a:ext cx="749666" cy="826450"/>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18" name="Oval 17">
                <a:extLst>
                  <a:ext uri="{FF2B5EF4-FFF2-40B4-BE49-F238E27FC236}">
                    <a16:creationId xmlns:a16="http://schemas.microsoft.com/office/drawing/2014/main" id="{FBF0FFF4-4A52-564A-8FF3-A427138F9BB4}"/>
                  </a:ext>
                </a:extLst>
              </p:cNvPr>
              <p:cNvSpPr/>
              <p:nvPr/>
            </p:nvSpPr>
            <p:spPr bwMode="auto">
              <a:xfrm>
                <a:off x="5867398" y="4370796"/>
                <a:ext cx="749666" cy="826450"/>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19" name="Oval 18">
                <a:extLst>
                  <a:ext uri="{FF2B5EF4-FFF2-40B4-BE49-F238E27FC236}">
                    <a16:creationId xmlns:a16="http://schemas.microsoft.com/office/drawing/2014/main" id="{26BEBB73-CAE8-CC4E-B629-3F9C56E328C3}"/>
                  </a:ext>
                </a:extLst>
              </p:cNvPr>
              <p:cNvSpPr/>
              <p:nvPr/>
            </p:nvSpPr>
            <p:spPr bwMode="auto">
              <a:xfrm>
                <a:off x="4571999" y="4370796"/>
                <a:ext cx="749666" cy="826450"/>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20" name="Oval 19">
                <a:extLst>
                  <a:ext uri="{FF2B5EF4-FFF2-40B4-BE49-F238E27FC236}">
                    <a16:creationId xmlns:a16="http://schemas.microsoft.com/office/drawing/2014/main" id="{C912633A-58FA-144E-A36F-CDC25C867A8C}"/>
                  </a:ext>
                </a:extLst>
              </p:cNvPr>
              <p:cNvSpPr/>
              <p:nvPr/>
            </p:nvSpPr>
            <p:spPr bwMode="auto">
              <a:xfrm>
                <a:off x="3200400" y="4370796"/>
                <a:ext cx="749666" cy="826450"/>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cxnSp>
            <p:nvCxnSpPr>
              <p:cNvPr id="21" name="Straight Arrow Connector 20">
                <a:extLst>
                  <a:ext uri="{FF2B5EF4-FFF2-40B4-BE49-F238E27FC236}">
                    <a16:creationId xmlns:a16="http://schemas.microsoft.com/office/drawing/2014/main" id="{422E1AAD-2284-A84B-B061-20219CC06C28}"/>
                  </a:ext>
                </a:extLst>
              </p:cNvPr>
              <p:cNvCxnSpPr>
                <a:cxnSpLocks/>
                <a:stCxn id="17" idx="0"/>
              </p:cNvCxnSpPr>
              <p:nvPr/>
            </p:nvCxnSpPr>
            <p:spPr bwMode="auto">
              <a:xfrm flipV="1">
                <a:off x="2432235" y="3049361"/>
                <a:ext cx="2271756" cy="1321434"/>
              </a:xfrm>
              <a:prstGeom prst="straightConnector1">
                <a:avLst/>
              </a:prstGeom>
              <a:noFill/>
              <a:ln w="9525" cap="flat" cmpd="sng" algn="ctr">
                <a:noFill/>
                <a:prstDash val="solid"/>
                <a:round/>
                <a:headEnd type="none" w="med" len="med"/>
                <a:tailEnd type="arrow"/>
              </a:ln>
              <a:effectLst/>
            </p:spPr>
          </p:cxnSp>
          <p:cxnSp>
            <p:nvCxnSpPr>
              <p:cNvPr id="22" name="Straight Arrow Connector 21">
                <a:extLst>
                  <a:ext uri="{FF2B5EF4-FFF2-40B4-BE49-F238E27FC236}">
                    <a16:creationId xmlns:a16="http://schemas.microsoft.com/office/drawing/2014/main" id="{BC99F652-BC04-AF40-B83F-01A9EEFC73FD}"/>
                  </a:ext>
                </a:extLst>
              </p:cNvPr>
              <p:cNvCxnSpPr>
                <a:cxnSpLocks/>
                <a:stCxn id="20" idx="0"/>
                <a:endCxn id="8" idx="4"/>
              </p:cNvCxnSpPr>
              <p:nvPr/>
            </p:nvCxnSpPr>
            <p:spPr bwMode="auto">
              <a:xfrm flipV="1">
                <a:off x="3575234" y="3368444"/>
                <a:ext cx="228600" cy="1002352"/>
              </a:xfrm>
              <a:prstGeom prst="straightConnector1">
                <a:avLst/>
              </a:prstGeom>
              <a:noFill/>
              <a:ln w="9525" cap="flat" cmpd="sng" algn="ctr">
                <a:solidFill>
                  <a:schemeClr val="tx1"/>
                </a:solidFill>
                <a:prstDash val="solid"/>
                <a:round/>
                <a:headEnd type="none" w="med" len="med"/>
                <a:tailEnd type="arrow"/>
              </a:ln>
              <a:effectLst/>
            </p:spPr>
          </p:cxnSp>
          <p:cxnSp>
            <p:nvCxnSpPr>
              <p:cNvPr id="23" name="Straight Arrow Connector 22">
                <a:extLst>
                  <a:ext uri="{FF2B5EF4-FFF2-40B4-BE49-F238E27FC236}">
                    <a16:creationId xmlns:a16="http://schemas.microsoft.com/office/drawing/2014/main" id="{6BFD01F0-A4A0-B544-841B-A5FB2EC9D4EB}"/>
                  </a:ext>
                </a:extLst>
              </p:cNvPr>
              <p:cNvCxnSpPr>
                <a:cxnSpLocks/>
                <a:stCxn id="19" idx="0"/>
                <a:endCxn id="8" idx="4"/>
              </p:cNvCxnSpPr>
              <p:nvPr/>
            </p:nvCxnSpPr>
            <p:spPr bwMode="auto">
              <a:xfrm flipH="1" flipV="1">
                <a:off x="3803834" y="3368443"/>
                <a:ext cx="1143000" cy="1002352"/>
              </a:xfrm>
              <a:prstGeom prst="straightConnector1">
                <a:avLst/>
              </a:prstGeom>
              <a:noFill/>
              <a:ln w="9525" cap="flat" cmpd="sng" algn="ctr">
                <a:solidFill>
                  <a:schemeClr val="tx1"/>
                </a:solidFill>
                <a:prstDash val="solid"/>
                <a:round/>
                <a:headEnd type="none" w="med" len="med"/>
                <a:tailEnd type="arrow"/>
              </a:ln>
              <a:effectLst/>
            </p:spPr>
          </p:cxnSp>
          <p:cxnSp>
            <p:nvCxnSpPr>
              <p:cNvPr id="24" name="Straight Arrow Connector 23">
                <a:extLst>
                  <a:ext uri="{FF2B5EF4-FFF2-40B4-BE49-F238E27FC236}">
                    <a16:creationId xmlns:a16="http://schemas.microsoft.com/office/drawing/2014/main" id="{FB44EF30-16FB-3746-8BA0-5C6CB1E8B691}"/>
                  </a:ext>
                </a:extLst>
              </p:cNvPr>
              <p:cNvCxnSpPr>
                <a:cxnSpLocks/>
                <a:stCxn id="18" idx="0"/>
                <a:endCxn id="8" idx="4"/>
              </p:cNvCxnSpPr>
              <p:nvPr/>
            </p:nvCxnSpPr>
            <p:spPr bwMode="auto">
              <a:xfrm flipH="1" flipV="1">
                <a:off x="3803834" y="3368444"/>
                <a:ext cx="2438399" cy="1002352"/>
              </a:xfrm>
              <a:prstGeom prst="straightConnector1">
                <a:avLst/>
              </a:prstGeom>
              <a:noFill/>
              <a:ln w="9525" cap="flat" cmpd="sng" algn="ctr">
                <a:solidFill>
                  <a:schemeClr val="tx1"/>
                </a:solidFill>
                <a:prstDash val="solid"/>
                <a:round/>
                <a:headEnd type="none" w="med" len="med"/>
                <a:tailEnd type="arrow"/>
              </a:ln>
              <a:effectLst/>
            </p:spPr>
          </p:cxnSp>
          <p:cxnSp>
            <p:nvCxnSpPr>
              <p:cNvPr id="25" name="Straight Arrow Connector 24">
                <a:extLst>
                  <a:ext uri="{FF2B5EF4-FFF2-40B4-BE49-F238E27FC236}">
                    <a16:creationId xmlns:a16="http://schemas.microsoft.com/office/drawing/2014/main" id="{B42A493E-76EC-374D-8297-FC61F0DC3C90}"/>
                  </a:ext>
                </a:extLst>
              </p:cNvPr>
              <p:cNvCxnSpPr>
                <a:cxnSpLocks/>
                <a:stCxn id="17" idx="7"/>
                <a:endCxn id="8" idx="4"/>
              </p:cNvCxnSpPr>
              <p:nvPr/>
            </p:nvCxnSpPr>
            <p:spPr bwMode="auto">
              <a:xfrm flipV="1">
                <a:off x="2697281" y="3368444"/>
                <a:ext cx="1106553" cy="1123383"/>
              </a:xfrm>
              <a:prstGeom prst="straightConnector1">
                <a:avLst/>
              </a:prstGeom>
              <a:noFill/>
              <a:ln w="9525" cap="flat" cmpd="sng" algn="ctr">
                <a:solidFill>
                  <a:schemeClr val="tx1"/>
                </a:solidFill>
                <a:prstDash val="solid"/>
                <a:round/>
                <a:headEnd type="none" w="med" len="med"/>
                <a:tailEnd type="arrow"/>
              </a:ln>
              <a:effectLst/>
            </p:spPr>
          </p:cxnSp>
          <p:sp>
            <p:nvSpPr>
              <p:cNvPr id="26" name="Oval 25">
                <a:extLst>
                  <a:ext uri="{FF2B5EF4-FFF2-40B4-BE49-F238E27FC236}">
                    <a16:creationId xmlns:a16="http://schemas.microsoft.com/office/drawing/2014/main" id="{0232ADFA-1271-CD46-A376-AB4A0916A872}"/>
                  </a:ext>
                </a:extLst>
              </p:cNvPr>
              <p:cNvSpPr/>
              <p:nvPr/>
            </p:nvSpPr>
            <p:spPr bwMode="auto">
              <a:xfrm>
                <a:off x="6781800" y="4413642"/>
                <a:ext cx="749666" cy="826450"/>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cxnSp>
            <p:nvCxnSpPr>
              <p:cNvPr id="27" name="Straight Arrow Connector 26">
                <a:extLst>
                  <a:ext uri="{FF2B5EF4-FFF2-40B4-BE49-F238E27FC236}">
                    <a16:creationId xmlns:a16="http://schemas.microsoft.com/office/drawing/2014/main" id="{76072935-6270-354A-BADE-5495ED407BDC}"/>
                  </a:ext>
                </a:extLst>
              </p:cNvPr>
              <p:cNvCxnSpPr>
                <a:cxnSpLocks/>
                <a:stCxn id="26" idx="0"/>
                <a:endCxn id="8" idx="4"/>
              </p:cNvCxnSpPr>
              <p:nvPr/>
            </p:nvCxnSpPr>
            <p:spPr bwMode="auto">
              <a:xfrm flipH="1" flipV="1">
                <a:off x="3803834" y="3368444"/>
                <a:ext cx="3352800" cy="1045198"/>
              </a:xfrm>
              <a:prstGeom prst="straightConnector1">
                <a:avLst/>
              </a:prstGeom>
              <a:noFill/>
              <a:ln w="9525" cap="flat" cmpd="sng" algn="ctr">
                <a:solidFill>
                  <a:schemeClr val="tx1"/>
                </a:solidFill>
                <a:prstDash val="solid"/>
                <a:round/>
                <a:headEnd type="none" w="med" len="med"/>
                <a:tailEnd type="arrow"/>
              </a:ln>
              <a:effectLst/>
            </p:spPr>
          </p:cxnSp>
          <p:cxnSp>
            <p:nvCxnSpPr>
              <p:cNvPr id="28" name="Straight Arrow Connector 27">
                <a:extLst>
                  <a:ext uri="{FF2B5EF4-FFF2-40B4-BE49-F238E27FC236}">
                    <a16:creationId xmlns:a16="http://schemas.microsoft.com/office/drawing/2014/main" id="{9536784E-F064-B244-94D4-E8CCC00107FB}"/>
                  </a:ext>
                </a:extLst>
              </p:cNvPr>
              <p:cNvCxnSpPr>
                <a:cxnSpLocks/>
                <a:stCxn id="17" idx="7"/>
                <a:endCxn id="11" idx="4"/>
              </p:cNvCxnSpPr>
              <p:nvPr/>
            </p:nvCxnSpPr>
            <p:spPr bwMode="auto">
              <a:xfrm flipV="1">
                <a:off x="2697281" y="3368444"/>
                <a:ext cx="1944755" cy="1123383"/>
              </a:xfrm>
              <a:prstGeom prst="straightConnector1">
                <a:avLst/>
              </a:prstGeom>
              <a:noFill/>
              <a:ln w="9525" cap="flat" cmpd="sng" algn="ctr">
                <a:solidFill>
                  <a:schemeClr val="tx1"/>
                </a:solidFill>
                <a:prstDash val="solid"/>
                <a:round/>
                <a:headEnd type="none" w="med" len="med"/>
                <a:tailEnd type="arrow"/>
              </a:ln>
              <a:effectLst/>
            </p:spPr>
          </p:cxnSp>
          <p:cxnSp>
            <p:nvCxnSpPr>
              <p:cNvPr id="29" name="Straight Arrow Connector 28">
                <a:extLst>
                  <a:ext uri="{FF2B5EF4-FFF2-40B4-BE49-F238E27FC236}">
                    <a16:creationId xmlns:a16="http://schemas.microsoft.com/office/drawing/2014/main" id="{2FCA48BC-9FC8-984D-9DF6-1EACD6F905E5}"/>
                  </a:ext>
                </a:extLst>
              </p:cNvPr>
              <p:cNvCxnSpPr>
                <a:cxnSpLocks/>
                <a:stCxn id="17" idx="7"/>
                <a:endCxn id="10" idx="4"/>
              </p:cNvCxnSpPr>
              <p:nvPr/>
            </p:nvCxnSpPr>
            <p:spPr bwMode="auto">
              <a:xfrm flipV="1">
                <a:off x="2697281" y="3368443"/>
                <a:ext cx="2782950" cy="1123383"/>
              </a:xfrm>
              <a:prstGeom prst="straightConnector1">
                <a:avLst/>
              </a:prstGeom>
              <a:noFill/>
              <a:ln w="9525" cap="flat" cmpd="sng" algn="ctr">
                <a:solidFill>
                  <a:schemeClr val="tx1"/>
                </a:solidFill>
                <a:prstDash val="solid"/>
                <a:round/>
                <a:headEnd type="none" w="med" len="med"/>
                <a:tailEnd type="arrow"/>
              </a:ln>
              <a:effectLst/>
            </p:spPr>
          </p:cxnSp>
          <p:cxnSp>
            <p:nvCxnSpPr>
              <p:cNvPr id="30" name="Straight Arrow Connector 29">
                <a:extLst>
                  <a:ext uri="{FF2B5EF4-FFF2-40B4-BE49-F238E27FC236}">
                    <a16:creationId xmlns:a16="http://schemas.microsoft.com/office/drawing/2014/main" id="{34EC5E46-E003-0545-AAD5-6EB516D71B90}"/>
                  </a:ext>
                </a:extLst>
              </p:cNvPr>
              <p:cNvCxnSpPr>
                <a:cxnSpLocks/>
                <a:stCxn id="26" idx="0"/>
                <a:endCxn id="10" idx="4"/>
              </p:cNvCxnSpPr>
              <p:nvPr/>
            </p:nvCxnSpPr>
            <p:spPr bwMode="auto">
              <a:xfrm flipH="1" flipV="1">
                <a:off x="5480232" y="3368444"/>
                <a:ext cx="1676402" cy="1045198"/>
              </a:xfrm>
              <a:prstGeom prst="straightConnector1">
                <a:avLst/>
              </a:prstGeom>
              <a:noFill/>
              <a:ln w="9525" cap="flat" cmpd="sng" algn="ctr">
                <a:solidFill>
                  <a:schemeClr val="tx1"/>
                </a:solidFill>
                <a:prstDash val="solid"/>
                <a:round/>
                <a:headEnd type="none" w="med" len="med"/>
                <a:tailEnd type="arrow"/>
              </a:ln>
              <a:effectLst/>
            </p:spPr>
          </p:cxnSp>
          <p:cxnSp>
            <p:nvCxnSpPr>
              <p:cNvPr id="31" name="Straight Arrow Connector 30">
                <a:extLst>
                  <a:ext uri="{FF2B5EF4-FFF2-40B4-BE49-F238E27FC236}">
                    <a16:creationId xmlns:a16="http://schemas.microsoft.com/office/drawing/2014/main" id="{D48073BC-43E5-8746-B12A-5362D1D9A00A}"/>
                  </a:ext>
                </a:extLst>
              </p:cNvPr>
              <p:cNvCxnSpPr>
                <a:cxnSpLocks/>
                <a:stCxn id="26" idx="0"/>
                <a:endCxn id="11" idx="4"/>
              </p:cNvCxnSpPr>
              <p:nvPr/>
            </p:nvCxnSpPr>
            <p:spPr bwMode="auto">
              <a:xfrm flipH="1" flipV="1">
                <a:off x="4642036" y="3368444"/>
                <a:ext cx="2514598" cy="1045198"/>
              </a:xfrm>
              <a:prstGeom prst="straightConnector1">
                <a:avLst/>
              </a:prstGeom>
              <a:noFill/>
              <a:ln w="9525" cap="flat" cmpd="sng" algn="ctr">
                <a:solidFill>
                  <a:schemeClr val="tx1"/>
                </a:solidFill>
                <a:prstDash val="solid"/>
                <a:round/>
                <a:headEnd type="none" w="med" len="med"/>
                <a:tailEnd type="arrow"/>
              </a:ln>
              <a:effectLst/>
            </p:spPr>
          </p:cxnSp>
          <p:cxnSp>
            <p:nvCxnSpPr>
              <p:cNvPr id="32" name="Straight Arrow Connector 31">
                <a:extLst>
                  <a:ext uri="{FF2B5EF4-FFF2-40B4-BE49-F238E27FC236}">
                    <a16:creationId xmlns:a16="http://schemas.microsoft.com/office/drawing/2014/main" id="{8FF5880E-15A2-DF46-B2C4-67AE0F1E40A4}"/>
                  </a:ext>
                </a:extLst>
              </p:cNvPr>
              <p:cNvCxnSpPr>
                <a:cxnSpLocks/>
                <a:stCxn id="18" idx="0"/>
                <a:endCxn id="11" idx="4"/>
              </p:cNvCxnSpPr>
              <p:nvPr/>
            </p:nvCxnSpPr>
            <p:spPr bwMode="auto">
              <a:xfrm flipH="1" flipV="1">
                <a:off x="4642036" y="3368443"/>
                <a:ext cx="1600197" cy="1002352"/>
              </a:xfrm>
              <a:prstGeom prst="straightConnector1">
                <a:avLst/>
              </a:prstGeom>
              <a:noFill/>
              <a:ln w="9525" cap="flat" cmpd="sng" algn="ctr">
                <a:solidFill>
                  <a:schemeClr val="tx1"/>
                </a:solidFill>
                <a:prstDash val="solid"/>
                <a:round/>
                <a:headEnd type="none" w="med" len="med"/>
                <a:tailEnd type="arrow"/>
              </a:ln>
              <a:effectLst/>
            </p:spPr>
          </p:cxnSp>
          <p:cxnSp>
            <p:nvCxnSpPr>
              <p:cNvPr id="33" name="Straight Arrow Connector 32">
                <a:extLst>
                  <a:ext uri="{FF2B5EF4-FFF2-40B4-BE49-F238E27FC236}">
                    <a16:creationId xmlns:a16="http://schemas.microsoft.com/office/drawing/2014/main" id="{3A4A5327-E7E5-B448-AB91-057B68E7E61C}"/>
                  </a:ext>
                </a:extLst>
              </p:cNvPr>
              <p:cNvCxnSpPr>
                <a:cxnSpLocks/>
                <a:stCxn id="18" idx="0"/>
                <a:endCxn id="10" idx="4"/>
              </p:cNvCxnSpPr>
              <p:nvPr/>
            </p:nvCxnSpPr>
            <p:spPr bwMode="auto">
              <a:xfrm flipH="1" flipV="1">
                <a:off x="5480231" y="3368444"/>
                <a:ext cx="762001" cy="1002352"/>
              </a:xfrm>
              <a:prstGeom prst="straightConnector1">
                <a:avLst/>
              </a:prstGeom>
              <a:noFill/>
              <a:ln w="9525" cap="flat" cmpd="sng" algn="ctr">
                <a:solidFill>
                  <a:schemeClr val="tx1"/>
                </a:solidFill>
                <a:prstDash val="solid"/>
                <a:round/>
                <a:headEnd type="none" w="med" len="med"/>
                <a:tailEnd type="arrow"/>
              </a:ln>
              <a:effectLst/>
            </p:spPr>
          </p:cxnSp>
          <p:cxnSp>
            <p:nvCxnSpPr>
              <p:cNvPr id="34" name="Straight Arrow Connector 33">
                <a:extLst>
                  <a:ext uri="{FF2B5EF4-FFF2-40B4-BE49-F238E27FC236}">
                    <a16:creationId xmlns:a16="http://schemas.microsoft.com/office/drawing/2014/main" id="{8CDBC2C7-ED07-8843-9866-C15F8270780E}"/>
                  </a:ext>
                </a:extLst>
              </p:cNvPr>
              <p:cNvCxnSpPr>
                <a:cxnSpLocks/>
                <a:stCxn id="19" idx="0"/>
                <a:endCxn id="11" idx="4"/>
              </p:cNvCxnSpPr>
              <p:nvPr/>
            </p:nvCxnSpPr>
            <p:spPr bwMode="auto">
              <a:xfrm flipH="1" flipV="1">
                <a:off x="4642036" y="3368443"/>
                <a:ext cx="304798" cy="1002352"/>
              </a:xfrm>
              <a:prstGeom prst="straightConnector1">
                <a:avLst/>
              </a:prstGeom>
              <a:noFill/>
              <a:ln w="9525" cap="flat" cmpd="sng" algn="ctr">
                <a:solidFill>
                  <a:schemeClr val="tx1"/>
                </a:solidFill>
                <a:prstDash val="solid"/>
                <a:round/>
                <a:headEnd type="none" w="med" len="med"/>
                <a:tailEnd type="arrow"/>
              </a:ln>
              <a:effectLst/>
            </p:spPr>
          </p:cxnSp>
          <p:cxnSp>
            <p:nvCxnSpPr>
              <p:cNvPr id="35" name="Straight Arrow Connector 34">
                <a:extLst>
                  <a:ext uri="{FF2B5EF4-FFF2-40B4-BE49-F238E27FC236}">
                    <a16:creationId xmlns:a16="http://schemas.microsoft.com/office/drawing/2014/main" id="{9C2CA7E5-CA91-5344-A61A-17777FC1B7AF}"/>
                  </a:ext>
                </a:extLst>
              </p:cNvPr>
              <p:cNvCxnSpPr>
                <a:cxnSpLocks/>
                <a:stCxn id="19" idx="0"/>
                <a:endCxn id="10" idx="4"/>
              </p:cNvCxnSpPr>
              <p:nvPr/>
            </p:nvCxnSpPr>
            <p:spPr bwMode="auto">
              <a:xfrm flipV="1">
                <a:off x="4946834" y="3368443"/>
                <a:ext cx="533397" cy="1002352"/>
              </a:xfrm>
              <a:prstGeom prst="straightConnector1">
                <a:avLst/>
              </a:prstGeom>
              <a:noFill/>
              <a:ln w="9525" cap="flat" cmpd="sng" algn="ctr">
                <a:solidFill>
                  <a:schemeClr val="tx1"/>
                </a:solidFill>
                <a:prstDash val="solid"/>
                <a:round/>
                <a:headEnd type="none" w="med" len="med"/>
                <a:tailEnd type="arrow"/>
              </a:ln>
              <a:effectLst/>
            </p:spPr>
          </p:cxnSp>
          <p:cxnSp>
            <p:nvCxnSpPr>
              <p:cNvPr id="36" name="Straight Arrow Connector 35">
                <a:extLst>
                  <a:ext uri="{FF2B5EF4-FFF2-40B4-BE49-F238E27FC236}">
                    <a16:creationId xmlns:a16="http://schemas.microsoft.com/office/drawing/2014/main" id="{5BE21E28-7E97-DF40-B184-BF533B0ED84C}"/>
                  </a:ext>
                </a:extLst>
              </p:cNvPr>
              <p:cNvCxnSpPr>
                <a:cxnSpLocks/>
                <a:stCxn id="20" idx="0"/>
                <a:endCxn id="11" idx="4"/>
              </p:cNvCxnSpPr>
              <p:nvPr/>
            </p:nvCxnSpPr>
            <p:spPr bwMode="auto">
              <a:xfrm flipV="1">
                <a:off x="3575234" y="3368444"/>
                <a:ext cx="1066801" cy="1002352"/>
              </a:xfrm>
              <a:prstGeom prst="straightConnector1">
                <a:avLst/>
              </a:prstGeom>
              <a:noFill/>
              <a:ln w="9525" cap="flat" cmpd="sng" algn="ctr">
                <a:solidFill>
                  <a:schemeClr val="tx1"/>
                </a:solidFill>
                <a:prstDash val="solid"/>
                <a:round/>
                <a:headEnd type="none" w="med" len="med"/>
                <a:tailEnd type="arrow"/>
              </a:ln>
              <a:effectLst/>
            </p:spPr>
          </p:cxnSp>
          <p:cxnSp>
            <p:nvCxnSpPr>
              <p:cNvPr id="37" name="Straight Arrow Connector 36">
                <a:extLst>
                  <a:ext uri="{FF2B5EF4-FFF2-40B4-BE49-F238E27FC236}">
                    <a16:creationId xmlns:a16="http://schemas.microsoft.com/office/drawing/2014/main" id="{59DF7501-27C8-8341-A27B-D24BF4545B70}"/>
                  </a:ext>
                </a:extLst>
              </p:cNvPr>
              <p:cNvCxnSpPr>
                <a:cxnSpLocks/>
                <a:stCxn id="20" idx="0"/>
                <a:endCxn id="10" idx="4"/>
              </p:cNvCxnSpPr>
              <p:nvPr/>
            </p:nvCxnSpPr>
            <p:spPr bwMode="auto">
              <a:xfrm flipV="1">
                <a:off x="3575234" y="3368443"/>
                <a:ext cx="1904997" cy="1002352"/>
              </a:xfrm>
              <a:prstGeom prst="straightConnector1">
                <a:avLst/>
              </a:prstGeom>
              <a:noFill/>
              <a:ln w="9525" cap="flat" cmpd="sng" algn="ctr">
                <a:solidFill>
                  <a:schemeClr val="tx1"/>
                </a:solidFill>
                <a:prstDash val="solid"/>
                <a:round/>
                <a:headEnd type="none" w="med" len="med"/>
                <a:tailEnd type="arrow"/>
              </a:ln>
              <a:effectLst/>
            </p:spPr>
          </p:cxnSp>
          <p:sp>
            <p:nvSpPr>
              <p:cNvPr id="38" name="TextBox 37">
                <a:extLst>
                  <a:ext uri="{FF2B5EF4-FFF2-40B4-BE49-F238E27FC236}">
                    <a16:creationId xmlns:a16="http://schemas.microsoft.com/office/drawing/2014/main" id="{2AE270E3-C713-304E-86E5-09A710D0AD70}"/>
                  </a:ext>
                </a:extLst>
              </p:cNvPr>
              <p:cNvSpPr txBox="1"/>
              <p:nvPr/>
            </p:nvSpPr>
            <p:spPr>
              <a:xfrm>
                <a:off x="3047999" y="1428748"/>
                <a:ext cx="457199" cy="908300"/>
              </a:xfrm>
              <a:prstGeom prst="rect">
                <a:avLst/>
              </a:prstGeom>
              <a:noFill/>
            </p:spPr>
            <p:txBody>
              <a:bodyPr wrap="square" rtlCol="0">
                <a:spAutoFit/>
              </a:bodyPr>
              <a:lstStyle/>
              <a:p>
                <a:r>
                  <a:rPr lang="en-US" sz="2800" dirty="0">
                    <a:solidFill>
                      <a:srgbClr val="590A0E"/>
                    </a:solidFill>
                  </a:rPr>
                  <a:t>U</a:t>
                </a:r>
              </a:p>
            </p:txBody>
          </p:sp>
          <p:sp>
            <p:nvSpPr>
              <p:cNvPr id="39" name="TextBox 38">
                <a:extLst>
                  <a:ext uri="{FF2B5EF4-FFF2-40B4-BE49-F238E27FC236}">
                    <a16:creationId xmlns:a16="http://schemas.microsoft.com/office/drawing/2014/main" id="{47FD3C83-8D50-4A49-B7A4-31024AFF2960}"/>
                  </a:ext>
                </a:extLst>
              </p:cNvPr>
              <p:cNvSpPr txBox="1"/>
              <p:nvPr/>
            </p:nvSpPr>
            <p:spPr>
              <a:xfrm>
                <a:off x="2057400" y="3105151"/>
                <a:ext cx="457199" cy="908300"/>
              </a:xfrm>
              <a:prstGeom prst="rect">
                <a:avLst/>
              </a:prstGeom>
              <a:noFill/>
            </p:spPr>
            <p:txBody>
              <a:bodyPr wrap="square" rtlCol="0">
                <a:spAutoFit/>
              </a:bodyPr>
              <a:lstStyle/>
              <a:p>
                <a:r>
                  <a:rPr lang="en-US" sz="2800" dirty="0">
                    <a:solidFill>
                      <a:srgbClr val="590A0E"/>
                    </a:solidFill>
                  </a:rPr>
                  <a:t>W</a:t>
                </a:r>
              </a:p>
            </p:txBody>
          </p:sp>
          <p:sp>
            <p:nvSpPr>
              <p:cNvPr id="40" name="TextBox 39">
                <a:extLst>
                  <a:ext uri="{FF2B5EF4-FFF2-40B4-BE49-F238E27FC236}">
                    <a16:creationId xmlns:a16="http://schemas.microsoft.com/office/drawing/2014/main" id="{113E1614-F4EE-6F40-8DF2-E60495F1B95A}"/>
                  </a:ext>
                </a:extLst>
              </p:cNvPr>
              <p:cNvSpPr txBox="1"/>
              <p:nvPr/>
            </p:nvSpPr>
            <p:spPr>
              <a:xfrm>
                <a:off x="6705012" y="4446401"/>
                <a:ext cx="1030719" cy="694584"/>
              </a:xfrm>
              <a:prstGeom prst="rect">
                <a:avLst/>
              </a:prstGeom>
              <a:noFill/>
            </p:spPr>
            <p:txBody>
              <a:bodyPr wrap="square" rtlCol="0">
                <a:spAutoFit/>
              </a:bodyPr>
              <a:lstStyle/>
              <a:p>
                <a:r>
                  <a:rPr lang="en-US" sz="2000" dirty="0" err="1"/>
                  <a:t>x</a:t>
                </a:r>
                <a:r>
                  <a:rPr lang="en-US" sz="2000" baseline="-25000" dirty="0" err="1"/>
                  <a:t>n</a:t>
                </a:r>
                <a:endParaRPr lang="en-US" baseline="-25000" dirty="0"/>
              </a:p>
            </p:txBody>
          </p:sp>
          <p:sp>
            <p:nvSpPr>
              <p:cNvPr id="41" name="TextBox 40">
                <a:extLst>
                  <a:ext uri="{FF2B5EF4-FFF2-40B4-BE49-F238E27FC236}">
                    <a16:creationId xmlns:a16="http://schemas.microsoft.com/office/drawing/2014/main" id="{F6B389A4-7B48-AF47-93C9-0EA7415B04FD}"/>
                  </a:ext>
                </a:extLst>
              </p:cNvPr>
              <p:cNvSpPr txBox="1"/>
              <p:nvPr/>
            </p:nvSpPr>
            <p:spPr>
              <a:xfrm>
                <a:off x="1997416" y="4446401"/>
                <a:ext cx="1273267" cy="694584"/>
              </a:xfrm>
              <a:prstGeom prst="rect">
                <a:avLst/>
              </a:prstGeom>
              <a:noFill/>
            </p:spPr>
            <p:txBody>
              <a:bodyPr wrap="square" rtlCol="0">
                <a:spAutoFit/>
              </a:bodyPr>
              <a:lstStyle/>
              <a:p>
                <a:r>
                  <a:rPr lang="en-US" sz="2000" dirty="0"/>
                  <a:t>x</a:t>
                </a:r>
                <a:r>
                  <a:rPr lang="en-US" sz="2000" baseline="-25000" dirty="0"/>
                  <a:t>1</a:t>
                </a:r>
                <a:endParaRPr lang="en-US" baseline="-25000" dirty="0"/>
              </a:p>
            </p:txBody>
          </p:sp>
        </p:grpSp>
        <p:sp>
          <p:nvSpPr>
            <p:cNvPr id="4" name="TextBox 3">
              <a:extLst>
                <a:ext uri="{FF2B5EF4-FFF2-40B4-BE49-F238E27FC236}">
                  <a16:creationId xmlns:a16="http://schemas.microsoft.com/office/drawing/2014/main" id="{4734C5EE-2DA3-A647-8B8D-60DF0ABDD263}"/>
                </a:ext>
              </a:extLst>
            </p:cNvPr>
            <p:cNvSpPr txBox="1"/>
            <p:nvPr/>
          </p:nvSpPr>
          <p:spPr>
            <a:xfrm>
              <a:off x="6346020" y="3804641"/>
              <a:ext cx="383438" cy="400110"/>
            </a:xfrm>
            <a:prstGeom prst="rect">
              <a:avLst/>
            </a:prstGeom>
            <a:noFill/>
          </p:spPr>
          <p:txBody>
            <a:bodyPr wrap="none" rtlCol="0">
              <a:spAutoFit/>
            </a:bodyPr>
            <a:lstStyle/>
            <a:p>
              <a:r>
                <a:rPr lang="en-US" sz="2000" dirty="0"/>
                <a:t>f</a:t>
              </a:r>
              <a:r>
                <a:rPr lang="en-US" sz="2000" baseline="-25000" dirty="0"/>
                <a:t>1</a:t>
              </a:r>
            </a:p>
          </p:txBody>
        </p:sp>
        <p:sp>
          <p:nvSpPr>
            <p:cNvPr id="42" name="TextBox 41">
              <a:extLst>
                <a:ext uri="{FF2B5EF4-FFF2-40B4-BE49-F238E27FC236}">
                  <a16:creationId xmlns:a16="http://schemas.microsoft.com/office/drawing/2014/main" id="{7E0F6CBA-4545-1642-911D-CF23FC75A83F}"/>
                </a:ext>
              </a:extLst>
            </p:cNvPr>
            <p:cNvSpPr txBox="1"/>
            <p:nvPr/>
          </p:nvSpPr>
          <p:spPr>
            <a:xfrm>
              <a:off x="6858459" y="3817817"/>
              <a:ext cx="383438" cy="400110"/>
            </a:xfrm>
            <a:prstGeom prst="rect">
              <a:avLst/>
            </a:prstGeom>
            <a:noFill/>
          </p:spPr>
          <p:txBody>
            <a:bodyPr wrap="none" rtlCol="0">
              <a:spAutoFit/>
            </a:bodyPr>
            <a:lstStyle/>
            <a:p>
              <a:r>
                <a:rPr lang="en-US" sz="2000" dirty="0"/>
                <a:t>f</a:t>
              </a:r>
              <a:r>
                <a:rPr lang="en-US" sz="2000" baseline="-25000" dirty="0"/>
                <a:t>2</a:t>
              </a:r>
            </a:p>
          </p:txBody>
        </p:sp>
        <p:sp>
          <p:nvSpPr>
            <p:cNvPr id="43" name="TextBox 42">
              <a:extLst>
                <a:ext uri="{FF2B5EF4-FFF2-40B4-BE49-F238E27FC236}">
                  <a16:creationId xmlns:a16="http://schemas.microsoft.com/office/drawing/2014/main" id="{C83FE88B-32B8-CB40-81D5-52D5E18DA29A}"/>
                </a:ext>
              </a:extLst>
            </p:cNvPr>
            <p:cNvSpPr txBox="1"/>
            <p:nvPr/>
          </p:nvSpPr>
          <p:spPr>
            <a:xfrm>
              <a:off x="8620126" y="3790950"/>
              <a:ext cx="383438" cy="400110"/>
            </a:xfrm>
            <a:prstGeom prst="rect">
              <a:avLst/>
            </a:prstGeom>
            <a:noFill/>
          </p:spPr>
          <p:txBody>
            <a:bodyPr wrap="none" rtlCol="0">
              <a:spAutoFit/>
            </a:bodyPr>
            <a:lstStyle/>
            <a:p>
              <a:r>
                <a:rPr lang="en-US" sz="2000" dirty="0" err="1"/>
                <a:t>f</a:t>
              </a:r>
              <a:r>
                <a:rPr lang="en-US" sz="2000" baseline="-25000" dirty="0" err="1"/>
                <a:t>n</a:t>
              </a:r>
              <a:endParaRPr lang="en-US" sz="2000" baseline="-25000" dirty="0"/>
            </a:p>
          </p:txBody>
        </p:sp>
      </p:grpSp>
      <p:sp>
        <p:nvSpPr>
          <p:cNvPr id="45" name="Slide Number Placeholder 5">
            <a:extLst>
              <a:ext uri="{FF2B5EF4-FFF2-40B4-BE49-F238E27FC236}">
                <a16:creationId xmlns:a16="http://schemas.microsoft.com/office/drawing/2014/main" id="{E3872E5C-BD35-4C43-895A-76DF00D01B31}"/>
              </a:ext>
            </a:extLst>
          </p:cNvPr>
          <p:cNvSpPr txBox="1">
            <a:spLocks/>
          </p:cNvSpPr>
          <p:nvPr/>
        </p:nvSpPr>
        <p:spPr>
          <a:xfrm>
            <a:off x="1187569" y="4447987"/>
            <a:ext cx="984019" cy="273844"/>
          </a:xfrm>
          <a:prstGeom prst="rect">
            <a:avLst/>
          </a:prstGeom>
        </p:spPr>
        <p:txBody>
          <a:bodyPr vert="horz" lIns="91440" tIns="45720" rIns="91440" bIns="45720" rtlCol="0" anchor="ctr"/>
          <a:lstStyle>
            <a:defPPr>
              <a:defRPr lang="en-US"/>
            </a:defPPr>
            <a:lvl1pPr marL="0" algn="r" defTabSz="685783" rtl="0" eaLnBrk="1" latinLnBrk="0" hangingPunct="1">
              <a:defRPr sz="788" kern="1200">
                <a:solidFill>
                  <a:srgbClr val="FFFFFF"/>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a:lstStyle>
          <a:p>
            <a:pPr>
              <a:defRPr/>
            </a:pPr>
            <a:fld id="{713DD8BE-556E-3440-9013-11CC5588178D}" type="slidenum">
              <a:rPr lang="en-US"/>
              <a:pPr>
                <a:defRPr/>
              </a:pPr>
              <a:t>62</a:t>
            </a:fld>
            <a:endParaRPr lang="en-US"/>
          </a:p>
        </p:txBody>
      </p:sp>
      <p:grpSp>
        <p:nvGrpSpPr>
          <p:cNvPr id="86" name="Group 85">
            <a:extLst>
              <a:ext uri="{FF2B5EF4-FFF2-40B4-BE49-F238E27FC236}">
                <a16:creationId xmlns:a16="http://schemas.microsoft.com/office/drawing/2014/main" id="{52DA1C08-0DF0-704D-AC8F-7451458AFE74}"/>
              </a:ext>
            </a:extLst>
          </p:cNvPr>
          <p:cNvGrpSpPr/>
          <p:nvPr/>
        </p:nvGrpSpPr>
        <p:grpSpPr>
          <a:xfrm>
            <a:off x="1362543" y="1524001"/>
            <a:ext cx="2740806" cy="2456685"/>
            <a:chOff x="287526" y="1865829"/>
            <a:chExt cx="2740806" cy="2456685"/>
          </a:xfrm>
        </p:grpSpPr>
        <p:grpSp>
          <p:nvGrpSpPr>
            <p:cNvPr id="46" name="Group 45">
              <a:extLst>
                <a:ext uri="{FF2B5EF4-FFF2-40B4-BE49-F238E27FC236}">
                  <a16:creationId xmlns:a16="http://schemas.microsoft.com/office/drawing/2014/main" id="{7776B6FF-67E0-234E-BA1B-56231FE30B77}"/>
                </a:ext>
              </a:extLst>
            </p:cNvPr>
            <p:cNvGrpSpPr/>
            <p:nvPr/>
          </p:nvGrpSpPr>
          <p:grpSpPr>
            <a:xfrm>
              <a:off x="287526" y="1865829"/>
              <a:ext cx="2667000" cy="2129957"/>
              <a:chOff x="1997416" y="1799615"/>
              <a:chExt cx="5712473" cy="3697565"/>
            </a:xfrm>
          </p:grpSpPr>
          <p:sp>
            <p:nvSpPr>
              <p:cNvPr id="47" name="Oval 46">
                <a:extLst>
                  <a:ext uri="{FF2B5EF4-FFF2-40B4-BE49-F238E27FC236}">
                    <a16:creationId xmlns:a16="http://schemas.microsoft.com/office/drawing/2014/main" id="{5FD7ED0D-5EFE-D64B-BAD3-9E9B6B64E939}"/>
                  </a:ext>
                </a:extLst>
              </p:cNvPr>
              <p:cNvSpPr/>
              <p:nvPr/>
            </p:nvSpPr>
            <p:spPr bwMode="auto">
              <a:xfrm>
                <a:off x="3581401" y="2724150"/>
                <a:ext cx="381001" cy="82645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51" name="Oval 50">
                <a:extLst>
                  <a:ext uri="{FF2B5EF4-FFF2-40B4-BE49-F238E27FC236}">
                    <a16:creationId xmlns:a16="http://schemas.microsoft.com/office/drawing/2014/main" id="{AE90E59A-F506-384C-9796-E1A1AA60D304}"/>
                  </a:ext>
                </a:extLst>
              </p:cNvPr>
              <p:cNvSpPr/>
              <p:nvPr/>
            </p:nvSpPr>
            <p:spPr bwMode="auto">
              <a:xfrm>
                <a:off x="4267202" y="2541993"/>
                <a:ext cx="749666" cy="826450"/>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cxnSp>
            <p:nvCxnSpPr>
              <p:cNvPr id="52" name="Straight Arrow Connector 51">
                <a:extLst>
                  <a:ext uri="{FF2B5EF4-FFF2-40B4-BE49-F238E27FC236}">
                    <a16:creationId xmlns:a16="http://schemas.microsoft.com/office/drawing/2014/main" id="{5930C351-9D1A-6A48-8C7C-A166F210A9EC}"/>
                  </a:ext>
                </a:extLst>
              </p:cNvPr>
              <p:cNvCxnSpPr>
                <a:cxnSpLocks/>
              </p:cNvCxnSpPr>
              <p:nvPr/>
            </p:nvCxnSpPr>
            <p:spPr bwMode="auto">
              <a:xfrm flipV="1">
                <a:off x="3803834" y="1799615"/>
                <a:ext cx="573153" cy="742379"/>
              </a:xfrm>
              <a:prstGeom prst="straightConnector1">
                <a:avLst/>
              </a:prstGeom>
              <a:noFill/>
              <a:ln w="9525" cap="flat" cmpd="sng" algn="ctr">
                <a:noFill/>
                <a:prstDash val="solid"/>
                <a:round/>
                <a:headEnd type="none" w="med" len="med"/>
                <a:tailEnd type="arrow"/>
              </a:ln>
              <a:effectLst/>
            </p:spPr>
          </p:cxnSp>
          <p:sp>
            <p:nvSpPr>
              <p:cNvPr id="56" name="Oval 55">
                <a:extLst>
                  <a:ext uri="{FF2B5EF4-FFF2-40B4-BE49-F238E27FC236}">
                    <a16:creationId xmlns:a16="http://schemas.microsoft.com/office/drawing/2014/main" id="{B5964FF1-240E-5843-A7BC-5CA739FAF6FD}"/>
                  </a:ext>
                </a:extLst>
              </p:cNvPr>
              <p:cNvSpPr/>
              <p:nvPr/>
            </p:nvSpPr>
            <p:spPr bwMode="auto">
              <a:xfrm>
                <a:off x="3962399" y="4552951"/>
                <a:ext cx="381001" cy="82645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57" name="Oval 56">
                <a:extLst>
                  <a:ext uri="{FF2B5EF4-FFF2-40B4-BE49-F238E27FC236}">
                    <a16:creationId xmlns:a16="http://schemas.microsoft.com/office/drawing/2014/main" id="{F4F5CC2F-FB39-7546-ADC8-8D324B1407A8}"/>
                  </a:ext>
                </a:extLst>
              </p:cNvPr>
              <p:cNvSpPr/>
              <p:nvPr/>
            </p:nvSpPr>
            <p:spPr bwMode="auto">
              <a:xfrm>
                <a:off x="2057400" y="4370796"/>
                <a:ext cx="749666" cy="826450"/>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58" name="Oval 57">
                <a:extLst>
                  <a:ext uri="{FF2B5EF4-FFF2-40B4-BE49-F238E27FC236}">
                    <a16:creationId xmlns:a16="http://schemas.microsoft.com/office/drawing/2014/main" id="{13177A76-F1EA-C448-B949-00535B322FBF}"/>
                  </a:ext>
                </a:extLst>
              </p:cNvPr>
              <p:cNvSpPr/>
              <p:nvPr/>
            </p:nvSpPr>
            <p:spPr bwMode="auto">
              <a:xfrm>
                <a:off x="5867398" y="4370796"/>
                <a:ext cx="749666" cy="826450"/>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59" name="Oval 58">
                <a:extLst>
                  <a:ext uri="{FF2B5EF4-FFF2-40B4-BE49-F238E27FC236}">
                    <a16:creationId xmlns:a16="http://schemas.microsoft.com/office/drawing/2014/main" id="{899EC5BA-F98E-C449-AFED-93633C057055}"/>
                  </a:ext>
                </a:extLst>
              </p:cNvPr>
              <p:cNvSpPr/>
              <p:nvPr/>
            </p:nvSpPr>
            <p:spPr bwMode="auto">
              <a:xfrm>
                <a:off x="4571999" y="4370796"/>
                <a:ext cx="749666" cy="826450"/>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60" name="Oval 59">
                <a:extLst>
                  <a:ext uri="{FF2B5EF4-FFF2-40B4-BE49-F238E27FC236}">
                    <a16:creationId xmlns:a16="http://schemas.microsoft.com/office/drawing/2014/main" id="{05FEF862-8B04-1842-AFA0-B5D0DFA4162F}"/>
                  </a:ext>
                </a:extLst>
              </p:cNvPr>
              <p:cNvSpPr/>
              <p:nvPr/>
            </p:nvSpPr>
            <p:spPr bwMode="auto">
              <a:xfrm>
                <a:off x="3200400" y="4370796"/>
                <a:ext cx="749666" cy="826450"/>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cxnSp>
            <p:nvCxnSpPr>
              <p:cNvPr id="61" name="Straight Arrow Connector 60">
                <a:extLst>
                  <a:ext uri="{FF2B5EF4-FFF2-40B4-BE49-F238E27FC236}">
                    <a16:creationId xmlns:a16="http://schemas.microsoft.com/office/drawing/2014/main" id="{4F946559-17CA-0647-9EB4-DAC956A69818}"/>
                  </a:ext>
                </a:extLst>
              </p:cNvPr>
              <p:cNvCxnSpPr>
                <a:cxnSpLocks/>
                <a:stCxn id="57" idx="0"/>
              </p:cNvCxnSpPr>
              <p:nvPr/>
            </p:nvCxnSpPr>
            <p:spPr bwMode="auto">
              <a:xfrm flipV="1">
                <a:off x="2432235" y="3049361"/>
                <a:ext cx="2271756" cy="1321434"/>
              </a:xfrm>
              <a:prstGeom prst="straightConnector1">
                <a:avLst/>
              </a:prstGeom>
              <a:noFill/>
              <a:ln w="9525" cap="flat" cmpd="sng" algn="ctr">
                <a:noFill/>
                <a:prstDash val="solid"/>
                <a:round/>
                <a:headEnd type="none" w="med" len="med"/>
                <a:tailEnd type="arrow"/>
              </a:ln>
              <a:effectLst/>
            </p:spPr>
          </p:cxnSp>
          <p:sp>
            <p:nvSpPr>
              <p:cNvPr id="66" name="Oval 65">
                <a:extLst>
                  <a:ext uri="{FF2B5EF4-FFF2-40B4-BE49-F238E27FC236}">
                    <a16:creationId xmlns:a16="http://schemas.microsoft.com/office/drawing/2014/main" id="{27F2C50A-6BB7-CF49-B3A0-34E2FB63EBB7}"/>
                  </a:ext>
                </a:extLst>
              </p:cNvPr>
              <p:cNvSpPr/>
              <p:nvPr/>
            </p:nvSpPr>
            <p:spPr bwMode="auto">
              <a:xfrm>
                <a:off x="6781800" y="4413642"/>
                <a:ext cx="749666" cy="826450"/>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cxnSp>
            <p:nvCxnSpPr>
              <p:cNvPr id="68" name="Straight Arrow Connector 67">
                <a:extLst>
                  <a:ext uri="{FF2B5EF4-FFF2-40B4-BE49-F238E27FC236}">
                    <a16:creationId xmlns:a16="http://schemas.microsoft.com/office/drawing/2014/main" id="{8EE7C110-4A3A-E446-B66F-D5E78BB7FA6C}"/>
                  </a:ext>
                </a:extLst>
              </p:cNvPr>
              <p:cNvCxnSpPr>
                <a:cxnSpLocks/>
                <a:stCxn id="57" idx="7"/>
                <a:endCxn id="51" idx="4"/>
              </p:cNvCxnSpPr>
              <p:nvPr/>
            </p:nvCxnSpPr>
            <p:spPr bwMode="auto">
              <a:xfrm flipV="1">
                <a:off x="2697281" y="3368444"/>
                <a:ext cx="1944755" cy="1123383"/>
              </a:xfrm>
              <a:prstGeom prst="straightConnector1">
                <a:avLst/>
              </a:prstGeom>
              <a:noFill/>
              <a:ln w="9525" cap="flat" cmpd="sng" algn="ctr">
                <a:solidFill>
                  <a:schemeClr val="tx1"/>
                </a:solidFill>
                <a:prstDash val="solid"/>
                <a:round/>
                <a:headEnd type="none" w="med" len="med"/>
                <a:tailEnd type="arrow"/>
              </a:ln>
              <a:effectLst/>
            </p:spPr>
          </p:cxnSp>
          <p:cxnSp>
            <p:nvCxnSpPr>
              <p:cNvPr id="71" name="Straight Arrow Connector 70">
                <a:extLst>
                  <a:ext uri="{FF2B5EF4-FFF2-40B4-BE49-F238E27FC236}">
                    <a16:creationId xmlns:a16="http://schemas.microsoft.com/office/drawing/2014/main" id="{36E358FB-7BAF-D54C-829F-1C1A84E641B4}"/>
                  </a:ext>
                </a:extLst>
              </p:cNvPr>
              <p:cNvCxnSpPr>
                <a:cxnSpLocks/>
                <a:stCxn id="66" idx="0"/>
                <a:endCxn id="51" idx="4"/>
              </p:cNvCxnSpPr>
              <p:nvPr/>
            </p:nvCxnSpPr>
            <p:spPr bwMode="auto">
              <a:xfrm flipH="1" flipV="1">
                <a:off x="4642036" y="3368444"/>
                <a:ext cx="2514598" cy="1045198"/>
              </a:xfrm>
              <a:prstGeom prst="straightConnector1">
                <a:avLst/>
              </a:prstGeom>
              <a:noFill/>
              <a:ln w="9525" cap="flat" cmpd="sng" algn="ctr">
                <a:solidFill>
                  <a:schemeClr val="tx1"/>
                </a:solidFill>
                <a:prstDash val="solid"/>
                <a:round/>
                <a:headEnd type="none" w="med" len="med"/>
                <a:tailEnd type="arrow"/>
              </a:ln>
              <a:effectLst/>
            </p:spPr>
          </p:cxnSp>
          <p:cxnSp>
            <p:nvCxnSpPr>
              <p:cNvPr id="72" name="Straight Arrow Connector 71">
                <a:extLst>
                  <a:ext uri="{FF2B5EF4-FFF2-40B4-BE49-F238E27FC236}">
                    <a16:creationId xmlns:a16="http://schemas.microsoft.com/office/drawing/2014/main" id="{54C7941F-5A95-E040-9548-A6D2ED0322B5}"/>
                  </a:ext>
                </a:extLst>
              </p:cNvPr>
              <p:cNvCxnSpPr>
                <a:cxnSpLocks/>
                <a:stCxn id="58" idx="0"/>
                <a:endCxn id="51" idx="4"/>
              </p:cNvCxnSpPr>
              <p:nvPr/>
            </p:nvCxnSpPr>
            <p:spPr bwMode="auto">
              <a:xfrm flipH="1" flipV="1">
                <a:off x="4642036" y="3368443"/>
                <a:ext cx="1600197" cy="1002352"/>
              </a:xfrm>
              <a:prstGeom prst="straightConnector1">
                <a:avLst/>
              </a:prstGeom>
              <a:noFill/>
              <a:ln w="9525" cap="flat" cmpd="sng" algn="ctr">
                <a:solidFill>
                  <a:schemeClr val="tx1"/>
                </a:solidFill>
                <a:prstDash val="solid"/>
                <a:round/>
                <a:headEnd type="none" w="med" len="med"/>
                <a:tailEnd type="arrow"/>
              </a:ln>
              <a:effectLst/>
            </p:spPr>
          </p:cxnSp>
          <p:cxnSp>
            <p:nvCxnSpPr>
              <p:cNvPr id="74" name="Straight Arrow Connector 73">
                <a:extLst>
                  <a:ext uri="{FF2B5EF4-FFF2-40B4-BE49-F238E27FC236}">
                    <a16:creationId xmlns:a16="http://schemas.microsoft.com/office/drawing/2014/main" id="{C7B74140-AD09-0949-8224-9183CD6F54CC}"/>
                  </a:ext>
                </a:extLst>
              </p:cNvPr>
              <p:cNvCxnSpPr>
                <a:cxnSpLocks/>
                <a:stCxn id="59" idx="0"/>
                <a:endCxn id="51" idx="4"/>
              </p:cNvCxnSpPr>
              <p:nvPr/>
            </p:nvCxnSpPr>
            <p:spPr bwMode="auto">
              <a:xfrm flipH="1" flipV="1">
                <a:off x="4642036" y="3368443"/>
                <a:ext cx="304798" cy="1002352"/>
              </a:xfrm>
              <a:prstGeom prst="straightConnector1">
                <a:avLst/>
              </a:prstGeom>
              <a:noFill/>
              <a:ln w="9525" cap="flat" cmpd="sng" algn="ctr">
                <a:solidFill>
                  <a:schemeClr val="tx1"/>
                </a:solidFill>
                <a:prstDash val="solid"/>
                <a:round/>
                <a:headEnd type="none" w="med" len="med"/>
                <a:tailEnd type="arrow"/>
              </a:ln>
              <a:effectLst/>
            </p:spPr>
          </p:cxnSp>
          <p:cxnSp>
            <p:nvCxnSpPr>
              <p:cNvPr id="76" name="Straight Arrow Connector 75">
                <a:extLst>
                  <a:ext uri="{FF2B5EF4-FFF2-40B4-BE49-F238E27FC236}">
                    <a16:creationId xmlns:a16="http://schemas.microsoft.com/office/drawing/2014/main" id="{1EA8BDF7-AF39-2B4B-AE42-23E732DA8CAA}"/>
                  </a:ext>
                </a:extLst>
              </p:cNvPr>
              <p:cNvCxnSpPr>
                <a:cxnSpLocks/>
                <a:stCxn id="60" idx="0"/>
                <a:endCxn id="51" idx="4"/>
              </p:cNvCxnSpPr>
              <p:nvPr/>
            </p:nvCxnSpPr>
            <p:spPr bwMode="auto">
              <a:xfrm flipV="1">
                <a:off x="3575234" y="3368444"/>
                <a:ext cx="1066801" cy="1002352"/>
              </a:xfrm>
              <a:prstGeom prst="straightConnector1">
                <a:avLst/>
              </a:prstGeom>
              <a:noFill/>
              <a:ln w="9525" cap="flat" cmpd="sng" algn="ctr">
                <a:solidFill>
                  <a:schemeClr val="tx1"/>
                </a:solidFill>
                <a:prstDash val="solid"/>
                <a:round/>
                <a:headEnd type="none" w="med" len="med"/>
                <a:tailEnd type="arrow"/>
              </a:ln>
              <a:effectLst/>
            </p:spPr>
          </p:cxnSp>
          <p:sp>
            <p:nvSpPr>
              <p:cNvPr id="79" name="TextBox 78">
                <a:extLst>
                  <a:ext uri="{FF2B5EF4-FFF2-40B4-BE49-F238E27FC236}">
                    <a16:creationId xmlns:a16="http://schemas.microsoft.com/office/drawing/2014/main" id="{88B4D040-37ED-6C4D-A5C0-01D669D0D2A5}"/>
                  </a:ext>
                </a:extLst>
              </p:cNvPr>
              <p:cNvSpPr txBox="1"/>
              <p:nvPr/>
            </p:nvSpPr>
            <p:spPr>
              <a:xfrm>
                <a:off x="2534975" y="3124719"/>
                <a:ext cx="457199" cy="908300"/>
              </a:xfrm>
              <a:prstGeom prst="rect">
                <a:avLst/>
              </a:prstGeom>
              <a:noFill/>
            </p:spPr>
            <p:txBody>
              <a:bodyPr wrap="square" rtlCol="0">
                <a:spAutoFit/>
              </a:bodyPr>
              <a:lstStyle/>
              <a:p>
                <a:r>
                  <a:rPr lang="en-US" sz="2800" dirty="0">
                    <a:solidFill>
                      <a:srgbClr val="590A0E"/>
                    </a:solidFill>
                  </a:rPr>
                  <a:t>W</a:t>
                </a:r>
              </a:p>
            </p:txBody>
          </p:sp>
          <p:sp>
            <p:nvSpPr>
              <p:cNvPr id="80" name="TextBox 79">
                <a:extLst>
                  <a:ext uri="{FF2B5EF4-FFF2-40B4-BE49-F238E27FC236}">
                    <a16:creationId xmlns:a16="http://schemas.microsoft.com/office/drawing/2014/main" id="{422607BC-134C-3B41-AB1A-ED88D590B178}"/>
                  </a:ext>
                </a:extLst>
              </p:cNvPr>
              <p:cNvSpPr txBox="1"/>
              <p:nvPr/>
            </p:nvSpPr>
            <p:spPr>
              <a:xfrm>
                <a:off x="6887912" y="4446401"/>
                <a:ext cx="821977" cy="1050779"/>
              </a:xfrm>
              <a:prstGeom prst="rect">
                <a:avLst/>
              </a:prstGeom>
              <a:noFill/>
            </p:spPr>
            <p:txBody>
              <a:bodyPr wrap="square" rtlCol="0">
                <a:spAutoFit/>
              </a:bodyPr>
              <a:lstStyle/>
              <a:p>
                <a:r>
                  <a:rPr lang="en-US" sz="2000" dirty="0" err="1"/>
                  <a:t>x</a:t>
                </a:r>
                <a:r>
                  <a:rPr lang="en-US" sz="2000" baseline="-25000" dirty="0" err="1"/>
                  <a:t>n</a:t>
                </a:r>
                <a:endParaRPr lang="en-US" baseline="-25000" dirty="0"/>
              </a:p>
            </p:txBody>
          </p:sp>
          <p:sp>
            <p:nvSpPr>
              <p:cNvPr id="81" name="TextBox 80">
                <a:extLst>
                  <a:ext uri="{FF2B5EF4-FFF2-40B4-BE49-F238E27FC236}">
                    <a16:creationId xmlns:a16="http://schemas.microsoft.com/office/drawing/2014/main" id="{A39A48E3-1641-FE41-8E1E-C92080929F48}"/>
                  </a:ext>
                </a:extLst>
              </p:cNvPr>
              <p:cNvSpPr txBox="1"/>
              <p:nvPr/>
            </p:nvSpPr>
            <p:spPr>
              <a:xfrm>
                <a:off x="1997416" y="4446401"/>
                <a:ext cx="1273267" cy="694584"/>
              </a:xfrm>
              <a:prstGeom prst="rect">
                <a:avLst/>
              </a:prstGeom>
              <a:noFill/>
            </p:spPr>
            <p:txBody>
              <a:bodyPr wrap="square" rtlCol="0">
                <a:spAutoFit/>
              </a:bodyPr>
              <a:lstStyle/>
              <a:p>
                <a:r>
                  <a:rPr lang="en-US" sz="2000" dirty="0"/>
                  <a:t>x</a:t>
                </a:r>
                <a:r>
                  <a:rPr lang="en-US" sz="2000" baseline="-25000" dirty="0"/>
                  <a:t>1</a:t>
                </a:r>
                <a:endParaRPr lang="en-US" baseline="-25000" dirty="0"/>
              </a:p>
            </p:txBody>
          </p:sp>
        </p:grpSp>
        <p:sp>
          <p:nvSpPr>
            <p:cNvPr id="82" name="TextBox 81">
              <a:extLst>
                <a:ext uri="{FF2B5EF4-FFF2-40B4-BE49-F238E27FC236}">
                  <a16:creationId xmlns:a16="http://schemas.microsoft.com/office/drawing/2014/main" id="{A674A383-2613-DA4A-8EC4-A9DB990E492E}"/>
                </a:ext>
              </a:extLst>
            </p:cNvPr>
            <p:cNvSpPr txBox="1"/>
            <p:nvPr/>
          </p:nvSpPr>
          <p:spPr>
            <a:xfrm>
              <a:off x="370788" y="3909228"/>
              <a:ext cx="383438" cy="400110"/>
            </a:xfrm>
            <a:prstGeom prst="rect">
              <a:avLst/>
            </a:prstGeom>
            <a:noFill/>
          </p:spPr>
          <p:txBody>
            <a:bodyPr wrap="none" rtlCol="0">
              <a:spAutoFit/>
            </a:bodyPr>
            <a:lstStyle/>
            <a:p>
              <a:r>
                <a:rPr lang="en-US" sz="2000" dirty="0"/>
                <a:t>f</a:t>
              </a:r>
              <a:r>
                <a:rPr lang="en-US" sz="2000" baseline="-25000" dirty="0"/>
                <a:t>1</a:t>
              </a:r>
            </a:p>
          </p:txBody>
        </p:sp>
        <p:sp>
          <p:nvSpPr>
            <p:cNvPr id="83" name="TextBox 82">
              <a:extLst>
                <a:ext uri="{FF2B5EF4-FFF2-40B4-BE49-F238E27FC236}">
                  <a16:creationId xmlns:a16="http://schemas.microsoft.com/office/drawing/2014/main" id="{A8DEA59C-DE4E-324D-9151-B7F41331F687}"/>
                </a:ext>
              </a:extLst>
            </p:cNvPr>
            <p:cNvSpPr txBox="1"/>
            <p:nvPr/>
          </p:nvSpPr>
          <p:spPr>
            <a:xfrm>
              <a:off x="883227" y="3922404"/>
              <a:ext cx="383438" cy="400110"/>
            </a:xfrm>
            <a:prstGeom prst="rect">
              <a:avLst/>
            </a:prstGeom>
            <a:noFill/>
          </p:spPr>
          <p:txBody>
            <a:bodyPr wrap="none" rtlCol="0">
              <a:spAutoFit/>
            </a:bodyPr>
            <a:lstStyle/>
            <a:p>
              <a:r>
                <a:rPr lang="en-US" sz="2000" dirty="0"/>
                <a:t>f</a:t>
              </a:r>
              <a:r>
                <a:rPr lang="en-US" sz="2000" baseline="-25000" dirty="0"/>
                <a:t>2</a:t>
              </a:r>
            </a:p>
          </p:txBody>
        </p:sp>
        <p:sp>
          <p:nvSpPr>
            <p:cNvPr id="84" name="TextBox 83">
              <a:extLst>
                <a:ext uri="{FF2B5EF4-FFF2-40B4-BE49-F238E27FC236}">
                  <a16:creationId xmlns:a16="http://schemas.microsoft.com/office/drawing/2014/main" id="{264C0C79-ED08-6C4D-9C87-DDDFDEBD14D7}"/>
                </a:ext>
              </a:extLst>
            </p:cNvPr>
            <p:cNvSpPr txBox="1"/>
            <p:nvPr/>
          </p:nvSpPr>
          <p:spPr>
            <a:xfrm>
              <a:off x="2644894" y="3895537"/>
              <a:ext cx="383438" cy="400110"/>
            </a:xfrm>
            <a:prstGeom prst="rect">
              <a:avLst/>
            </a:prstGeom>
            <a:noFill/>
          </p:spPr>
          <p:txBody>
            <a:bodyPr wrap="none" rtlCol="0">
              <a:spAutoFit/>
            </a:bodyPr>
            <a:lstStyle/>
            <a:p>
              <a:r>
                <a:rPr lang="en-US" sz="2000" dirty="0" err="1"/>
                <a:t>f</a:t>
              </a:r>
              <a:r>
                <a:rPr lang="en-US" sz="2000" baseline="-25000" dirty="0" err="1"/>
                <a:t>n</a:t>
              </a:r>
              <a:endParaRPr lang="en-US" sz="2000" baseline="-25000" dirty="0"/>
            </a:p>
          </p:txBody>
        </p:sp>
      </p:grpSp>
      <p:sp>
        <p:nvSpPr>
          <p:cNvPr id="85" name="TextBox 84">
            <a:extLst>
              <a:ext uri="{FF2B5EF4-FFF2-40B4-BE49-F238E27FC236}">
                <a16:creationId xmlns:a16="http://schemas.microsoft.com/office/drawing/2014/main" id="{5801CE4A-9702-334B-98F4-5158992CE47C}"/>
              </a:ext>
            </a:extLst>
          </p:cNvPr>
          <p:cNvSpPr txBox="1"/>
          <p:nvPr/>
        </p:nvSpPr>
        <p:spPr>
          <a:xfrm>
            <a:off x="3070446" y="5533837"/>
            <a:ext cx="184731" cy="369332"/>
          </a:xfrm>
          <a:prstGeom prst="rect">
            <a:avLst/>
          </a:prstGeom>
          <a:noFill/>
        </p:spPr>
        <p:txBody>
          <a:bodyPr wrap="none" rtlCol="0">
            <a:spAutoFit/>
          </a:bodyPr>
          <a:lstStyle/>
          <a:p>
            <a:endParaRPr lang="en-US" dirty="0"/>
          </a:p>
        </p:txBody>
      </p:sp>
      <p:sp>
        <p:nvSpPr>
          <p:cNvPr id="88" name="TextBox 87">
            <a:extLst>
              <a:ext uri="{FF2B5EF4-FFF2-40B4-BE49-F238E27FC236}">
                <a16:creationId xmlns:a16="http://schemas.microsoft.com/office/drawing/2014/main" id="{121F989F-2A8C-1841-B4F3-E6BF2AD71412}"/>
              </a:ext>
            </a:extLst>
          </p:cNvPr>
          <p:cNvSpPr txBox="1"/>
          <p:nvPr/>
        </p:nvSpPr>
        <p:spPr>
          <a:xfrm>
            <a:off x="304801" y="2243909"/>
            <a:ext cx="1176925" cy="646331"/>
          </a:xfrm>
          <a:prstGeom prst="rect">
            <a:avLst/>
          </a:prstGeom>
          <a:noFill/>
        </p:spPr>
        <p:txBody>
          <a:bodyPr wrap="none" rtlCol="0">
            <a:spAutoFit/>
          </a:bodyPr>
          <a:lstStyle/>
          <a:p>
            <a:r>
              <a:rPr lang="en-US" dirty="0"/>
              <a:t>Logistics</a:t>
            </a:r>
          </a:p>
          <a:p>
            <a:r>
              <a:rPr lang="en-US" dirty="0" err="1"/>
              <a:t>回归</a:t>
            </a:r>
            <a:endParaRPr lang="en-US" dirty="0"/>
          </a:p>
        </p:txBody>
      </p:sp>
      <p:sp>
        <p:nvSpPr>
          <p:cNvPr id="89" name="TextBox 88">
            <a:extLst>
              <a:ext uri="{FF2B5EF4-FFF2-40B4-BE49-F238E27FC236}">
                <a16:creationId xmlns:a16="http://schemas.microsoft.com/office/drawing/2014/main" id="{9625815F-7135-C949-9FE2-BADAD3AB73C7}"/>
              </a:ext>
            </a:extLst>
          </p:cNvPr>
          <p:cNvSpPr txBox="1"/>
          <p:nvPr/>
        </p:nvSpPr>
        <p:spPr>
          <a:xfrm>
            <a:off x="4475185" y="2124896"/>
            <a:ext cx="1138363" cy="646331"/>
          </a:xfrm>
          <a:prstGeom prst="rect">
            <a:avLst/>
          </a:prstGeom>
          <a:noFill/>
        </p:spPr>
        <p:txBody>
          <a:bodyPr wrap="square" rtlCol="0">
            <a:spAutoFit/>
          </a:bodyPr>
          <a:lstStyle/>
          <a:p>
            <a:r>
              <a:rPr lang="en-US" dirty="0"/>
              <a:t>2-层前向神经网络</a:t>
            </a:r>
          </a:p>
        </p:txBody>
      </p:sp>
      <p:sp>
        <p:nvSpPr>
          <p:cNvPr id="90" name="TextBox 89">
            <a:extLst>
              <a:ext uri="{FF2B5EF4-FFF2-40B4-BE49-F238E27FC236}">
                <a16:creationId xmlns:a16="http://schemas.microsoft.com/office/drawing/2014/main" id="{5685D6B1-821C-2342-9FD2-A39C76081464}"/>
              </a:ext>
            </a:extLst>
          </p:cNvPr>
          <p:cNvSpPr txBox="1"/>
          <p:nvPr/>
        </p:nvSpPr>
        <p:spPr>
          <a:xfrm>
            <a:off x="7010400" y="1524000"/>
            <a:ext cx="375424" cy="523220"/>
          </a:xfrm>
          <a:prstGeom prst="rect">
            <a:avLst/>
          </a:prstGeom>
          <a:noFill/>
        </p:spPr>
        <p:txBody>
          <a:bodyPr wrap="square" rtlCol="0">
            <a:spAutoFit/>
          </a:bodyPr>
          <a:lstStyle/>
          <a:p>
            <a:r>
              <a:rPr lang="en-US" sz="2800" dirty="0" err="1"/>
              <a:t>σ</a:t>
            </a:r>
            <a:endParaRPr lang="en-US" dirty="0"/>
          </a:p>
        </p:txBody>
      </p:sp>
      <p:sp>
        <p:nvSpPr>
          <p:cNvPr id="91" name="TextBox 90">
            <a:extLst>
              <a:ext uri="{FF2B5EF4-FFF2-40B4-BE49-F238E27FC236}">
                <a16:creationId xmlns:a16="http://schemas.microsoft.com/office/drawing/2014/main" id="{F9B60E02-BB0D-9F42-A12E-A0F643C2726E}"/>
              </a:ext>
            </a:extLst>
          </p:cNvPr>
          <p:cNvSpPr txBox="1"/>
          <p:nvPr/>
        </p:nvSpPr>
        <p:spPr>
          <a:xfrm>
            <a:off x="2443976" y="1905000"/>
            <a:ext cx="410690" cy="523220"/>
          </a:xfrm>
          <a:prstGeom prst="rect">
            <a:avLst/>
          </a:prstGeom>
          <a:noFill/>
        </p:spPr>
        <p:txBody>
          <a:bodyPr wrap="none" rtlCol="0">
            <a:spAutoFit/>
          </a:bodyPr>
          <a:lstStyle/>
          <a:p>
            <a:r>
              <a:rPr lang="en-US" sz="2800" dirty="0" err="1"/>
              <a:t>σ</a:t>
            </a:r>
            <a:endParaRPr lang="en-US" dirty="0"/>
          </a:p>
        </p:txBody>
      </p:sp>
    </p:spTree>
    <p:extLst>
      <p:ext uri="{BB962C8B-B14F-4D97-AF65-F5344CB8AC3E}">
        <p14:creationId xmlns:p14="http://schemas.microsoft.com/office/powerpoint/2010/main" val="5267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414" y="531613"/>
            <a:ext cx="8321040" cy="680397"/>
          </a:xfrm>
        </p:spPr>
        <p:txBody>
          <a:bodyPr>
            <a:noAutofit/>
          </a:bodyPr>
          <a:lstStyle/>
          <a:p>
            <a:r>
              <a:rPr lang="zh-CN" altLang="en-US" sz="4000" dirty="0"/>
              <a:t>文本分类</a:t>
            </a:r>
            <a:endParaRPr lang="en-US" sz="3000" dirty="0"/>
          </a:p>
        </p:txBody>
      </p:sp>
      <p:sp>
        <p:nvSpPr>
          <p:cNvPr id="3" name="Content Placeholder 2"/>
          <p:cNvSpPr>
            <a:spLocks noGrp="1"/>
          </p:cNvSpPr>
          <p:nvPr>
            <p:ph idx="1"/>
          </p:nvPr>
        </p:nvSpPr>
        <p:spPr>
          <a:xfrm>
            <a:off x="381001" y="2057400"/>
            <a:ext cx="6114917" cy="3429000"/>
          </a:xfrm>
        </p:spPr>
        <p:txBody>
          <a:bodyPr>
            <a:normAutofit/>
          </a:bodyPr>
          <a:lstStyle/>
          <a:p>
            <a:r>
              <a:rPr lang="en-US" dirty="0" err="1"/>
              <a:t>深度神经网络的好处是能够学习数据的深层特征</a:t>
            </a:r>
            <a:endParaRPr lang="en-US" dirty="0"/>
          </a:p>
          <a:p>
            <a:r>
              <a:rPr lang="en-US" dirty="0" err="1"/>
              <a:t>不依赖于手动特征的构建</a:t>
            </a:r>
            <a:endParaRPr lang="en-US" dirty="0"/>
          </a:p>
          <a:p>
            <a:r>
              <a:rPr lang="en-US" dirty="0" err="1"/>
              <a:t>可以增加文本的嵌入表示</a:t>
            </a:r>
            <a:r>
              <a:rPr lang="zh-CN" altLang="en-US" dirty="0"/>
              <a:t>，如词嵌入向量，句子嵌入向量等</a:t>
            </a:r>
            <a:endParaRPr lang="en-US" dirty="0"/>
          </a:p>
        </p:txBody>
      </p:sp>
      <p:grpSp>
        <p:nvGrpSpPr>
          <p:cNvPr id="5" name="Group 4">
            <a:extLst>
              <a:ext uri="{FF2B5EF4-FFF2-40B4-BE49-F238E27FC236}">
                <a16:creationId xmlns:a16="http://schemas.microsoft.com/office/drawing/2014/main" id="{5A1D5908-B6FA-2E4F-942A-D283985C4878}"/>
              </a:ext>
            </a:extLst>
          </p:cNvPr>
          <p:cNvGrpSpPr/>
          <p:nvPr/>
        </p:nvGrpSpPr>
        <p:grpSpPr>
          <a:xfrm>
            <a:off x="6318978" y="1791144"/>
            <a:ext cx="2679656" cy="2468463"/>
            <a:chOff x="1997416" y="1094195"/>
            <a:chExt cx="5739580" cy="4285206"/>
          </a:xfrm>
        </p:grpSpPr>
        <p:sp>
          <p:nvSpPr>
            <p:cNvPr id="7" name="Oval 6">
              <a:extLst>
                <a:ext uri="{FF2B5EF4-FFF2-40B4-BE49-F238E27FC236}">
                  <a16:creationId xmlns:a16="http://schemas.microsoft.com/office/drawing/2014/main" id="{FBCCDDD6-0EA6-564A-9B13-D808DD996672}"/>
                </a:ext>
              </a:extLst>
            </p:cNvPr>
            <p:cNvSpPr/>
            <p:nvPr/>
          </p:nvSpPr>
          <p:spPr bwMode="auto">
            <a:xfrm>
              <a:off x="3581401" y="2724150"/>
              <a:ext cx="381001" cy="82645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8" name="Oval 7">
              <a:extLst>
                <a:ext uri="{FF2B5EF4-FFF2-40B4-BE49-F238E27FC236}">
                  <a16:creationId xmlns:a16="http://schemas.microsoft.com/office/drawing/2014/main" id="{F463C4B0-7417-7441-8554-82FDE54F3609}"/>
                </a:ext>
              </a:extLst>
            </p:cNvPr>
            <p:cNvSpPr/>
            <p:nvPr/>
          </p:nvSpPr>
          <p:spPr bwMode="auto">
            <a:xfrm>
              <a:off x="3429000" y="2541993"/>
              <a:ext cx="749666" cy="826450"/>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9" name="Oval 8">
              <a:extLst>
                <a:ext uri="{FF2B5EF4-FFF2-40B4-BE49-F238E27FC236}">
                  <a16:creationId xmlns:a16="http://schemas.microsoft.com/office/drawing/2014/main" id="{929F026E-C459-5341-8DA6-91D69D909979}"/>
                </a:ext>
              </a:extLst>
            </p:cNvPr>
            <p:cNvSpPr/>
            <p:nvPr/>
          </p:nvSpPr>
          <p:spPr bwMode="auto">
            <a:xfrm>
              <a:off x="4267202" y="1094195"/>
              <a:ext cx="749666" cy="826450"/>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10" name="Oval 9">
              <a:extLst>
                <a:ext uri="{FF2B5EF4-FFF2-40B4-BE49-F238E27FC236}">
                  <a16:creationId xmlns:a16="http://schemas.microsoft.com/office/drawing/2014/main" id="{C9252C52-6C46-314B-8BE2-2579D07546D1}"/>
                </a:ext>
              </a:extLst>
            </p:cNvPr>
            <p:cNvSpPr/>
            <p:nvPr/>
          </p:nvSpPr>
          <p:spPr bwMode="auto">
            <a:xfrm>
              <a:off x="5105397" y="2541993"/>
              <a:ext cx="749666" cy="826450"/>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11" name="Oval 10">
              <a:extLst>
                <a:ext uri="{FF2B5EF4-FFF2-40B4-BE49-F238E27FC236}">
                  <a16:creationId xmlns:a16="http://schemas.microsoft.com/office/drawing/2014/main" id="{E9E94CDE-6B65-954C-B23F-564E5EB514C5}"/>
                </a:ext>
              </a:extLst>
            </p:cNvPr>
            <p:cNvSpPr/>
            <p:nvPr/>
          </p:nvSpPr>
          <p:spPr bwMode="auto">
            <a:xfrm>
              <a:off x="4267202" y="2541993"/>
              <a:ext cx="749666" cy="826450"/>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cxnSp>
          <p:nvCxnSpPr>
            <p:cNvPr id="12" name="Straight Arrow Connector 11">
              <a:extLst>
                <a:ext uri="{FF2B5EF4-FFF2-40B4-BE49-F238E27FC236}">
                  <a16:creationId xmlns:a16="http://schemas.microsoft.com/office/drawing/2014/main" id="{B7981C23-39FB-924D-8A75-DFF6C573147C}"/>
                </a:ext>
              </a:extLst>
            </p:cNvPr>
            <p:cNvCxnSpPr>
              <a:cxnSpLocks/>
              <a:stCxn id="8" idx="0"/>
              <a:endCxn id="9" idx="3"/>
            </p:cNvCxnSpPr>
            <p:nvPr/>
          </p:nvCxnSpPr>
          <p:spPr bwMode="auto">
            <a:xfrm flipV="1">
              <a:off x="3803834" y="1799615"/>
              <a:ext cx="573153" cy="742379"/>
            </a:xfrm>
            <a:prstGeom prst="straightConnector1">
              <a:avLst/>
            </a:prstGeom>
            <a:noFill/>
            <a:ln w="9525" cap="flat" cmpd="sng" algn="ctr">
              <a:noFill/>
              <a:prstDash val="solid"/>
              <a:round/>
              <a:headEnd type="none" w="med" len="med"/>
              <a:tailEnd type="arrow"/>
            </a:ln>
            <a:effectLst/>
          </p:spPr>
        </p:cxnSp>
        <p:cxnSp>
          <p:nvCxnSpPr>
            <p:cNvPr id="13" name="Straight Arrow Connector 12">
              <a:extLst>
                <a:ext uri="{FF2B5EF4-FFF2-40B4-BE49-F238E27FC236}">
                  <a16:creationId xmlns:a16="http://schemas.microsoft.com/office/drawing/2014/main" id="{7F47F41E-7390-024F-B437-0D61F31FE5DA}"/>
                </a:ext>
              </a:extLst>
            </p:cNvPr>
            <p:cNvCxnSpPr>
              <a:cxnSpLocks/>
              <a:stCxn id="11" idx="0"/>
              <a:endCxn id="9" idx="4"/>
            </p:cNvCxnSpPr>
            <p:nvPr/>
          </p:nvCxnSpPr>
          <p:spPr bwMode="auto">
            <a:xfrm flipV="1">
              <a:off x="4642036" y="1920645"/>
              <a:ext cx="0" cy="621348"/>
            </a:xfrm>
            <a:prstGeom prst="straightConnector1">
              <a:avLst/>
            </a:prstGeom>
            <a:noFill/>
            <a:ln w="9525" cap="flat" cmpd="sng" algn="ctr">
              <a:solidFill>
                <a:schemeClr val="tx1"/>
              </a:solidFill>
              <a:prstDash val="solid"/>
              <a:round/>
              <a:headEnd type="none" w="med" len="med"/>
              <a:tailEnd type="arrow"/>
            </a:ln>
            <a:effectLst/>
          </p:spPr>
        </p:cxnSp>
        <p:cxnSp>
          <p:nvCxnSpPr>
            <p:cNvPr id="14" name="Straight Arrow Connector 13">
              <a:extLst>
                <a:ext uri="{FF2B5EF4-FFF2-40B4-BE49-F238E27FC236}">
                  <a16:creationId xmlns:a16="http://schemas.microsoft.com/office/drawing/2014/main" id="{1871906A-6692-AD48-B91F-F05D5D9D0EB5}"/>
                </a:ext>
              </a:extLst>
            </p:cNvPr>
            <p:cNvCxnSpPr>
              <a:cxnSpLocks/>
              <a:stCxn id="10" idx="0"/>
              <a:endCxn id="9" idx="4"/>
            </p:cNvCxnSpPr>
            <p:nvPr/>
          </p:nvCxnSpPr>
          <p:spPr bwMode="auto">
            <a:xfrm flipH="1" flipV="1">
              <a:off x="4642036" y="1920645"/>
              <a:ext cx="838195" cy="621348"/>
            </a:xfrm>
            <a:prstGeom prst="straightConnector1">
              <a:avLst/>
            </a:prstGeom>
            <a:noFill/>
            <a:ln w="9525" cap="flat" cmpd="sng" algn="ctr">
              <a:solidFill>
                <a:schemeClr val="tx1"/>
              </a:solidFill>
              <a:prstDash val="solid"/>
              <a:round/>
              <a:headEnd type="none" w="med" len="med"/>
              <a:tailEnd type="arrow"/>
            </a:ln>
            <a:effectLst/>
          </p:spPr>
        </p:cxnSp>
        <p:cxnSp>
          <p:nvCxnSpPr>
            <p:cNvPr id="15" name="Straight Arrow Connector 14">
              <a:extLst>
                <a:ext uri="{FF2B5EF4-FFF2-40B4-BE49-F238E27FC236}">
                  <a16:creationId xmlns:a16="http://schemas.microsoft.com/office/drawing/2014/main" id="{63404124-F515-E744-B37A-4DAAFB2EEF78}"/>
                </a:ext>
              </a:extLst>
            </p:cNvPr>
            <p:cNvCxnSpPr>
              <a:cxnSpLocks/>
              <a:stCxn id="8" idx="7"/>
              <a:endCxn id="9" idx="4"/>
            </p:cNvCxnSpPr>
            <p:nvPr/>
          </p:nvCxnSpPr>
          <p:spPr bwMode="auto">
            <a:xfrm flipV="1">
              <a:off x="4068880" y="1920645"/>
              <a:ext cx="573156" cy="742379"/>
            </a:xfrm>
            <a:prstGeom prst="straightConnector1">
              <a:avLst/>
            </a:prstGeom>
            <a:noFill/>
            <a:ln w="9525" cap="flat" cmpd="sng" algn="ctr">
              <a:solidFill>
                <a:schemeClr val="tx1"/>
              </a:solidFill>
              <a:prstDash val="solid"/>
              <a:round/>
              <a:headEnd type="none" w="med" len="med"/>
              <a:tailEnd type="arrow"/>
            </a:ln>
            <a:effectLst/>
          </p:spPr>
        </p:cxnSp>
        <p:sp>
          <p:nvSpPr>
            <p:cNvPr id="16" name="Oval 15">
              <a:extLst>
                <a:ext uri="{FF2B5EF4-FFF2-40B4-BE49-F238E27FC236}">
                  <a16:creationId xmlns:a16="http://schemas.microsoft.com/office/drawing/2014/main" id="{7C1CD3F7-21B9-DC43-BC20-1F84678EA15C}"/>
                </a:ext>
              </a:extLst>
            </p:cNvPr>
            <p:cNvSpPr/>
            <p:nvPr/>
          </p:nvSpPr>
          <p:spPr bwMode="auto">
            <a:xfrm>
              <a:off x="3962399" y="4552951"/>
              <a:ext cx="381001" cy="82645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17" name="Oval 16">
              <a:extLst>
                <a:ext uri="{FF2B5EF4-FFF2-40B4-BE49-F238E27FC236}">
                  <a16:creationId xmlns:a16="http://schemas.microsoft.com/office/drawing/2014/main" id="{FC50F019-EDAA-7C4E-8E58-6EC833674B1E}"/>
                </a:ext>
              </a:extLst>
            </p:cNvPr>
            <p:cNvSpPr/>
            <p:nvPr/>
          </p:nvSpPr>
          <p:spPr bwMode="auto">
            <a:xfrm>
              <a:off x="2057400" y="4370796"/>
              <a:ext cx="749666" cy="826450"/>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18" name="Oval 17">
              <a:extLst>
                <a:ext uri="{FF2B5EF4-FFF2-40B4-BE49-F238E27FC236}">
                  <a16:creationId xmlns:a16="http://schemas.microsoft.com/office/drawing/2014/main" id="{472CC466-D607-1F40-90EE-3D3DE0510065}"/>
                </a:ext>
              </a:extLst>
            </p:cNvPr>
            <p:cNvSpPr/>
            <p:nvPr/>
          </p:nvSpPr>
          <p:spPr bwMode="auto">
            <a:xfrm>
              <a:off x="5867398" y="4370796"/>
              <a:ext cx="749666" cy="826450"/>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19" name="Oval 18">
              <a:extLst>
                <a:ext uri="{FF2B5EF4-FFF2-40B4-BE49-F238E27FC236}">
                  <a16:creationId xmlns:a16="http://schemas.microsoft.com/office/drawing/2014/main" id="{4A6275DB-A9AD-D643-A36A-55607E8DC046}"/>
                </a:ext>
              </a:extLst>
            </p:cNvPr>
            <p:cNvSpPr/>
            <p:nvPr/>
          </p:nvSpPr>
          <p:spPr bwMode="auto">
            <a:xfrm>
              <a:off x="4571999" y="4370796"/>
              <a:ext cx="749666" cy="826450"/>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20" name="Oval 19">
              <a:extLst>
                <a:ext uri="{FF2B5EF4-FFF2-40B4-BE49-F238E27FC236}">
                  <a16:creationId xmlns:a16="http://schemas.microsoft.com/office/drawing/2014/main" id="{2494450A-9E0D-AC40-8A26-DCFCF010748A}"/>
                </a:ext>
              </a:extLst>
            </p:cNvPr>
            <p:cNvSpPr/>
            <p:nvPr/>
          </p:nvSpPr>
          <p:spPr bwMode="auto">
            <a:xfrm>
              <a:off x="3200400" y="4370796"/>
              <a:ext cx="749666" cy="826450"/>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cxnSp>
          <p:nvCxnSpPr>
            <p:cNvPr id="21" name="Straight Arrow Connector 20">
              <a:extLst>
                <a:ext uri="{FF2B5EF4-FFF2-40B4-BE49-F238E27FC236}">
                  <a16:creationId xmlns:a16="http://schemas.microsoft.com/office/drawing/2014/main" id="{4CC19ED5-AD9E-6D41-91A7-44A03535DB58}"/>
                </a:ext>
              </a:extLst>
            </p:cNvPr>
            <p:cNvCxnSpPr>
              <a:cxnSpLocks/>
              <a:stCxn id="17" idx="0"/>
            </p:cNvCxnSpPr>
            <p:nvPr/>
          </p:nvCxnSpPr>
          <p:spPr bwMode="auto">
            <a:xfrm flipV="1">
              <a:off x="2432235" y="3049361"/>
              <a:ext cx="2271756" cy="1321434"/>
            </a:xfrm>
            <a:prstGeom prst="straightConnector1">
              <a:avLst/>
            </a:prstGeom>
            <a:noFill/>
            <a:ln w="9525" cap="flat" cmpd="sng" algn="ctr">
              <a:noFill/>
              <a:prstDash val="solid"/>
              <a:round/>
              <a:headEnd type="none" w="med" len="med"/>
              <a:tailEnd type="arrow"/>
            </a:ln>
            <a:effectLst/>
          </p:spPr>
        </p:cxnSp>
        <p:cxnSp>
          <p:nvCxnSpPr>
            <p:cNvPr id="22" name="Straight Arrow Connector 21">
              <a:extLst>
                <a:ext uri="{FF2B5EF4-FFF2-40B4-BE49-F238E27FC236}">
                  <a16:creationId xmlns:a16="http://schemas.microsoft.com/office/drawing/2014/main" id="{E2A57299-490C-2B46-AC64-230C772DBC59}"/>
                </a:ext>
              </a:extLst>
            </p:cNvPr>
            <p:cNvCxnSpPr>
              <a:cxnSpLocks/>
              <a:stCxn id="20" idx="0"/>
              <a:endCxn id="8" idx="4"/>
            </p:cNvCxnSpPr>
            <p:nvPr/>
          </p:nvCxnSpPr>
          <p:spPr bwMode="auto">
            <a:xfrm flipV="1">
              <a:off x="3575234" y="3368444"/>
              <a:ext cx="228600" cy="1002352"/>
            </a:xfrm>
            <a:prstGeom prst="straightConnector1">
              <a:avLst/>
            </a:prstGeom>
            <a:noFill/>
            <a:ln w="9525" cap="flat" cmpd="sng" algn="ctr">
              <a:solidFill>
                <a:schemeClr val="tx1"/>
              </a:solidFill>
              <a:prstDash val="solid"/>
              <a:round/>
              <a:headEnd type="none" w="med" len="med"/>
              <a:tailEnd type="arrow"/>
            </a:ln>
            <a:effectLst/>
          </p:spPr>
        </p:cxnSp>
        <p:cxnSp>
          <p:nvCxnSpPr>
            <p:cNvPr id="23" name="Straight Arrow Connector 22">
              <a:extLst>
                <a:ext uri="{FF2B5EF4-FFF2-40B4-BE49-F238E27FC236}">
                  <a16:creationId xmlns:a16="http://schemas.microsoft.com/office/drawing/2014/main" id="{0E312DF7-2746-A341-B408-F2171D181313}"/>
                </a:ext>
              </a:extLst>
            </p:cNvPr>
            <p:cNvCxnSpPr>
              <a:cxnSpLocks/>
              <a:stCxn id="19" idx="0"/>
              <a:endCxn id="8" idx="4"/>
            </p:cNvCxnSpPr>
            <p:nvPr/>
          </p:nvCxnSpPr>
          <p:spPr bwMode="auto">
            <a:xfrm flipH="1" flipV="1">
              <a:off x="3803834" y="3368443"/>
              <a:ext cx="1143000" cy="1002352"/>
            </a:xfrm>
            <a:prstGeom prst="straightConnector1">
              <a:avLst/>
            </a:prstGeom>
            <a:noFill/>
            <a:ln w="9525" cap="flat" cmpd="sng" algn="ctr">
              <a:solidFill>
                <a:schemeClr val="tx1"/>
              </a:solidFill>
              <a:prstDash val="solid"/>
              <a:round/>
              <a:headEnd type="none" w="med" len="med"/>
              <a:tailEnd type="arrow"/>
            </a:ln>
            <a:effectLst/>
          </p:spPr>
        </p:cxnSp>
        <p:cxnSp>
          <p:nvCxnSpPr>
            <p:cNvPr id="24" name="Straight Arrow Connector 23">
              <a:extLst>
                <a:ext uri="{FF2B5EF4-FFF2-40B4-BE49-F238E27FC236}">
                  <a16:creationId xmlns:a16="http://schemas.microsoft.com/office/drawing/2014/main" id="{B6B38411-218B-024F-988D-8A19867521A7}"/>
                </a:ext>
              </a:extLst>
            </p:cNvPr>
            <p:cNvCxnSpPr>
              <a:cxnSpLocks/>
              <a:stCxn id="18" idx="0"/>
              <a:endCxn id="8" idx="4"/>
            </p:cNvCxnSpPr>
            <p:nvPr/>
          </p:nvCxnSpPr>
          <p:spPr bwMode="auto">
            <a:xfrm flipH="1" flipV="1">
              <a:off x="3803834" y="3368444"/>
              <a:ext cx="2438399" cy="1002352"/>
            </a:xfrm>
            <a:prstGeom prst="straightConnector1">
              <a:avLst/>
            </a:prstGeom>
            <a:noFill/>
            <a:ln w="9525" cap="flat" cmpd="sng" algn="ctr">
              <a:solidFill>
                <a:schemeClr val="tx1"/>
              </a:solidFill>
              <a:prstDash val="solid"/>
              <a:round/>
              <a:headEnd type="none" w="med" len="med"/>
              <a:tailEnd type="arrow"/>
            </a:ln>
            <a:effectLst/>
          </p:spPr>
        </p:cxnSp>
        <p:cxnSp>
          <p:nvCxnSpPr>
            <p:cNvPr id="25" name="Straight Arrow Connector 24">
              <a:extLst>
                <a:ext uri="{FF2B5EF4-FFF2-40B4-BE49-F238E27FC236}">
                  <a16:creationId xmlns:a16="http://schemas.microsoft.com/office/drawing/2014/main" id="{C4FC9EC9-39F2-D247-BAB3-92F08B65D8E8}"/>
                </a:ext>
              </a:extLst>
            </p:cNvPr>
            <p:cNvCxnSpPr>
              <a:cxnSpLocks/>
              <a:stCxn id="17" idx="7"/>
              <a:endCxn id="8" idx="4"/>
            </p:cNvCxnSpPr>
            <p:nvPr/>
          </p:nvCxnSpPr>
          <p:spPr bwMode="auto">
            <a:xfrm flipV="1">
              <a:off x="2697281" y="3368444"/>
              <a:ext cx="1106553" cy="1123383"/>
            </a:xfrm>
            <a:prstGeom prst="straightConnector1">
              <a:avLst/>
            </a:prstGeom>
            <a:noFill/>
            <a:ln w="9525" cap="flat" cmpd="sng" algn="ctr">
              <a:solidFill>
                <a:schemeClr val="tx1"/>
              </a:solidFill>
              <a:prstDash val="solid"/>
              <a:round/>
              <a:headEnd type="none" w="med" len="med"/>
              <a:tailEnd type="arrow"/>
            </a:ln>
            <a:effectLst/>
          </p:spPr>
        </p:cxnSp>
        <p:sp>
          <p:nvSpPr>
            <p:cNvPr id="26" name="Oval 25">
              <a:extLst>
                <a:ext uri="{FF2B5EF4-FFF2-40B4-BE49-F238E27FC236}">
                  <a16:creationId xmlns:a16="http://schemas.microsoft.com/office/drawing/2014/main" id="{C4FCE6C1-3FCA-DC42-AB8B-9851A277DCD7}"/>
                </a:ext>
              </a:extLst>
            </p:cNvPr>
            <p:cNvSpPr/>
            <p:nvPr/>
          </p:nvSpPr>
          <p:spPr bwMode="auto">
            <a:xfrm>
              <a:off x="6781800" y="4413642"/>
              <a:ext cx="749666" cy="826450"/>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cxnSp>
          <p:nvCxnSpPr>
            <p:cNvPr id="27" name="Straight Arrow Connector 26">
              <a:extLst>
                <a:ext uri="{FF2B5EF4-FFF2-40B4-BE49-F238E27FC236}">
                  <a16:creationId xmlns:a16="http://schemas.microsoft.com/office/drawing/2014/main" id="{F7D1A9C7-ADCA-8343-A20E-1B4587C090E0}"/>
                </a:ext>
              </a:extLst>
            </p:cNvPr>
            <p:cNvCxnSpPr>
              <a:cxnSpLocks/>
              <a:stCxn id="26" idx="0"/>
              <a:endCxn id="8" idx="4"/>
            </p:cNvCxnSpPr>
            <p:nvPr/>
          </p:nvCxnSpPr>
          <p:spPr bwMode="auto">
            <a:xfrm flipH="1" flipV="1">
              <a:off x="3803834" y="3368444"/>
              <a:ext cx="3352800" cy="1045198"/>
            </a:xfrm>
            <a:prstGeom prst="straightConnector1">
              <a:avLst/>
            </a:prstGeom>
            <a:noFill/>
            <a:ln w="9525" cap="flat" cmpd="sng" algn="ctr">
              <a:solidFill>
                <a:schemeClr val="tx1"/>
              </a:solidFill>
              <a:prstDash val="solid"/>
              <a:round/>
              <a:headEnd type="none" w="med" len="med"/>
              <a:tailEnd type="arrow"/>
            </a:ln>
            <a:effectLst/>
          </p:spPr>
        </p:cxnSp>
        <p:cxnSp>
          <p:nvCxnSpPr>
            <p:cNvPr id="28" name="Straight Arrow Connector 27">
              <a:extLst>
                <a:ext uri="{FF2B5EF4-FFF2-40B4-BE49-F238E27FC236}">
                  <a16:creationId xmlns:a16="http://schemas.microsoft.com/office/drawing/2014/main" id="{D969A828-5FC8-D14C-8583-1DEACD4D1CA8}"/>
                </a:ext>
              </a:extLst>
            </p:cNvPr>
            <p:cNvCxnSpPr>
              <a:cxnSpLocks/>
              <a:stCxn id="17" idx="7"/>
              <a:endCxn id="11" idx="4"/>
            </p:cNvCxnSpPr>
            <p:nvPr/>
          </p:nvCxnSpPr>
          <p:spPr bwMode="auto">
            <a:xfrm flipV="1">
              <a:off x="2697281" y="3368444"/>
              <a:ext cx="1944755" cy="1123383"/>
            </a:xfrm>
            <a:prstGeom prst="straightConnector1">
              <a:avLst/>
            </a:prstGeom>
            <a:noFill/>
            <a:ln w="9525" cap="flat" cmpd="sng" algn="ctr">
              <a:solidFill>
                <a:schemeClr val="tx1"/>
              </a:solidFill>
              <a:prstDash val="solid"/>
              <a:round/>
              <a:headEnd type="none" w="med" len="med"/>
              <a:tailEnd type="arrow"/>
            </a:ln>
            <a:effectLst/>
          </p:spPr>
        </p:cxnSp>
        <p:cxnSp>
          <p:nvCxnSpPr>
            <p:cNvPr id="29" name="Straight Arrow Connector 28">
              <a:extLst>
                <a:ext uri="{FF2B5EF4-FFF2-40B4-BE49-F238E27FC236}">
                  <a16:creationId xmlns:a16="http://schemas.microsoft.com/office/drawing/2014/main" id="{B1B85326-FEBF-464F-A96F-AD5D96550593}"/>
                </a:ext>
              </a:extLst>
            </p:cNvPr>
            <p:cNvCxnSpPr>
              <a:cxnSpLocks/>
              <a:stCxn id="17" idx="7"/>
              <a:endCxn id="10" idx="4"/>
            </p:cNvCxnSpPr>
            <p:nvPr/>
          </p:nvCxnSpPr>
          <p:spPr bwMode="auto">
            <a:xfrm flipV="1">
              <a:off x="2697281" y="3368443"/>
              <a:ext cx="2782950" cy="1123383"/>
            </a:xfrm>
            <a:prstGeom prst="straightConnector1">
              <a:avLst/>
            </a:prstGeom>
            <a:noFill/>
            <a:ln w="9525" cap="flat" cmpd="sng" algn="ctr">
              <a:solidFill>
                <a:schemeClr val="tx1"/>
              </a:solidFill>
              <a:prstDash val="solid"/>
              <a:round/>
              <a:headEnd type="none" w="med" len="med"/>
              <a:tailEnd type="arrow"/>
            </a:ln>
            <a:effectLst/>
          </p:spPr>
        </p:cxnSp>
        <p:cxnSp>
          <p:nvCxnSpPr>
            <p:cNvPr id="30" name="Straight Arrow Connector 29">
              <a:extLst>
                <a:ext uri="{FF2B5EF4-FFF2-40B4-BE49-F238E27FC236}">
                  <a16:creationId xmlns:a16="http://schemas.microsoft.com/office/drawing/2014/main" id="{1704F3D8-5F6D-544F-9778-8FBA0898D384}"/>
                </a:ext>
              </a:extLst>
            </p:cNvPr>
            <p:cNvCxnSpPr>
              <a:cxnSpLocks/>
              <a:stCxn id="26" idx="0"/>
              <a:endCxn id="10" idx="4"/>
            </p:cNvCxnSpPr>
            <p:nvPr/>
          </p:nvCxnSpPr>
          <p:spPr bwMode="auto">
            <a:xfrm flipH="1" flipV="1">
              <a:off x="5480232" y="3368444"/>
              <a:ext cx="1676402" cy="1045198"/>
            </a:xfrm>
            <a:prstGeom prst="straightConnector1">
              <a:avLst/>
            </a:prstGeom>
            <a:noFill/>
            <a:ln w="9525" cap="flat" cmpd="sng" algn="ctr">
              <a:solidFill>
                <a:schemeClr val="tx1"/>
              </a:solidFill>
              <a:prstDash val="solid"/>
              <a:round/>
              <a:headEnd type="none" w="med" len="med"/>
              <a:tailEnd type="arrow"/>
            </a:ln>
            <a:effectLst/>
          </p:spPr>
        </p:cxnSp>
        <p:cxnSp>
          <p:nvCxnSpPr>
            <p:cNvPr id="31" name="Straight Arrow Connector 30">
              <a:extLst>
                <a:ext uri="{FF2B5EF4-FFF2-40B4-BE49-F238E27FC236}">
                  <a16:creationId xmlns:a16="http://schemas.microsoft.com/office/drawing/2014/main" id="{87FEEA84-475D-F64F-8203-21FDBB4EB0AA}"/>
                </a:ext>
              </a:extLst>
            </p:cNvPr>
            <p:cNvCxnSpPr>
              <a:cxnSpLocks/>
              <a:stCxn id="26" idx="0"/>
              <a:endCxn id="11" idx="4"/>
            </p:cNvCxnSpPr>
            <p:nvPr/>
          </p:nvCxnSpPr>
          <p:spPr bwMode="auto">
            <a:xfrm flipH="1" flipV="1">
              <a:off x="4642036" y="3368444"/>
              <a:ext cx="2514598" cy="1045198"/>
            </a:xfrm>
            <a:prstGeom prst="straightConnector1">
              <a:avLst/>
            </a:prstGeom>
            <a:noFill/>
            <a:ln w="9525" cap="flat" cmpd="sng" algn="ctr">
              <a:solidFill>
                <a:schemeClr val="tx1"/>
              </a:solidFill>
              <a:prstDash val="solid"/>
              <a:round/>
              <a:headEnd type="none" w="med" len="med"/>
              <a:tailEnd type="arrow"/>
            </a:ln>
            <a:effectLst/>
          </p:spPr>
        </p:cxnSp>
        <p:cxnSp>
          <p:nvCxnSpPr>
            <p:cNvPr id="32" name="Straight Arrow Connector 31">
              <a:extLst>
                <a:ext uri="{FF2B5EF4-FFF2-40B4-BE49-F238E27FC236}">
                  <a16:creationId xmlns:a16="http://schemas.microsoft.com/office/drawing/2014/main" id="{91C4BDA2-5986-374A-A57E-CD4D182C901F}"/>
                </a:ext>
              </a:extLst>
            </p:cNvPr>
            <p:cNvCxnSpPr>
              <a:cxnSpLocks/>
              <a:stCxn id="18" idx="0"/>
              <a:endCxn id="11" idx="4"/>
            </p:cNvCxnSpPr>
            <p:nvPr/>
          </p:nvCxnSpPr>
          <p:spPr bwMode="auto">
            <a:xfrm flipH="1" flipV="1">
              <a:off x="4642036" y="3368443"/>
              <a:ext cx="1600197" cy="1002352"/>
            </a:xfrm>
            <a:prstGeom prst="straightConnector1">
              <a:avLst/>
            </a:prstGeom>
            <a:noFill/>
            <a:ln w="9525" cap="flat" cmpd="sng" algn="ctr">
              <a:solidFill>
                <a:schemeClr val="tx1"/>
              </a:solidFill>
              <a:prstDash val="solid"/>
              <a:round/>
              <a:headEnd type="none" w="med" len="med"/>
              <a:tailEnd type="arrow"/>
            </a:ln>
            <a:effectLst/>
          </p:spPr>
        </p:cxnSp>
        <p:cxnSp>
          <p:nvCxnSpPr>
            <p:cNvPr id="33" name="Straight Arrow Connector 32">
              <a:extLst>
                <a:ext uri="{FF2B5EF4-FFF2-40B4-BE49-F238E27FC236}">
                  <a16:creationId xmlns:a16="http://schemas.microsoft.com/office/drawing/2014/main" id="{C7E380F8-31F4-7C47-BAC7-F59FE6FEB468}"/>
                </a:ext>
              </a:extLst>
            </p:cNvPr>
            <p:cNvCxnSpPr>
              <a:cxnSpLocks/>
              <a:stCxn id="18" idx="0"/>
              <a:endCxn id="10" idx="4"/>
            </p:cNvCxnSpPr>
            <p:nvPr/>
          </p:nvCxnSpPr>
          <p:spPr bwMode="auto">
            <a:xfrm flipH="1" flipV="1">
              <a:off x="5480231" y="3368444"/>
              <a:ext cx="762001" cy="1002352"/>
            </a:xfrm>
            <a:prstGeom prst="straightConnector1">
              <a:avLst/>
            </a:prstGeom>
            <a:noFill/>
            <a:ln w="9525" cap="flat" cmpd="sng" algn="ctr">
              <a:solidFill>
                <a:schemeClr val="tx1"/>
              </a:solidFill>
              <a:prstDash val="solid"/>
              <a:round/>
              <a:headEnd type="none" w="med" len="med"/>
              <a:tailEnd type="arrow"/>
            </a:ln>
            <a:effectLst/>
          </p:spPr>
        </p:cxnSp>
        <p:cxnSp>
          <p:nvCxnSpPr>
            <p:cNvPr id="34" name="Straight Arrow Connector 33">
              <a:extLst>
                <a:ext uri="{FF2B5EF4-FFF2-40B4-BE49-F238E27FC236}">
                  <a16:creationId xmlns:a16="http://schemas.microsoft.com/office/drawing/2014/main" id="{57FD6B62-ED2C-604D-90AC-0F3EC7187C9D}"/>
                </a:ext>
              </a:extLst>
            </p:cNvPr>
            <p:cNvCxnSpPr>
              <a:cxnSpLocks/>
              <a:stCxn id="19" idx="0"/>
              <a:endCxn id="11" idx="4"/>
            </p:cNvCxnSpPr>
            <p:nvPr/>
          </p:nvCxnSpPr>
          <p:spPr bwMode="auto">
            <a:xfrm flipH="1" flipV="1">
              <a:off x="4642036" y="3368443"/>
              <a:ext cx="304798" cy="1002352"/>
            </a:xfrm>
            <a:prstGeom prst="straightConnector1">
              <a:avLst/>
            </a:prstGeom>
            <a:noFill/>
            <a:ln w="9525" cap="flat" cmpd="sng" algn="ctr">
              <a:solidFill>
                <a:schemeClr val="tx1"/>
              </a:solidFill>
              <a:prstDash val="solid"/>
              <a:round/>
              <a:headEnd type="none" w="med" len="med"/>
              <a:tailEnd type="arrow"/>
            </a:ln>
            <a:effectLst/>
          </p:spPr>
        </p:cxnSp>
        <p:cxnSp>
          <p:nvCxnSpPr>
            <p:cNvPr id="35" name="Straight Arrow Connector 34">
              <a:extLst>
                <a:ext uri="{FF2B5EF4-FFF2-40B4-BE49-F238E27FC236}">
                  <a16:creationId xmlns:a16="http://schemas.microsoft.com/office/drawing/2014/main" id="{BF0037F8-5F57-8746-BEEC-6DD23B8FD942}"/>
                </a:ext>
              </a:extLst>
            </p:cNvPr>
            <p:cNvCxnSpPr>
              <a:cxnSpLocks/>
              <a:stCxn id="19" idx="0"/>
              <a:endCxn id="10" idx="4"/>
            </p:cNvCxnSpPr>
            <p:nvPr/>
          </p:nvCxnSpPr>
          <p:spPr bwMode="auto">
            <a:xfrm flipV="1">
              <a:off x="4946834" y="3368443"/>
              <a:ext cx="533397" cy="1002352"/>
            </a:xfrm>
            <a:prstGeom prst="straightConnector1">
              <a:avLst/>
            </a:prstGeom>
            <a:noFill/>
            <a:ln w="9525" cap="flat" cmpd="sng" algn="ctr">
              <a:solidFill>
                <a:schemeClr val="tx1"/>
              </a:solidFill>
              <a:prstDash val="solid"/>
              <a:round/>
              <a:headEnd type="none" w="med" len="med"/>
              <a:tailEnd type="arrow"/>
            </a:ln>
            <a:effectLst/>
          </p:spPr>
        </p:cxnSp>
        <p:cxnSp>
          <p:nvCxnSpPr>
            <p:cNvPr id="36" name="Straight Arrow Connector 35">
              <a:extLst>
                <a:ext uri="{FF2B5EF4-FFF2-40B4-BE49-F238E27FC236}">
                  <a16:creationId xmlns:a16="http://schemas.microsoft.com/office/drawing/2014/main" id="{32A3BB3B-93CE-9840-A682-28405B445FE2}"/>
                </a:ext>
              </a:extLst>
            </p:cNvPr>
            <p:cNvCxnSpPr>
              <a:cxnSpLocks/>
              <a:stCxn id="20" idx="0"/>
              <a:endCxn id="11" idx="4"/>
            </p:cNvCxnSpPr>
            <p:nvPr/>
          </p:nvCxnSpPr>
          <p:spPr bwMode="auto">
            <a:xfrm flipV="1">
              <a:off x="3575234" y="3368444"/>
              <a:ext cx="1066801" cy="1002352"/>
            </a:xfrm>
            <a:prstGeom prst="straightConnector1">
              <a:avLst/>
            </a:prstGeom>
            <a:noFill/>
            <a:ln w="9525" cap="flat" cmpd="sng" algn="ctr">
              <a:solidFill>
                <a:schemeClr val="tx1"/>
              </a:solidFill>
              <a:prstDash val="solid"/>
              <a:round/>
              <a:headEnd type="none" w="med" len="med"/>
              <a:tailEnd type="arrow"/>
            </a:ln>
            <a:effectLst/>
          </p:spPr>
        </p:cxnSp>
        <p:cxnSp>
          <p:nvCxnSpPr>
            <p:cNvPr id="37" name="Straight Arrow Connector 36">
              <a:extLst>
                <a:ext uri="{FF2B5EF4-FFF2-40B4-BE49-F238E27FC236}">
                  <a16:creationId xmlns:a16="http://schemas.microsoft.com/office/drawing/2014/main" id="{8B82D8F5-6BA7-A14E-9B15-33BDF1E53F3E}"/>
                </a:ext>
              </a:extLst>
            </p:cNvPr>
            <p:cNvCxnSpPr>
              <a:cxnSpLocks/>
              <a:stCxn id="20" idx="0"/>
              <a:endCxn id="10" idx="4"/>
            </p:cNvCxnSpPr>
            <p:nvPr/>
          </p:nvCxnSpPr>
          <p:spPr bwMode="auto">
            <a:xfrm flipV="1">
              <a:off x="3575234" y="3368443"/>
              <a:ext cx="1904997" cy="1002352"/>
            </a:xfrm>
            <a:prstGeom prst="straightConnector1">
              <a:avLst/>
            </a:prstGeom>
            <a:noFill/>
            <a:ln w="9525" cap="flat" cmpd="sng" algn="ctr">
              <a:solidFill>
                <a:schemeClr val="tx1"/>
              </a:solidFill>
              <a:prstDash val="solid"/>
              <a:round/>
              <a:headEnd type="none" w="med" len="med"/>
              <a:tailEnd type="arrow"/>
            </a:ln>
            <a:effectLst/>
          </p:spPr>
        </p:cxnSp>
        <p:sp>
          <p:nvSpPr>
            <p:cNvPr id="38" name="TextBox 37">
              <a:extLst>
                <a:ext uri="{FF2B5EF4-FFF2-40B4-BE49-F238E27FC236}">
                  <a16:creationId xmlns:a16="http://schemas.microsoft.com/office/drawing/2014/main" id="{FF19DDD5-8D7F-6C44-9D6F-D2BD6C7AEDC0}"/>
                </a:ext>
              </a:extLst>
            </p:cNvPr>
            <p:cNvSpPr txBox="1"/>
            <p:nvPr/>
          </p:nvSpPr>
          <p:spPr>
            <a:xfrm>
              <a:off x="3047999" y="1428748"/>
              <a:ext cx="457199" cy="908300"/>
            </a:xfrm>
            <a:prstGeom prst="rect">
              <a:avLst/>
            </a:prstGeom>
            <a:noFill/>
          </p:spPr>
          <p:txBody>
            <a:bodyPr wrap="square" rtlCol="0">
              <a:spAutoFit/>
            </a:bodyPr>
            <a:lstStyle/>
            <a:p>
              <a:r>
                <a:rPr lang="en-US" sz="2800" dirty="0">
                  <a:solidFill>
                    <a:srgbClr val="590A0E"/>
                  </a:solidFill>
                </a:rPr>
                <a:t>U</a:t>
              </a:r>
            </a:p>
          </p:txBody>
        </p:sp>
        <p:sp>
          <p:nvSpPr>
            <p:cNvPr id="39" name="TextBox 38">
              <a:extLst>
                <a:ext uri="{FF2B5EF4-FFF2-40B4-BE49-F238E27FC236}">
                  <a16:creationId xmlns:a16="http://schemas.microsoft.com/office/drawing/2014/main" id="{ACA971D1-FEAB-394A-852A-15982CEBEFA5}"/>
                </a:ext>
              </a:extLst>
            </p:cNvPr>
            <p:cNvSpPr txBox="1"/>
            <p:nvPr/>
          </p:nvSpPr>
          <p:spPr>
            <a:xfrm>
              <a:off x="2057400" y="3105151"/>
              <a:ext cx="457199" cy="908300"/>
            </a:xfrm>
            <a:prstGeom prst="rect">
              <a:avLst/>
            </a:prstGeom>
            <a:noFill/>
          </p:spPr>
          <p:txBody>
            <a:bodyPr wrap="square" rtlCol="0">
              <a:spAutoFit/>
            </a:bodyPr>
            <a:lstStyle/>
            <a:p>
              <a:r>
                <a:rPr lang="en-US" sz="2800" dirty="0">
                  <a:solidFill>
                    <a:srgbClr val="590A0E"/>
                  </a:solidFill>
                </a:rPr>
                <a:t>W</a:t>
              </a:r>
            </a:p>
          </p:txBody>
        </p:sp>
        <p:sp>
          <p:nvSpPr>
            <p:cNvPr id="40" name="TextBox 39">
              <a:extLst>
                <a:ext uri="{FF2B5EF4-FFF2-40B4-BE49-F238E27FC236}">
                  <a16:creationId xmlns:a16="http://schemas.microsoft.com/office/drawing/2014/main" id="{F1475054-60C9-6F4A-A337-650ECD3FDD69}"/>
                </a:ext>
              </a:extLst>
            </p:cNvPr>
            <p:cNvSpPr txBox="1"/>
            <p:nvPr/>
          </p:nvSpPr>
          <p:spPr>
            <a:xfrm>
              <a:off x="6781799" y="4458152"/>
              <a:ext cx="955197" cy="694584"/>
            </a:xfrm>
            <a:prstGeom prst="rect">
              <a:avLst/>
            </a:prstGeom>
            <a:noFill/>
          </p:spPr>
          <p:txBody>
            <a:bodyPr wrap="square" rtlCol="0">
              <a:spAutoFit/>
            </a:bodyPr>
            <a:lstStyle/>
            <a:p>
              <a:r>
                <a:rPr lang="en-US" sz="2000" dirty="0" err="1"/>
                <a:t>x</a:t>
              </a:r>
              <a:r>
                <a:rPr lang="en-US" sz="2000" baseline="-25000" dirty="0" err="1"/>
                <a:t>n</a:t>
              </a:r>
              <a:endParaRPr lang="en-US" baseline="-25000" dirty="0"/>
            </a:p>
          </p:txBody>
        </p:sp>
        <p:sp>
          <p:nvSpPr>
            <p:cNvPr id="41" name="TextBox 40">
              <a:extLst>
                <a:ext uri="{FF2B5EF4-FFF2-40B4-BE49-F238E27FC236}">
                  <a16:creationId xmlns:a16="http://schemas.microsoft.com/office/drawing/2014/main" id="{22D14C77-6689-8D42-B96C-5DE28063F70D}"/>
                </a:ext>
              </a:extLst>
            </p:cNvPr>
            <p:cNvSpPr txBox="1"/>
            <p:nvPr/>
          </p:nvSpPr>
          <p:spPr>
            <a:xfrm>
              <a:off x="1997416" y="4446401"/>
              <a:ext cx="1273267" cy="694584"/>
            </a:xfrm>
            <a:prstGeom prst="rect">
              <a:avLst/>
            </a:prstGeom>
            <a:noFill/>
          </p:spPr>
          <p:txBody>
            <a:bodyPr wrap="square" rtlCol="0">
              <a:spAutoFit/>
            </a:bodyPr>
            <a:lstStyle/>
            <a:p>
              <a:r>
                <a:rPr lang="en-US" sz="2000" dirty="0"/>
                <a:t>x</a:t>
              </a:r>
              <a:r>
                <a:rPr lang="en-US" sz="2000" baseline="-25000" dirty="0"/>
                <a:t>1</a:t>
              </a:r>
              <a:endParaRPr lang="en-US" baseline="-25000" dirty="0"/>
            </a:p>
          </p:txBody>
        </p:sp>
      </p:grpSp>
      <p:sp>
        <p:nvSpPr>
          <p:cNvPr id="42" name="TextBox 41">
            <a:extLst>
              <a:ext uri="{FF2B5EF4-FFF2-40B4-BE49-F238E27FC236}">
                <a16:creationId xmlns:a16="http://schemas.microsoft.com/office/drawing/2014/main" id="{061B7EFA-AB8E-2B40-A55E-0336C2A394EF}"/>
              </a:ext>
            </a:extLst>
          </p:cNvPr>
          <p:cNvSpPr txBox="1"/>
          <p:nvPr/>
        </p:nvSpPr>
        <p:spPr>
          <a:xfrm>
            <a:off x="6353046" y="4170638"/>
            <a:ext cx="445956" cy="400110"/>
          </a:xfrm>
          <a:prstGeom prst="rect">
            <a:avLst/>
          </a:prstGeom>
          <a:noFill/>
        </p:spPr>
        <p:txBody>
          <a:bodyPr wrap="none" rtlCol="0">
            <a:spAutoFit/>
          </a:bodyPr>
          <a:lstStyle/>
          <a:p>
            <a:r>
              <a:rPr lang="en-US" sz="2000" dirty="0"/>
              <a:t>e</a:t>
            </a:r>
            <a:r>
              <a:rPr lang="en-US" sz="2000" baseline="-25000" dirty="0"/>
              <a:t>1</a:t>
            </a:r>
          </a:p>
        </p:txBody>
      </p:sp>
      <p:sp>
        <p:nvSpPr>
          <p:cNvPr id="43" name="TextBox 42">
            <a:extLst>
              <a:ext uri="{FF2B5EF4-FFF2-40B4-BE49-F238E27FC236}">
                <a16:creationId xmlns:a16="http://schemas.microsoft.com/office/drawing/2014/main" id="{B23075AB-FB98-464A-88B6-021DD4E2EE61}"/>
              </a:ext>
            </a:extLst>
          </p:cNvPr>
          <p:cNvSpPr txBox="1"/>
          <p:nvPr/>
        </p:nvSpPr>
        <p:spPr>
          <a:xfrm>
            <a:off x="6899559" y="4194050"/>
            <a:ext cx="445956" cy="400110"/>
          </a:xfrm>
          <a:prstGeom prst="rect">
            <a:avLst/>
          </a:prstGeom>
          <a:noFill/>
        </p:spPr>
        <p:txBody>
          <a:bodyPr wrap="none" rtlCol="0">
            <a:spAutoFit/>
          </a:bodyPr>
          <a:lstStyle/>
          <a:p>
            <a:r>
              <a:rPr lang="en-US" sz="2000" dirty="0"/>
              <a:t>e</a:t>
            </a:r>
            <a:r>
              <a:rPr lang="en-US" sz="2000" baseline="-25000" dirty="0"/>
              <a:t>2</a:t>
            </a:r>
          </a:p>
        </p:txBody>
      </p:sp>
      <p:sp>
        <p:nvSpPr>
          <p:cNvPr id="44" name="TextBox 43">
            <a:extLst>
              <a:ext uri="{FF2B5EF4-FFF2-40B4-BE49-F238E27FC236}">
                <a16:creationId xmlns:a16="http://schemas.microsoft.com/office/drawing/2014/main" id="{BFD75777-42FB-8046-BF13-C9949FA5F28C}"/>
              </a:ext>
            </a:extLst>
          </p:cNvPr>
          <p:cNvSpPr txBox="1"/>
          <p:nvPr/>
        </p:nvSpPr>
        <p:spPr>
          <a:xfrm>
            <a:off x="8643804" y="4142483"/>
            <a:ext cx="445956" cy="400110"/>
          </a:xfrm>
          <a:prstGeom prst="rect">
            <a:avLst/>
          </a:prstGeom>
          <a:noFill/>
        </p:spPr>
        <p:txBody>
          <a:bodyPr wrap="none" rtlCol="0">
            <a:spAutoFit/>
          </a:bodyPr>
          <a:lstStyle/>
          <a:p>
            <a:r>
              <a:rPr lang="en-US" sz="2000" dirty="0" err="1"/>
              <a:t>e</a:t>
            </a:r>
            <a:r>
              <a:rPr lang="en-US" sz="2000" baseline="-25000" dirty="0" err="1"/>
              <a:t>n</a:t>
            </a:r>
            <a:endParaRPr lang="en-US" sz="2000" baseline="-25000" dirty="0"/>
          </a:p>
        </p:txBody>
      </p:sp>
      <p:sp>
        <p:nvSpPr>
          <p:cNvPr id="45" name="TextBox 44">
            <a:extLst>
              <a:ext uri="{FF2B5EF4-FFF2-40B4-BE49-F238E27FC236}">
                <a16:creationId xmlns:a16="http://schemas.microsoft.com/office/drawing/2014/main" id="{1B5F7963-C33C-6B4F-A72B-8FFA0D1EFB94}"/>
              </a:ext>
            </a:extLst>
          </p:cNvPr>
          <p:cNvSpPr txBox="1"/>
          <p:nvPr/>
        </p:nvSpPr>
        <p:spPr>
          <a:xfrm>
            <a:off x="7587477" y="1700259"/>
            <a:ext cx="410690" cy="523220"/>
          </a:xfrm>
          <a:prstGeom prst="rect">
            <a:avLst/>
          </a:prstGeom>
          <a:noFill/>
        </p:spPr>
        <p:txBody>
          <a:bodyPr wrap="none" rtlCol="0">
            <a:spAutoFit/>
          </a:bodyPr>
          <a:lstStyle/>
          <a:p>
            <a:r>
              <a:rPr lang="en-US" sz="2800" dirty="0" err="1"/>
              <a:t>σ</a:t>
            </a:r>
            <a:endParaRPr lang="en-US" dirty="0"/>
          </a:p>
        </p:txBody>
      </p:sp>
    </p:spTree>
    <p:extLst>
      <p:ext uri="{BB962C8B-B14F-4D97-AF65-F5344CB8AC3E}">
        <p14:creationId xmlns:p14="http://schemas.microsoft.com/office/powerpoint/2010/main" val="392351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22514" y="260648"/>
            <a:ext cx="8610600" cy="1051521"/>
          </a:xfrm>
        </p:spPr>
        <p:txBody>
          <a:bodyPr>
            <a:noAutofit/>
          </a:bodyPr>
          <a:lstStyle/>
          <a:p>
            <a:r>
              <a:rPr lang="zh-CN" altLang="en-US" sz="4000" dirty="0">
                <a:solidFill>
                  <a:srgbClr val="006666"/>
                </a:solidFill>
              </a:rPr>
              <a:t>文本分类</a:t>
            </a:r>
            <a:endParaRPr lang="en-US" sz="2800" dirty="0"/>
          </a:p>
        </p:txBody>
      </p:sp>
      <p:pic>
        <p:nvPicPr>
          <p:cNvPr id="5" name="Picture 4">
            <a:extLst>
              <a:ext uri="{FF2B5EF4-FFF2-40B4-BE49-F238E27FC236}">
                <a16:creationId xmlns:a16="http://schemas.microsoft.com/office/drawing/2014/main" id="{E00C8971-A57E-4A43-B5A5-B4E0C460E0B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75656" y="2079316"/>
            <a:ext cx="5968841" cy="4155105"/>
          </a:xfrm>
          <a:prstGeom prst="rect">
            <a:avLst/>
          </a:prstGeom>
        </p:spPr>
      </p:pic>
      <p:sp>
        <p:nvSpPr>
          <p:cNvPr id="2" name="矩形 1">
            <a:extLst>
              <a:ext uri="{FF2B5EF4-FFF2-40B4-BE49-F238E27FC236}">
                <a16:creationId xmlns:a16="http://schemas.microsoft.com/office/drawing/2014/main" id="{27DDAEE7-3432-A940-A0E4-20C8B3118E83}"/>
              </a:ext>
            </a:extLst>
          </p:cNvPr>
          <p:cNvSpPr/>
          <p:nvPr/>
        </p:nvSpPr>
        <p:spPr>
          <a:xfrm>
            <a:off x="1440632" y="1459638"/>
            <a:ext cx="4931568" cy="461665"/>
          </a:xfrm>
          <a:prstGeom prst="rect">
            <a:avLst/>
          </a:prstGeom>
        </p:spPr>
        <p:txBody>
          <a:bodyPr wrap="square">
            <a:spAutoFit/>
          </a:bodyPr>
          <a:lstStyle/>
          <a:p>
            <a:r>
              <a:rPr lang="zh-CN" altLang="en-US" sz="2400" dirty="0">
                <a:latin typeface="KaiTi" panose="02010609060101010101" pitchFamily="49" charset="-122"/>
                <a:ea typeface="KaiTi" panose="02010609060101010101" pitchFamily="49" charset="-122"/>
              </a:rPr>
              <a:t>文本分类使用词嵌入向量作为输入</a:t>
            </a:r>
          </a:p>
        </p:txBody>
      </p:sp>
    </p:spTree>
    <p:extLst>
      <p:ext uri="{BB962C8B-B14F-4D97-AF65-F5344CB8AC3E}">
        <p14:creationId xmlns:p14="http://schemas.microsoft.com/office/powerpoint/2010/main" val="24385137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3C561-29DD-BF48-A683-CF35CBE0F2BF}"/>
              </a:ext>
            </a:extLst>
          </p:cNvPr>
          <p:cNvSpPr>
            <a:spLocks noGrp="1"/>
          </p:cNvSpPr>
          <p:nvPr>
            <p:ph type="title"/>
          </p:nvPr>
        </p:nvSpPr>
        <p:spPr/>
        <p:txBody>
          <a:bodyPr/>
          <a:lstStyle/>
          <a:p>
            <a:r>
              <a:rPr lang="zh-CN" altLang="en-US" dirty="0">
                <a:solidFill>
                  <a:srgbClr val="006666"/>
                </a:solidFill>
              </a:rPr>
              <a:t>文本分类</a:t>
            </a:r>
            <a:endParaRPr lang="en-US" b="0" dirty="0"/>
          </a:p>
        </p:txBody>
      </p:sp>
      <p:sp>
        <p:nvSpPr>
          <p:cNvPr id="3" name="Content Placeholder 2">
            <a:extLst>
              <a:ext uri="{FF2B5EF4-FFF2-40B4-BE49-F238E27FC236}">
                <a16:creationId xmlns:a16="http://schemas.microsoft.com/office/drawing/2014/main" id="{2B0A435D-744E-2349-92DA-9473D3C01EC0}"/>
              </a:ext>
            </a:extLst>
          </p:cNvPr>
          <p:cNvSpPr>
            <a:spLocks noGrp="1"/>
          </p:cNvSpPr>
          <p:nvPr>
            <p:ph idx="1"/>
          </p:nvPr>
        </p:nvSpPr>
        <p:spPr>
          <a:xfrm>
            <a:off x="457200" y="2147888"/>
            <a:ext cx="8092440" cy="4095750"/>
          </a:xfrm>
        </p:spPr>
        <p:txBody>
          <a:bodyPr>
            <a:normAutofit fontScale="92500" lnSpcReduction="20000"/>
          </a:bodyPr>
          <a:lstStyle/>
          <a:p>
            <a:pPr marL="0" lvl="0" indent="0">
              <a:spcBef>
                <a:spcPct val="0"/>
              </a:spcBef>
              <a:buNone/>
            </a:pPr>
            <a:r>
              <a:rPr lang="zh-CN" altLang="en-US" sz="3800" kern="1200" dirty="0">
                <a:solidFill>
                  <a:srgbClr val="006699"/>
                </a:solidFill>
                <a:latin typeface="KaiTi" panose="02010609060101010101" pitchFamily="49" charset="-122"/>
                <a:ea typeface="KaiTi" panose="02010609060101010101" pitchFamily="49" charset="-122"/>
              </a:rPr>
              <a:t>问题：文本长度不固定</a:t>
            </a:r>
            <a:endParaRPr lang="en-US" sz="3800" dirty="0"/>
          </a:p>
          <a:p>
            <a:r>
              <a:rPr lang="en-US" sz="3300" dirty="0" err="1"/>
              <a:t>前向神经网络要求固定长度</a:t>
            </a:r>
            <a:r>
              <a:rPr lang="en-US" sz="3300" dirty="0"/>
              <a:t> (3)!  </a:t>
            </a:r>
            <a:r>
              <a:rPr lang="en-US" sz="2800" dirty="0"/>
              <a:t>   </a:t>
            </a:r>
          </a:p>
          <a:p>
            <a:r>
              <a:rPr lang="en-US" sz="3300" dirty="0" err="1"/>
              <a:t>简单解决方法</a:t>
            </a:r>
            <a:endParaRPr lang="en-US" sz="3300" dirty="0"/>
          </a:p>
          <a:p>
            <a:pPr marL="514350" indent="-514350">
              <a:buFont typeface="+mj-lt"/>
              <a:buAutoNum type="arabicPeriod"/>
            </a:pPr>
            <a:r>
              <a:rPr lang="en-US" sz="2800" dirty="0" err="1"/>
              <a:t>输入长度设置足够大</a:t>
            </a:r>
            <a:endParaRPr lang="en-US" sz="2800" dirty="0"/>
          </a:p>
          <a:p>
            <a:pPr marL="800100" lvl="1" indent="-341313">
              <a:buFont typeface="Arial" panose="020B0604020202020204" pitchFamily="34" charset="0"/>
              <a:buChar char="•"/>
            </a:pPr>
            <a:r>
              <a:rPr lang="en-US" dirty="0"/>
              <a:t>文本短则填充</a:t>
            </a:r>
            <a:r>
              <a:rPr lang="en-US" altLang="zh-CN" dirty="0"/>
              <a:t>0</a:t>
            </a:r>
            <a:endParaRPr lang="en-US" dirty="0"/>
          </a:p>
          <a:p>
            <a:pPr marL="800100" lvl="1" indent="-341313">
              <a:buFont typeface="Arial" panose="020B0604020202020204" pitchFamily="34" charset="0"/>
              <a:buChar char="•"/>
            </a:pPr>
            <a:r>
              <a:rPr lang="en-US" dirty="0" err="1"/>
              <a:t>文本长则截断</a:t>
            </a:r>
            <a:endParaRPr lang="en-US" dirty="0"/>
          </a:p>
          <a:p>
            <a:pPr marL="514350" indent="-514350">
              <a:buFont typeface="+mj-lt"/>
              <a:buAutoNum type="arabicPeriod"/>
            </a:pPr>
            <a:r>
              <a:rPr lang="en-US" sz="2800" dirty="0" err="1"/>
              <a:t>使用句子向量表示文本</a:t>
            </a:r>
            <a:endParaRPr lang="en-US" sz="2800" dirty="0"/>
          </a:p>
          <a:p>
            <a:pPr marL="800100" lvl="1" indent="-341313">
              <a:buFont typeface="Arial" panose="020B0604020202020204" pitchFamily="34" charset="0"/>
              <a:buChar char="•"/>
            </a:pPr>
            <a:r>
              <a:rPr lang="en-US" dirty="0" err="1"/>
              <a:t>以所有词向量的平均值作为文本嵌入向量</a:t>
            </a:r>
            <a:endParaRPr lang="en-US" dirty="0"/>
          </a:p>
          <a:p>
            <a:pPr marL="800100" lvl="1" indent="-341313">
              <a:buFont typeface="Arial" panose="020B0604020202020204" pitchFamily="34" charset="0"/>
              <a:buChar char="•"/>
            </a:pPr>
            <a:r>
              <a:rPr lang="en-US" dirty="0" err="1"/>
              <a:t>以词向量各个维度的最大值作为文本嵌入向量</a:t>
            </a:r>
            <a:endParaRPr lang="en-US" dirty="0"/>
          </a:p>
        </p:txBody>
      </p:sp>
      <p:pic>
        <p:nvPicPr>
          <p:cNvPr id="5" name="Picture 4">
            <a:extLst>
              <a:ext uri="{FF2B5EF4-FFF2-40B4-BE49-F238E27FC236}">
                <a16:creationId xmlns:a16="http://schemas.microsoft.com/office/drawing/2014/main" id="{1EFF0CBA-017B-8943-A3FC-97687B7800C5}"/>
              </a:ext>
            </a:extLst>
          </p:cNvPr>
          <p:cNvPicPr>
            <a:picLocks noChangeAspect="1"/>
          </p:cNvPicPr>
          <p:nvPr/>
        </p:nvPicPr>
        <p:blipFill rotWithShape="1">
          <a:blip r:embed="rId2">
            <a:extLst>
              <a:ext uri="{28A0092B-C50C-407E-A947-70E740481C1C}">
                <a14:useLocalDpi xmlns:a14="http://schemas.microsoft.com/office/drawing/2010/main" val="0"/>
              </a:ext>
            </a:extLst>
          </a:blip>
          <a:srcRect l="26871" t="61639" r="7824"/>
          <a:stretch/>
        </p:blipFill>
        <p:spPr>
          <a:xfrm>
            <a:off x="6210300" y="2088896"/>
            <a:ext cx="2819400" cy="1152867"/>
          </a:xfrm>
          <a:prstGeom prst="rect">
            <a:avLst/>
          </a:prstGeom>
        </p:spPr>
      </p:pic>
    </p:spTree>
    <p:extLst>
      <p:ext uri="{BB962C8B-B14F-4D97-AF65-F5344CB8AC3E}">
        <p14:creationId xmlns:p14="http://schemas.microsoft.com/office/powerpoint/2010/main" val="110881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solidFill>
                  <a:srgbClr val="006666"/>
                </a:solidFill>
              </a:rPr>
              <a:t>文本分类</a:t>
            </a:r>
            <a:endParaRPr lang="en-US" b="0" dirty="0"/>
          </a:p>
        </p:txBody>
      </p:sp>
      <p:sp>
        <p:nvSpPr>
          <p:cNvPr id="3" name="Content Placeholder 2"/>
          <p:cNvSpPr>
            <a:spLocks noGrp="1"/>
          </p:cNvSpPr>
          <p:nvPr>
            <p:ph idx="1"/>
          </p:nvPr>
        </p:nvSpPr>
        <p:spPr/>
        <p:txBody>
          <a:bodyPr/>
          <a:lstStyle/>
          <a:p>
            <a:r>
              <a:rPr lang="zh-CN" altLang="en-US" dirty="0"/>
              <a:t>多类输出</a:t>
            </a:r>
            <a:endParaRPr lang="en-US" dirty="0"/>
          </a:p>
          <a:p>
            <a:pPr lvl="1"/>
            <a:r>
              <a:rPr lang="zh-CN" altLang="en-US" dirty="0"/>
              <a:t>增加更多的输出节点</a:t>
            </a:r>
            <a:r>
              <a:rPr lang="en-US" dirty="0"/>
              <a:t> (</a:t>
            </a:r>
            <a:r>
              <a:rPr lang="zh-CN" altLang="en-US" dirty="0"/>
              <a:t>每一类别一个节点</a:t>
            </a:r>
            <a:r>
              <a:rPr lang="en-US" dirty="0"/>
              <a:t>)</a:t>
            </a:r>
          </a:p>
          <a:p>
            <a:pPr lvl="1"/>
            <a:r>
              <a:rPr lang="zh-CN" altLang="en-US" dirty="0"/>
              <a:t>使用</a:t>
            </a:r>
            <a:r>
              <a:rPr lang="en-US" dirty="0"/>
              <a:t> “</a:t>
            </a:r>
            <a:r>
              <a:rPr lang="en-US" dirty="0" err="1"/>
              <a:t>softmax</a:t>
            </a:r>
            <a:r>
              <a:rPr lang="zh-CN" altLang="en-US" dirty="0"/>
              <a:t>层</a:t>
            </a:r>
            <a:r>
              <a:rPr lang="en-US" dirty="0"/>
              <a:t>”</a:t>
            </a:r>
          </a:p>
        </p:txBody>
      </p:sp>
      <p:sp>
        <p:nvSpPr>
          <p:cNvPr id="8" name="Oval 7"/>
          <p:cNvSpPr/>
          <p:nvPr/>
        </p:nvSpPr>
        <p:spPr bwMode="auto">
          <a:xfrm>
            <a:off x="6035421" y="4330070"/>
            <a:ext cx="177879" cy="476071"/>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9" name="Oval 8"/>
          <p:cNvSpPr/>
          <p:nvPr/>
        </p:nvSpPr>
        <p:spPr bwMode="auto">
          <a:xfrm>
            <a:off x="5964268" y="4110598"/>
            <a:ext cx="388801"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10" name="Oval 9"/>
          <p:cNvSpPr/>
          <p:nvPr/>
        </p:nvSpPr>
        <p:spPr bwMode="auto">
          <a:xfrm>
            <a:off x="6019802" y="3276603"/>
            <a:ext cx="388801"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11" name="Oval 10"/>
          <p:cNvSpPr/>
          <p:nvPr/>
        </p:nvSpPr>
        <p:spPr bwMode="auto">
          <a:xfrm>
            <a:off x="6746934" y="4110598"/>
            <a:ext cx="388801"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dirty="0">
              <a:solidFill>
                <a:srgbClr val="009900"/>
              </a:solidFill>
              <a:latin typeface="Tahoma" charset="0"/>
            </a:endParaRPr>
          </a:p>
        </p:txBody>
      </p:sp>
      <p:sp>
        <p:nvSpPr>
          <p:cNvPr id="12" name="Oval 11"/>
          <p:cNvSpPr/>
          <p:nvPr/>
        </p:nvSpPr>
        <p:spPr bwMode="auto">
          <a:xfrm>
            <a:off x="6355601" y="4110598"/>
            <a:ext cx="388801"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cxnSp>
        <p:nvCxnSpPr>
          <p:cNvPr id="13" name="Straight Arrow Connector 12"/>
          <p:cNvCxnSpPr>
            <a:cxnSpLocks/>
            <a:stCxn id="9" idx="0"/>
            <a:endCxn id="10" idx="3"/>
          </p:cNvCxnSpPr>
          <p:nvPr/>
        </p:nvCxnSpPr>
        <p:spPr bwMode="auto">
          <a:xfrm flipH="1" flipV="1">
            <a:off x="6076740" y="3682955"/>
            <a:ext cx="81928" cy="427643"/>
          </a:xfrm>
          <a:prstGeom prst="straightConnector1">
            <a:avLst/>
          </a:prstGeom>
          <a:noFill/>
          <a:ln w="9525" cap="flat" cmpd="sng" algn="ctr">
            <a:noFill/>
            <a:prstDash val="solid"/>
            <a:round/>
            <a:headEnd type="none" w="med" len="med"/>
            <a:tailEnd type="arrow"/>
          </a:ln>
          <a:effectLst/>
        </p:spPr>
      </p:cxnSp>
      <p:cxnSp>
        <p:nvCxnSpPr>
          <p:cNvPr id="14" name="Straight Arrow Connector 13"/>
          <p:cNvCxnSpPr>
            <a:cxnSpLocks/>
            <a:stCxn id="12" idx="0"/>
            <a:endCxn id="10" idx="4"/>
          </p:cNvCxnSpPr>
          <p:nvPr/>
        </p:nvCxnSpPr>
        <p:spPr bwMode="auto">
          <a:xfrm flipH="1" flipV="1">
            <a:off x="6214203" y="3752673"/>
            <a:ext cx="335799" cy="357924"/>
          </a:xfrm>
          <a:prstGeom prst="straightConnector1">
            <a:avLst/>
          </a:prstGeom>
          <a:noFill/>
          <a:ln w="9525" cap="flat" cmpd="sng" algn="ctr">
            <a:solidFill>
              <a:schemeClr val="tx1"/>
            </a:solidFill>
            <a:prstDash val="solid"/>
            <a:round/>
            <a:headEnd type="none" w="med" len="med"/>
            <a:tailEnd type="arrow"/>
          </a:ln>
          <a:effectLst/>
        </p:spPr>
      </p:cxnSp>
      <p:cxnSp>
        <p:nvCxnSpPr>
          <p:cNvPr id="15" name="Straight Arrow Connector 14"/>
          <p:cNvCxnSpPr>
            <a:cxnSpLocks/>
            <a:stCxn id="11" idx="0"/>
            <a:endCxn id="10" idx="4"/>
          </p:cNvCxnSpPr>
          <p:nvPr/>
        </p:nvCxnSpPr>
        <p:spPr bwMode="auto">
          <a:xfrm flipH="1" flipV="1">
            <a:off x="6214202" y="3752673"/>
            <a:ext cx="727132" cy="357924"/>
          </a:xfrm>
          <a:prstGeom prst="straightConnector1">
            <a:avLst/>
          </a:prstGeom>
          <a:noFill/>
          <a:ln w="9525" cap="flat" cmpd="sng" algn="ctr">
            <a:solidFill>
              <a:schemeClr val="tx1"/>
            </a:solidFill>
            <a:prstDash val="solid"/>
            <a:round/>
            <a:headEnd type="none" w="med" len="med"/>
            <a:tailEnd type="arrow"/>
          </a:ln>
          <a:effectLst/>
        </p:spPr>
      </p:cxnSp>
      <p:cxnSp>
        <p:nvCxnSpPr>
          <p:cNvPr id="16" name="Straight Arrow Connector 15"/>
          <p:cNvCxnSpPr>
            <a:cxnSpLocks/>
            <a:stCxn id="9" idx="0"/>
            <a:endCxn id="10" idx="4"/>
          </p:cNvCxnSpPr>
          <p:nvPr/>
        </p:nvCxnSpPr>
        <p:spPr bwMode="auto">
          <a:xfrm flipV="1">
            <a:off x="6158668" y="3752673"/>
            <a:ext cx="55534" cy="357924"/>
          </a:xfrm>
          <a:prstGeom prst="straightConnector1">
            <a:avLst/>
          </a:prstGeom>
          <a:noFill/>
          <a:ln w="9525" cap="flat" cmpd="sng" algn="ctr">
            <a:solidFill>
              <a:schemeClr val="tx1"/>
            </a:solidFill>
            <a:prstDash val="solid"/>
            <a:round/>
            <a:headEnd type="none" w="med" len="med"/>
            <a:tailEnd type="arrow"/>
          </a:ln>
          <a:effectLst/>
        </p:spPr>
      </p:cxnSp>
      <p:sp>
        <p:nvSpPr>
          <p:cNvPr id="17" name="Oval 16"/>
          <p:cNvSpPr/>
          <p:nvPr/>
        </p:nvSpPr>
        <p:spPr bwMode="auto">
          <a:xfrm>
            <a:off x="6213297" y="5383538"/>
            <a:ext cx="177879" cy="476071"/>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18" name="Oval 17"/>
          <p:cNvSpPr/>
          <p:nvPr/>
        </p:nvSpPr>
        <p:spPr bwMode="auto">
          <a:xfrm>
            <a:off x="5323905" y="5164065"/>
            <a:ext cx="406587"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19" name="Oval 18"/>
          <p:cNvSpPr/>
          <p:nvPr/>
        </p:nvSpPr>
        <p:spPr bwMode="auto">
          <a:xfrm>
            <a:off x="7102692" y="5164065"/>
            <a:ext cx="388801"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20" name="Oval 19"/>
          <p:cNvSpPr/>
          <p:nvPr/>
        </p:nvSpPr>
        <p:spPr bwMode="auto">
          <a:xfrm>
            <a:off x="6497904" y="5164065"/>
            <a:ext cx="388801"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sp>
        <p:nvSpPr>
          <p:cNvPr id="21" name="Oval 20"/>
          <p:cNvSpPr/>
          <p:nvPr/>
        </p:nvSpPr>
        <p:spPr bwMode="auto">
          <a:xfrm>
            <a:off x="5857541" y="5164065"/>
            <a:ext cx="388801"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cxnSp>
        <p:nvCxnSpPr>
          <p:cNvPr id="22" name="Straight Arrow Connector 21"/>
          <p:cNvCxnSpPr>
            <a:cxnSpLocks/>
            <a:stCxn id="18" idx="0"/>
          </p:cNvCxnSpPr>
          <p:nvPr/>
        </p:nvCxnSpPr>
        <p:spPr bwMode="auto">
          <a:xfrm flipV="1">
            <a:off x="5527198" y="4517402"/>
            <a:ext cx="1032330" cy="646662"/>
          </a:xfrm>
          <a:prstGeom prst="straightConnector1">
            <a:avLst/>
          </a:prstGeom>
          <a:noFill/>
          <a:ln w="9525" cap="flat" cmpd="sng" algn="ctr">
            <a:noFill/>
            <a:prstDash val="solid"/>
            <a:round/>
            <a:headEnd type="none" w="med" len="med"/>
            <a:tailEnd type="arrow"/>
          </a:ln>
          <a:effectLst/>
        </p:spPr>
      </p:cxnSp>
      <p:cxnSp>
        <p:nvCxnSpPr>
          <p:cNvPr id="23" name="Straight Arrow Connector 22"/>
          <p:cNvCxnSpPr>
            <a:cxnSpLocks/>
            <a:stCxn id="21" idx="0"/>
            <a:endCxn id="9" idx="4"/>
          </p:cNvCxnSpPr>
          <p:nvPr/>
        </p:nvCxnSpPr>
        <p:spPr bwMode="auto">
          <a:xfrm flipV="1">
            <a:off x="6051942" y="4586668"/>
            <a:ext cx="106727" cy="577396"/>
          </a:xfrm>
          <a:prstGeom prst="straightConnector1">
            <a:avLst/>
          </a:prstGeom>
          <a:noFill/>
          <a:ln w="9525" cap="flat" cmpd="sng" algn="ctr">
            <a:solidFill>
              <a:schemeClr val="tx1"/>
            </a:solidFill>
            <a:prstDash val="solid"/>
            <a:round/>
            <a:headEnd type="none" w="med" len="med"/>
            <a:tailEnd type="arrow"/>
          </a:ln>
          <a:effectLst/>
        </p:spPr>
      </p:cxnSp>
      <p:cxnSp>
        <p:nvCxnSpPr>
          <p:cNvPr id="24" name="Straight Arrow Connector 23"/>
          <p:cNvCxnSpPr>
            <a:cxnSpLocks/>
            <a:stCxn id="20" idx="0"/>
            <a:endCxn id="9" idx="4"/>
          </p:cNvCxnSpPr>
          <p:nvPr/>
        </p:nvCxnSpPr>
        <p:spPr bwMode="auto">
          <a:xfrm flipH="1" flipV="1">
            <a:off x="6158668" y="4586668"/>
            <a:ext cx="533636" cy="577396"/>
          </a:xfrm>
          <a:prstGeom prst="straightConnector1">
            <a:avLst/>
          </a:prstGeom>
          <a:noFill/>
          <a:ln w="9525" cap="flat" cmpd="sng" algn="ctr">
            <a:solidFill>
              <a:schemeClr val="tx1"/>
            </a:solidFill>
            <a:prstDash val="solid"/>
            <a:round/>
            <a:headEnd type="none" w="med" len="med"/>
            <a:tailEnd type="arrow"/>
          </a:ln>
          <a:effectLst/>
        </p:spPr>
      </p:cxnSp>
      <p:cxnSp>
        <p:nvCxnSpPr>
          <p:cNvPr id="25" name="Straight Arrow Connector 24"/>
          <p:cNvCxnSpPr>
            <a:cxnSpLocks/>
            <a:stCxn id="19" idx="0"/>
            <a:endCxn id="9" idx="4"/>
          </p:cNvCxnSpPr>
          <p:nvPr/>
        </p:nvCxnSpPr>
        <p:spPr bwMode="auto">
          <a:xfrm flipH="1" flipV="1">
            <a:off x="6158668" y="4586668"/>
            <a:ext cx="1138424" cy="577396"/>
          </a:xfrm>
          <a:prstGeom prst="straightConnector1">
            <a:avLst/>
          </a:prstGeom>
          <a:noFill/>
          <a:ln w="9525" cap="flat" cmpd="sng" algn="ctr">
            <a:solidFill>
              <a:schemeClr val="tx1"/>
            </a:solidFill>
            <a:prstDash val="solid"/>
            <a:round/>
            <a:headEnd type="none" w="med" len="med"/>
            <a:tailEnd type="arrow"/>
          </a:ln>
          <a:effectLst/>
        </p:spPr>
      </p:cxnSp>
      <p:cxnSp>
        <p:nvCxnSpPr>
          <p:cNvPr id="26" name="Straight Arrow Connector 25"/>
          <p:cNvCxnSpPr>
            <a:cxnSpLocks/>
            <a:stCxn id="18" idx="7"/>
            <a:endCxn id="9" idx="4"/>
          </p:cNvCxnSpPr>
          <p:nvPr/>
        </p:nvCxnSpPr>
        <p:spPr bwMode="auto">
          <a:xfrm flipV="1">
            <a:off x="5670948" y="4586669"/>
            <a:ext cx="487720" cy="647115"/>
          </a:xfrm>
          <a:prstGeom prst="straightConnector1">
            <a:avLst/>
          </a:prstGeom>
          <a:noFill/>
          <a:ln w="9525" cap="flat" cmpd="sng" algn="ctr">
            <a:solidFill>
              <a:schemeClr val="tx1"/>
            </a:solidFill>
            <a:prstDash val="solid"/>
            <a:round/>
            <a:headEnd type="none" w="med" len="med"/>
            <a:tailEnd type="arrow"/>
          </a:ln>
          <a:effectLst/>
        </p:spPr>
      </p:cxnSp>
      <p:sp>
        <p:nvSpPr>
          <p:cNvPr id="27" name="Oval 26"/>
          <p:cNvSpPr/>
          <p:nvPr/>
        </p:nvSpPr>
        <p:spPr bwMode="auto">
          <a:xfrm>
            <a:off x="7529601" y="5164065"/>
            <a:ext cx="388801"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cxnSp>
        <p:nvCxnSpPr>
          <p:cNvPr id="28" name="Straight Arrow Connector 27"/>
          <p:cNvCxnSpPr>
            <a:cxnSpLocks/>
            <a:stCxn id="27" idx="0"/>
            <a:endCxn id="9" idx="4"/>
          </p:cNvCxnSpPr>
          <p:nvPr/>
        </p:nvCxnSpPr>
        <p:spPr bwMode="auto">
          <a:xfrm flipH="1" flipV="1">
            <a:off x="6158669" y="4586668"/>
            <a:ext cx="1565333" cy="577396"/>
          </a:xfrm>
          <a:prstGeom prst="straightConnector1">
            <a:avLst/>
          </a:prstGeom>
          <a:noFill/>
          <a:ln w="9525" cap="flat" cmpd="sng" algn="ctr">
            <a:solidFill>
              <a:schemeClr val="tx1"/>
            </a:solidFill>
            <a:prstDash val="solid"/>
            <a:round/>
            <a:headEnd type="none" w="med" len="med"/>
            <a:tailEnd type="arrow"/>
          </a:ln>
          <a:effectLst/>
        </p:spPr>
      </p:cxnSp>
      <p:cxnSp>
        <p:nvCxnSpPr>
          <p:cNvPr id="29" name="Straight Arrow Connector 28"/>
          <p:cNvCxnSpPr>
            <a:cxnSpLocks/>
            <a:stCxn id="18" idx="7"/>
            <a:endCxn id="12" idx="4"/>
          </p:cNvCxnSpPr>
          <p:nvPr/>
        </p:nvCxnSpPr>
        <p:spPr bwMode="auto">
          <a:xfrm flipV="1">
            <a:off x="5670949" y="4586669"/>
            <a:ext cx="879053" cy="647115"/>
          </a:xfrm>
          <a:prstGeom prst="straightConnector1">
            <a:avLst/>
          </a:prstGeom>
          <a:noFill/>
          <a:ln w="9525" cap="flat" cmpd="sng" algn="ctr">
            <a:solidFill>
              <a:schemeClr val="tx1"/>
            </a:solidFill>
            <a:prstDash val="solid"/>
            <a:round/>
            <a:headEnd type="none" w="med" len="med"/>
            <a:tailEnd type="arrow"/>
          </a:ln>
          <a:effectLst/>
        </p:spPr>
      </p:cxnSp>
      <p:cxnSp>
        <p:nvCxnSpPr>
          <p:cNvPr id="30" name="Straight Arrow Connector 29"/>
          <p:cNvCxnSpPr>
            <a:cxnSpLocks/>
            <a:endCxn id="11" idx="4"/>
          </p:cNvCxnSpPr>
          <p:nvPr/>
        </p:nvCxnSpPr>
        <p:spPr bwMode="auto">
          <a:xfrm flipV="1">
            <a:off x="5475734" y="4586668"/>
            <a:ext cx="1465601" cy="609540"/>
          </a:xfrm>
          <a:prstGeom prst="straightConnector1">
            <a:avLst/>
          </a:prstGeom>
          <a:noFill/>
          <a:ln w="9525" cap="flat" cmpd="sng" algn="ctr">
            <a:solidFill>
              <a:schemeClr val="tx1"/>
            </a:solidFill>
            <a:prstDash val="solid"/>
            <a:round/>
            <a:headEnd type="none" w="med" len="med"/>
            <a:tailEnd type="arrow"/>
          </a:ln>
          <a:effectLst/>
        </p:spPr>
      </p:cxnSp>
      <p:cxnSp>
        <p:nvCxnSpPr>
          <p:cNvPr id="31" name="Straight Arrow Connector 30"/>
          <p:cNvCxnSpPr>
            <a:cxnSpLocks/>
            <a:stCxn id="27" idx="0"/>
            <a:endCxn id="11" idx="4"/>
          </p:cNvCxnSpPr>
          <p:nvPr/>
        </p:nvCxnSpPr>
        <p:spPr bwMode="auto">
          <a:xfrm flipH="1" flipV="1">
            <a:off x="6941335" y="4586668"/>
            <a:ext cx="782667" cy="577396"/>
          </a:xfrm>
          <a:prstGeom prst="straightConnector1">
            <a:avLst/>
          </a:prstGeom>
          <a:noFill/>
          <a:ln w="9525" cap="flat" cmpd="sng" algn="ctr">
            <a:solidFill>
              <a:schemeClr val="tx1"/>
            </a:solidFill>
            <a:prstDash val="solid"/>
            <a:round/>
            <a:headEnd type="none" w="med" len="med"/>
            <a:tailEnd type="arrow"/>
          </a:ln>
          <a:effectLst/>
        </p:spPr>
      </p:cxnSp>
      <p:cxnSp>
        <p:nvCxnSpPr>
          <p:cNvPr id="32" name="Straight Arrow Connector 31"/>
          <p:cNvCxnSpPr>
            <a:cxnSpLocks/>
            <a:stCxn id="27" idx="0"/>
            <a:endCxn id="12" idx="4"/>
          </p:cNvCxnSpPr>
          <p:nvPr/>
        </p:nvCxnSpPr>
        <p:spPr bwMode="auto">
          <a:xfrm flipH="1" flipV="1">
            <a:off x="6550001" y="4586668"/>
            <a:ext cx="1174000" cy="577396"/>
          </a:xfrm>
          <a:prstGeom prst="straightConnector1">
            <a:avLst/>
          </a:prstGeom>
          <a:noFill/>
          <a:ln w="9525" cap="flat" cmpd="sng" algn="ctr">
            <a:solidFill>
              <a:schemeClr val="tx1"/>
            </a:solidFill>
            <a:prstDash val="solid"/>
            <a:round/>
            <a:headEnd type="none" w="med" len="med"/>
            <a:tailEnd type="arrow"/>
          </a:ln>
          <a:effectLst/>
        </p:spPr>
      </p:cxnSp>
      <p:cxnSp>
        <p:nvCxnSpPr>
          <p:cNvPr id="33" name="Straight Arrow Connector 32"/>
          <p:cNvCxnSpPr>
            <a:cxnSpLocks/>
            <a:stCxn id="19" idx="0"/>
            <a:endCxn id="12" idx="4"/>
          </p:cNvCxnSpPr>
          <p:nvPr/>
        </p:nvCxnSpPr>
        <p:spPr bwMode="auto">
          <a:xfrm flipH="1" flipV="1">
            <a:off x="6550002" y="4586668"/>
            <a:ext cx="747091" cy="577396"/>
          </a:xfrm>
          <a:prstGeom prst="straightConnector1">
            <a:avLst/>
          </a:prstGeom>
          <a:noFill/>
          <a:ln w="9525" cap="flat" cmpd="sng" algn="ctr">
            <a:solidFill>
              <a:schemeClr val="tx1"/>
            </a:solidFill>
            <a:prstDash val="solid"/>
            <a:round/>
            <a:headEnd type="none" w="med" len="med"/>
            <a:tailEnd type="arrow"/>
          </a:ln>
          <a:effectLst/>
        </p:spPr>
      </p:cxnSp>
      <p:cxnSp>
        <p:nvCxnSpPr>
          <p:cNvPr id="34" name="Straight Arrow Connector 33"/>
          <p:cNvCxnSpPr>
            <a:cxnSpLocks/>
            <a:stCxn id="19" idx="0"/>
            <a:endCxn id="11" idx="4"/>
          </p:cNvCxnSpPr>
          <p:nvPr/>
        </p:nvCxnSpPr>
        <p:spPr bwMode="auto">
          <a:xfrm flipH="1" flipV="1">
            <a:off x="6941334" y="4586668"/>
            <a:ext cx="355758" cy="577396"/>
          </a:xfrm>
          <a:prstGeom prst="straightConnector1">
            <a:avLst/>
          </a:prstGeom>
          <a:noFill/>
          <a:ln w="9525" cap="flat" cmpd="sng" algn="ctr">
            <a:solidFill>
              <a:schemeClr val="tx1"/>
            </a:solidFill>
            <a:prstDash val="solid"/>
            <a:round/>
            <a:headEnd type="none" w="med" len="med"/>
            <a:tailEnd type="arrow"/>
          </a:ln>
          <a:effectLst/>
        </p:spPr>
      </p:cxnSp>
      <p:cxnSp>
        <p:nvCxnSpPr>
          <p:cNvPr id="35" name="Straight Arrow Connector 34"/>
          <p:cNvCxnSpPr>
            <a:cxnSpLocks/>
            <a:stCxn id="20" idx="0"/>
            <a:endCxn id="12" idx="4"/>
          </p:cNvCxnSpPr>
          <p:nvPr/>
        </p:nvCxnSpPr>
        <p:spPr bwMode="auto">
          <a:xfrm flipH="1" flipV="1">
            <a:off x="6550002" y="4586668"/>
            <a:ext cx="142303" cy="577396"/>
          </a:xfrm>
          <a:prstGeom prst="straightConnector1">
            <a:avLst/>
          </a:prstGeom>
          <a:noFill/>
          <a:ln w="9525" cap="flat" cmpd="sng" algn="ctr">
            <a:solidFill>
              <a:schemeClr val="tx1"/>
            </a:solidFill>
            <a:prstDash val="solid"/>
            <a:round/>
            <a:headEnd type="none" w="med" len="med"/>
            <a:tailEnd type="arrow"/>
          </a:ln>
          <a:effectLst/>
        </p:spPr>
      </p:cxnSp>
      <p:cxnSp>
        <p:nvCxnSpPr>
          <p:cNvPr id="36" name="Straight Arrow Connector 35"/>
          <p:cNvCxnSpPr>
            <a:cxnSpLocks/>
            <a:stCxn id="20" idx="0"/>
            <a:endCxn id="11" idx="4"/>
          </p:cNvCxnSpPr>
          <p:nvPr/>
        </p:nvCxnSpPr>
        <p:spPr bwMode="auto">
          <a:xfrm flipV="1">
            <a:off x="6692304" y="4586668"/>
            <a:ext cx="249030" cy="577396"/>
          </a:xfrm>
          <a:prstGeom prst="straightConnector1">
            <a:avLst/>
          </a:prstGeom>
          <a:noFill/>
          <a:ln w="9525" cap="flat" cmpd="sng" algn="ctr">
            <a:solidFill>
              <a:schemeClr val="tx1"/>
            </a:solidFill>
            <a:prstDash val="solid"/>
            <a:round/>
            <a:headEnd type="none" w="med" len="med"/>
            <a:tailEnd type="arrow"/>
          </a:ln>
          <a:effectLst/>
        </p:spPr>
      </p:cxnSp>
      <p:cxnSp>
        <p:nvCxnSpPr>
          <p:cNvPr id="37" name="Straight Arrow Connector 36"/>
          <p:cNvCxnSpPr>
            <a:cxnSpLocks/>
            <a:stCxn id="21" idx="0"/>
            <a:endCxn id="12" idx="4"/>
          </p:cNvCxnSpPr>
          <p:nvPr/>
        </p:nvCxnSpPr>
        <p:spPr bwMode="auto">
          <a:xfrm flipV="1">
            <a:off x="6051941" y="4586668"/>
            <a:ext cx="498060" cy="577396"/>
          </a:xfrm>
          <a:prstGeom prst="straightConnector1">
            <a:avLst/>
          </a:prstGeom>
          <a:noFill/>
          <a:ln w="9525" cap="flat" cmpd="sng" algn="ctr">
            <a:solidFill>
              <a:schemeClr val="tx1"/>
            </a:solidFill>
            <a:prstDash val="solid"/>
            <a:round/>
            <a:headEnd type="none" w="med" len="med"/>
            <a:tailEnd type="arrow"/>
          </a:ln>
          <a:effectLst/>
        </p:spPr>
      </p:cxnSp>
      <p:cxnSp>
        <p:nvCxnSpPr>
          <p:cNvPr id="38" name="Straight Arrow Connector 37"/>
          <p:cNvCxnSpPr>
            <a:cxnSpLocks/>
            <a:endCxn id="11" idx="4"/>
          </p:cNvCxnSpPr>
          <p:nvPr/>
        </p:nvCxnSpPr>
        <p:spPr bwMode="auto">
          <a:xfrm flipV="1">
            <a:off x="5946480" y="4586668"/>
            <a:ext cx="994855" cy="577398"/>
          </a:xfrm>
          <a:prstGeom prst="straightConnector1">
            <a:avLst/>
          </a:prstGeom>
          <a:noFill/>
          <a:ln w="9525" cap="flat" cmpd="sng" algn="ctr">
            <a:solidFill>
              <a:schemeClr val="tx1"/>
            </a:solidFill>
            <a:prstDash val="solid"/>
            <a:round/>
            <a:headEnd type="none" w="med" len="med"/>
            <a:tailEnd type="arrow"/>
          </a:ln>
          <a:effectLst/>
        </p:spPr>
      </p:cxnSp>
      <p:sp>
        <p:nvSpPr>
          <p:cNvPr id="39" name="TextBox 38"/>
          <p:cNvSpPr txBox="1"/>
          <p:nvPr/>
        </p:nvSpPr>
        <p:spPr>
          <a:xfrm>
            <a:off x="5786388" y="3583861"/>
            <a:ext cx="213454" cy="523220"/>
          </a:xfrm>
          <a:prstGeom prst="rect">
            <a:avLst/>
          </a:prstGeom>
          <a:noFill/>
        </p:spPr>
        <p:txBody>
          <a:bodyPr wrap="square" rtlCol="0">
            <a:spAutoFit/>
          </a:bodyPr>
          <a:lstStyle/>
          <a:p>
            <a:r>
              <a:rPr lang="en-US" sz="2800" dirty="0">
                <a:solidFill>
                  <a:srgbClr val="590A0E"/>
                </a:solidFill>
              </a:rPr>
              <a:t>U</a:t>
            </a:r>
          </a:p>
        </p:txBody>
      </p:sp>
      <p:sp>
        <p:nvSpPr>
          <p:cNvPr id="40" name="TextBox 39"/>
          <p:cNvSpPr txBox="1"/>
          <p:nvPr/>
        </p:nvSpPr>
        <p:spPr>
          <a:xfrm>
            <a:off x="5323905" y="4549540"/>
            <a:ext cx="213454" cy="523220"/>
          </a:xfrm>
          <a:prstGeom prst="rect">
            <a:avLst/>
          </a:prstGeom>
          <a:noFill/>
        </p:spPr>
        <p:txBody>
          <a:bodyPr wrap="square" rtlCol="0">
            <a:spAutoFit/>
          </a:bodyPr>
          <a:lstStyle/>
          <a:p>
            <a:r>
              <a:rPr lang="en-US" sz="2800" dirty="0">
                <a:solidFill>
                  <a:srgbClr val="590A0E"/>
                </a:solidFill>
              </a:rPr>
              <a:t>W</a:t>
            </a:r>
          </a:p>
        </p:txBody>
      </p:sp>
      <p:sp>
        <p:nvSpPr>
          <p:cNvPr id="41" name="TextBox 40"/>
          <p:cNvSpPr txBox="1"/>
          <p:nvPr/>
        </p:nvSpPr>
        <p:spPr>
          <a:xfrm>
            <a:off x="7507054" y="5164064"/>
            <a:ext cx="445956" cy="400110"/>
          </a:xfrm>
          <a:prstGeom prst="rect">
            <a:avLst/>
          </a:prstGeom>
          <a:noFill/>
        </p:spPr>
        <p:txBody>
          <a:bodyPr wrap="none" rtlCol="0">
            <a:spAutoFit/>
          </a:bodyPr>
          <a:lstStyle/>
          <a:p>
            <a:r>
              <a:rPr lang="en-US" sz="2000" dirty="0" err="1"/>
              <a:t>x</a:t>
            </a:r>
            <a:r>
              <a:rPr lang="en-US" sz="2000" baseline="-25000" dirty="0" err="1"/>
              <a:t>n</a:t>
            </a:r>
            <a:endParaRPr lang="en-US" baseline="-25000" dirty="0"/>
          </a:p>
        </p:txBody>
      </p:sp>
      <p:sp>
        <p:nvSpPr>
          <p:cNvPr id="42" name="TextBox 41"/>
          <p:cNvSpPr txBox="1"/>
          <p:nvPr/>
        </p:nvSpPr>
        <p:spPr>
          <a:xfrm>
            <a:off x="5311102" y="5194006"/>
            <a:ext cx="482878" cy="400110"/>
          </a:xfrm>
          <a:prstGeom prst="rect">
            <a:avLst/>
          </a:prstGeom>
          <a:noFill/>
        </p:spPr>
        <p:txBody>
          <a:bodyPr wrap="square" rtlCol="0">
            <a:spAutoFit/>
          </a:bodyPr>
          <a:lstStyle/>
          <a:p>
            <a:r>
              <a:rPr lang="en-US" sz="2000" dirty="0"/>
              <a:t>x</a:t>
            </a:r>
            <a:r>
              <a:rPr lang="en-US" sz="2000" baseline="-25000" dirty="0"/>
              <a:t>1</a:t>
            </a:r>
            <a:endParaRPr lang="en-US" baseline="-25000" dirty="0"/>
          </a:p>
        </p:txBody>
      </p:sp>
      <p:sp>
        <p:nvSpPr>
          <p:cNvPr id="43" name="Oval 42"/>
          <p:cNvSpPr/>
          <p:nvPr/>
        </p:nvSpPr>
        <p:spPr bwMode="auto">
          <a:xfrm>
            <a:off x="6733277" y="3276603"/>
            <a:ext cx="388801" cy="476071"/>
          </a:xfrm>
          <a:prstGeom prst="ellipse">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defTabSz="914355"/>
            <a:endParaRPr lang="en-US" sz="1600">
              <a:solidFill>
                <a:srgbClr val="009900"/>
              </a:solidFill>
              <a:latin typeface="Tahoma" charset="0"/>
            </a:endParaRPr>
          </a:p>
        </p:txBody>
      </p:sp>
      <p:cxnSp>
        <p:nvCxnSpPr>
          <p:cNvPr id="48" name="Straight Arrow Connector 47"/>
          <p:cNvCxnSpPr>
            <a:cxnSpLocks/>
            <a:stCxn id="11" idx="0"/>
            <a:endCxn id="43" idx="4"/>
          </p:cNvCxnSpPr>
          <p:nvPr/>
        </p:nvCxnSpPr>
        <p:spPr bwMode="auto">
          <a:xfrm flipH="1" flipV="1">
            <a:off x="6927678" y="3752673"/>
            <a:ext cx="13657" cy="357924"/>
          </a:xfrm>
          <a:prstGeom prst="straightConnector1">
            <a:avLst/>
          </a:prstGeom>
          <a:noFill/>
          <a:ln w="9525" cap="flat" cmpd="sng" algn="ctr">
            <a:solidFill>
              <a:schemeClr val="tx1"/>
            </a:solidFill>
            <a:prstDash val="solid"/>
            <a:round/>
            <a:headEnd type="none" w="med" len="med"/>
            <a:tailEnd type="arrow"/>
          </a:ln>
          <a:effectLst/>
        </p:spPr>
      </p:cxnSp>
      <p:cxnSp>
        <p:nvCxnSpPr>
          <p:cNvPr id="51" name="Straight Arrow Connector 50"/>
          <p:cNvCxnSpPr>
            <a:cxnSpLocks/>
            <a:stCxn id="12" idx="0"/>
            <a:endCxn id="43" idx="4"/>
          </p:cNvCxnSpPr>
          <p:nvPr/>
        </p:nvCxnSpPr>
        <p:spPr bwMode="auto">
          <a:xfrm flipV="1">
            <a:off x="6550001" y="3752673"/>
            <a:ext cx="377676" cy="357924"/>
          </a:xfrm>
          <a:prstGeom prst="straightConnector1">
            <a:avLst/>
          </a:prstGeom>
          <a:noFill/>
          <a:ln w="9525" cap="flat" cmpd="sng" algn="ctr">
            <a:solidFill>
              <a:schemeClr val="tx1"/>
            </a:solidFill>
            <a:prstDash val="solid"/>
            <a:round/>
            <a:headEnd type="none" w="med" len="med"/>
            <a:tailEnd type="arrow"/>
          </a:ln>
          <a:effectLst/>
        </p:spPr>
      </p:cxnSp>
      <p:cxnSp>
        <p:nvCxnSpPr>
          <p:cNvPr id="54" name="Straight Arrow Connector 53"/>
          <p:cNvCxnSpPr>
            <a:cxnSpLocks/>
            <a:stCxn id="9" idx="0"/>
            <a:endCxn id="43" idx="4"/>
          </p:cNvCxnSpPr>
          <p:nvPr/>
        </p:nvCxnSpPr>
        <p:spPr bwMode="auto">
          <a:xfrm flipV="1">
            <a:off x="6158669" y="3752673"/>
            <a:ext cx="769009" cy="357924"/>
          </a:xfrm>
          <a:prstGeom prst="straightConnector1">
            <a:avLst/>
          </a:prstGeom>
          <a:noFill/>
          <a:ln w="9525" cap="flat" cmpd="sng" algn="ctr">
            <a:solidFill>
              <a:schemeClr val="tx1"/>
            </a:solidFill>
            <a:prstDash val="solid"/>
            <a:round/>
            <a:headEnd type="none" w="med" len="med"/>
            <a:tailEnd type="arrow"/>
          </a:ln>
          <a:effectLst/>
        </p:spPr>
      </p:cxnSp>
      <p:pic>
        <p:nvPicPr>
          <p:cNvPr id="57" name="Picture 56" descr="softmax.png"/>
          <p:cNvPicPr>
            <a:picLocks noChangeAspect="1"/>
          </p:cNvPicPr>
          <p:nvPr/>
        </p:nvPicPr>
        <p:blipFill rotWithShape="1">
          <a:blip r:embed="rId2">
            <a:extLst>
              <a:ext uri="{28A0092B-C50C-407E-A947-70E740481C1C}">
                <a14:useLocalDpi xmlns:a14="http://schemas.microsoft.com/office/drawing/2010/main" val="0"/>
              </a:ext>
            </a:extLst>
          </a:blip>
          <a:srcRect l="5769" t="15667" r="14134" b="13676"/>
          <a:stretch/>
        </p:blipFill>
        <p:spPr>
          <a:xfrm>
            <a:off x="739208" y="3469189"/>
            <a:ext cx="4429347" cy="861455"/>
          </a:xfrm>
          <a:prstGeom prst="rect">
            <a:avLst/>
          </a:prstGeom>
        </p:spPr>
      </p:pic>
    </p:spTree>
    <p:extLst>
      <p:ext uri="{BB962C8B-B14F-4D97-AF65-F5344CB8AC3E}">
        <p14:creationId xmlns:p14="http://schemas.microsoft.com/office/powerpoint/2010/main" val="14515908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b="0" dirty="0"/>
              <a:t>神经语言模型</a:t>
            </a:r>
            <a:r>
              <a:rPr lang="en-US" b="0" dirty="0"/>
              <a:t> (LMs)</a:t>
            </a:r>
          </a:p>
        </p:txBody>
      </p:sp>
      <p:sp>
        <p:nvSpPr>
          <p:cNvPr id="3" name="Content Placeholder 2"/>
          <p:cNvSpPr>
            <a:spLocks noGrp="1"/>
          </p:cNvSpPr>
          <p:nvPr>
            <p:ph idx="1"/>
          </p:nvPr>
        </p:nvSpPr>
        <p:spPr>
          <a:xfrm>
            <a:off x="822963" y="2057400"/>
            <a:ext cx="7920989" cy="3823648"/>
          </a:xfrm>
        </p:spPr>
        <p:txBody>
          <a:bodyPr>
            <a:normAutofit/>
          </a:bodyPr>
          <a:lstStyle/>
          <a:p>
            <a:r>
              <a:rPr lang="en-US" b="1" dirty="0" err="1">
                <a:solidFill>
                  <a:schemeClr val="tx1"/>
                </a:solidFill>
              </a:rPr>
              <a:t>语言模型</a:t>
            </a:r>
            <a:r>
              <a:rPr lang="zh-CN" altLang="en-US" b="1" dirty="0">
                <a:solidFill>
                  <a:schemeClr val="tx1"/>
                </a:solidFill>
              </a:rPr>
              <a:t>：</a:t>
            </a:r>
            <a:r>
              <a:rPr lang="zh-CN" altLang="en-US" dirty="0">
                <a:solidFill>
                  <a:schemeClr val="tx1"/>
                </a:solidFill>
              </a:rPr>
              <a:t>计算条件概率</a:t>
            </a:r>
            <a:endParaRPr lang="en-US" dirty="0"/>
          </a:p>
          <a:p>
            <a:pPr marL="428615" indent="-428615">
              <a:buFont typeface="Arial" panose="020B0604020202020204" pitchFamily="34" charset="0"/>
              <a:buChar char="•"/>
            </a:pPr>
            <a:r>
              <a:rPr lang="en-US" dirty="0" err="1"/>
              <a:t>N元语法</a:t>
            </a:r>
            <a:endParaRPr lang="en-US" dirty="0"/>
          </a:p>
          <a:p>
            <a:pPr marL="428615" indent="-428615">
              <a:buFont typeface="Arial" panose="020B0604020202020204" pitchFamily="34" charset="0"/>
              <a:buChar char="•"/>
            </a:pPr>
            <a:r>
              <a:rPr lang="en-US" dirty="0" err="1"/>
              <a:t>神经网络语言模型</a:t>
            </a:r>
            <a:endParaRPr lang="en-US" dirty="0"/>
          </a:p>
          <a:p>
            <a:pPr marL="0" indent="0">
              <a:buNone/>
            </a:pPr>
            <a:r>
              <a:rPr lang="zh-CN" altLang="en-US" dirty="0"/>
              <a:t>      简单的前向神经语言模型</a:t>
            </a:r>
            <a:endParaRPr lang="en-US" altLang="zh-CN" dirty="0"/>
          </a:p>
          <a:p>
            <a:pPr marL="0" indent="0">
              <a:buNone/>
            </a:pPr>
            <a:r>
              <a:rPr lang="zh-CN" altLang="en-US" dirty="0"/>
              <a:t>      </a:t>
            </a:r>
            <a:r>
              <a:rPr lang="en-US" altLang="zh-CN" dirty="0"/>
              <a:t>Transformers</a:t>
            </a:r>
            <a:endParaRPr lang="en-US" dirty="0"/>
          </a:p>
          <a:p>
            <a:endParaRPr lang="en-US" dirty="0"/>
          </a:p>
        </p:txBody>
      </p:sp>
      <p:sp>
        <p:nvSpPr>
          <p:cNvPr id="6" name="Slide Number Placeholder 5"/>
          <p:cNvSpPr>
            <a:spLocks noGrp="1"/>
          </p:cNvSpPr>
          <p:nvPr>
            <p:ph type="sldNum" sz="quarter" idx="12"/>
          </p:nvPr>
        </p:nvSpPr>
        <p:spPr/>
        <p:txBody>
          <a:bodyPr/>
          <a:lstStyle/>
          <a:p>
            <a:pPr>
              <a:defRPr/>
            </a:pPr>
            <a:fld id="{713DD8BE-556E-3440-9013-11CC5588178D}" type="slidenum">
              <a:rPr lang="en-US" smtClean="0"/>
              <a:pPr>
                <a:defRPr/>
              </a:pPr>
              <a:t>67</a:t>
            </a:fld>
            <a:endParaRPr lang="en-US"/>
          </a:p>
        </p:txBody>
      </p:sp>
    </p:spTree>
    <p:extLst>
      <p:ext uri="{BB962C8B-B14F-4D97-AF65-F5344CB8AC3E}">
        <p14:creationId xmlns:p14="http://schemas.microsoft.com/office/powerpoint/2010/main" val="117354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a:t>神经语言模型</a:t>
            </a:r>
            <a:endParaRPr lang="en-US" b="0" dirty="0"/>
          </a:p>
        </p:txBody>
      </p:sp>
      <p:sp>
        <p:nvSpPr>
          <p:cNvPr id="3" name="Content Placeholder 2"/>
          <p:cNvSpPr>
            <a:spLocks noGrp="1"/>
          </p:cNvSpPr>
          <p:nvPr>
            <p:ph idx="1"/>
          </p:nvPr>
        </p:nvSpPr>
        <p:spPr/>
        <p:txBody>
          <a:bodyPr/>
          <a:lstStyle/>
          <a:p>
            <a:r>
              <a:rPr lang="zh-CN" altLang="en-US" dirty="0"/>
              <a:t>简单的前向神经语言模型</a:t>
            </a:r>
            <a:endParaRPr lang="en-US" b="1" dirty="0"/>
          </a:p>
          <a:p>
            <a:pPr marL="0" indent="0">
              <a:buNone/>
            </a:pPr>
            <a:r>
              <a:rPr lang="zh-CN" altLang="en-US" b="1" dirty="0"/>
              <a:t>  </a:t>
            </a:r>
            <a:r>
              <a:rPr lang="en-US" b="1" dirty="0" err="1"/>
              <a:t>任务</a:t>
            </a:r>
            <a:r>
              <a:rPr lang="zh-CN" altLang="en-US" b="1" dirty="0"/>
              <a:t>：</a:t>
            </a:r>
            <a:r>
              <a:rPr lang="en-US" dirty="0" err="1"/>
              <a:t>预测下一个单词</a:t>
            </a:r>
            <a:r>
              <a:rPr lang="en-US" dirty="0"/>
              <a:t> </a:t>
            </a:r>
            <a:r>
              <a:rPr lang="en-US" dirty="0" err="1">
                <a:latin typeface="Times New Roman" panose="02020603050405020304" pitchFamily="18" charset="0"/>
                <a:cs typeface="Times New Roman" panose="02020603050405020304" pitchFamily="18" charset="0"/>
              </a:rPr>
              <a:t>w</a:t>
            </a:r>
            <a:r>
              <a:rPr lang="en-US" baseline="-25000" dirty="0" err="1">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a:t>
            </a:r>
          </a:p>
          <a:p>
            <a:pPr marL="0" indent="0">
              <a:buNone/>
            </a:pPr>
            <a:r>
              <a:rPr lang="zh-CN" altLang="en-US" dirty="0"/>
              <a:t>          </a:t>
            </a:r>
            <a:r>
              <a:rPr lang="en-US" dirty="0"/>
              <a:t>给定前词</a:t>
            </a:r>
            <a:r>
              <a:rPr lang="en-US" dirty="0">
                <a:latin typeface="Times New Roman" panose="02020603050405020304" pitchFamily="18" charset="0"/>
                <a:cs typeface="Times New Roman" panose="02020603050405020304" pitchFamily="18" charset="0"/>
              </a:rPr>
              <a:t>w</a:t>
            </a:r>
            <a:r>
              <a:rPr lang="en-US" baseline="-25000" dirty="0">
                <a:latin typeface="Times New Roman" panose="02020603050405020304" pitchFamily="18" charset="0"/>
                <a:cs typeface="Times New Roman" panose="02020603050405020304" pitchFamily="18" charset="0"/>
              </a:rPr>
              <a:t>t-1</a:t>
            </a:r>
            <a:r>
              <a:rPr lang="en-US" dirty="0">
                <a:latin typeface="Times New Roman" panose="02020603050405020304" pitchFamily="18" charset="0"/>
                <a:cs typeface="Times New Roman" panose="02020603050405020304" pitchFamily="18" charset="0"/>
              </a:rPr>
              <a:t>, w</a:t>
            </a:r>
            <a:r>
              <a:rPr lang="en-US" baseline="-25000" dirty="0">
                <a:latin typeface="Times New Roman" panose="02020603050405020304" pitchFamily="18" charset="0"/>
                <a:cs typeface="Times New Roman" panose="02020603050405020304" pitchFamily="18" charset="0"/>
              </a:rPr>
              <a:t>t-2</a:t>
            </a:r>
            <a:r>
              <a:rPr lang="en-US" dirty="0">
                <a:latin typeface="Times New Roman" panose="02020603050405020304" pitchFamily="18" charset="0"/>
                <a:cs typeface="Times New Roman" panose="02020603050405020304" pitchFamily="18" charset="0"/>
              </a:rPr>
              <a:t>, w</a:t>
            </a:r>
            <a:r>
              <a:rPr lang="en-US" baseline="-25000" dirty="0">
                <a:latin typeface="Times New Roman" panose="02020603050405020304" pitchFamily="18" charset="0"/>
                <a:cs typeface="Times New Roman" panose="02020603050405020304" pitchFamily="18" charset="0"/>
              </a:rPr>
              <a:t>t-3</a:t>
            </a:r>
            <a:r>
              <a:rPr lang="en-US" dirty="0"/>
              <a:t>, …</a:t>
            </a:r>
          </a:p>
          <a:p>
            <a:pPr marL="0" indent="0">
              <a:buNone/>
            </a:pPr>
            <a:r>
              <a:rPr lang="zh-CN" altLang="en-US" b="1" dirty="0"/>
              <a:t>  </a:t>
            </a:r>
            <a:r>
              <a:rPr lang="en-US" b="1" dirty="0" err="1"/>
              <a:t>问题</a:t>
            </a:r>
            <a:r>
              <a:rPr lang="zh-CN" altLang="en-US" b="1" dirty="0"/>
              <a:t>：</a:t>
            </a:r>
            <a:r>
              <a:rPr lang="en-US" dirty="0"/>
              <a:t> </a:t>
            </a:r>
            <a:r>
              <a:rPr lang="en-US" dirty="0" err="1"/>
              <a:t>处理任意长度序列</a:t>
            </a:r>
            <a:endParaRPr lang="en-US" dirty="0"/>
          </a:p>
          <a:p>
            <a:pPr marL="0" indent="0">
              <a:buNone/>
            </a:pPr>
            <a:r>
              <a:rPr lang="zh-CN" altLang="en-US" b="1" dirty="0"/>
              <a:t>  </a:t>
            </a:r>
            <a:r>
              <a:rPr lang="en-US" b="1" dirty="0" err="1"/>
              <a:t>方案</a:t>
            </a:r>
            <a:r>
              <a:rPr lang="zh-CN" altLang="en-US" b="1" dirty="0"/>
              <a:t>：</a:t>
            </a:r>
            <a:r>
              <a:rPr lang="en-US" dirty="0" err="1"/>
              <a:t>滑动窗口</a:t>
            </a:r>
            <a:r>
              <a:rPr lang="en-US" dirty="0"/>
              <a:t>(</a:t>
            </a:r>
            <a:r>
              <a:rPr lang="en-US" dirty="0" err="1"/>
              <a:t>窗口长度固定</a:t>
            </a:r>
            <a:r>
              <a:rPr lang="en-US" dirty="0"/>
              <a:t>)</a:t>
            </a:r>
          </a:p>
        </p:txBody>
      </p:sp>
      <p:sp>
        <p:nvSpPr>
          <p:cNvPr id="6" name="Slide Number Placeholder 5"/>
          <p:cNvSpPr>
            <a:spLocks noGrp="1"/>
          </p:cNvSpPr>
          <p:nvPr>
            <p:ph type="sldNum" sz="quarter" idx="12"/>
          </p:nvPr>
        </p:nvSpPr>
        <p:spPr/>
        <p:txBody>
          <a:bodyPr/>
          <a:lstStyle/>
          <a:p>
            <a:pPr>
              <a:defRPr/>
            </a:pPr>
            <a:fld id="{713DD8BE-556E-3440-9013-11CC5588178D}" type="slidenum">
              <a:rPr lang="en-US" smtClean="0"/>
              <a:pPr>
                <a:defRPr/>
              </a:pPr>
              <a:t>68</a:t>
            </a:fld>
            <a:endParaRPr lang="en-US"/>
          </a:p>
        </p:txBody>
      </p:sp>
      <p:pic>
        <p:nvPicPr>
          <p:cNvPr id="7" name="Picture 6" descr="L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4797152"/>
            <a:ext cx="4394200" cy="641553"/>
          </a:xfrm>
          <a:prstGeom prst="rect">
            <a:avLst/>
          </a:prstGeom>
        </p:spPr>
      </p:pic>
    </p:spTree>
    <p:extLst>
      <p:ext uri="{BB962C8B-B14F-4D97-AF65-F5344CB8AC3E}">
        <p14:creationId xmlns:p14="http://schemas.microsoft.com/office/powerpoint/2010/main" val="258802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713DD8BE-556E-3440-9013-11CC5588178D}" type="slidenum">
              <a:rPr lang="en-US" smtClean="0"/>
              <a:pPr>
                <a:defRPr/>
              </a:pPr>
              <a:t>69</a:t>
            </a:fld>
            <a:endParaRPr lang="en-US"/>
          </a:p>
        </p:txBody>
      </p:sp>
      <p:sp>
        <p:nvSpPr>
          <p:cNvPr id="7" name="Title 6"/>
          <p:cNvSpPr>
            <a:spLocks noGrp="1"/>
          </p:cNvSpPr>
          <p:nvPr>
            <p:ph type="title"/>
          </p:nvPr>
        </p:nvSpPr>
        <p:spPr>
          <a:xfrm>
            <a:off x="1319756" y="515311"/>
            <a:ext cx="6341328" cy="680397"/>
          </a:xfrm>
        </p:spPr>
        <p:txBody>
          <a:bodyPr/>
          <a:lstStyle/>
          <a:p>
            <a:r>
              <a:rPr lang="zh-CN" altLang="en-US" dirty="0"/>
              <a:t>神经语言模型</a:t>
            </a:r>
            <a:endParaRPr lang="en-US" b="0" dirty="0"/>
          </a:p>
        </p:txBody>
      </p:sp>
      <p:pic>
        <p:nvPicPr>
          <p:cNvPr id="2" name="Picture 1">
            <a:extLst>
              <a:ext uri="{FF2B5EF4-FFF2-40B4-BE49-F238E27FC236}">
                <a16:creationId xmlns:a16="http://schemas.microsoft.com/office/drawing/2014/main" id="{0EDDF0F7-BF84-7C48-ACA6-D2CFE14DA9C3}"/>
              </a:ext>
            </a:extLst>
          </p:cNvPr>
          <p:cNvPicPr>
            <a:picLocks noChangeAspect="1"/>
          </p:cNvPicPr>
          <p:nvPr/>
        </p:nvPicPr>
        <p:blipFill>
          <a:blip r:embed="rId3"/>
          <a:stretch>
            <a:fillRect/>
          </a:stretch>
        </p:blipFill>
        <p:spPr>
          <a:xfrm>
            <a:off x="1339093" y="1657350"/>
            <a:ext cx="6465818" cy="4343400"/>
          </a:xfrm>
          <a:prstGeom prst="rect">
            <a:avLst/>
          </a:prstGeom>
        </p:spPr>
      </p:pic>
    </p:spTree>
    <p:extLst>
      <p:ext uri="{BB962C8B-B14F-4D97-AF65-F5344CB8AC3E}">
        <p14:creationId xmlns:p14="http://schemas.microsoft.com/office/powerpoint/2010/main" val="3780668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44CF7A-0A86-4687-9346-D771F7982056}"/>
              </a:ext>
            </a:extLst>
          </p:cNvPr>
          <p:cNvSpPr>
            <a:spLocks noGrp="1"/>
          </p:cNvSpPr>
          <p:nvPr>
            <p:ph type="title"/>
          </p:nvPr>
        </p:nvSpPr>
        <p:spPr/>
        <p:txBody>
          <a:bodyPr/>
          <a:lstStyle/>
          <a:p>
            <a:r>
              <a:rPr lang="zh-CN" altLang="en-US" dirty="0"/>
              <a:t>神经元</a:t>
            </a:r>
          </a:p>
        </p:txBody>
      </p:sp>
      <p:sp>
        <p:nvSpPr>
          <p:cNvPr id="3" name="内容占位符 2">
            <a:extLst>
              <a:ext uri="{FF2B5EF4-FFF2-40B4-BE49-F238E27FC236}">
                <a16:creationId xmlns:a16="http://schemas.microsoft.com/office/drawing/2014/main" id="{F176B28F-EE8E-495C-B076-32C4F0D7677D}"/>
              </a:ext>
            </a:extLst>
          </p:cNvPr>
          <p:cNvSpPr>
            <a:spLocks noGrp="1"/>
          </p:cNvSpPr>
          <p:nvPr>
            <p:ph idx="1"/>
          </p:nvPr>
        </p:nvSpPr>
        <p:spPr>
          <a:xfrm>
            <a:off x="457200" y="1600200"/>
            <a:ext cx="8229600" cy="5069160"/>
          </a:xfrm>
        </p:spPr>
        <p:txBody>
          <a:bodyPr/>
          <a:lstStyle/>
          <a:p>
            <a:r>
              <a:rPr lang="zh-CN" altLang="en-US" dirty="0"/>
              <a:t>激活函数</a:t>
            </a:r>
            <a:endParaRPr lang="en-US" altLang="zh-CN" dirty="0"/>
          </a:p>
          <a:p>
            <a:endParaRPr lang="en-US" altLang="zh-CN" dirty="0"/>
          </a:p>
          <a:p>
            <a:endParaRPr lang="en-US" altLang="zh-CN" dirty="0"/>
          </a:p>
          <a:p>
            <a:endParaRPr lang="en-US" altLang="zh-CN" dirty="0"/>
          </a:p>
          <a:p>
            <a:endParaRPr lang="zh-CN" altLang="en-US" dirty="0"/>
          </a:p>
        </p:txBody>
      </p:sp>
      <p:pic>
        <p:nvPicPr>
          <p:cNvPr id="6" name="图片 5">
            <a:extLst>
              <a:ext uri="{FF2B5EF4-FFF2-40B4-BE49-F238E27FC236}">
                <a16:creationId xmlns:a16="http://schemas.microsoft.com/office/drawing/2014/main" id="{7CBCC235-9512-46FC-AFA5-F8AB5FCA757C}"/>
              </a:ext>
            </a:extLst>
          </p:cNvPr>
          <p:cNvPicPr>
            <a:picLocks noChangeAspect="1"/>
          </p:cNvPicPr>
          <p:nvPr/>
        </p:nvPicPr>
        <p:blipFill>
          <a:blip r:embed="rId2"/>
          <a:stretch>
            <a:fillRect/>
          </a:stretch>
        </p:blipFill>
        <p:spPr>
          <a:xfrm>
            <a:off x="1148953" y="2619375"/>
            <a:ext cx="1285875" cy="809625"/>
          </a:xfrm>
          <a:prstGeom prst="rect">
            <a:avLst/>
          </a:prstGeom>
        </p:spPr>
      </p:pic>
      <p:pic>
        <p:nvPicPr>
          <p:cNvPr id="7" name="图片 6">
            <a:extLst>
              <a:ext uri="{FF2B5EF4-FFF2-40B4-BE49-F238E27FC236}">
                <a16:creationId xmlns:a16="http://schemas.microsoft.com/office/drawing/2014/main" id="{A33EDB2A-308B-4623-96CE-E51A30854301}"/>
              </a:ext>
            </a:extLst>
          </p:cNvPr>
          <p:cNvPicPr>
            <a:picLocks noChangeAspect="1"/>
          </p:cNvPicPr>
          <p:nvPr/>
        </p:nvPicPr>
        <p:blipFill>
          <a:blip r:embed="rId3"/>
          <a:stretch>
            <a:fillRect/>
          </a:stretch>
        </p:blipFill>
        <p:spPr>
          <a:xfrm>
            <a:off x="1215628" y="5248275"/>
            <a:ext cx="1219200" cy="361950"/>
          </a:xfrm>
          <a:prstGeom prst="rect">
            <a:avLst/>
          </a:prstGeom>
        </p:spPr>
      </p:pic>
      <p:pic>
        <p:nvPicPr>
          <p:cNvPr id="8" name="图片 7">
            <a:extLst>
              <a:ext uri="{FF2B5EF4-FFF2-40B4-BE49-F238E27FC236}">
                <a16:creationId xmlns:a16="http://schemas.microsoft.com/office/drawing/2014/main" id="{C4DF836A-1CD5-423E-9DF5-AB15AB17ED64}"/>
              </a:ext>
            </a:extLst>
          </p:cNvPr>
          <p:cNvPicPr>
            <a:picLocks noChangeAspect="1"/>
          </p:cNvPicPr>
          <p:nvPr/>
        </p:nvPicPr>
        <p:blipFill>
          <a:blip r:embed="rId4"/>
          <a:stretch>
            <a:fillRect/>
          </a:stretch>
        </p:blipFill>
        <p:spPr>
          <a:xfrm>
            <a:off x="3302916" y="2070962"/>
            <a:ext cx="3102899" cy="2191668"/>
          </a:xfrm>
          <a:prstGeom prst="rect">
            <a:avLst/>
          </a:prstGeom>
        </p:spPr>
      </p:pic>
      <p:pic>
        <p:nvPicPr>
          <p:cNvPr id="9" name="图片 8">
            <a:extLst>
              <a:ext uri="{FF2B5EF4-FFF2-40B4-BE49-F238E27FC236}">
                <a16:creationId xmlns:a16="http://schemas.microsoft.com/office/drawing/2014/main" id="{BEEDDD6F-2A55-49E6-A254-FBFF5EFD4ACB}"/>
              </a:ext>
            </a:extLst>
          </p:cNvPr>
          <p:cNvPicPr>
            <a:picLocks noChangeAspect="1"/>
          </p:cNvPicPr>
          <p:nvPr/>
        </p:nvPicPr>
        <p:blipFill>
          <a:blip r:embed="rId5"/>
          <a:stretch>
            <a:fillRect/>
          </a:stretch>
        </p:blipFill>
        <p:spPr>
          <a:xfrm>
            <a:off x="3302915" y="4402350"/>
            <a:ext cx="3102900" cy="2124725"/>
          </a:xfrm>
          <a:prstGeom prst="rect">
            <a:avLst/>
          </a:prstGeom>
        </p:spPr>
      </p:pic>
    </p:spTree>
    <p:extLst>
      <p:ext uri="{BB962C8B-B14F-4D97-AF65-F5344CB8AC3E}">
        <p14:creationId xmlns:p14="http://schemas.microsoft.com/office/powerpoint/2010/main" val="24013526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87F31-FFCC-BB44-BAEA-3756FAED8D57}"/>
              </a:ext>
            </a:extLst>
          </p:cNvPr>
          <p:cNvSpPr>
            <a:spLocks noGrp="1"/>
          </p:cNvSpPr>
          <p:nvPr>
            <p:ph type="title"/>
          </p:nvPr>
        </p:nvSpPr>
        <p:spPr>
          <a:xfrm>
            <a:off x="822960" y="976953"/>
            <a:ext cx="7940040" cy="680397"/>
          </a:xfrm>
        </p:spPr>
        <p:txBody>
          <a:bodyPr>
            <a:normAutofit fontScale="90000"/>
          </a:bodyPr>
          <a:lstStyle/>
          <a:p>
            <a:r>
              <a:rPr lang="zh-CN" altLang="en-US" dirty="0"/>
              <a:t>神经语言模型</a:t>
            </a:r>
            <a:endParaRPr lang="en-US" dirty="0"/>
          </a:p>
        </p:txBody>
      </p:sp>
      <p:sp>
        <p:nvSpPr>
          <p:cNvPr id="3" name="Content Placeholder 2">
            <a:extLst>
              <a:ext uri="{FF2B5EF4-FFF2-40B4-BE49-F238E27FC236}">
                <a16:creationId xmlns:a16="http://schemas.microsoft.com/office/drawing/2014/main" id="{4941AC45-5C1D-774A-9C9D-AC38DB0EA9B5}"/>
              </a:ext>
            </a:extLst>
          </p:cNvPr>
          <p:cNvSpPr>
            <a:spLocks noGrp="1"/>
          </p:cNvSpPr>
          <p:nvPr>
            <p:ph idx="1"/>
          </p:nvPr>
        </p:nvSpPr>
        <p:spPr>
          <a:xfrm>
            <a:off x="822963" y="2057400"/>
            <a:ext cx="8149589" cy="4179912"/>
          </a:xfrm>
        </p:spPr>
        <p:txBody>
          <a:bodyPr>
            <a:normAutofit fontScale="85000" lnSpcReduction="20000"/>
          </a:bodyPr>
          <a:lstStyle/>
          <a:p>
            <a:pPr marL="0" indent="0">
              <a:buNone/>
            </a:pPr>
            <a:r>
              <a:rPr lang="zh-CN" altLang="en-US" sz="3800" dirty="0"/>
              <a:t>使用神经语言模型的好处</a:t>
            </a:r>
            <a:endParaRPr lang="en-US" sz="3800" b="1" dirty="0"/>
          </a:p>
          <a:p>
            <a:r>
              <a:rPr lang="en-US" sz="3800" b="1" dirty="0" err="1"/>
              <a:t>训练数据</a:t>
            </a:r>
            <a:r>
              <a:rPr lang="en-US" sz="3800" b="1" dirty="0"/>
              <a:t>:</a:t>
            </a:r>
          </a:p>
          <a:p>
            <a:pPr marL="0" indent="0">
              <a:buNone/>
            </a:pPr>
            <a:r>
              <a:rPr lang="zh-CN" altLang="en-US" dirty="0"/>
              <a:t>    </a:t>
            </a:r>
            <a:r>
              <a:rPr lang="en-US" dirty="0" err="1"/>
              <a:t>出现</a:t>
            </a:r>
            <a:r>
              <a:rPr lang="en-US" dirty="0">
                <a:solidFill>
                  <a:srgbClr val="0000FF"/>
                </a:solidFill>
              </a:rPr>
              <a:t>:  I have to make sure that the cat gets fed. </a:t>
            </a:r>
          </a:p>
          <a:p>
            <a:pPr marL="0" indent="0">
              <a:buNone/>
            </a:pPr>
            <a:r>
              <a:rPr lang="zh-CN" altLang="en-US" dirty="0"/>
              <a:t>   </a:t>
            </a:r>
            <a:r>
              <a:rPr lang="en-US" dirty="0" err="1"/>
              <a:t>未出现</a:t>
            </a:r>
            <a:r>
              <a:rPr lang="en-US" dirty="0"/>
              <a:t>:   </a:t>
            </a:r>
            <a:r>
              <a:rPr lang="en-US" dirty="0">
                <a:solidFill>
                  <a:srgbClr val="0000FF"/>
                </a:solidFill>
              </a:rPr>
              <a:t>dog gets fed</a:t>
            </a:r>
            <a:endParaRPr lang="en-US" dirty="0"/>
          </a:p>
          <a:p>
            <a:r>
              <a:rPr lang="en-US" sz="3800" b="1" dirty="0" err="1"/>
              <a:t>测试数据</a:t>
            </a:r>
            <a:r>
              <a:rPr lang="en-US" sz="3800" b="1" dirty="0"/>
              <a:t>:</a:t>
            </a:r>
          </a:p>
          <a:p>
            <a:pPr marL="0" indent="0">
              <a:buNone/>
            </a:pPr>
            <a:r>
              <a:rPr lang="zh-CN" altLang="en-US" dirty="0">
                <a:solidFill>
                  <a:srgbClr val="0000FF"/>
                </a:solidFill>
              </a:rPr>
              <a:t>    </a:t>
            </a:r>
            <a:r>
              <a:rPr lang="en-US" dirty="0">
                <a:solidFill>
                  <a:srgbClr val="0000FF"/>
                </a:solidFill>
              </a:rPr>
              <a:t>I forgot to make sure that the dog gets ___</a:t>
            </a:r>
          </a:p>
          <a:p>
            <a:pPr marL="0" indent="0">
              <a:buNone/>
            </a:pPr>
            <a:r>
              <a:rPr lang="zh-CN" altLang="en-US" dirty="0">
                <a:solidFill>
                  <a:schemeClr val="tx1"/>
                </a:solidFill>
              </a:rPr>
              <a:t>    </a:t>
            </a:r>
            <a:r>
              <a:rPr lang="en-US" dirty="0" err="1">
                <a:solidFill>
                  <a:schemeClr val="tx1"/>
                </a:solidFill>
              </a:rPr>
              <a:t>N元语法</a:t>
            </a:r>
            <a:r>
              <a:rPr lang="en-US" dirty="0">
                <a:solidFill>
                  <a:schemeClr val="tx1"/>
                </a:solidFill>
              </a:rPr>
              <a:t> </a:t>
            </a:r>
            <a:r>
              <a:rPr lang="en-US" dirty="0" err="1">
                <a:solidFill>
                  <a:schemeClr val="tx1"/>
                </a:solidFill>
              </a:rPr>
              <a:t>无法预测"</a:t>
            </a:r>
            <a:r>
              <a:rPr lang="en-US" dirty="0" err="1">
                <a:solidFill>
                  <a:srgbClr val="0000FF"/>
                </a:solidFill>
              </a:rPr>
              <a:t>fed</a:t>
            </a:r>
            <a:r>
              <a:rPr lang="en-US" dirty="0">
                <a:solidFill>
                  <a:schemeClr val="tx1"/>
                </a:solidFill>
              </a:rPr>
              <a:t>"!</a:t>
            </a:r>
          </a:p>
          <a:p>
            <a:pPr marL="0" indent="0">
              <a:buNone/>
            </a:pPr>
            <a:r>
              <a:rPr lang="zh-CN" altLang="en-US" dirty="0">
                <a:solidFill>
                  <a:schemeClr val="tx1"/>
                </a:solidFill>
              </a:rPr>
              <a:t>    </a:t>
            </a:r>
            <a:r>
              <a:rPr lang="en-US" dirty="0" err="1">
                <a:solidFill>
                  <a:schemeClr val="tx1"/>
                </a:solidFill>
              </a:rPr>
              <a:t>神经LM</a:t>
            </a:r>
            <a:r>
              <a:rPr lang="en-US" dirty="0">
                <a:solidFill>
                  <a:schemeClr val="tx1"/>
                </a:solidFill>
              </a:rPr>
              <a:t> </a:t>
            </a:r>
            <a:r>
              <a:rPr lang="en-US" dirty="0" err="1">
                <a:solidFill>
                  <a:schemeClr val="tx1"/>
                </a:solidFill>
              </a:rPr>
              <a:t>能使用</a:t>
            </a:r>
            <a:r>
              <a:rPr lang="en-US" dirty="0"/>
              <a:t> “</a:t>
            </a:r>
            <a:r>
              <a:rPr lang="en-US" dirty="0">
                <a:solidFill>
                  <a:srgbClr val="0000FF"/>
                </a:solidFill>
              </a:rPr>
              <a:t>cat</a:t>
            </a:r>
            <a:r>
              <a:rPr lang="en-US" dirty="0"/>
              <a:t>” </a:t>
            </a:r>
            <a:r>
              <a:rPr lang="en-US" dirty="0" err="1"/>
              <a:t>和</a:t>
            </a:r>
            <a:r>
              <a:rPr lang="zh-CN" altLang="en-US" dirty="0"/>
              <a:t> </a:t>
            </a:r>
            <a:r>
              <a:rPr lang="en-US" dirty="0"/>
              <a:t>“</a:t>
            </a:r>
            <a:r>
              <a:rPr lang="en-US" dirty="0">
                <a:solidFill>
                  <a:srgbClr val="0000FF"/>
                </a:solidFill>
              </a:rPr>
              <a:t>dog</a:t>
            </a:r>
            <a:r>
              <a:rPr lang="en-US" dirty="0"/>
              <a:t>” </a:t>
            </a:r>
            <a:r>
              <a:rPr lang="en-US" dirty="0" err="1"/>
              <a:t>的嵌入向量作为输入</a:t>
            </a:r>
            <a:r>
              <a:rPr lang="zh-CN" altLang="en-US" dirty="0"/>
              <a:t>，进而</a:t>
            </a:r>
            <a:r>
              <a:rPr lang="en-US" dirty="0" err="1"/>
              <a:t>预测“</a:t>
            </a:r>
            <a:r>
              <a:rPr lang="en-US" dirty="0" err="1">
                <a:solidFill>
                  <a:srgbClr val="0000FF"/>
                </a:solidFill>
              </a:rPr>
              <a:t>fed</a:t>
            </a:r>
            <a:r>
              <a:rPr lang="en-US" dirty="0"/>
              <a:t>” </a:t>
            </a:r>
            <a:r>
              <a:rPr lang="en-US" dirty="0" err="1"/>
              <a:t>在</a:t>
            </a:r>
            <a:r>
              <a:rPr lang="en-US" dirty="0"/>
              <a:t> </a:t>
            </a:r>
            <a:r>
              <a:rPr lang="en-US" dirty="0">
                <a:solidFill>
                  <a:srgbClr val="0000FF"/>
                </a:solidFill>
              </a:rPr>
              <a:t>dog</a:t>
            </a:r>
            <a:r>
              <a:rPr lang="zh-CN" altLang="en-US" dirty="0">
                <a:solidFill>
                  <a:srgbClr val="0000FF"/>
                </a:solidFill>
              </a:rPr>
              <a:t> </a:t>
            </a:r>
            <a:r>
              <a:rPr lang="zh-CN" altLang="en-US" dirty="0"/>
              <a:t>之后</a:t>
            </a:r>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70982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defRPr/>
            </a:pPr>
            <a:r>
              <a:rPr lang="zh-CN" altLang="en-US"/>
              <a:t>本章小结</a:t>
            </a:r>
          </a:p>
        </p:txBody>
      </p:sp>
      <p:sp>
        <p:nvSpPr>
          <p:cNvPr id="89091" name="Rectangle 3"/>
          <p:cNvSpPr>
            <a:spLocks noGrp="1" noChangeArrowheads="1"/>
          </p:cNvSpPr>
          <p:nvPr>
            <p:ph type="body" idx="1"/>
          </p:nvPr>
        </p:nvSpPr>
        <p:spPr/>
        <p:txBody>
          <a:bodyPr/>
          <a:lstStyle/>
          <a:p>
            <a:pPr eaLnBrk="1" hangingPunct="1"/>
            <a:r>
              <a:rPr lang="zh-CN" altLang="en-US" sz="2800" b="1" dirty="0"/>
              <a:t>前向神经网络</a:t>
            </a:r>
            <a:endParaRPr lang="en-US" altLang="zh-CN" sz="2800" b="1" dirty="0"/>
          </a:p>
          <a:p>
            <a:pPr lvl="1" eaLnBrk="1" hangingPunct="1"/>
            <a:r>
              <a:rPr lang="zh-CN" altLang="en-US" sz="2000" b="1" dirty="0"/>
              <a:t>神经元</a:t>
            </a:r>
          </a:p>
          <a:p>
            <a:pPr lvl="1" eaLnBrk="1" hangingPunct="1"/>
            <a:r>
              <a:rPr lang="zh-CN" altLang="en-US" sz="2000" b="1" dirty="0"/>
              <a:t>多层感知器</a:t>
            </a:r>
          </a:p>
          <a:p>
            <a:pPr lvl="1" eaLnBrk="1" hangingPunct="1"/>
            <a:r>
              <a:rPr lang="zh-CN" altLang="en-US" sz="2000" b="1" dirty="0"/>
              <a:t>计算图</a:t>
            </a:r>
            <a:endParaRPr lang="en-US" altLang="zh-CN" sz="2000" b="1" dirty="0"/>
          </a:p>
          <a:p>
            <a:pPr lvl="1" eaLnBrk="1" hangingPunct="1"/>
            <a:r>
              <a:rPr lang="zh-CN" altLang="en-US" sz="2000" b="1" dirty="0"/>
              <a:t>神经网络语言模型</a:t>
            </a:r>
            <a:endParaRPr lang="en-US" altLang="zh-CN" sz="2000" b="1" dirty="0"/>
          </a:p>
          <a:p>
            <a:pPr lvl="1" eaLnBrk="1" hangingPunct="1"/>
            <a:r>
              <a:rPr lang="zh-CN" altLang="en-US" sz="2000" b="1" dirty="0"/>
              <a:t>神经网络词向量</a:t>
            </a:r>
          </a:p>
          <a:p>
            <a:pPr marL="0" indent="0" eaLnBrk="1" hangingPunct="1">
              <a:buNone/>
            </a:pPr>
            <a:endParaRPr lang="en-US" altLang="zh-CN" sz="2000" dirty="0"/>
          </a:p>
        </p:txBody>
      </p:sp>
    </p:spTree>
    <p:extLst>
      <p:ext uri="{BB962C8B-B14F-4D97-AF65-F5344CB8AC3E}">
        <p14:creationId xmlns:p14="http://schemas.microsoft.com/office/powerpoint/2010/main" val="39033754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ctrTitle"/>
          </p:nvPr>
        </p:nvSpPr>
        <p:spPr/>
        <p:txBody>
          <a:bodyPr/>
          <a:lstStyle/>
          <a:p>
            <a:pPr eaLnBrk="1" hangingPunct="1">
              <a:defRPr/>
            </a:pPr>
            <a:r>
              <a:rPr lang="zh-CN" altLang="en-US" dirty="0">
                <a:ea typeface="+mj-ea"/>
              </a:rPr>
              <a:t>结束</a:t>
            </a:r>
          </a:p>
        </p:txBody>
      </p:sp>
      <p:sp>
        <p:nvSpPr>
          <p:cNvPr id="197635" name="Rectangle 3"/>
          <p:cNvSpPr>
            <a:spLocks noGrp="1" noChangeArrowheads="1"/>
          </p:cNvSpPr>
          <p:nvPr>
            <p:ph type="subTitle" idx="1"/>
          </p:nvPr>
        </p:nvSpPr>
        <p:spPr/>
        <p:txBody>
          <a:bodyPr/>
          <a:lstStyle/>
          <a:p>
            <a:pPr eaLnBrk="1" hangingPunct="1">
              <a:defRPr/>
            </a:pPr>
            <a:endParaRPr lang="zh-CN" altLang="zh-CN">
              <a:ea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pPr eaLnBrk="1" hangingPunct="1">
              <a:defRPr/>
            </a:pPr>
            <a:r>
              <a:rPr lang="zh-CN" altLang="en-US" dirty="0"/>
              <a:t>目录</a:t>
            </a:r>
          </a:p>
        </p:txBody>
      </p:sp>
      <p:sp>
        <p:nvSpPr>
          <p:cNvPr id="58371" name="Rectangle 3"/>
          <p:cNvSpPr>
            <a:spLocks noGrp="1" noChangeArrowheads="1"/>
          </p:cNvSpPr>
          <p:nvPr>
            <p:ph type="body" idx="1"/>
          </p:nvPr>
        </p:nvSpPr>
        <p:spPr/>
        <p:txBody>
          <a:bodyPr/>
          <a:lstStyle/>
          <a:p>
            <a:pPr eaLnBrk="1" hangingPunct="1"/>
            <a:r>
              <a:rPr lang="en-US" altLang="zh-CN" b="1" dirty="0"/>
              <a:t>8.1 </a:t>
            </a:r>
            <a:r>
              <a:rPr lang="zh-CN" altLang="en-US" b="1" dirty="0"/>
              <a:t>神经元</a:t>
            </a:r>
          </a:p>
          <a:p>
            <a:pPr eaLnBrk="1" hangingPunct="1"/>
            <a:r>
              <a:rPr lang="en-US" altLang="zh-CN" b="1" dirty="0">
                <a:solidFill>
                  <a:srgbClr val="B2B2B2"/>
                </a:solidFill>
              </a:rPr>
              <a:t>8.2 XOR</a:t>
            </a:r>
            <a:r>
              <a:rPr lang="zh-CN" altLang="en-US" b="1" dirty="0">
                <a:solidFill>
                  <a:srgbClr val="B2B2B2"/>
                </a:solidFill>
              </a:rPr>
              <a:t>问题</a:t>
            </a:r>
          </a:p>
          <a:p>
            <a:pPr eaLnBrk="1" hangingPunct="1"/>
            <a:r>
              <a:rPr lang="en-US" altLang="zh-CN" b="1" dirty="0"/>
              <a:t>8.3 </a:t>
            </a:r>
            <a:r>
              <a:rPr lang="zh-CN" altLang="en-US" b="1" dirty="0"/>
              <a:t>前向神经网络</a:t>
            </a:r>
            <a:endParaRPr lang="en-US" altLang="zh-CN" b="1" dirty="0"/>
          </a:p>
          <a:p>
            <a:pPr eaLnBrk="1" hangingPunct="1"/>
            <a:r>
              <a:rPr lang="en-US" altLang="zh-CN" b="1" dirty="0"/>
              <a:t>8.4 </a:t>
            </a:r>
            <a:r>
              <a:rPr lang="zh-CN" altLang="en-US" b="1" dirty="0"/>
              <a:t>神经网络训练</a:t>
            </a:r>
            <a:endParaRPr lang="en-US" altLang="zh-CN" b="1" dirty="0"/>
          </a:p>
          <a:p>
            <a:pPr eaLnBrk="1" hangingPunct="1"/>
            <a:r>
              <a:rPr lang="en-US" altLang="zh-CN" b="1" dirty="0"/>
              <a:t>8.5 </a:t>
            </a:r>
            <a:r>
              <a:rPr lang="zh-CN" altLang="en-US" b="1" dirty="0"/>
              <a:t>神经网络语言模型</a:t>
            </a:r>
          </a:p>
        </p:txBody>
      </p:sp>
    </p:spTree>
    <p:extLst>
      <p:ext uri="{BB962C8B-B14F-4D97-AF65-F5344CB8AC3E}">
        <p14:creationId xmlns:p14="http://schemas.microsoft.com/office/powerpoint/2010/main" val="540533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AE35E7-A75B-4F9E-A70A-FEE1859AA121}"/>
              </a:ext>
            </a:extLst>
          </p:cNvPr>
          <p:cNvSpPr>
            <a:spLocks noGrp="1"/>
          </p:cNvSpPr>
          <p:nvPr>
            <p:ph type="title"/>
          </p:nvPr>
        </p:nvSpPr>
        <p:spPr/>
        <p:txBody>
          <a:bodyPr/>
          <a:lstStyle/>
          <a:p>
            <a:r>
              <a:rPr lang="en-US" altLang="zh-CN" dirty="0"/>
              <a:t>XOR</a:t>
            </a:r>
            <a:r>
              <a:rPr lang="zh-CN" altLang="en-US" dirty="0"/>
              <a:t>问题</a:t>
            </a:r>
          </a:p>
        </p:txBody>
      </p:sp>
      <p:sp>
        <p:nvSpPr>
          <p:cNvPr id="10" name="内容占位符 9">
            <a:extLst>
              <a:ext uri="{FF2B5EF4-FFF2-40B4-BE49-F238E27FC236}">
                <a16:creationId xmlns:a16="http://schemas.microsoft.com/office/drawing/2014/main" id="{F8EBE662-CDAF-4672-9343-E950B3655228}"/>
              </a:ext>
            </a:extLst>
          </p:cNvPr>
          <p:cNvSpPr>
            <a:spLocks noGrp="1"/>
          </p:cNvSpPr>
          <p:nvPr>
            <p:ph idx="1"/>
          </p:nvPr>
        </p:nvSpPr>
        <p:spPr>
          <a:xfrm>
            <a:off x="442913" y="1678804"/>
            <a:ext cx="8229600" cy="4846539"/>
          </a:xfrm>
        </p:spPr>
        <p:txBody>
          <a:bodyPr/>
          <a:lstStyle/>
          <a:p>
            <a:pPr marL="0" indent="0">
              <a:buNone/>
            </a:pPr>
            <a:endParaRPr lang="en-US" altLang="zh-CN" sz="2800" dirty="0"/>
          </a:p>
          <a:p>
            <a:pPr marL="0" indent="0">
              <a:buNone/>
            </a:pPr>
            <a:r>
              <a:rPr lang="en-US" altLang="zh-CN" sz="2800" dirty="0"/>
              <a:t>AND</a:t>
            </a:r>
          </a:p>
          <a:p>
            <a:pPr marL="0" indent="0">
              <a:buNone/>
            </a:pPr>
            <a:r>
              <a:rPr lang="en-US" altLang="zh-CN" sz="2800" dirty="0"/>
              <a:t>OR</a:t>
            </a:r>
          </a:p>
          <a:p>
            <a:pPr marL="0" indent="0">
              <a:buNone/>
            </a:pPr>
            <a:r>
              <a:rPr lang="en-US" altLang="zh-CN" sz="2800" dirty="0"/>
              <a:t>XOR</a:t>
            </a:r>
          </a:p>
          <a:p>
            <a:pPr marL="0" indent="0">
              <a:buNone/>
            </a:pPr>
            <a:endParaRPr lang="en-US" altLang="zh-CN" sz="2800" dirty="0"/>
          </a:p>
          <a:p>
            <a:pPr marL="0" indent="0">
              <a:buNone/>
            </a:pPr>
            <a:r>
              <a:rPr lang="zh-CN" altLang="en-US" dirty="0"/>
              <a:t>感知器</a:t>
            </a:r>
            <a:endParaRPr lang="en-US" altLang="zh-CN" dirty="0"/>
          </a:p>
          <a:p>
            <a:pPr marL="0" indent="0">
              <a:buNone/>
            </a:pPr>
            <a:r>
              <a:rPr lang="en-US" altLang="zh-CN" sz="2800" dirty="0"/>
              <a:t> </a:t>
            </a:r>
          </a:p>
          <a:p>
            <a:pPr marL="0" indent="0">
              <a:buNone/>
            </a:pPr>
            <a:r>
              <a:rPr lang="en-US" altLang="zh-CN" sz="2800" dirty="0"/>
              <a:t> AND                                  OR</a:t>
            </a:r>
            <a:endParaRPr lang="zh-CN" altLang="en-US" sz="2800" dirty="0"/>
          </a:p>
        </p:txBody>
      </p:sp>
      <p:pic>
        <p:nvPicPr>
          <p:cNvPr id="11" name="内容占位符 4">
            <a:extLst>
              <a:ext uri="{FF2B5EF4-FFF2-40B4-BE49-F238E27FC236}">
                <a16:creationId xmlns:a16="http://schemas.microsoft.com/office/drawing/2014/main" id="{6AA28860-0040-4749-9A93-821ABA2FE411}"/>
              </a:ext>
            </a:extLst>
          </p:cNvPr>
          <p:cNvPicPr>
            <a:picLocks noChangeAspect="1"/>
          </p:cNvPicPr>
          <p:nvPr/>
        </p:nvPicPr>
        <p:blipFill>
          <a:blip r:embed="rId2"/>
          <a:stretch>
            <a:fillRect/>
          </a:stretch>
        </p:blipFill>
        <p:spPr bwMode="auto">
          <a:xfrm>
            <a:off x="1907704" y="4046035"/>
            <a:ext cx="2647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a:extLst>
              <a:ext uri="{FF2B5EF4-FFF2-40B4-BE49-F238E27FC236}">
                <a16:creationId xmlns:a16="http://schemas.microsoft.com/office/drawing/2014/main" id="{51C76F16-C38E-453E-8E75-ECF7C89423F5}"/>
              </a:ext>
            </a:extLst>
          </p:cNvPr>
          <p:cNvPicPr>
            <a:picLocks noChangeAspect="1"/>
          </p:cNvPicPr>
          <p:nvPr/>
        </p:nvPicPr>
        <p:blipFill>
          <a:blip r:embed="rId3"/>
          <a:stretch>
            <a:fillRect/>
          </a:stretch>
        </p:blipFill>
        <p:spPr>
          <a:xfrm>
            <a:off x="1907704" y="2129279"/>
            <a:ext cx="4095750" cy="1762125"/>
          </a:xfrm>
          <a:prstGeom prst="rect">
            <a:avLst/>
          </a:prstGeom>
        </p:spPr>
      </p:pic>
      <p:pic>
        <p:nvPicPr>
          <p:cNvPr id="13" name="图片 12">
            <a:extLst>
              <a:ext uri="{FF2B5EF4-FFF2-40B4-BE49-F238E27FC236}">
                <a16:creationId xmlns:a16="http://schemas.microsoft.com/office/drawing/2014/main" id="{32D65AE8-DB9B-4ACC-9905-E7502B60AFDB}"/>
              </a:ext>
            </a:extLst>
          </p:cNvPr>
          <p:cNvPicPr>
            <a:picLocks noChangeAspect="1"/>
          </p:cNvPicPr>
          <p:nvPr/>
        </p:nvPicPr>
        <p:blipFill>
          <a:blip r:embed="rId4"/>
          <a:stretch>
            <a:fillRect/>
          </a:stretch>
        </p:blipFill>
        <p:spPr>
          <a:xfrm>
            <a:off x="1907704" y="4924566"/>
            <a:ext cx="1733550" cy="1419225"/>
          </a:xfrm>
          <a:prstGeom prst="rect">
            <a:avLst/>
          </a:prstGeom>
        </p:spPr>
      </p:pic>
      <p:pic>
        <p:nvPicPr>
          <p:cNvPr id="14" name="图片 13">
            <a:extLst>
              <a:ext uri="{FF2B5EF4-FFF2-40B4-BE49-F238E27FC236}">
                <a16:creationId xmlns:a16="http://schemas.microsoft.com/office/drawing/2014/main" id="{A858EE47-FEB9-4545-831E-E3A2EE26D497}"/>
              </a:ext>
            </a:extLst>
          </p:cNvPr>
          <p:cNvPicPr>
            <a:picLocks noChangeAspect="1"/>
          </p:cNvPicPr>
          <p:nvPr/>
        </p:nvPicPr>
        <p:blipFill>
          <a:blip r:embed="rId5"/>
          <a:stretch>
            <a:fillRect/>
          </a:stretch>
        </p:blipFill>
        <p:spPr>
          <a:xfrm>
            <a:off x="5106045" y="4962666"/>
            <a:ext cx="1676400" cy="1381125"/>
          </a:xfrm>
          <a:prstGeom prst="rect">
            <a:avLst/>
          </a:prstGeom>
        </p:spPr>
      </p:pic>
    </p:spTree>
    <p:extLst>
      <p:ext uri="{BB962C8B-B14F-4D97-AF65-F5344CB8AC3E}">
        <p14:creationId xmlns:p14="http://schemas.microsoft.com/office/powerpoint/2010/main" val="57286625"/>
      </p:ext>
    </p:extLst>
  </p:cSld>
  <p:clrMapOvr>
    <a:masterClrMapping/>
  </p:clrMapOvr>
</p:sld>
</file>

<file path=ppt/theme/theme1.xml><?xml version="1.0" encoding="utf-8"?>
<a:theme xmlns:a="http://schemas.openxmlformats.org/drawingml/2006/main" name="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Verdana"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Verdana" pitchFamily="34" charset="0"/>
            <a:ea typeface="宋体" pitchFamily="2" charset="-122"/>
          </a:defRPr>
        </a:defPPr>
      </a:lstStyle>
    </a:lnDef>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JJohnson NN clas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Balloons</Template>
  <TotalTime>17490</TotalTime>
  <Words>3022</Words>
  <Application>Microsoft Macintosh PowerPoint</Application>
  <PresentationFormat>全屏显示(4:3)</PresentationFormat>
  <Paragraphs>633</Paragraphs>
  <Slides>72</Slides>
  <Notes>12</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72</vt:i4>
      </vt:variant>
    </vt:vector>
  </HeadingPairs>
  <TitlesOfParts>
    <vt:vector size="84" baseType="lpstr">
      <vt:lpstr>楷体</vt:lpstr>
      <vt:lpstr>楷体_GB2312</vt:lpstr>
      <vt:lpstr>KaiTi</vt:lpstr>
      <vt:lpstr>Arial</vt:lpstr>
      <vt:lpstr>Calibri</vt:lpstr>
      <vt:lpstr>Calibri Light</vt:lpstr>
      <vt:lpstr>Cambria Math</vt:lpstr>
      <vt:lpstr>Tahoma</vt:lpstr>
      <vt:lpstr>Times New Roman</vt:lpstr>
      <vt:lpstr>Verdana</vt:lpstr>
      <vt:lpstr>Balloons</vt:lpstr>
      <vt:lpstr>JJohnson NN class</vt:lpstr>
      <vt:lpstr>自然语言处理  第08章 神经网络与文本应用</vt:lpstr>
      <vt:lpstr>神经元</vt:lpstr>
      <vt:lpstr>目录</vt:lpstr>
      <vt:lpstr>8.1神经元</vt:lpstr>
      <vt:lpstr>神经元</vt:lpstr>
      <vt:lpstr>神经元</vt:lpstr>
      <vt:lpstr>神经元</vt:lpstr>
      <vt:lpstr>目录</vt:lpstr>
      <vt:lpstr>XOR问题</vt:lpstr>
      <vt:lpstr>XOR问题</vt:lpstr>
      <vt:lpstr>XOR问题</vt:lpstr>
      <vt:lpstr>目录</vt:lpstr>
      <vt:lpstr>前向神经网络</vt:lpstr>
      <vt:lpstr>前向神经网络</vt:lpstr>
      <vt:lpstr>前向神经网络</vt:lpstr>
      <vt:lpstr>前向神经网络</vt:lpstr>
      <vt:lpstr>前向神经网络</vt:lpstr>
      <vt:lpstr>前向神经网络</vt:lpstr>
      <vt:lpstr>前向神经网络</vt:lpstr>
      <vt:lpstr>前向神经网络</vt:lpstr>
      <vt:lpstr>前向神经网络</vt:lpstr>
      <vt:lpstr>前向神经网络</vt:lpstr>
      <vt:lpstr>前向神经网络</vt:lpstr>
      <vt:lpstr>前向神经网络</vt:lpstr>
      <vt:lpstr>前向神经网络：总结</vt:lpstr>
      <vt:lpstr>目录</vt:lpstr>
      <vt:lpstr>神经网络训练</vt:lpstr>
      <vt:lpstr>神经网络训练</vt:lpstr>
      <vt:lpstr>神经网络训练</vt:lpstr>
      <vt:lpstr>神经网络训练</vt:lpstr>
      <vt:lpstr>神经网络训练</vt:lpstr>
      <vt:lpstr>神经网络训练</vt:lpstr>
      <vt:lpstr>神经网络训练</vt:lpstr>
      <vt:lpstr>后向传播算法: 举例</vt:lpstr>
      <vt:lpstr>后向传播算法: 举例</vt:lpstr>
      <vt:lpstr>后向传播算法: 举例</vt:lpstr>
      <vt:lpstr>后向传播算法: 举例</vt:lpstr>
      <vt:lpstr>后向传播算法: 举例</vt:lpstr>
      <vt:lpstr>后向传播算法: 举例</vt:lpstr>
      <vt:lpstr>后向传播算法: 举例</vt:lpstr>
      <vt:lpstr>后向传播算法: 举例</vt:lpstr>
      <vt:lpstr>后向传播算法: 举例</vt:lpstr>
      <vt:lpstr>后向传播算法: 举例</vt:lpstr>
      <vt:lpstr>后向传播算法: 举例</vt:lpstr>
      <vt:lpstr>后向传播算法: 举例</vt:lpstr>
      <vt:lpstr>后向传播算法: 举例</vt:lpstr>
      <vt:lpstr>后向传播算法: 举例</vt:lpstr>
      <vt:lpstr>后向传播算法: 举例</vt:lpstr>
      <vt:lpstr>后向传播算法: 举例</vt:lpstr>
      <vt:lpstr>PowerPoint 演示文稿</vt:lpstr>
      <vt:lpstr>PowerPoint 演示文稿</vt:lpstr>
      <vt:lpstr>PowerPoint 演示文稿</vt:lpstr>
      <vt:lpstr>PowerPoint 演示文稿</vt:lpstr>
      <vt:lpstr>PowerPoint 演示文稿</vt:lpstr>
      <vt:lpstr>神经网络训练</vt:lpstr>
      <vt:lpstr>神经网络训练</vt:lpstr>
      <vt:lpstr>神经网络训练</vt:lpstr>
      <vt:lpstr>目录</vt:lpstr>
      <vt:lpstr>神经网络文本应用</vt:lpstr>
      <vt:lpstr>文本分类：情感分类</vt:lpstr>
      <vt:lpstr>文本分类：特征向量</vt:lpstr>
      <vt:lpstr>文本分类</vt:lpstr>
      <vt:lpstr>文本分类</vt:lpstr>
      <vt:lpstr>文本分类</vt:lpstr>
      <vt:lpstr>文本分类</vt:lpstr>
      <vt:lpstr>文本分类</vt:lpstr>
      <vt:lpstr>神经语言模型 (LMs)</vt:lpstr>
      <vt:lpstr>神经语言模型</vt:lpstr>
      <vt:lpstr>神经语言模型</vt:lpstr>
      <vt:lpstr>神经语言模型</vt:lpstr>
      <vt:lpstr>本章小结</vt:lpstr>
      <vt:lpstr>结束</vt:lpstr>
    </vt:vector>
  </TitlesOfParts>
  <Company>hit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第06章 隐马尔科夫模型</dc:title>
  <dc:creator>chenyin</dc:creator>
  <cp:lastModifiedBy>Microsoft Office User</cp:lastModifiedBy>
  <cp:revision>975</cp:revision>
  <dcterms:created xsi:type="dcterms:W3CDTF">2009-07-13T05:22:58Z</dcterms:created>
  <dcterms:modified xsi:type="dcterms:W3CDTF">2024-11-25T10:11:31Z</dcterms:modified>
</cp:coreProperties>
</file>