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3"/>
  </p:notesMasterIdLst>
  <p:handoutMasterIdLst>
    <p:handoutMasterId r:id="rId84"/>
  </p:handoutMasterIdLst>
  <p:sldIdLst>
    <p:sldId id="256" r:id="rId2"/>
    <p:sldId id="280" r:id="rId3"/>
    <p:sldId id="344" r:id="rId4"/>
    <p:sldId id="431" r:id="rId5"/>
    <p:sldId id="432" r:id="rId6"/>
    <p:sldId id="479" r:id="rId7"/>
    <p:sldId id="434" r:id="rId8"/>
    <p:sldId id="446" r:id="rId9"/>
    <p:sldId id="480" r:id="rId10"/>
    <p:sldId id="455" r:id="rId11"/>
    <p:sldId id="481" r:id="rId12"/>
    <p:sldId id="482" r:id="rId13"/>
    <p:sldId id="1899" r:id="rId14"/>
    <p:sldId id="1882" r:id="rId15"/>
    <p:sldId id="361" r:id="rId16"/>
    <p:sldId id="1896" r:id="rId17"/>
    <p:sldId id="457" r:id="rId18"/>
    <p:sldId id="483" r:id="rId19"/>
    <p:sldId id="1891" r:id="rId20"/>
    <p:sldId id="1892" r:id="rId21"/>
    <p:sldId id="459" r:id="rId22"/>
    <p:sldId id="461" r:id="rId23"/>
    <p:sldId id="1895" r:id="rId24"/>
    <p:sldId id="485" r:id="rId25"/>
    <p:sldId id="1900" r:id="rId26"/>
    <p:sldId id="487" r:id="rId27"/>
    <p:sldId id="488" r:id="rId28"/>
    <p:sldId id="489" r:id="rId29"/>
    <p:sldId id="490" r:id="rId30"/>
    <p:sldId id="388" r:id="rId31"/>
    <p:sldId id="491" r:id="rId32"/>
    <p:sldId id="492" r:id="rId33"/>
    <p:sldId id="390" r:id="rId34"/>
    <p:sldId id="391" r:id="rId35"/>
    <p:sldId id="392" r:id="rId36"/>
    <p:sldId id="493" r:id="rId37"/>
    <p:sldId id="1901" r:id="rId38"/>
    <p:sldId id="1898" r:id="rId39"/>
    <p:sldId id="1852" r:id="rId40"/>
    <p:sldId id="1853" r:id="rId41"/>
    <p:sldId id="1854" r:id="rId42"/>
    <p:sldId id="1902" r:id="rId43"/>
    <p:sldId id="1855" r:id="rId44"/>
    <p:sldId id="1903" r:id="rId45"/>
    <p:sldId id="1767" r:id="rId46"/>
    <p:sldId id="463" r:id="rId47"/>
    <p:sldId id="393" r:id="rId48"/>
    <p:sldId id="394" r:id="rId49"/>
    <p:sldId id="1904" r:id="rId50"/>
    <p:sldId id="397" r:id="rId51"/>
    <p:sldId id="464" r:id="rId52"/>
    <p:sldId id="497" r:id="rId53"/>
    <p:sldId id="398" r:id="rId54"/>
    <p:sldId id="399" r:id="rId55"/>
    <p:sldId id="503" r:id="rId56"/>
    <p:sldId id="400" r:id="rId57"/>
    <p:sldId id="499" r:id="rId58"/>
    <p:sldId id="501" r:id="rId59"/>
    <p:sldId id="502" r:id="rId60"/>
    <p:sldId id="1860" r:id="rId61"/>
    <p:sldId id="1862" r:id="rId62"/>
    <p:sldId id="1905" r:id="rId63"/>
    <p:sldId id="498" r:id="rId64"/>
    <p:sldId id="504" r:id="rId65"/>
    <p:sldId id="505" r:id="rId66"/>
    <p:sldId id="1864" r:id="rId67"/>
    <p:sldId id="1867" r:id="rId68"/>
    <p:sldId id="1868" r:id="rId69"/>
    <p:sldId id="1869" r:id="rId70"/>
    <p:sldId id="1886" r:id="rId71"/>
    <p:sldId id="1887" r:id="rId72"/>
    <p:sldId id="1870" r:id="rId73"/>
    <p:sldId id="1871" r:id="rId74"/>
    <p:sldId id="1888" r:id="rId75"/>
    <p:sldId id="1906" r:id="rId76"/>
    <p:sldId id="1893" r:id="rId77"/>
    <p:sldId id="1894" r:id="rId78"/>
    <p:sldId id="1897" r:id="rId79"/>
    <p:sldId id="1910" r:id="rId80"/>
    <p:sldId id="681" r:id="rId81"/>
    <p:sldId id="316" r:id="rId82"/>
  </p:sldIdLst>
  <p:sldSz cx="9144000" cy="6858000" type="screen4x3"/>
  <p:notesSz cx="7099300" cy="10234613"/>
  <p:defaultTextStyle>
    <a:defPPr>
      <a:defRPr lang="zh-CN"/>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2B2B2"/>
    <a:srgbClr val="000000"/>
    <a:srgbClr val="D60093"/>
    <a:srgbClr val="E61600"/>
    <a:srgbClr val="0033CC"/>
    <a:srgbClr val="FFCCCC"/>
    <a:srgbClr val="25A7FF"/>
    <a:srgbClr val="4D4D4D"/>
    <a:srgbClr val="5F5F5F"/>
    <a:srgbClr val="FFE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19" autoAdjust="0"/>
    <p:restoredTop sz="94501" autoAdjust="0"/>
  </p:normalViewPr>
  <p:slideViewPr>
    <p:cSldViewPr>
      <p:cViewPr>
        <p:scale>
          <a:sx n="131" d="100"/>
          <a:sy n="131" d="100"/>
        </p:scale>
        <p:origin x="143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lvl1pPr algn="l" defTabSz="965200" eaLnBrk="1" hangingPunct="1">
              <a:defRPr sz="1300">
                <a:latin typeface="Arial" charset="0"/>
              </a:defRPr>
            </a:lvl1pPr>
          </a:lstStyle>
          <a:p>
            <a:pPr>
              <a:defRPr/>
            </a:pPr>
            <a:endParaRPr lang="en-US" altLang="zh-CN"/>
          </a:p>
        </p:txBody>
      </p:sp>
      <p:sp>
        <p:nvSpPr>
          <p:cNvPr id="207875" name="Rectangle 3"/>
          <p:cNvSpPr>
            <a:spLocks noGrp="1" noChangeArrowheads="1"/>
          </p:cNvSpPr>
          <p:nvPr>
            <p:ph type="dt" sz="quarter"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lvl1pPr algn="r" defTabSz="965200" eaLnBrk="1" hangingPunct="1">
              <a:defRPr sz="1300">
                <a:latin typeface="Arial" charset="0"/>
              </a:defRPr>
            </a:lvl1pPr>
          </a:lstStyle>
          <a:p>
            <a:pPr>
              <a:defRPr/>
            </a:pPr>
            <a:endParaRPr lang="en-US" altLang="zh-CN"/>
          </a:p>
        </p:txBody>
      </p:sp>
      <p:sp>
        <p:nvSpPr>
          <p:cNvPr id="207876" name="Rectangle 4"/>
          <p:cNvSpPr>
            <a:spLocks noGrp="1" noChangeArrowheads="1"/>
          </p:cNvSpPr>
          <p:nvPr>
            <p:ph type="ftr" sz="quarter" idx="2"/>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b" anchorCtr="0" compatLnSpc="1">
            <a:prstTxWarp prst="textNoShape">
              <a:avLst/>
            </a:prstTxWarp>
          </a:bodyPr>
          <a:lstStyle>
            <a:lvl1pPr algn="l" defTabSz="965200" eaLnBrk="1" hangingPunct="1">
              <a:defRPr sz="1300">
                <a:latin typeface="Arial" charset="0"/>
              </a:defRPr>
            </a:lvl1pPr>
          </a:lstStyle>
          <a:p>
            <a:pPr>
              <a:defRPr/>
            </a:pPr>
            <a:endParaRPr lang="en-US" altLang="zh-CN"/>
          </a:p>
        </p:txBody>
      </p:sp>
      <p:sp>
        <p:nvSpPr>
          <p:cNvPr id="207877" name="Rectangle 5"/>
          <p:cNvSpPr>
            <a:spLocks noGrp="1" noChangeArrowheads="1"/>
          </p:cNvSpPr>
          <p:nvPr>
            <p:ph type="sldNum" sz="quarter" idx="3"/>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b" anchorCtr="0" compatLnSpc="1">
            <a:prstTxWarp prst="textNoShape">
              <a:avLst/>
            </a:prstTxWarp>
          </a:bodyPr>
          <a:lstStyle>
            <a:lvl1pPr algn="r" defTabSz="965200" eaLnBrk="1" hangingPunct="1">
              <a:defRPr sz="1300">
                <a:latin typeface="Arial" charset="0"/>
              </a:defRPr>
            </a:lvl1pPr>
          </a:lstStyle>
          <a:p>
            <a:pPr>
              <a:defRPr/>
            </a:pPr>
            <a:fld id="{F86E4086-EED1-4F28-90E6-F3C04F632A66}" type="slidenum">
              <a:rPr lang="en-US" altLang="zh-CN"/>
              <a:pPr>
                <a:defRPr/>
              </a:pPr>
              <a:t>‹#›</a:t>
            </a:fld>
            <a:endParaRPr lang="en-US" altLang="zh-CN"/>
          </a:p>
        </p:txBody>
      </p:sp>
    </p:spTree>
    <p:extLst>
      <p:ext uri="{BB962C8B-B14F-4D97-AF65-F5344CB8AC3E}">
        <p14:creationId xmlns:p14="http://schemas.microsoft.com/office/powerpoint/2010/main" val="1368744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lvl1pPr algn="l" defTabSz="965200" eaLnBrk="1" hangingPunct="1">
              <a:defRPr sz="1300">
                <a:latin typeface="Arial" charset="0"/>
              </a:defRPr>
            </a:lvl1pPr>
          </a:lstStyle>
          <a:p>
            <a:pPr>
              <a:defRPr/>
            </a:pPr>
            <a:endParaRPr lang="en-US" altLang="zh-CN"/>
          </a:p>
        </p:txBody>
      </p:sp>
      <p:sp>
        <p:nvSpPr>
          <p:cNvPr id="139267" name="Rectangle 3"/>
          <p:cNvSpPr>
            <a:spLocks noGrp="1" noChangeArrowheads="1"/>
          </p:cNvSpPr>
          <p:nvPr>
            <p:ph type="dt"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lvl1pPr algn="r" defTabSz="965200" eaLnBrk="1" hangingPunct="1">
              <a:defRPr sz="1300">
                <a:latin typeface="Arial" charset="0"/>
              </a:defRPr>
            </a:lvl1pPr>
          </a:lstStyle>
          <a:p>
            <a:pPr>
              <a:defRPr/>
            </a:pPr>
            <a:endParaRPr lang="en-US" altLang="zh-CN"/>
          </a:p>
        </p:txBody>
      </p:sp>
      <p:sp>
        <p:nvSpPr>
          <p:cNvPr id="3076"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9" name="Rectangle 5"/>
          <p:cNvSpPr>
            <a:spLocks noGrp="1" noChangeArrowheads="1"/>
          </p:cNvSpPr>
          <p:nvPr>
            <p:ph type="body" sz="quarter" idx="3"/>
          </p:nvPr>
        </p:nvSpPr>
        <p:spPr bwMode="auto">
          <a:xfrm>
            <a:off x="711200" y="4862513"/>
            <a:ext cx="56769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39270" name="Rectangle 6"/>
          <p:cNvSpPr>
            <a:spLocks noGrp="1" noChangeArrowheads="1"/>
          </p:cNvSpPr>
          <p:nvPr>
            <p:ph type="ftr" sz="quarter" idx="4"/>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b" anchorCtr="0" compatLnSpc="1">
            <a:prstTxWarp prst="textNoShape">
              <a:avLst/>
            </a:prstTxWarp>
          </a:bodyPr>
          <a:lstStyle>
            <a:lvl1pPr algn="l" defTabSz="965200" eaLnBrk="1" hangingPunct="1">
              <a:defRPr sz="1300">
                <a:latin typeface="Arial" charset="0"/>
              </a:defRPr>
            </a:lvl1pPr>
          </a:lstStyle>
          <a:p>
            <a:pPr>
              <a:defRPr/>
            </a:pPr>
            <a:endParaRPr lang="en-US" altLang="zh-CN"/>
          </a:p>
        </p:txBody>
      </p:sp>
      <p:sp>
        <p:nvSpPr>
          <p:cNvPr id="139271" name="Rectangle 7"/>
          <p:cNvSpPr>
            <a:spLocks noGrp="1" noChangeArrowheads="1"/>
          </p:cNvSpPr>
          <p:nvPr>
            <p:ph type="sldNum" sz="quarter" idx="5"/>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b" anchorCtr="0" compatLnSpc="1">
            <a:prstTxWarp prst="textNoShape">
              <a:avLst/>
            </a:prstTxWarp>
          </a:bodyPr>
          <a:lstStyle>
            <a:lvl1pPr algn="r" defTabSz="965200" eaLnBrk="1" hangingPunct="1">
              <a:defRPr sz="1300">
                <a:latin typeface="Arial" charset="0"/>
              </a:defRPr>
            </a:lvl1pPr>
          </a:lstStyle>
          <a:p>
            <a:pPr>
              <a:defRPr/>
            </a:pPr>
            <a:fld id="{4897AA4B-4FA7-4D54-805B-E9F60F25C546}" type="slidenum">
              <a:rPr lang="en-US" altLang="zh-CN"/>
              <a:pPr>
                <a:defRPr/>
              </a:pPr>
              <a:t>‹#›</a:t>
            </a:fld>
            <a:endParaRPr lang="en-US" altLang="zh-CN"/>
          </a:p>
        </p:txBody>
      </p:sp>
    </p:spTree>
    <p:extLst>
      <p:ext uri="{BB962C8B-B14F-4D97-AF65-F5344CB8AC3E}">
        <p14:creationId xmlns:p14="http://schemas.microsoft.com/office/powerpoint/2010/main" val="2795396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4131D9D-3987-4743-ACA8-3340374092C6}" type="slidenum">
              <a:rPr lang="en-US"/>
              <a:pPr/>
              <a:t>4</a:t>
            </a:fld>
            <a:endParaRPr lang="en-US"/>
          </a:p>
        </p:txBody>
      </p:sp>
      <p:sp>
        <p:nvSpPr>
          <p:cNvPr id="43011" name="Rectangle 1026"/>
          <p:cNvSpPr>
            <a:spLocks noGrp="1" noRot="1" noChangeAspect="1" noChangeArrowheads="1"/>
          </p:cNvSpPr>
          <p:nvPr>
            <p:ph type="sldImg"/>
          </p:nvPr>
        </p:nvSpPr>
        <p:spPr>
          <a:solidFill>
            <a:srgbClr val="FFFFFF"/>
          </a:solidFill>
          <a:ln/>
        </p:spPr>
      </p:sp>
      <p:sp>
        <p:nvSpPr>
          <p:cNvPr id="43012"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42194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express this first intuition as Idea 1:</a:t>
            </a:r>
          </a:p>
        </p:txBody>
      </p:sp>
      <p:sp>
        <p:nvSpPr>
          <p:cNvPr id="4" name="Slide Number Placeholder 3"/>
          <p:cNvSpPr>
            <a:spLocks noGrp="1"/>
          </p:cNvSpPr>
          <p:nvPr>
            <p:ph type="sldNum" sz="quarter" idx="5"/>
          </p:nvPr>
        </p:nvSpPr>
        <p:spPr/>
        <p:txBody>
          <a:bodyPr/>
          <a:lstStyle/>
          <a:p>
            <a:fld id="{EE707532-839C-41A2-9E71-D5288AEAE66A}" type="slidenum">
              <a:rPr lang="en-US" smtClean="0"/>
              <a:pPr/>
              <a:t>19</a:t>
            </a:fld>
            <a:endParaRPr lang="en-US"/>
          </a:p>
        </p:txBody>
      </p:sp>
    </p:spTree>
    <p:extLst>
      <p:ext uri="{BB962C8B-B14F-4D97-AF65-F5344CB8AC3E}">
        <p14:creationId xmlns:p14="http://schemas.microsoft.com/office/powerpoint/2010/main" val="3121283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 second idea is Osgood’s (1957) idea mentioned in the prior lecture, in which the connotation of a word is represented by 3 numbers, it's valence, arousal, and dominance.  That means we are essentially  representing a word's connotation by a point in three-dimensional space!  But suppose we represent more than just a word's connotation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20</a:t>
            </a:fld>
            <a:endParaRPr lang="en-US"/>
          </a:p>
        </p:txBody>
      </p:sp>
    </p:spTree>
    <p:extLst>
      <p:ext uri="{BB962C8B-B14F-4D97-AF65-F5344CB8AC3E}">
        <p14:creationId xmlns:p14="http://schemas.microsoft.com/office/powerpoint/2010/main" val="3630481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897AA4B-4FA7-4D54-805B-E9F60F25C546}" type="slidenum">
              <a:rPr lang="en-US" altLang="zh-CN" smtClean="0"/>
              <a:pPr>
                <a:defRPr/>
              </a:pPr>
              <a:t>30</a:t>
            </a:fld>
            <a:endParaRPr lang="en-US" altLang="zh-CN"/>
          </a:p>
        </p:txBody>
      </p:sp>
    </p:spTree>
    <p:extLst>
      <p:ext uri="{BB962C8B-B14F-4D97-AF65-F5344CB8AC3E}">
        <p14:creationId xmlns:p14="http://schemas.microsoft.com/office/powerpoint/2010/main" val="303799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p:spPr>
        <p:txBody>
          <a:bodyPr/>
          <a:lstStyle/>
          <a:p>
            <a:r>
              <a:rPr lang="en-US">
                <a:ea typeface="ＭＳ Ｐゴシック" charset="-128"/>
                <a:cs typeface="ＭＳ Ｐゴシック" charset="-128"/>
              </a:rPr>
              <a:t>See Law of Cosines (Cosine Rule) wikipedia page</a:t>
            </a:r>
          </a:p>
        </p:txBody>
      </p:sp>
      <p:sp>
        <p:nvSpPr>
          <p:cNvPr id="55300" name="Slide Number Placeholder 3"/>
          <p:cNvSpPr>
            <a:spLocks noGrp="1"/>
          </p:cNvSpPr>
          <p:nvPr>
            <p:ph type="sldNum" sz="quarter" idx="5"/>
          </p:nvPr>
        </p:nvSpPr>
        <p:spPr>
          <a:noFill/>
        </p:spPr>
        <p:txBody>
          <a:bodyPr/>
          <a:lstStyle/>
          <a:p>
            <a:fld id="{3EABE09E-F152-7744-8C90-5FE0EE9195EA}" type="slidenum">
              <a:rPr lang="en-US" smtClean="0"/>
              <a:pPr/>
              <a:t>33</a:t>
            </a:fld>
            <a:endParaRPr lang="en-US"/>
          </a:p>
        </p:txBody>
      </p:sp>
    </p:spTree>
    <p:extLst>
      <p:ext uri="{BB962C8B-B14F-4D97-AF65-F5344CB8AC3E}">
        <p14:creationId xmlns:p14="http://schemas.microsoft.com/office/powerpoint/2010/main" val="1723216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b="0" kern="1200" dirty="0" err="1">
                <a:solidFill>
                  <a:schemeClr val="tx1"/>
                </a:solidFill>
                <a:effectLst/>
                <a:latin typeface="+mn-lt"/>
                <a:ea typeface="+mn-ea"/>
                <a:cs typeface="+mn-cs"/>
              </a:rPr>
              <a:t>tf-idf</a:t>
            </a:r>
            <a:r>
              <a:rPr lang="en-US" sz="1200" b="0" kern="1200" dirty="0">
                <a:solidFill>
                  <a:schemeClr val="tx1"/>
                </a:solidFill>
                <a:effectLst/>
                <a:latin typeface="+mn-lt"/>
                <a:ea typeface="+mn-ea"/>
                <a:cs typeface="+mn-cs"/>
              </a:rPr>
              <a:t> algorithm </a:t>
            </a:r>
            <a:r>
              <a:rPr lang="en-US" sz="1200" kern="1200" dirty="0">
                <a:solidFill>
                  <a:schemeClr val="tx1"/>
                </a:solidFill>
                <a:effectLst/>
                <a:latin typeface="+mn-lt"/>
                <a:ea typeface="+mn-ea"/>
                <a:cs typeface="+mn-cs"/>
              </a:rPr>
              <a:t>(the ‘-’ here is a hyphen, not a minus sign) is the product of two terms, each term capturing one of these two intuitions. The first is the </a:t>
            </a:r>
            <a:r>
              <a:rPr lang="en-US" sz="1200" b="0" kern="1200" dirty="0">
                <a:solidFill>
                  <a:schemeClr val="tx1"/>
                </a:solidFill>
                <a:effectLst/>
                <a:latin typeface="+mn-lt"/>
                <a:ea typeface="+mn-ea"/>
                <a:cs typeface="+mn-cs"/>
              </a:rPr>
              <a:t>term frequency: </a:t>
            </a:r>
            <a:r>
              <a:rPr lang="en-US" sz="1200" kern="1200" dirty="0">
                <a:solidFill>
                  <a:schemeClr val="tx1"/>
                </a:solidFill>
                <a:effectLst/>
                <a:latin typeface="+mn-lt"/>
                <a:ea typeface="+mn-ea"/>
                <a:cs typeface="+mn-cs"/>
              </a:rPr>
              <a:t>the frequency of the word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in the document </a:t>
            </a:r>
            <a:r>
              <a:rPr lang="en-US" sz="1200" i="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We can just use the raw count as the term frequency:   EQ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commonly we squash the raw frequency a bit, by using the log10 of the </a:t>
            </a:r>
            <a:r>
              <a:rPr lang="en-US" sz="1200" kern="1200" dirty="0" err="1">
                <a:solidFill>
                  <a:schemeClr val="tx1"/>
                </a:solidFill>
                <a:effectLst/>
                <a:latin typeface="+mn-lt"/>
                <a:ea typeface="+mn-ea"/>
                <a:cs typeface="+mn-cs"/>
              </a:rPr>
              <a:t>fre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quency</a:t>
            </a:r>
            <a:r>
              <a:rPr lang="en-US" sz="1200" kern="1200" dirty="0">
                <a:solidFill>
                  <a:schemeClr val="tx1"/>
                </a:solidFill>
                <a:effectLst/>
                <a:latin typeface="+mn-lt"/>
                <a:ea typeface="+mn-ea"/>
                <a:cs typeface="+mn-cs"/>
              </a:rPr>
              <a:t> instead. The intuition is that a word appearing 100 times in a document doesn’t make that word 100 times more likely to be relevant to the meaning of the document. Because we can’t take the log of 0, we normally add 1 to the count: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39</a:t>
            </a:fld>
            <a:endParaRPr lang="en-US"/>
          </a:p>
        </p:txBody>
      </p:sp>
    </p:spTree>
    <p:extLst>
      <p:ext uri="{BB962C8B-B14F-4D97-AF65-F5344CB8AC3E}">
        <p14:creationId xmlns:p14="http://schemas.microsoft.com/office/powerpoint/2010/main" val="3402909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factor in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is used to give a higher weight to words that occur only in a few documents. Terms that are limited to a few documents are useful for discriminating those documents from the rest of the collection; terms that occur frequently across the entire collection aren’t as helpful. The </a:t>
            </a:r>
            <a:r>
              <a:rPr lang="en-US" sz="1200" b="0" kern="1200" dirty="0">
                <a:solidFill>
                  <a:schemeClr val="tx1"/>
                </a:solidFill>
                <a:effectLst/>
                <a:latin typeface="+mn-lt"/>
                <a:ea typeface="+mn-ea"/>
                <a:cs typeface="+mn-cs"/>
              </a:rPr>
              <a:t>document frequency </a:t>
            </a:r>
            <a:r>
              <a:rPr lang="en-US" sz="1200" kern="1200" dirty="0" err="1">
                <a:solidFill>
                  <a:schemeClr val="tx1"/>
                </a:solidFill>
                <a:effectLst/>
                <a:latin typeface="+mn-lt"/>
                <a:ea typeface="+mn-ea"/>
                <a:cs typeface="+mn-cs"/>
              </a:rPr>
              <a:t>df</a:t>
            </a:r>
            <a:r>
              <a:rPr lang="en-US" sz="1200" i="1" kern="1200" dirty="0" err="1">
                <a:solidFill>
                  <a:schemeClr val="tx1"/>
                </a:solidFill>
                <a:effectLst/>
                <a:latin typeface="+mn-lt"/>
                <a:ea typeface="+mn-ea"/>
                <a:cs typeface="+mn-cs"/>
              </a:rPr>
              <a:t>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 term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is the number of documents it occurs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Document frequency is not the same as the </a:t>
            </a:r>
            <a:r>
              <a:rPr lang="en-US" sz="1200" b="0" kern="1200" dirty="0">
                <a:solidFill>
                  <a:schemeClr val="tx1"/>
                </a:solidFill>
                <a:effectLst/>
                <a:latin typeface="+mn-lt"/>
                <a:ea typeface="+mn-ea"/>
                <a:cs typeface="+mn-cs"/>
              </a:rPr>
              <a:t>collection frequency </a:t>
            </a:r>
            <a:r>
              <a:rPr lang="en-US" sz="1200" kern="1200" dirty="0">
                <a:solidFill>
                  <a:schemeClr val="tx1"/>
                </a:solidFill>
                <a:effectLst/>
                <a:latin typeface="+mn-lt"/>
                <a:ea typeface="+mn-ea"/>
                <a:cs typeface="+mn-cs"/>
              </a:rPr>
              <a:t>of a term, which is the total number of times the word appears in the whole collection in any document. Consider in the collection of Shakespeare’s 37 plays the two words </a:t>
            </a:r>
            <a:r>
              <a:rPr lang="en-US" sz="1200" i="1" kern="1200" dirty="0">
                <a:solidFill>
                  <a:schemeClr val="tx1"/>
                </a:solidFill>
                <a:effectLst/>
                <a:latin typeface="+mn-lt"/>
                <a:ea typeface="+mn-ea"/>
                <a:cs typeface="+mn-cs"/>
              </a:rPr>
              <a:t>Romeo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action</a:t>
            </a:r>
            <a:r>
              <a:rPr lang="en-US" sz="1200" kern="1200" dirty="0">
                <a:solidFill>
                  <a:schemeClr val="tx1"/>
                </a:solidFill>
                <a:effectLst/>
                <a:latin typeface="+mn-lt"/>
                <a:ea typeface="+mn-ea"/>
                <a:cs typeface="+mn-cs"/>
              </a:rPr>
              <a:t>. The words have identical collection frequencies (they both occur 113 times in all the plays) but very different document frequencies, since Romeo only occurs in a single play. If our goal is to find documents about the romantic tribulations of Romeo, the word </a:t>
            </a:r>
            <a:r>
              <a:rPr lang="en-US" sz="1200" i="1" kern="1200" dirty="0">
                <a:solidFill>
                  <a:schemeClr val="tx1"/>
                </a:solidFill>
                <a:effectLst/>
                <a:latin typeface="+mn-lt"/>
                <a:ea typeface="+mn-ea"/>
                <a:cs typeface="+mn-cs"/>
              </a:rPr>
              <a:t>Romeo </a:t>
            </a:r>
            <a:r>
              <a:rPr lang="en-US" sz="1200" kern="1200" dirty="0">
                <a:solidFill>
                  <a:schemeClr val="tx1"/>
                </a:solidFill>
                <a:effectLst/>
                <a:latin typeface="+mn-lt"/>
                <a:ea typeface="+mn-ea"/>
                <a:cs typeface="+mn-cs"/>
              </a:rPr>
              <a:t>should be highly weighted, but not </a:t>
            </a:r>
            <a:r>
              <a:rPr lang="en-US" sz="1200" i="1" kern="1200" dirty="0">
                <a:solidFill>
                  <a:schemeClr val="tx1"/>
                </a:solidFill>
                <a:effectLst/>
                <a:latin typeface="+mn-lt"/>
                <a:ea typeface="+mn-ea"/>
                <a:cs typeface="+mn-cs"/>
              </a:rPr>
              <a:t>action</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documents can be </a:t>
            </a:r>
            <a:r>
              <a:rPr lang="en-US" b="1" dirty="0"/>
              <a:t>anything, they don't have to be original documents.  For example we often</a:t>
            </a:r>
            <a:r>
              <a:rPr lang="en-US" dirty="0"/>
              <a:t> treat each paragraph as a document, which lets use compute </a:t>
            </a:r>
            <a:r>
              <a:rPr lang="en-US" dirty="0" err="1"/>
              <a:t>tf-idf</a:t>
            </a:r>
            <a:r>
              <a:rPr lang="en-US" dirty="0"/>
              <a:t> values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40</a:t>
            </a:fld>
            <a:endParaRPr lang="en-US"/>
          </a:p>
        </p:txBody>
      </p:sp>
    </p:spTree>
    <p:extLst>
      <p:ext uri="{BB962C8B-B14F-4D97-AF65-F5344CB8AC3E}">
        <p14:creationId xmlns:p14="http://schemas.microsoft.com/office/powerpoint/2010/main" val="1245440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emphasize discriminative words like </a:t>
            </a:r>
            <a:r>
              <a:rPr lang="en-US" sz="1200" i="1" kern="1200" dirty="0">
                <a:solidFill>
                  <a:schemeClr val="tx1"/>
                </a:solidFill>
                <a:effectLst/>
                <a:latin typeface="+mn-lt"/>
                <a:ea typeface="+mn-ea"/>
                <a:cs typeface="+mn-cs"/>
              </a:rPr>
              <a:t>Romeo </a:t>
            </a:r>
            <a:r>
              <a:rPr lang="en-US" sz="1200" kern="1200" dirty="0">
                <a:solidFill>
                  <a:schemeClr val="tx1"/>
                </a:solidFill>
                <a:effectLst/>
                <a:latin typeface="+mn-lt"/>
                <a:ea typeface="+mn-ea"/>
                <a:cs typeface="+mn-cs"/>
              </a:rPr>
              <a:t>via the </a:t>
            </a:r>
            <a:r>
              <a:rPr lang="en-US" sz="1200" b="0" kern="1200" dirty="0">
                <a:solidFill>
                  <a:schemeClr val="tx1"/>
                </a:solidFill>
                <a:effectLst/>
                <a:latin typeface="+mn-lt"/>
                <a:ea typeface="+mn-ea"/>
                <a:cs typeface="+mn-cs"/>
              </a:rPr>
              <a:t>inverse document </a:t>
            </a:r>
            <a:r>
              <a:rPr lang="en-US" sz="1200" b="0" kern="1200" dirty="0" err="1">
                <a:solidFill>
                  <a:schemeClr val="tx1"/>
                </a:solidFill>
                <a:effectLst/>
                <a:latin typeface="+mn-lt"/>
                <a:ea typeface="+mn-ea"/>
                <a:cs typeface="+mn-cs"/>
              </a:rPr>
              <a:t>fre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quency</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a:t>
            </a:r>
            <a:r>
              <a:rPr lang="en-US" sz="1200" b="0" kern="1200" dirty="0" err="1">
                <a:solidFill>
                  <a:schemeClr val="tx1"/>
                </a:solidFill>
                <a:effectLst/>
                <a:latin typeface="+mn-lt"/>
                <a:ea typeface="+mn-ea"/>
                <a:cs typeface="+mn-cs"/>
              </a:rPr>
              <a:t>idf</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term weight (</a:t>
            </a:r>
            <a:r>
              <a:rPr lang="en-US" sz="1200" kern="1200" dirty="0" err="1">
                <a:solidFill>
                  <a:schemeClr val="tx1"/>
                </a:solidFill>
                <a:effectLst/>
                <a:latin typeface="+mn-lt"/>
                <a:ea typeface="+mn-ea"/>
                <a:cs typeface="+mn-cs"/>
              </a:rPr>
              <a:t>Sparck</a:t>
            </a:r>
            <a:r>
              <a:rPr lang="en-US" sz="1200" kern="1200" dirty="0">
                <a:solidFill>
                  <a:schemeClr val="tx1"/>
                </a:solidFill>
                <a:effectLst/>
                <a:latin typeface="+mn-lt"/>
                <a:ea typeface="+mn-ea"/>
                <a:cs typeface="+mn-cs"/>
              </a:rPr>
              <a:t> Jones, 1972). The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 is defined using the frac-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df</a:t>
            </a:r>
            <a:r>
              <a:rPr lang="en-US" sz="1200" i="1" kern="1200" dirty="0" err="1">
                <a:solidFill>
                  <a:schemeClr val="tx1"/>
                </a:solidFill>
                <a:effectLst/>
                <a:latin typeface="+mn-lt"/>
                <a:ea typeface="+mn-ea"/>
                <a:cs typeface="+mn-cs"/>
              </a:rPr>
              <a:t>t</a:t>
            </a:r>
            <a:r>
              <a:rPr lang="en-US" sz="1200" kern="1200" dirty="0">
                <a:solidFill>
                  <a:schemeClr val="tx1"/>
                </a:solidFill>
                <a:effectLst/>
                <a:latin typeface="+mn-lt"/>
                <a:ea typeface="+mn-ea"/>
                <a:cs typeface="+mn-cs"/>
              </a:rPr>
              <a:t>, where </a:t>
            </a:r>
            <a:r>
              <a:rPr lang="en-US" sz="1200"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is the total number of documents in the collection, and </a:t>
            </a:r>
            <a:r>
              <a:rPr lang="en-US" sz="1200" kern="1200" dirty="0" err="1">
                <a:solidFill>
                  <a:schemeClr val="tx1"/>
                </a:solidFill>
                <a:effectLst/>
                <a:latin typeface="+mn-lt"/>
                <a:ea typeface="+mn-ea"/>
                <a:cs typeface="+mn-cs"/>
              </a:rPr>
              <a:t>df</a:t>
            </a:r>
            <a:r>
              <a:rPr lang="en-US" sz="1200" i="1" kern="1200" dirty="0" err="1">
                <a:solidFill>
                  <a:schemeClr val="tx1"/>
                </a:solidFill>
                <a:effectLst/>
                <a:latin typeface="+mn-lt"/>
                <a:ea typeface="+mn-ea"/>
                <a:cs typeface="+mn-cs"/>
              </a:rPr>
              <a:t>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number of documents in which term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occurs. The fewer documents in which a term occurs, the higher this weight. The lowest weight of 1 is assigned to terms that occur in all the documents. Because of the large number of documents in many collections, this measure too is usually squashed with a log function. The resulting definition for inverse document frequency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 is thus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are some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 values for some words in the Shakespeare corpus, ranging from  extremely informative words which occur in only one play like </a:t>
            </a:r>
            <a:r>
              <a:rPr lang="en-US" sz="1200" i="1" kern="1200" dirty="0">
                <a:solidFill>
                  <a:schemeClr val="tx1"/>
                </a:solidFill>
                <a:effectLst/>
                <a:latin typeface="+mn-lt"/>
                <a:ea typeface="+mn-ea"/>
                <a:cs typeface="+mn-cs"/>
              </a:rPr>
              <a:t>Romeo</a:t>
            </a:r>
            <a:r>
              <a:rPr lang="en-US" sz="1200" kern="1200" dirty="0">
                <a:solidFill>
                  <a:schemeClr val="tx1"/>
                </a:solidFill>
                <a:effectLst/>
                <a:latin typeface="+mn-lt"/>
                <a:ea typeface="+mn-ea"/>
                <a:cs typeface="+mn-cs"/>
              </a:rPr>
              <a:t>, to those that  occur in a few like </a:t>
            </a:r>
            <a:r>
              <a:rPr lang="en-US" sz="1200" i="1" kern="1200" dirty="0">
                <a:solidFill>
                  <a:schemeClr val="tx1"/>
                </a:solidFill>
                <a:effectLst/>
                <a:latin typeface="+mn-lt"/>
                <a:ea typeface="+mn-ea"/>
                <a:cs typeface="+mn-cs"/>
              </a:rPr>
              <a:t>salad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Falstaff</a:t>
            </a:r>
            <a:r>
              <a:rPr lang="en-US" sz="1200" kern="1200" dirty="0">
                <a:solidFill>
                  <a:schemeClr val="tx1"/>
                </a:solidFill>
                <a:effectLst/>
                <a:latin typeface="+mn-lt"/>
                <a:ea typeface="+mn-ea"/>
                <a:cs typeface="+mn-cs"/>
              </a:rPr>
              <a:t>, to those which are very common like </a:t>
            </a:r>
            <a:r>
              <a:rPr lang="en-US" sz="1200" i="1" kern="1200" dirty="0">
                <a:solidFill>
                  <a:schemeClr val="tx1"/>
                </a:solidFill>
                <a:effectLst/>
                <a:latin typeface="+mn-lt"/>
                <a:ea typeface="+mn-ea"/>
                <a:cs typeface="+mn-cs"/>
              </a:rPr>
              <a:t>fool </a:t>
            </a:r>
            <a:r>
              <a:rPr lang="en-US" sz="1200" kern="1200" dirty="0">
                <a:solidFill>
                  <a:schemeClr val="tx1"/>
                </a:solidFill>
                <a:effectLst/>
                <a:latin typeface="+mn-lt"/>
                <a:ea typeface="+mn-ea"/>
                <a:cs typeface="+mn-cs"/>
              </a:rPr>
              <a:t>or so common as to be completely non-discriminative since they occur in all 37 plays like </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good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sweet</a:t>
            </a:r>
            <a:r>
              <a:rPr lang="en-US" sz="1200" kern="1200" dirty="0">
                <a:solidFill>
                  <a:schemeClr val="tx1"/>
                </a:solidFill>
                <a:effectLst/>
                <a:latin typeface="+mn-lt"/>
                <a:ea typeface="+mn-ea"/>
                <a:cs typeface="+mn-cs"/>
              </a:rPr>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41</a:t>
            </a:fld>
            <a:endParaRPr lang="en-US"/>
          </a:p>
        </p:txBody>
      </p:sp>
    </p:spTree>
    <p:extLst>
      <p:ext uri="{BB962C8B-B14F-4D97-AF65-F5344CB8AC3E}">
        <p14:creationId xmlns:p14="http://schemas.microsoft.com/office/powerpoint/2010/main" val="3658990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0" kern="1200" dirty="0" err="1">
                <a:solidFill>
                  <a:schemeClr val="tx1"/>
                </a:solidFill>
                <a:effectLst/>
                <a:latin typeface="+mn-lt"/>
                <a:ea typeface="+mn-ea"/>
                <a:cs typeface="+mn-cs"/>
              </a:rPr>
              <a:t>tf-idf</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weighted value </a:t>
            </a:r>
            <a:r>
              <a:rPr lang="en-US" sz="1200" i="1" kern="1200" dirty="0" err="1">
                <a:solidFill>
                  <a:schemeClr val="tx1"/>
                </a:solidFill>
                <a:effectLst/>
                <a:latin typeface="+mn-lt"/>
                <a:ea typeface="+mn-ea"/>
                <a:cs typeface="+mn-cs"/>
              </a:rPr>
              <a:t>wt</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word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in document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thus combines term </a:t>
            </a:r>
            <a:endParaRPr lang="en-US" dirty="0"/>
          </a:p>
          <a:p>
            <a:r>
              <a:rPr lang="en-US" sz="1200" kern="1200" dirty="0">
                <a:solidFill>
                  <a:schemeClr val="tx1"/>
                </a:solidFill>
                <a:effectLst/>
                <a:latin typeface="+mn-lt"/>
                <a:ea typeface="+mn-ea"/>
                <a:cs typeface="+mn-cs"/>
              </a:rPr>
              <a:t>frequency </a:t>
            </a:r>
            <a:r>
              <a:rPr lang="en-US" sz="1200" kern="1200" dirty="0" err="1">
                <a:solidFill>
                  <a:schemeClr val="tx1"/>
                </a:solidFill>
                <a:effectLst/>
                <a:latin typeface="+mn-lt"/>
                <a:ea typeface="+mn-ea"/>
                <a:cs typeface="+mn-cs"/>
              </a:rPr>
              <a:t>tf</a:t>
            </a:r>
            <a:r>
              <a:rPr lang="en-US" sz="1200" i="1"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raw counts in the Shakespeare term-document matrix, and the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weighted version of the same matrix.. Note that the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values for the dimension corresponding to the word </a:t>
            </a:r>
            <a:r>
              <a:rPr lang="en-US" sz="1200" i="1" kern="1200" dirty="0">
                <a:solidFill>
                  <a:schemeClr val="tx1"/>
                </a:solidFill>
                <a:effectLst/>
                <a:latin typeface="+mn-lt"/>
                <a:ea typeface="+mn-ea"/>
                <a:cs typeface="+mn-cs"/>
              </a:rPr>
              <a:t>good </a:t>
            </a:r>
            <a:r>
              <a:rPr lang="en-US" sz="1200" kern="1200" dirty="0">
                <a:solidFill>
                  <a:schemeClr val="tx1"/>
                </a:solidFill>
                <a:effectLst/>
                <a:latin typeface="+mn-lt"/>
                <a:ea typeface="+mn-ea"/>
                <a:cs typeface="+mn-cs"/>
              </a:rPr>
              <a:t>have now all become 0; since this word appears in every document, the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algorithm leads it to be ignored. Similarly, the word </a:t>
            </a:r>
            <a:r>
              <a:rPr lang="en-US" sz="1200" i="1" kern="1200" dirty="0">
                <a:solidFill>
                  <a:schemeClr val="tx1"/>
                </a:solidFill>
                <a:effectLst/>
                <a:latin typeface="+mn-lt"/>
                <a:ea typeface="+mn-ea"/>
                <a:cs typeface="+mn-cs"/>
              </a:rPr>
              <a:t>fool</a:t>
            </a:r>
            <a:r>
              <a:rPr lang="en-US" sz="1200" kern="1200" dirty="0">
                <a:solidFill>
                  <a:schemeClr val="tx1"/>
                </a:solidFill>
                <a:effectLst/>
                <a:latin typeface="+mn-lt"/>
                <a:ea typeface="+mn-ea"/>
                <a:cs typeface="+mn-cs"/>
              </a:rPr>
              <a:t>, which appears in 36 out of the 37 plays, has a much lower weight.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43</a:t>
            </a:fld>
            <a:endParaRPr lang="en-US"/>
          </a:p>
        </p:txBody>
      </p:sp>
    </p:spTree>
    <p:extLst>
      <p:ext uri="{BB962C8B-B14F-4D97-AF65-F5344CB8AC3E}">
        <p14:creationId xmlns:p14="http://schemas.microsoft.com/office/powerpoint/2010/main" val="345742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skip-gram trains a probabilistic classifier that, given a test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its context window of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words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assigns a probability based on how similar this context window is to the target word. The probability is based on applying the logistic (sigmoid) function to the dot product of the embeddings of the target word with each context word. To compute this probability, we just need embeddings for each target word and context word in the vocabulary.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60</a:t>
            </a:fld>
            <a:endParaRPr lang="en-US"/>
          </a:p>
        </p:txBody>
      </p:sp>
    </p:spTree>
    <p:extLst>
      <p:ext uri="{BB962C8B-B14F-4D97-AF65-F5344CB8AC3E}">
        <p14:creationId xmlns:p14="http://schemas.microsoft.com/office/powerpoint/2010/main" val="621085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the intuition of parameters we’ll need. Skip-gram actually stores two embeddings for each word, one for the word as a target, and one for the word considered as context. Thus the parameters we need to learn are two matrices </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each containing an embedding for every one of the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words in the </a:t>
            </a:r>
            <a:r>
              <a:rPr lang="en-US" sz="1200" kern="1200" dirty="0" err="1">
                <a:solidFill>
                  <a:schemeClr val="tx1"/>
                </a:solidFill>
                <a:effectLst/>
                <a:latin typeface="+mn-lt"/>
                <a:ea typeface="+mn-ea"/>
                <a:cs typeface="+mn-cs"/>
              </a:rPr>
              <a:t>vocbulary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61</a:t>
            </a:fld>
            <a:endParaRPr lang="en-US"/>
          </a:p>
        </p:txBody>
      </p:sp>
    </p:spTree>
    <p:extLst>
      <p:ext uri="{BB962C8B-B14F-4D97-AF65-F5344CB8AC3E}">
        <p14:creationId xmlns:p14="http://schemas.microsoft.com/office/powerpoint/2010/main" val="291116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7F4EB77-EF9A-D548-A1B8-FC40CBAEA682}" type="slidenum">
              <a:rPr lang="en-US"/>
              <a:pPr/>
              <a:t>5</a:t>
            </a:fld>
            <a:endParaRPr lang="en-US"/>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27288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Given the set of positive and negative training instances, and an initial set of embeddings, the goal of the learning algorithm is to adjust those embeddings to </a:t>
            </a:r>
            <a:endParaRPr lang="en-US" dirty="0"/>
          </a:p>
          <a:p>
            <a:r>
              <a:rPr lang="en-US" sz="1200" kern="1200" dirty="0">
                <a:solidFill>
                  <a:schemeClr val="tx1"/>
                </a:solidFill>
                <a:effectLst/>
                <a:latin typeface="+mn-lt"/>
                <a:ea typeface="+mn-ea"/>
                <a:cs typeface="+mn-cs"/>
              </a:rPr>
              <a:t>• Maximize the similarity of the target word, context word pairs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cpos</a:t>
            </a:r>
            <a:r>
              <a:rPr lang="en-US" sz="1200" kern="1200" dirty="0">
                <a:solidFill>
                  <a:schemeClr val="tx1"/>
                </a:solidFill>
                <a:effectLst/>
                <a:latin typeface="+mn-lt"/>
                <a:ea typeface="+mn-ea"/>
                <a:cs typeface="+mn-cs"/>
              </a:rPr>
              <a:t>) drawn from the positive examples </a:t>
            </a:r>
            <a:endParaRPr lang="en-US" dirty="0"/>
          </a:p>
          <a:p>
            <a:r>
              <a:rPr lang="en-US" sz="1200" kern="1200" dirty="0">
                <a:solidFill>
                  <a:schemeClr val="tx1"/>
                </a:solidFill>
                <a:effectLst/>
                <a:latin typeface="+mn-lt"/>
                <a:ea typeface="+mn-ea"/>
                <a:cs typeface="+mn-cs"/>
              </a:rPr>
              <a:t>• Minimize the similarity of the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cneg</a:t>
            </a:r>
            <a:r>
              <a:rPr lang="en-US" sz="1200" kern="1200" dirty="0">
                <a:solidFill>
                  <a:schemeClr val="tx1"/>
                </a:solidFill>
                <a:effectLst/>
                <a:latin typeface="+mn-lt"/>
                <a:ea typeface="+mn-ea"/>
                <a:cs typeface="+mn-cs"/>
              </a:rPr>
              <a:t>) pairs from the negative examples.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66</a:t>
            </a:fld>
            <a:endParaRPr lang="en-US"/>
          </a:p>
        </p:txBody>
      </p:sp>
    </p:spTree>
    <p:extLst>
      <p:ext uri="{BB962C8B-B14F-4D97-AF65-F5344CB8AC3E}">
        <p14:creationId xmlns:p14="http://schemas.microsoft.com/office/powerpoint/2010/main" val="2250117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consider one word/context pair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cpos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with its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noise words </a:t>
            </a:r>
            <a:r>
              <a:rPr lang="en-US" sz="1200" i="1" kern="1200" dirty="0">
                <a:solidFill>
                  <a:schemeClr val="tx1"/>
                </a:solidFill>
                <a:effectLst/>
                <a:latin typeface="+mn-lt"/>
                <a:ea typeface="+mn-ea"/>
                <a:cs typeface="+mn-cs"/>
              </a:rPr>
              <a:t>cneg</a:t>
            </a:r>
            <a:r>
              <a:rPr lang="en-US" sz="1200" kern="1200" dirty="0">
                <a:solidFill>
                  <a:schemeClr val="tx1"/>
                </a:solidFill>
                <a:effectLst/>
                <a:latin typeface="+mn-lt"/>
                <a:ea typeface="+mn-ea"/>
                <a:cs typeface="+mn-cs"/>
              </a:rPr>
              <a:t>1 ...</a:t>
            </a:r>
            <a:r>
              <a:rPr lang="en-US" sz="1200" i="1" kern="1200" dirty="0" err="1">
                <a:solidFill>
                  <a:schemeClr val="tx1"/>
                </a:solidFill>
                <a:effectLst/>
                <a:latin typeface="+mn-lt"/>
                <a:ea typeface="+mn-ea"/>
                <a:cs typeface="+mn-cs"/>
              </a:rPr>
              <a:t>cnegk</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our goal is to maximize the similarity of the target with the actual context words, </a:t>
            </a:r>
            <a:r>
              <a:rPr lang="en-US" sz="1200" kern="1200" dirty="0" err="1">
                <a:solidFill>
                  <a:schemeClr val="tx1"/>
                </a:solidFill>
                <a:effectLst/>
                <a:latin typeface="+mn-lt"/>
                <a:ea typeface="+mn-ea"/>
                <a:cs typeface="+mn-cs"/>
              </a:rPr>
              <a:t>andn</a:t>
            </a:r>
            <a:r>
              <a:rPr lang="en-US" sz="1200" kern="1200" dirty="0">
                <a:solidFill>
                  <a:schemeClr val="tx1"/>
                </a:solidFill>
                <a:effectLst/>
                <a:latin typeface="+mn-lt"/>
                <a:ea typeface="+mn-ea"/>
                <a:cs typeface="+mn-cs"/>
              </a:rPr>
              <a:t> minimize the similarity of the target with the k negative sampled non-neighbor words. We can express these two goals as the following loss function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to be minimized  (hence the −); here the first term expresses that we want the classifier to assign the real context word </a:t>
            </a:r>
            <a:r>
              <a:rPr lang="en-US" sz="1200" i="1" kern="1200" dirty="0" err="1">
                <a:solidFill>
                  <a:schemeClr val="tx1"/>
                </a:solidFill>
                <a:effectLst/>
                <a:latin typeface="+mn-lt"/>
                <a:ea typeface="+mn-ea"/>
                <a:cs typeface="+mn-cs"/>
              </a:rPr>
              <a:t>cpos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high probability of being a neighbor, and the second term expresses that we want to assign each of the noise words </a:t>
            </a:r>
            <a:r>
              <a:rPr lang="en-US" sz="1200" i="1" kern="1200" dirty="0" err="1">
                <a:solidFill>
                  <a:schemeClr val="tx1"/>
                </a:solidFill>
                <a:effectLst/>
                <a:latin typeface="+mn-lt"/>
                <a:ea typeface="+mn-ea"/>
                <a:cs typeface="+mn-cs"/>
              </a:rPr>
              <a:t>cnegi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high probability of  being a non-neighbor, all multiplied because we assume independence: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substitute in our sigmoid of the dot product estimate for P, we want to maximize the dot product of the word with the actual context words, and minimize the dot products of the word with the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negative sampled non- neighbor words. </a:t>
            </a:r>
            <a:endParaRPr lang="en-US" dirty="0"/>
          </a:p>
          <a:p>
            <a:endParaRPr lang="en-US" dirty="0"/>
          </a:p>
          <a:p>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67</a:t>
            </a:fld>
            <a:endParaRPr lang="en-US"/>
          </a:p>
        </p:txBody>
      </p:sp>
    </p:spTree>
    <p:extLst>
      <p:ext uri="{BB962C8B-B14F-4D97-AF65-F5344CB8AC3E}">
        <p14:creationId xmlns:p14="http://schemas.microsoft.com/office/powerpoint/2010/main" val="3707563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minimize this loss function using stochastic gradient descent.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68</a:t>
            </a:fld>
            <a:endParaRPr lang="en-US"/>
          </a:p>
        </p:txBody>
      </p:sp>
    </p:spTree>
    <p:extLst>
      <p:ext uri="{BB962C8B-B14F-4D97-AF65-F5344CB8AC3E}">
        <p14:creationId xmlns:p14="http://schemas.microsoft.com/office/powerpoint/2010/main" val="523687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look at the intuition of one step of gradient descent. The skip-gram model tries to shift embeddings so the target embeddings (here for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are closer to (have a higher dot product with) context embeddings for nearby words (here </a:t>
            </a:r>
            <a:r>
              <a:rPr lang="en-US" sz="1200" i="1" kern="1200" dirty="0">
                <a:solidFill>
                  <a:schemeClr val="tx1"/>
                </a:solidFill>
                <a:effectLst/>
                <a:latin typeface="+mn-lt"/>
                <a:ea typeface="+mn-ea"/>
                <a:cs typeface="+mn-cs"/>
              </a:rPr>
              <a:t>jam</a:t>
            </a:r>
            <a:r>
              <a:rPr lang="en-US" sz="1200" kern="1200" dirty="0">
                <a:solidFill>
                  <a:schemeClr val="tx1"/>
                </a:solidFill>
                <a:effectLst/>
                <a:latin typeface="+mn-lt"/>
                <a:ea typeface="+mn-ea"/>
                <a:cs typeface="+mn-cs"/>
              </a:rPr>
              <a:t>) and further from (lower dot product with) context embeddings for noise words that don’t occur nearby (here </a:t>
            </a:r>
            <a:r>
              <a:rPr lang="en-US" sz="1200" i="1" kern="1200" dirty="0">
                <a:solidFill>
                  <a:schemeClr val="tx1"/>
                </a:solidFill>
                <a:effectLst/>
                <a:latin typeface="+mn-lt"/>
                <a:ea typeface="+mn-ea"/>
                <a:cs typeface="+mn-cs"/>
              </a:rPr>
              <a:t>Tolstoy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matrix</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69</a:t>
            </a:fld>
            <a:endParaRPr lang="en-US"/>
          </a:p>
        </p:txBody>
      </p:sp>
    </p:spTree>
    <p:extLst>
      <p:ext uri="{BB962C8B-B14F-4D97-AF65-F5344CB8AC3E}">
        <p14:creationId xmlns:p14="http://schemas.microsoft.com/office/powerpoint/2010/main" val="604106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get the gradient, we need to take the derivative of this equation with respect to the different embeddings. We'll need a derivate for the C embeddings and for the W embeddings.  And we'll want a different derivative for the weights for the positive context examples and the </a:t>
            </a:r>
            <a:r>
              <a:rPr lang="en-US" sz="1200" kern="1200" dirty="0" err="1">
                <a:solidFill>
                  <a:schemeClr val="tx1"/>
                </a:solidFill>
                <a:effectLst/>
                <a:latin typeface="+mn-lt"/>
                <a:ea typeface="+mn-ea"/>
                <a:cs typeface="+mn-cs"/>
              </a:rPr>
              <a:t>nevative</a:t>
            </a:r>
            <a:r>
              <a:rPr lang="en-US" sz="1200" kern="1200" dirty="0">
                <a:solidFill>
                  <a:schemeClr val="tx1"/>
                </a:solidFill>
                <a:effectLst/>
                <a:latin typeface="+mn-lt"/>
                <a:ea typeface="+mn-ea"/>
                <a:cs typeface="+mn-cs"/>
              </a:rPr>
              <a:t> context examples, since we want to move them in opposite directions.   It turns out the derivatives are the following elegant functions.   </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71</a:t>
            </a:fld>
            <a:endParaRPr lang="en-US"/>
          </a:p>
        </p:txBody>
      </p:sp>
    </p:spTree>
    <p:extLst>
      <p:ext uri="{BB962C8B-B14F-4D97-AF65-F5344CB8AC3E}">
        <p14:creationId xmlns:p14="http://schemas.microsoft.com/office/powerpoint/2010/main" val="3531666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update equations going from time step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to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+ 1 in stochastic gradient descent are thus: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as in logistic regression, then, the learning algorithm starts with randomly initialized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matrices, and then walks through the training corpus using gradient descent to move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so as to maximize the objective we saw earlier by making the updates here.</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72</a:t>
            </a:fld>
            <a:endParaRPr lang="en-US"/>
          </a:p>
        </p:txBody>
      </p:sp>
    </p:spTree>
    <p:extLst>
      <p:ext uri="{BB962C8B-B14F-4D97-AF65-F5344CB8AC3E}">
        <p14:creationId xmlns:p14="http://schemas.microsoft.com/office/powerpoint/2010/main" val="704803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we've just seen, the skip-gram model learns </a:t>
            </a:r>
            <a:r>
              <a:rPr lang="en-US" sz="1200" b="0" kern="1200" dirty="0">
                <a:solidFill>
                  <a:schemeClr val="tx1"/>
                </a:solidFill>
                <a:effectLst/>
                <a:latin typeface="+mn-lt"/>
                <a:ea typeface="+mn-ea"/>
                <a:cs typeface="+mn-cs"/>
              </a:rPr>
              <a:t>two </a:t>
            </a:r>
            <a:r>
              <a:rPr lang="en-US" sz="1200" kern="1200" dirty="0">
                <a:solidFill>
                  <a:schemeClr val="tx1"/>
                </a:solidFill>
                <a:effectLst/>
                <a:latin typeface="+mn-lt"/>
                <a:ea typeface="+mn-ea"/>
                <a:cs typeface="+mn-cs"/>
              </a:rPr>
              <a:t>separate embeddings for each word </a:t>
            </a:r>
            <a:r>
              <a:rPr lang="en-US" sz="1200" i="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the </a:t>
            </a:r>
            <a:r>
              <a:rPr lang="en-US" sz="1200" b="0" kern="1200" dirty="0">
                <a:solidFill>
                  <a:schemeClr val="tx1"/>
                </a:solidFill>
                <a:effectLst/>
                <a:latin typeface="+mn-lt"/>
                <a:ea typeface="+mn-ea"/>
                <a:cs typeface="+mn-cs"/>
              </a:rPr>
              <a:t>target embedding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the </a:t>
            </a:r>
            <a:r>
              <a:rPr lang="en-US" sz="1200" b="0" kern="1200" dirty="0">
                <a:solidFill>
                  <a:schemeClr val="tx1"/>
                </a:solidFill>
                <a:effectLst/>
                <a:latin typeface="+mn-lt"/>
                <a:ea typeface="+mn-ea"/>
                <a:cs typeface="+mn-cs"/>
              </a:rPr>
              <a:t>context embedding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 stored in two matrices, the</a:t>
            </a:r>
            <a:r>
              <a:rPr lang="en-US" sz="1200" b="0" kern="1200" dirty="0">
                <a:solidFill>
                  <a:schemeClr val="tx1"/>
                </a:solidFill>
                <a:effectLst/>
                <a:latin typeface="+mn-lt"/>
                <a:ea typeface="+mn-ea"/>
                <a:cs typeface="+mn-cs"/>
              </a:rPr>
              <a:t> target matrix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the </a:t>
            </a:r>
            <a:r>
              <a:rPr lang="en-US" sz="1200" b="0" kern="1200" dirty="0">
                <a:solidFill>
                  <a:schemeClr val="tx1"/>
                </a:solidFill>
                <a:effectLst/>
                <a:latin typeface="+mn-lt"/>
                <a:ea typeface="+mn-ea"/>
                <a:cs typeface="+mn-cs"/>
              </a:rPr>
              <a:t>context matrix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Ibut</a:t>
            </a:r>
            <a:r>
              <a:rPr lang="en-US" sz="1200" kern="1200" dirty="0">
                <a:solidFill>
                  <a:schemeClr val="tx1"/>
                </a:solidFill>
                <a:effectLst/>
                <a:latin typeface="+mn-lt"/>
                <a:ea typeface="+mn-ea"/>
                <a:cs typeface="+mn-cs"/>
              </a:rPr>
              <a:t> if we just need one vector to represent a word, what should we use?  t’s common to just add them together,  representing word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the vector </a:t>
            </a:r>
            <a:r>
              <a:rPr lang="en-US" sz="1200" i="1" kern="1200" dirty="0" err="1">
                <a:solidFill>
                  <a:schemeClr val="tx1"/>
                </a:solidFill>
                <a:effectLst/>
                <a:latin typeface="+mn-lt"/>
                <a:ea typeface="+mn-ea"/>
                <a:cs typeface="+mn-cs"/>
              </a:rPr>
              <a:t>wi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ci </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73</a:t>
            </a:fld>
            <a:endParaRPr lang="en-US"/>
          </a:p>
        </p:txBody>
      </p:sp>
    </p:spTree>
    <p:extLst>
      <p:ext uri="{BB962C8B-B14F-4D97-AF65-F5344CB8AC3E}">
        <p14:creationId xmlns:p14="http://schemas.microsoft.com/office/powerpoint/2010/main" val="266221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7F4EB77-EF9A-D548-A1B8-FC40CBAEA682}" type="slidenum">
              <a:rPr lang="en-US"/>
              <a:pPr/>
              <a:t>6</a:t>
            </a:fld>
            <a:endParaRPr lang="en-US"/>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382327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AAF7090-B501-694D-8635-028277A3FDB6}" type="slidenum">
              <a:rPr lang="en-US"/>
              <a:pPr/>
              <a:t>7</a:t>
            </a:fld>
            <a:endParaRPr lang="en-US"/>
          </a:p>
        </p:txBody>
      </p:sp>
      <p:sp>
        <p:nvSpPr>
          <p:cNvPr id="49155" name="Rectangle 1026"/>
          <p:cNvSpPr>
            <a:spLocks noGrp="1" noRot="1" noChangeAspect="1" noChangeArrowheads="1"/>
          </p:cNvSpPr>
          <p:nvPr>
            <p:ph type="sldImg"/>
          </p:nvPr>
        </p:nvSpPr>
        <p:spPr>
          <a:solidFill>
            <a:srgbClr val="FFFFFF"/>
          </a:solidFill>
          <a:ln/>
        </p:spPr>
      </p:sp>
      <p:sp>
        <p:nvSpPr>
          <p:cNvPr id="49156"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880171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语义框架与角色</a:t>
            </a:r>
            <a:endParaRPr lang="en-US" altLang="zh-CN" dirty="0"/>
          </a:p>
          <a:p>
            <a:pPr marL="0" indent="0">
              <a:buNone/>
            </a:pPr>
            <a:r>
              <a:rPr lang="en-US" altLang="zh-CN" dirty="0"/>
              <a:t>    </a:t>
            </a:r>
            <a:r>
              <a:rPr lang="zh-CN" altLang="en-US" sz="1200" dirty="0"/>
              <a:t>一组表示特定类型事件的透视图或参与者的单词集合</a:t>
            </a:r>
            <a:endParaRPr lang="en-US" altLang="zh-CN" sz="1200" dirty="0"/>
          </a:p>
          <a:p>
            <a:pPr marL="0" indent="0">
              <a:buNone/>
            </a:pPr>
            <a:r>
              <a:rPr lang="en-US" altLang="zh-CN" sz="1200" dirty="0"/>
              <a:t>    </a:t>
            </a:r>
            <a:r>
              <a:rPr lang="zh-CN" altLang="en-US" sz="1200" dirty="0"/>
              <a:t>例：</a:t>
            </a:r>
            <a:endParaRPr lang="en-US" altLang="zh-CN" sz="1200" dirty="0"/>
          </a:p>
          <a:p>
            <a:pPr marL="0" indent="0">
              <a:buNone/>
            </a:pPr>
            <a:r>
              <a:rPr lang="en-US" altLang="zh-CN" sz="1200" dirty="0"/>
              <a:t>        </a:t>
            </a:r>
            <a:r>
              <a:rPr lang="zh-CN" altLang="en-US" sz="1200" dirty="0"/>
              <a:t>商业交易</a:t>
            </a:r>
            <a:endParaRPr lang="en-US" altLang="zh-CN" sz="1200" dirty="0"/>
          </a:p>
          <a:p>
            <a:endParaRPr lang="zh-CN" altLang="en-US" dirty="0"/>
          </a:p>
        </p:txBody>
      </p:sp>
      <p:sp>
        <p:nvSpPr>
          <p:cNvPr id="4" name="灯片编号占位符 3"/>
          <p:cNvSpPr>
            <a:spLocks noGrp="1"/>
          </p:cNvSpPr>
          <p:nvPr>
            <p:ph type="sldNum" sz="quarter" idx="5"/>
          </p:nvPr>
        </p:nvSpPr>
        <p:spPr/>
        <p:txBody>
          <a:bodyPr/>
          <a:lstStyle/>
          <a:p>
            <a:pPr>
              <a:defRPr/>
            </a:pPr>
            <a:fld id="{4897AA4B-4FA7-4D54-805B-E9F60F25C546}" type="slidenum">
              <a:rPr lang="en-US" altLang="zh-CN" smtClean="0"/>
              <a:pPr>
                <a:defRPr/>
              </a:pPr>
              <a:t>11</a:t>
            </a:fld>
            <a:endParaRPr lang="en-US" altLang="zh-CN"/>
          </a:p>
        </p:txBody>
      </p:sp>
    </p:spTree>
    <p:extLst>
      <p:ext uri="{BB962C8B-B14F-4D97-AF65-F5344CB8AC3E}">
        <p14:creationId xmlns:p14="http://schemas.microsoft.com/office/powerpoint/2010/main" val="168131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Arial" charset="0"/>
                <a:ea typeface="宋体" pitchFamily="2" charset="-122"/>
                <a:cs typeface="+mn-cs"/>
              </a:rPr>
              <a:t>“内涵”一词在不同的领域有不同的含义，但在这里，我们</a:t>
            </a:r>
            <a:r>
              <a:rPr lang="zh-CN" altLang="en-US" sz="1200" b="1" i="0" kern="1200" dirty="0">
                <a:solidFill>
                  <a:schemeClr val="tx1"/>
                </a:solidFill>
                <a:effectLst/>
                <a:latin typeface="Arial" charset="0"/>
                <a:ea typeface="宋体" pitchFamily="2" charset="-122"/>
                <a:cs typeface="+mn-cs"/>
              </a:rPr>
              <a:t>用它来表示与作者或读者的情感、情绪、意见或评价有关的词义的各个方面</a:t>
            </a:r>
            <a:endParaRPr lang="zh-CN" altLang="en-US" dirty="0"/>
          </a:p>
        </p:txBody>
      </p:sp>
      <p:sp>
        <p:nvSpPr>
          <p:cNvPr id="4" name="灯片编号占位符 3"/>
          <p:cNvSpPr>
            <a:spLocks noGrp="1"/>
          </p:cNvSpPr>
          <p:nvPr>
            <p:ph type="sldNum" sz="quarter" idx="5"/>
          </p:nvPr>
        </p:nvSpPr>
        <p:spPr/>
        <p:txBody>
          <a:bodyPr/>
          <a:lstStyle/>
          <a:p>
            <a:pPr>
              <a:defRPr/>
            </a:pPr>
            <a:fld id="{4897AA4B-4FA7-4D54-805B-E9F60F25C546}" type="slidenum">
              <a:rPr lang="en-US" altLang="zh-CN" smtClean="0"/>
              <a:pPr>
                <a:defRPr/>
              </a:pPr>
              <a:t>12</a:t>
            </a:fld>
            <a:endParaRPr lang="en-US" altLang="zh-CN"/>
          </a:p>
        </p:txBody>
      </p:sp>
    </p:spTree>
    <p:extLst>
      <p:ext uri="{BB962C8B-B14F-4D97-AF65-F5344CB8AC3E}">
        <p14:creationId xmlns:p14="http://schemas.microsoft.com/office/powerpoint/2010/main" val="108586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Vector semantics </a:t>
            </a:r>
            <a:r>
              <a:rPr lang="en-US" sz="1200" kern="1200" dirty="0">
                <a:solidFill>
                  <a:schemeClr val="tx1"/>
                </a:solidFill>
                <a:effectLst/>
                <a:latin typeface="+mn-lt"/>
                <a:ea typeface="+mn-ea"/>
                <a:cs typeface="+mn-cs"/>
              </a:rPr>
              <a:t>is the standard way to represent word meaning in NLP, helping us model many of the aspects of word meaning we saw in the previous section. The roots of the model lie in the 1950s when two big ideas converged: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14</a:t>
            </a:fld>
            <a:endParaRPr lang="en-US"/>
          </a:p>
        </p:txBody>
      </p:sp>
    </p:spTree>
    <p:extLst>
      <p:ext uri="{BB962C8B-B14F-4D97-AF65-F5344CB8AC3E}">
        <p14:creationId xmlns:p14="http://schemas.microsoft.com/office/powerpoint/2010/main" val="167310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Arial" charset="0"/>
                <a:ea typeface="宋体" pitchFamily="2" charset="-122"/>
                <a:cs typeface="+mn-cs"/>
              </a:rPr>
              <a:t>渔具是为捕鱼而存在的，鱼捕到了渔具就被忘了。语言是为表达思想而存在的，思想表达了，语言就被忘了。</a:t>
            </a:r>
            <a:endParaRPr kumimoji="1" lang="zh-CN" altLang="en-US" dirty="0"/>
          </a:p>
        </p:txBody>
      </p:sp>
      <p:sp>
        <p:nvSpPr>
          <p:cNvPr id="4" name="灯片编号占位符 3"/>
          <p:cNvSpPr>
            <a:spLocks noGrp="1"/>
          </p:cNvSpPr>
          <p:nvPr>
            <p:ph type="sldNum" sz="quarter" idx="5"/>
          </p:nvPr>
        </p:nvSpPr>
        <p:spPr/>
        <p:txBody>
          <a:bodyPr/>
          <a:lstStyle/>
          <a:p>
            <a:pPr>
              <a:defRPr/>
            </a:pPr>
            <a:fld id="{4897AA4B-4FA7-4D54-805B-E9F60F25C546}" type="slidenum">
              <a:rPr lang="en-US" altLang="zh-CN" smtClean="0"/>
              <a:pPr>
                <a:defRPr/>
              </a:pPr>
              <a:t>16</a:t>
            </a:fld>
            <a:endParaRPr lang="en-US" altLang="zh-CN"/>
          </a:p>
        </p:txBody>
      </p:sp>
    </p:spTree>
    <p:extLst>
      <p:ext uri="{BB962C8B-B14F-4D97-AF65-F5344CB8AC3E}">
        <p14:creationId xmlns:p14="http://schemas.microsoft.com/office/powerpoint/2010/main" val="283098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4897AA4B-4FA7-4D54-805B-E9F60F25C546}" type="slidenum">
              <a:rPr lang="en-US" altLang="zh-CN" smtClean="0"/>
              <a:pPr>
                <a:defRPr/>
              </a:pPr>
              <a:t>18</a:t>
            </a:fld>
            <a:endParaRPr lang="en-US" altLang="zh-CN"/>
          </a:p>
        </p:txBody>
      </p:sp>
    </p:spTree>
    <p:extLst>
      <p:ext uri="{BB962C8B-B14F-4D97-AF65-F5344CB8AC3E}">
        <p14:creationId xmlns:p14="http://schemas.microsoft.com/office/powerpoint/2010/main" val="3412622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5407" name="Rectangle 47"/>
          <p:cNvSpPr>
            <a:spLocks noGrp="1" noChangeArrowheads="1"/>
          </p:cNvSpPr>
          <p:nvPr>
            <p:ph type="ctrTitle"/>
          </p:nvPr>
        </p:nvSpPr>
        <p:spPr>
          <a:xfrm>
            <a:off x="2455863" y="596900"/>
            <a:ext cx="6192837" cy="3581400"/>
          </a:xfrm>
        </p:spPr>
        <p:txBody>
          <a:bodyPr/>
          <a:lstStyle>
            <a:lvl1pPr>
              <a:defRPr sz="5200" b="1"/>
            </a:lvl1pPr>
          </a:lstStyle>
          <a:p>
            <a:r>
              <a:rPr lang="zh-CN" altLang="en-US"/>
              <a:t>单击此处编辑母版标题样式</a:t>
            </a:r>
          </a:p>
        </p:txBody>
      </p:sp>
      <p:sp>
        <p:nvSpPr>
          <p:cNvPr id="15408"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r>
              <a:rPr lang="zh-CN" altLang="en-US"/>
              <a:t>单击此处编辑母版副标题样式</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zh-CN"/>
          </a:p>
        </p:txBody>
      </p:sp>
      <p:sp>
        <p:nvSpPr>
          <p:cNvPr id="47" name="Rectangle 45"/>
          <p:cNvSpPr>
            <a:spLocks noGrp="1" noChangeArrowheads="1"/>
          </p:cNvSpPr>
          <p:nvPr>
            <p:ph type="ftr" sz="quarter" idx="11"/>
          </p:nvPr>
        </p:nvSpPr>
        <p:spPr/>
        <p:txBody>
          <a:bodyPr/>
          <a:lstStyle>
            <a:lvl1pPr>
              <a:defRPr/>
            </a:lvl1pPr>
          </a:lstStyle>
          <a:p>
            <a:pPr>
              <a:defRPr/>
            </a:pPr>
            <a:endParaRPr lang="en-US" altLang="zh-CN"/>
          </a:p>
        </p:txBody>
      </p:sp>
      <p:sp>
        <p:nvSpPr>
          <p:cNvPr id="48" name="Rectangle 46"/>
          <p:cNvSpPr>
            <a:spLocks noGrp="1" noChangeArrowheads="1"/>
          </p:cNvSpPr>
          <p:nvPr>
            <p:ph type="sldNum" sz="quarter" idx="12"/>
          </p:nvPr>
        </p:nvSpPr>
        <p:spPr/>
        <p:txBody>
          <a:bodyPr/>
          <a:lstStyle>
            <a:lvl1pPr>
              <a:defRPr/>
            </a:lvl1pPr>
          </a:lstStyle>
          <a:p>
            <a:pPr>
              <a:defRPr/>
            </a:pPr>
            <a:fld id="{4FA2F536-17DB-40D3-B6BE-C4E6080F1C6A}" type="slidenum">
              <a:rPr lang="en-US" altLang="zh-CN"/>
              <a:pPr>
                <a:defRPr/>
              </a:pPr>
              <a:t>‹#›</a:t>
            </a:fld>
            <a:endParaRPr lang="en-US" altLang="zh-CN"/>
          </a:p>
        </p:txBody>
      </p:sp>
    </p:spTree>
    <p:extLst>
      <p:ext uri="{BB962C8B-B14F-4D97-AF65-F5344CB8AC3E}">
        <p14:creationId xmlns:p14="http://schemas.microsoft.com/office/powerpoint/2010/main" val="3586345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9"/>
          <p:cNvSpPr>
            <a:spLocks noGrp="1" noChangeArrowheads="1"/>
          </p:cNvSpPr>
          <p:nvPr>
            <p:ph type="sldNum" sz="quarter" idx="12"/>
          </p:nvPr>
        </p:nvSpPr>
        <p:spPr>
          <a:ln/>
        </p:spPr>
        <p:txBody>
          <a:bodyPr/>
          <a:lstStyle>
            <a:lvl1pPr>
              <a:defRPr/>
            </a:lvl1pPr>
          </a:lstStyle>
          <a:p>
            <a:pPr>
              <a:defRPr/>
            </a:pPr>
            <a:fld id="{7658D26B-D5A8-454B-97AE-881488365030}" type="slidenum">
              <a:rPr lang="en-US" altLang="zh-CN"/>
              <a:pPr>
                <a:defRPr/>
              </a:pPr>
              <a:t>‹#›</a:t>
            </a:fld>
            <a:endParaRPr lang="en-US" altLang="zh-CN"/>
          </a:p>
        </p:txBody>
      </p:sp>
    </p:spTree>
    <p:extLst>
      <p:ext uri="{BB962C8B-B14F-4D97-AF65-F5344CB8AC3E}">
        <p14:creationId xmlns:p14="http://schemas.microsoft.com/office/powerpoint/2010/main" val="1608479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6225" y="103188"/>
            <a:ext cx="2060575" cy="59531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2913" y="103188"/>
            <a:ext cx="6030912" cy="59531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9"/>
          <p:cNvSpPr>
            <a:spLocks noGrp="1" noChangeArrowheads="1"/>
          </p:cNvSpPr>
          <p:nvPr>
            <p:ph type="sldNum" sz="quarter" idx="12"/>
          </p:nvPr>
        </p:nvSpPr>
        <p:spPr>
          <a:ln/>
        </p:spPr>
        <p:txBody>
          <a:bodyPr/>
          <a:lstStyle>
            <a:lvl1pPr>
              <a:defRPr/>
            </a:lvl1pPr>
          </a:lstStyle>
          <a:p>
            <a:pPr>
              <a:defRPr/>
            </a:pPr>
            <a:fld id="{2AB7BCD3-64DF-4DA5-996D-D6E7389F1E83}" type="slidenum">
              <a:rPr lang="en-US" altLang="zh-CN"/>
              <a:pPr>
                <a:defRPr/>
              </a:pPr>
              <a:t>‹#›</a:t>
            </a:fld>
            <a:endParaRPr lang="en-US" altLang="zh-CN"/>
          </a:p>
        </p:txBody>
      </p:sp>
    </p:spTree>
    <p:extLst>
      <p:ext uri="{BB962C8B-B14F-4D97-AF65-F5344CB8AC3E}">
        <p14:creationId xmlns:p14="http://schemas.microsoft.com/office/powerpoint/2010/main" val="1713265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42913" y="103188"/>
            <a:ext cx="8243887" cy="131445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4561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510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3903663"/>
            <a:ext cx="4038600" cy="2152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49"/>
          <p:cNvSpPr>
            <a:spLocks noGrp="1" noChangeArrowheads="1"/>
          </p:cNvSpPr>
          <p:nvPr>
            <p:ph type="sldNum" sz="quarter" idx="12"/>
          </p:nvPr>
        </p:nvSpPr>
        <p:spPr>
          <a:ln/>
        </p:spPr>
        <p:txBody>
          <a:bodyPr/>
          <a:lstStyle>
            <a:lvl1pPr>
              <a:defRPr/>
            </a:lvl1pPr>
          </a:lstStyle>
          <a:p>
            <a:pPr>
              <a:defRPr/>
            </a:pPr>
            <a:fld id="{3BC34CDA-B7CA-44E8-BA82-5E60E4E4F889}" type="slidenum">
              <a:rPr lang="en-US" altLang="zh-CN"/>
              <a:pPr>
                <a:defRPr/>
              </a:pPr>
              <a:t>‹#›</a:t>
            </a:fld>
            <a:endParaRPr lang="en-US" altLang="zh-CN"/>
          </a:p>
        </p:txBody>
      </p:sp>
    </p:spTree>
    <p:extLst>
      <p:ext uri="{BB962C8B-B14F-4D97-AF65-F5344CB8AC3E}">
        <p14:creationId xmlns:p14="http://schemas.microsoft.com/office/powerpoint/2010/main" val="388617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42913" y="103188"/>
            <a:ext cx="8243887" cy="1314450"/>
          </a:xfrm>
        </p:spPr>
        <p:txBody>
          <a:bodyPr/>
          <a:lstStyle/>
          <a:p>
            <a:r>
              <a:rPr lang="zh-CN" altLang="en-US"/>
              <a:t>单击此处编辑母版标题样式</a:t>
            </a:r>
          </a:p>
        </p:txBody>
      </p:sp>
      <p:sp>
        <p:nvSpPr>
          <p:cNvPr id="3" name="内容占位符 2"/>
          <p:cNvSpPr>
            <a:spLocks noGrp="1"/>
          </p:cNvSpPr>
          <p:nvPr>
            <p:ph sz="quarter" idx="1"/>
          </p:nvPr>
        </p:nvSpPr>
        <p:spPr>
          <a:xfrm>
            <a:off x="457200" y="1600200"/>
            <a:ext cx="4038600" cy="21510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510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 y="3903663"/>
            <a:ext cx="4038600" cy="2152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0" y="3903663"/>
            <a:ext cx="4038600" cy="2152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49"/>
          <p:cNvSpPr>
            <a:spLocks noGrp="1" noChangeArrowheads="1"/>
          </p:cNvSpPr>
          <p:nvPr>
            <p:ph type="sldNum" sz="quarter" idx="12"/>
          </p:nvPr>
        </p:nvSpPr>
        <p:spPr>
          <a:ln/>
        </p:spPr>
        <p:txBody>
          <a:bodyPr/>
          <a:lstStyle>
            <a:lvl1pPr>
              <a:defRPr/>
            </a:lvl1pPr>
          </a:lstStyle>
          <a:p>
            <a:pPr>
              <a:defRPr/>
            </a:pPr>
            <a:fld id="{C5B8D621-4246-4E5C-9643-6E25C3E1BFC6}" type="slidenum">
              <a:rPr lang="en-US" altLang="zh-CN"/>
              <a:pPr>
                <a:defRPr/>
              </a:pPr>
              <a:t>‹#›</a:t>
            </a:fld>
            <a:endParaRPr lang="en-US" altLang="zh-CN"/>
          </a:p>
        </p:txBody>
      </p:sp>
    </p:spTree>
    <p:extLst>
      <p:ext uri="{BB962C8B-B14F-4D97-AF65-F5344CB8AC3E}">
        <p14:creationId xmlns:p14="http://schemas.microsoft.com/office/powerpoint/2010/main" val="62786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42913" y="103188"/>
            <a:ext cx="8243887" cy="131445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4561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4561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9"/>
          <p:cNvSpPr>
            <a:spLocks noGrp="1" noChangeArrowheads="1"/>
          </p:cNvSpPr>
          <p:nvPr>
            <p:ph type="sldNum" sz="quarter" idx="12"/>
          </p:nvPr>
        </p:nvSpPr>
        <p:spPr>
          <a:ln/>
        </p:spPr>
        <p:txBody>
          <a:bodyPr/>
          <a:lstStyle>
            <a:lvl1pPr>
              <a:defRPr/>
            </a:lvl1pPr>
          </a:lstStyle>
          <a:p>
            <a:pPr>
              <a:defRPr/>
            </a:pPr>
            <a:fld id="{E98E538B-F598-48DE-AD05-8E8837DFD4EE}" type="slidenum">
              <a:rPr lang="en-US" altLang="zh-CN"/>
              <a:pPr>
                <a:defRPr/>
              </a:pPr>
              <a:t>‹#›</a:t>
            </a:fld>
            <a:endParaRPr lang="en-US" altLang="zh-CN"/>
          </a:p>
        </p:txBody>
      </p:sp>
    </p:spTree>
    <p:extLst>
      <p:ext uri="{BB962C8B-B14F-4D97-AF65-F5344CB8AC3E}">
        <p14:creationId xmlns:p14="http://schemas.microsoft.com/office/powerpoint/2010/main" val="1077331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42913" y="103188"/>
            <a:ext cx="8243887" cy="1314450"/>
          </a:xfrm>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4561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510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3903663"/>
            <a:ext cx="4038600" cy="2152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49"/>
          <p:cNvSpPr>
            <a:spLocks noGrp="1" noChangeArrowheads="1"/>
          </p:cNvSpPr>
          <p:nvPr>
            <p:ph type="sldNum" sz="quarter" idx="12"/>
          </p:nvPr>
        </p:nvSpPr>
        <p:spPr>
          <a:ln/>
        </p:spPr>
        <p:txBody>
          <a:bodyPr/>
          <a:lstStyle>
            <a:lvl1pPr>
              <a:defRPr/>
            </a:lvl1pPr>
          </a:lstStyle>
          <a:p>
            <a:pPr>
              <a:defRPr/>
            </a:pPr>
            <a:fld id="{A3FB0F1C-BEB9-479B-BEB2-F07BFEEA6C36}" type="slidenum">
              <a:rPr lang="en-US" altLang="zh-CN"/>
              <a:pPr>
                <a:defRPr/>
              </a:pPr>
              <a:t>‹#›</a:t>
            </a:fld>
            <a:endParaRPr lang="en-US" altLang="zh-CN"/>
          </a:p>
        </p:txBody>
      </p:sp>
    </p:spTree>
    <p:extLst>
      <p:ext uri="{BB962C8B-B14F-4D97-AF65-F5344CB8AC3E}">
        <p14:creationId xmlns:p14="http://schemas.microsoft.com/office/powerpoint/2010/main" val="3370592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69" y="2268141"/>
            <a:ext cx="7358063" cy="2321719"/>
          </a:xfrm>
          <a:prstGeom prst="rect">
            <a:avLst/>
          </a:prstGeom>
        </p:spPr>
        <p:txBody>
          <a:bodyPr/>
          <a:lstStyle/>
          <a:p>
            <a:r>
              <a:rPr dirty="0"/>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74448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9"/>
          <p:cNvSpPr>
            <a:spLocks noGrp="1" noChangeArrowheads="1"/>
          </p:cNvSpPr>
          <p:nvPr>
            <p:ph type="sldNum" sz="quarter" idx="12"/>
          </p:nvPr>
        </p:nvSpPr>
        <p:spPr>
          <a:ln/>
        </p:spPr>
        <p:txBody>
          <a:bodyPr/>
          <a:lstStyle>
            <a:lvl1pPr>
              <a:defRPr/>
            </a:lvl1pPr>
          </a:lstStyle>
          <a:p>
            <a:pPr>
              <a:defRPr/>
            </a:pPr>
            <a:fld id="{78E20D4B-E2F5-4068-A935-EEC346F4F775}" type="slidenum">
              <a:rPr lang="en-US" altLang="zh-CN"/>
              <a:pPr>
                <a:defRPr/>
              </a:pPr>
              <a:t>‹#›</a:t>
            </a:fld>
            <a:endParaRPr lang="en-US" altLang="zh-CN"/>
          </a:p>
        </p:txBody>
      </p:sp>
    </p:spTree>
    <p:extLst>
      <p:ext uri="{BB962C8B-B14F-4D97-AF65-F5344CB8AC3E}">
        <p14:creationId xmlns:p14="http://schemas.microsoft.com/office/powerpoint/2010/main" val="306643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9"/>
          <p:cNvSpPr>
            <a:spLocks noGrp="1" noChangeArrowheads="1"/>
          </p:cNvSpPr>
          <p:nvPr>
            <p:ph type="sldNum" sz="quarter" idx="12"/>
          </p:nvPr>
        </p:nvSpPr>
        <p:spPr>
          <a:ln/>
        </p:spPr>
        <p:txBody>
          <a:bodyPr/>
          <a:lstStyle>
            <a:lvl1pPr>
              <a:defRPr/>
            </a:lvl1pPr>
          </a:lstStyle>
          <a:p>
            <a:pPr>
              <a:defRPr/>
            </a:pPr>
            <a:fld id="{E7E07A42-35A7-4DCC-BBAA-7AD57C262063}" type="slidenum">
              <a:rPr lang="en-US" altLang="zh-CN"/>
              <a:pPr>
                <a:defRPr/>
              </a:pPr>
              <a:t>‹#›</a:t>
            </a:fld>
            <a:endParaRPr lang="en-US" altLang="zh-CN"/>
          </a:p>
        </p:txBody>
      </p:sp>
    </p:spTree>
    <p:extLst>
      <p:ext uri="{BB962C8B-B14F-4D97-AF65-F5344CB8AC3E}">
        <p14:creationId xmlns:p14="http://schemas.microsoft.com/office/powerpoint/2010/main" val="82839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9"/>
          <p:cNvSpPr>
            <a:spLocks noGrp="1" noChangeArrowheads="1"/>
          </p:cNvSpPr>
          <p:nvPr>
            <p:ph type="sldNum" sz="quarter" idx="12"/>
          </p:nvPr>
        </p:nvSpPr>
        <p:spPr>
          <a:ln/>
        </p:spPr>
        <p:txBody>
          <a:bodyPr/>
          <a:lstStyle>
            <a:lvl1pPr>
              <a:defRPr/>
            </a:lvl1pPr>
          </a:lstStyle>
          <a:p>
            <a:pPr>
              <a:defRPr/>
            </a:pPr>
            <a:fld id="{73F17D6A-CF3C-447A-97B4-B3D3A90423F2}" type="slidenum">
              <a:rPr lang="en-US" altLang="zh-CN"/>
              <a:pPr>
                <a:defRPr/>
              </a:pPr>
              <a:t>‹#›</a:t>
            </a:fld>
            <a:endParaRPr lang="en-US" altLang="zh-CN"/>
          </a:p>
        </p:txBody>
      </p:sp>
    </p:spTree>
    <p:extLst>
      <p:ext uri="{BB962C8B-B14F-4D97-AF65-F5344CB8AC3E}">
        <p14:creationId xmlns:p14="http://schemas.microsoft.com/office/powerpoint/2010/main" val="337451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49"/>
          <p:cNvSpPr>
            <a:spLocks noGrp="1" noChangeArrowheads="1"/>
          </p:cNvSpPr>
          <p:nvPr>
            <p:ph type="sldNum" sz="quarter" idx="12"/>
          </p:nvPr>
        </p:nvSpPr>
        <p:spPr>
          <a:ln/>
        </p:spPr>
        <p:txBody>
          <a:bodyPr/>
          <a:lstStyle>
            <a:lvl1pPr>
              <a:defRPr/>
            </a:lvl1pPr>
          </a:lstStyle>
          <a:p>
            <a:pPr>
              <a:defRPr/>
            </a:pPr>
            <a:fld id="{5DBA3F97-0BEB-494D-9409-8D38A100D521}" type="slidenum">
              <a:rPr lang="en-US" altLang="zh-CN"/>
              <a:pPr>
                <a:defRPr/>
              </a:pPr>
              <a:t>‹#›</a:t>
            </a:fld>
            <a:endParaRPr lang="en-US" altLang="zh-CN"/>
          </a:p>
        </p:txBody>
      </p:sp>
    </p:spTree>
    <p:extLst>
      <p:ext uri="{BB962C8B-B14F-4D97-AF65-F5344CB8AC3E}">
        <p14:creationId xmlns:p14="http://schemas.microsoft.com/office/powerpoint/2010/main" val="202488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49"/>
          <p:cNvSpPr>
            <a:spLocks noGrp="1" noChangeArrowheads="1"/>
          </p:cNvSpPr>
          <p:nvPr>
            <p:ph type="sldNum" sz="quarter" idx="12"/>
          </p:nvPr>
        </p:nvSpPr>
        <p:spPr>
          <a:ln/>
        </p:spPr>
        <p:txBody>
          <a:bodyPr/>
          <a:lstStyle>
            <a:lvl1pPr>
              <a:defRPr/>
            </a:lvl1pPr>
          </a:lstStyle>
          <a:p>
            <a:pPr>
              <a:defRPr/>
            </a:pPr>
            <a:fld id="{97FF30D3-74B8-460D-A309-1F96C36FB7DE}" type="slidenum">
              <a:rPr lang="en-US" altLang="zh-CN"/>
              <a:pPr>
                <a:defRPr/>
              </a:pPr>
              <a:t>‹#›</a:t>
            </a:fld>
            <a:endParaRPr lang="en-US" altLang="zh-CN"/>
          </a:p>
        </p:txBody>
      </p:sp>
    </p:spTree>
    <p:extLst>
      <p:ext uri="{BB962C8B-B14F-4D97-AF65-F5344CB8AC3E}">
        <p14:creationId xmlns:p14="http://schemas.microsoft.com/office/powerpoint/2010/main" val="380561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49"/>
          <p:cNvSpPr>
            <a:spLocks noGrp="1" noChangeArrowheads="1"/>
          </p:cNvSpPr>
          <p:nvPr>
            <p:ph type="sldNum" sz="quarter" idx="12"/>
          </p:nvPr>
        </p:nvSpPr>
        <p:spPr>
          <a:ln/>
        </p:spPr>
        <p:txBody>
          <a:bodyPr/>
          <a:lstStyle>
            <a:lvl1pPr>
              <a:defRPr/>
            </a:lvl1pPr>
          </a:lstStyle>
          <a:p>
            <a:pPr>
              <a:defRPr/>
            </a:pPr>
            <a:fld id="{AF5A18CB-8387-4080-9633-CE6C5FCADB2E}" type="slidenum">
              <a:rPr lang="en-US" altLang="zh-CN"/>
              <a:pPr>
                <a:defRPr/>
              </a:pPr>
              <a:t>‹#›</a:t>
            </a:fld>
            <a:endParaRPr lang="en-US" altLang="zh-CN"/>
          </a:p>
        </p:txBody>
      </p:sp>
    </p:spTree>
    <p:extLst>
      <p:ext uri="{BB962C8B-B14F-4D97-AF65-F5344CB8AC3E}">
        <p14:creationId xmlns:p14="http://schemas.microsoft.com/office/powerpoint/2010/main" val="2637678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9"/>
          <p:cNvSpPr>
            <a:spLocks noGrp="1" noChangeArrowheads="1"/>
          </p:cNvSpPr>
          <p:nvPr>
            <p:ph type="sldNum" sz="quarter" idx="12"/>
          </p:nvPr>
        </p:nvSpPr>
        <p:spPr>
          <a:ln/>
        </p:spPr>
        <p:txBody>
          <a:bodyPr/>
          <a:lstStyle>
            <a:lvl1pPr>
              <a:defRPr/>
            </a:lvl1pPr>
          </a:lstStyle>
          <a:p>
            <a:pPr>
              <a:defRPr/>
            </a:pPr>
            <a:fld id="{EC91D61E-C37E-4853-A7BF-466382E66BCC}" type="slidenum">
              <a:rPr lang="en-US" altLang="zh-CN"/>
              <a:pPr>
                <a:defRPr/>
              </a:pPr>
              <a:t>‹#›</a:t>
            </a:fld>
            <a:endParaRPr lang="en-US" altLang="zh-CN"/>
          </a:p>
        </p:txBody>
      </p:sp>
    </p:spTree>
    <p:extLst>
      <p:ext uri="{BB962C8B-B14F-4D97-AF65-F5344CB8AC3E}">
        <p14:creationId xmlns:p14="http://schemas.microsoft.com/office/powerpoint/2010/main" val="3117721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9"/>
          <p:cNvSpPr>
            <a:spLocks noGrp="1" noChangeArrowheads="1"/>
          </p:cNvSpPr>
          <p:nvPr>
            <p:ph type="sldNum" sz="quarter" idx="12"/>
          </p:nvPr>
        </p:nvSpPr>
        <p:spPr>
          <a:ln/>
        </p:spPr>
        <p:txBody>
          <a:bodyPr/>
          <a:lstStyle>
            <a:lvl1pPr>
              <a:defRPr/>
            </a:lvl1pPr>
          </a:lstStyle>
          <a:p>
            <a:pPr>
              <a:defRPr/>
            </a:pPr>
            <a:fld id="{68A1CF56-CAA9-485B-A28D-8B353CB750D8}" type="slidenum">
              <a:rPr lang="en-US" altLang="zh-CN"/>
              <a:pPr>
                <a:defRPr/>
              </a:pPr>
              <a:t>‹#›</a:t>
            </a:fld>
            <a:endParaRPr lang="en-US" altLang="zh-CN"/>
          </a:p>
        </p:txBody>
      </p:sp>
    </p:spTree>
    <p:extLst>
      <p:ext uri="{BB962C8B-B14F-4D97-AF65-F5344CB8AC3E}">
        <p14:creationId xmlns:p14="http://schemas.microsoft.com/office/powerpoint/2010/main" val="134691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81" name="Rectangle 45"/>
          <p:cNvSpPr>
            <a:spLocks noGrp="1" noChangeArrowheads="1"/>
          </p:cNvSpPr>
          <p:nvPr>
            <p:ph type="title"/>
          </p:nvPr>
        </p:nvSpPr>
        <p:spPr bwMode="auto">
          <a:xfrm>
            <a:off x="442913" y="103188"/>
            <a:ext cx="8243887"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dirty="0"/>
              <a:t>单击此处编辑母版标题样式</a:t>
            </a:r>
          </a:p>
        </p:txBody>
      </p:sp>
      <p:sp>
        <p:nvSpPr>
          <p:cNvPr id="1028" name="Rectangle 46"/>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383" name="Rectangle 47"/>
          <p:cNvSpPr>
            <a:spLocks noGrp="1" noChangeArrowheads="1"/>
          </p:cNvSpPr>
          <p:nvPr>
            <p:ph type="dt" sz="half" idx="2"/>
          </p:nvPr>
        </p:nvSpPr>
        <p:spPr bwMode="auto">
          <a:xfrm>
            <a:off x="457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a:latin typeface="+mn-lt"/>
                <a:ea typeface="楷体" pitchFamily="49" charset="-122"/>
              </a:defRPr>
            </a:lvl1pPr>
          </a:lstStyle>
          <a:p>
            <a:pPr>
              <a:defRPr/>
            </a:pPr>
            <a:endParaRPr lang="en-US" altLang="zh-CN"/>
          </a:p>
        </p:txBody>
      </p:sp>
      <p:sp>
        <p:nvSpPr>
          <p:cNvPr id="14384" name="Rectangle 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mn-lt"/>
                <a:ea typeface="楷体" pitchFamily="49" charset="-122"/>
              </a:defRPr>
            </a:lvl1pPr>
          </a:lstStyle>
          <a:p>
            <a:pPr>
              <a:defRPr/>
            </a:pPr>
            <a:endParaRPr lang="en-US" altLang="zh-CN"/>
          </a:p>
        </p:txBody>
      </p:sp>
      <p:sp>
        <p:nvSpPr>
          <p:cNvPr id="14385" name="Rectangle 49"/>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mn-lt"/>
                <a:ea typeface="楷体" pitchFamily="49" charset="-122"/>
              </a:defRPr>
            </a:lvl1pPr>
          </a:lstStyle>
          <a:p>
            <a:pPr>
              <a:defRPr/>
            </a:pPr>
            <a:fld id="{725E670F-3292-4BAF-8527-F7F659CFCAA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824"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5" r:id="rId16"/>
  </p:sldLayoutIdLst>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n-lt"/>
          <a:ea typeface="楷体" pitchFamily="49" charset="-122"/>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楷体" pitchFamily="49" charset="-122"/>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楷体" pitchFamily="49" charset="-122"/>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楷体" pitchFamily="49" charset="-122"/>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楷体" pitchFamily="49" charset="-122"/>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宋体" pitchFamily="2" charset="-122"/>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宋体" pitchFamily="2" charset="-122"/>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宋体" pitchFamily="2" charset="-122"/>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楷体"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楷体"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楷体"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楷体" pitchFamily="49" charset="-122"/>
        </a:defRPr>
      </a:lvl4pPr>
      <a:lvl5pPr marL="2057400" indent="-228600" algn="l" rtl="0" eaLnBrk="0" fontAlgn="base" hangingPunct="0">
        <a:spcBef>
          <a:spcPct val="20000"/>
        </a:spcBef>
        <a:spcAft>
          <a:spcPct val="0"/>
        </a:spcAft>
        <a:buChar char="»"/>
        <a:defRPr sz="2000">
          <a:solidFill>
            <a:schemeClr val="tx1"/>
          </a:solidFill>
          <a:latin typeface="+mn-lt"/>
          <a:ea typeface="楷体" pitchFamily="49"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4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4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7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47.tif"/><Relationship Id="rId3" Type="http://schemas.openxmlformats.org/officeDocument/2006/relationships/image" Target="../media/image42.jpeg"/><Relationship Id="rId7" Type="http://schemas.openxmlformats.org/officeDocument/2006/relationships/image" Target="../media/image46.tif"/><Relationship Id="rId2" Type="http://schemas.openxmlformats.org/officeDocument/2006/relationships/image" Target="../media/image41.jpeg"/><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zh-CN" altLang="en-US" sz="6000" dirty="0">
                <a:latin typeface="楷体_GB2312" pitchFamily="49" charset="-122"/>
              </a:rPr>
              <a:t>自然语言处理</a:t>
            </a:r>
            <a:br>
              <a:rPr lang="zh-CN" altLang="en-US" sz="6000" dirty="0">
                <a:latin typeface="楷体_GB2312" pitchFamily="49" charset="-122"/>
              </a:rPr>
            </a:br>
            <a:br>
              <a:rPr lang="zh-CN" altLang="en-US" sz="2400" dirty="0">
                <a:latin typeface="楷体_GB2312" pitchFamily="49" charset="-122"/>
              </a:rPr>
            </a:br>
            <a:r>
              <a:rPr lang="zh-CN" altLang="en-US" sz="3600" dirty="0">
                <a:latin typeface="楷体_GB2312" pitchFamily="49" charset="-122"/>
              </a:rPr>
              <a:t>第</a:t>
            </a:r>
            <a:r>
              <a:rPr lang="en-US" altLang="zh-CN" sz="3600" dirty="0">
                <a:latin typeface="楷体_GB2312" pitchFamily="49" charset="-122"/>
              </a:rPr>
              <a:t>07</a:t>
            </a:r>
            <a:r>
              <a:rPr lang="zh-CN" altLang="en-US" sz="3600" dirty="0">
                <a:latin typeface="楷体_GB2312" pitchFamily="49" charset="-122"/>
              </a:rPr>
              <a:t>章 向量语义与嵌入</a:t>
            </a:r>
          </a:p>
        </p:txBody>
      </p:sp>
      <p:sp>
        <p:nvSpPr>
          <p:cNvPr id="2051" name="Rectangle 3"/>
          <p:cNvSpPr>
            <a:spLocks noGrp="1" noChangeArrowheads="1"/>
          </p:cNvSpPr>
          <p:nvPr>
            <p:ph type="subTitle" idx="1"/>
          </p:nvPr>
        </p:nvSpPr>
        <p:spPr/>
        <p:txBody>
          <a:bodyPr/>
          <a:lstStyle/>
          <a:p>
            <a:pPr eaLnBrk="1" hangingPunct="1">
              <a:defRPr/>
            </a:pPr>
            <a:r>
              <a:rPr lang="zh-CN" altLang="en-US" dirty="0">
                <a:latin typeface="楷体_GB2312" pitchFamily="49" charset="-122"/>
              </a:rPr>
              <a:t>西工大软件学院 刘春</a:t>
            </a:r>
            <a:endParaRPr lang="en-US" altLang="zh-CN" dirty="0">
              <a:latin typeface="楷体_GB2312" pitchFamily="49" charset="-122"/>
            </a:endParaRPr>
          </a:p>
        </p:txBody>
      </p:sp>
      <p:sp>
        <p:nvSpPr>
          <p:cNvPr id="4" name="Rectangle 3">
            <a:extLst>
              <a:ext uri="{FF2B5EF4-FFF2-40B4-BE49-F238E27FC236}">
                <a16:creationId xmlns:a16="http://schemas.microsoft.com/office/drawing/2014/main" id="{1796E90F-D236-42E8-827A-ACF693B53F16}"/>
              </a:ext>
            </a:extLst>
          </p:cNvPr>
          <p:cNvSpPr txBox="1">
            <a:spLocks noChangeArrowheads="1"/>
          </p:cNvSpPr>
          <p:nvPr/>
        </p:nvSpPr>
        <p:spPr bwMode="auto">
          <a:xfrm>
            <a:off x="323528" y="6093296"/>
            <a:ext cx="8642350" cy="622300"/>
          </a:xfrm>
          <a:prstGeom prst="rect">
            <a:avLst/>
          </a:prstGeom>
          <a:noFill/>
          <a:ln>
            <a:noFill/>
          </a:ln>
        </p:spPr>
        <p:txBody>
          <a:bodyPr/>
          <a:lstStyle>
            <a:lvl1pPr marL="0" indent="0" algn="ctr" rtl="0" eaLnBrk="0" fontAlgn="base" hangingPunct="0">
              <a:spcBef>
                <a:spcPct val="20000"/>
              </a:spcBef>
              <a:spcAft>
                <a:spcPct val="0"/>
              </a:spcAft>
              <a:buFontTx/>
              <a:buNone/>
              <a:defRPr sz="3200" b="1">
                <a:solidFill>
                  <a:schemeClr val="tx1"/>
                </a:solidFill>
                <a:effectLst>
                  <a:outerShdw blurRad="38100" dist="38100" dir="2700000" algn="tl">
                    <a:srgbClr val="C0C0C0"/>
                  </a:outerShdw>
                </a:effectLst>
                <a:latin typeface="+mn-lt"/>
                <a:ea typeface="楷体_GB2312"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楷体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楷体_GB2312"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楷体_GB2312" pitchFamily="49" charset="-122"/>
              </a:defRPr>
            </a:lvl4pPr>
            <a:lvl5pPr marL="2057400" indent="-228600" algn="l" rtl="0" eaLnBrk="0" fontAlgn="base" hangingPunct="0">
              <a:spcBef>
                <a:spcPct val="20000"/>
              </a:spcBef>
              <a:spcAft>
                <a:spcPct val="0"/>
              </a:spcAft>
              <a:buChar char="»"/>
              <a:defRPr sz="2000">
                <a:solidFill>
                  <a:schemeClr val="tx1"/>
                </a:solidFill>
                <a:latin typeface="+mn-lt"/>
                <a:ea typeface="楷体_GB2312" pitchFamily="49"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defRPr/>
            </a:pPr>
            <a:r>
              <a:rPr lang="zh-CN" altLang="en-US" sz="2800" kern="0" dirty="0">
                <a:effectLst/>
                <a:latin typeface="楷体" panose="02010609060101010101" pitchFamily="49" charset="-122"/>
                <a:ea typeface="楷体" panose="02010609060101010101" pitchFamily="49" charset="-122"/>
              </a:rPr>
              <a:t>参考：</a:t>
            </a:r>
            <a:r>
              <a:rPr lang="en-US" altLang="zh-CN" sz="2800" kern="0" dirty="0">
                <a:effectLst/>
                <a:ea typeface="楷体" panose="02010609060101010101" pitchFamily="49" charset="-122"/>
              </a:rPr>
              <a:t>Dan </a:t>
            </a:r>
            <a:r>
              <a:rPr lang="en-US" altLang="zh-CN" sz="2800" kern="0" dirty="0" err="1">
                <a:effectLst/>
                <a:ea typeface="楷体" panose="02010609060101010101" pitchFamily="49" charset="-122"/>
              </a:rPr>
              <a:t>Jurafsky</a:t>
            </a:r>
            <a:r>
              <a:rPr lang="en-US" altLang="zh-CN" sz="2800" kern="0" dirty="0">
                <a:effectLst/>
                <a:latin typeface="楷体" panose="02010609060101010101" pitchFamily="49" charset="-122"/>
                <a:ea typeface="楷体" panose="02010609060101010101" pitchFamily="49" charset="-122"/>
              </a:rPr>
              <a:t>《</a:t>
            </a:r>
            <a:r>
              <a:rPr lang="zh-CN" altLang="en-US" sz="2800" kern="0" dirty="0">
                <a:effectLst/>
                <a:latin typeface="楷体" panose="02010609060101010101" pitchFamily="49" charset="-122"/>
                <a:ea typeface="楷体" panose="02010609060101010101" pitchFamily="49" charset="-122"/>
              </a:rPr>
              <a:t>自然语言处理</a:t>
            </a:r>
            <a:r>
              <a:rPr lang="en-US" altLang="zh-CN" sz="2800" kern="0" dirty="0">
                <a:effectLst/>
                <a:latin typeface="楷体" panose="02010609060101010101" pitchFamily="49" charset="-122"/>
                <a:ea typeface="楷体" panose="02010609060101010101" pitchFamily="49" charset="-122"/>
              </a:rPr>
              <a:t>》</a:t>
            </a:r>
            <a:endParaRPr lang="zh-CN" altLang="en-US" sz="2800" kern="0" dirty="0">
              <a:effectLst/>
              <a:latin typeface="楷体" panose="02010609060101010101" pitchFamily="49" charset="-122"/>
              <a:ea typeface="楷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ChangeArrowheads="1"/>
          </p:cNvSpPr>
          <p:nvPr>
            <p:ph type="title"/>
          </p:nvPr>
        </p:nvSpPr>
        <p:spPr>
          <a:xfrm>
            <a:off x="539552" y="286605"/>
            <a:ext cx="8496944" cy="780196"/>
          </a:xfrm>
        </p:spPr>
        <p:txBody>
          <a:bodyPr/>
          <a:lstStyle/>
          <a:p>
            <a:r>
              <a:rPr lang="zh-CN" altLang="en-US" dirty="0"/>
              <a:t>关系</a:t>
            </a:r>
            <a:r>
              <a:rPr lang="en-US" altLang="zh-CN" dirty="0"/>
              <a:t>4</a:t>
            </a:r>
            <a:r>
              <a:rPr lang="zh-CN" altLang="en-US" dirty="0"/>
              <a:t>：词的关联性</a:t>
            </a:r>
            <a:r>
              <a:rPr lang="en-US" altLang="zh-CN" dirty="0"/>
              <a:t>(Relatedness)</a:t>
            </a:r>
            <a:endParaRPr lang="en-US" dirty="0"/>
          </a:p>
        </p:txBody>
      </p:sp>
      <p:sp>
        <p:nvSpPr>
          <p:cNvPr id="82947" name="Rectangle 1027"/>
          <p:cNvSpPr>
            <a:spLocks noGrp="1" noChangeArrowheads="1"/>
          </p:cNvSpPr>
          <p:nvPr>
            <p:ph sz="quarter" idx="1"/>
          </p:nvPr>
        </p:nvSpPr>
        <p:spPr/>
        <p:txBody>
          <a:bodyPr>
            <a:normAutofit/>
          </a:bodyPr>
          <a:lstStyle/>
          <a:p>
            <a:pPr>
              <a:lnSpc>
                <a:spcPct val="90000"/>
              </a:lnSpc>
            </a:pPr>
            <a:r>
              <a:rPr lang="zh-CN" altLang="en-US" sz="3200" dirty="0"/>
              <a:t>也称为</a:t>
            </a:r>
            <a:r>
              <a:rPr lang="en-US" sz="3200" dirty="0"/>
              <a:t>“</a:t>
            </a:r>
            <a:r>
              <a:rPr lang="zh-CN" altLang="en-US" sz="3200" dirty="0"/>
              <a:t>词的联想</a:t>
            </a:r>
            <a:r>
              <a:rPr lang="en-US" altLang="zh-CN" dirty="0"/>
              <a:t>”</a:t>
            </a:r>
            <a:endParaRPr lang="en-US" sz="3200" dirty="0"/>
          </a:p>
          <a:p>
            <a:pPr>
              <a:lnSpc>
                <a:spcPct val="90000"/>
              </a:lnSpc>
            </a:pPr>
            <a:r>
              <a:rPr lang="zh-CN" altLang="en-US" sz="3200" dirty="0"/>
              <a:t>词通过语义框架或者语义场联系</a:t>
            </a:r>
            <a:endParaRPr lang="en-US" sz="3200" b="1" dirty="0"/>
          </a:p>
          <a:p>
            <a:pPr lvl="2">
              <a:lnSpc>
                <a:spcPct val="90000"/>
              </a:lnSpc>
            </a:pPr>
            <a:endParaRPr lang="en-US" sz="2800" dirty="0">
              <a:latin typeface="Courier"/>
              <a:cs typeface="Courier"/>
            </a:endParaRPr>
          </a:p>
          <a:p>
            <a:pPr lvl="2">
              <a:lnSpc>
                <a:spcPct val="90000"/>
              </a:lnSpc>
            </a:pPr>
            <a:r>
              <a:rPr lang="en-US" sz="2800" dirty="0">
                <a:latin typeface="Courier"/>
                <a:cs typeface="Courier"/>
              </a:rPr>
              <a:t>car, bicycle</a:t>
            </a:r>
            <a:r>
              <a:rPr lang="en-US" sz="2800" dirty="0"/>
              <a:t>:    </a:t>
            </a:r>
            <a:r>
              <a:rPr lang="zh-CN" altLang="en-US" sz="2800" b="1" dirty="0"/>
              <a:t>近义</a:t>
            </a:r>
            <a:endParaRPr lang="en-US" sz="2800" b="1" dirty="0"/>
          </a:p>
          <a:p>
            <a:pPr lvl="2">
              <a:lnSpc>
                <a:spcPct val="90000"/>
              </a:lnSpc>
            </a:pPr>
            <a:r>
              <a:rPr lang="en-US" sz="2800" dirty="0">
                <a:latin typeface="Courier"/>
                <a:cs typeface="Courier"/>
              </a:rPr>
              <a:t>car, gasoline</a:t>
            </a:r>
            <a:r>
              <a:rPr lang="en-US" sz="2800" dirty="0"/>
              <a:t>:   </a:t>
            </a:r>
            <a:r>
              <a:rPr lang="zh-CN" altLang="en-US" sz="2800" b="1" dirty="0"/>
              <a:t>关联但不是近义</a:t>
            </a:r>
            <a:endParaRPr lang="en-US" sz="2800" dirty="0"/>
          </a:p>
        </p:txBody>
      </p:sp>
    </p:spTree>
    <p:extLst>
      <p:ext uri="{BB962C8B-B14F-4D97-AF65-F5344CB8AC3E}">
        <p14:creationId xmlns:p14="http://schemas.microsoft.com/office/powerpoint/2010/main" val="1010398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46D-E5D5-824F-B603-A61C517EB12F}"/>
              </a:ext>
            </a:extLst>
          </p:cNvPr>
          <p:cNvSpPr>
            <a:spLocks noGrp="1"/>
          </p:cNvSpPr>
          <p:nvPr>
            <p:ph type="title"/>
          </p:nvPr>
        </p:nvSpPr>
        <p:spPr>
          <a:xfrm>
            <a:off x="822960" y="286605"/>
            <a:ext cx="7543800" cy="932596"/>
          </a:xfrm>
        </p:spPr>
        <p:txBody>
          <a:bodyPr/>
          <a:lstStyle/>
          <a:p>
            <a:r>
              <a:rPr lang="zh-CN" altLang="en-US" dirty="0"/>
              <a:t>语义场</a:t>
            </a:r>
            <a:endParaRPr lang="en-US" dirty="0"/>
          </a:p>
        </p:txBody>
      </p:sp>
      <p:sp>
        <p:nvSpPr>
          <p:cNvPr id="3" name="Content Placeholder 2">
            <a:extLst>
              <a:ext uri="{FF2B5EF4-FFF2-40B4-BE49-F238E27FC236}">
                <a16:creationId xmlns:a16="http://schemas.microsoft.com/office/drawing/2014/main" id="{0906519E-6C4A-B147-A367-F9B7C4EE1891}"/>
              </a:ext>
            </a:extLst>
          </p:cNvPr>
          <p:cNvSpPr>
            <a:spLocks noGrp="1"/>
          </p:cNvSpPr>
          <p:nvPr>
            <p:ph idx="1"/>
          </p:nvPr>
        </p:nvSpPr>
        <p:spPr>
          <a:xfrm>
            <a:off x="822959" y="1556792"/>
            <a:ext cx="7863841" cy="4844008"/>
          </a:xfrm>
        </p:spPr>
        <p:txBody>
          <a:bodyPr>
            <a:normAutofit fontScale="85000" lnSpcReduction="20000"/>
          </a:bodyPr>
          <a:lstStyle/>
          <a:p>
            <a:r>
              <a:rPr lang="zh-CN" altLang="en-US" sz="3800" dirty="0"/>
              <a:t>词集满足</a:t>
            </a:r>
            <a:endParaRPr lang="en-US" sz="3800" dirty="0"/>
          </a:p>
          <a:p>
            <a:pPr lvl="1"/>
            <a:r>
              <a:rPr lang="zh-CN" altLang="en-US" sz="3300" dirty="0"/>
              <a:t>覆盖特定的语义领域</a:t>
            </a:r>
            <a:endParaRPr lang="en-US" sz="3300" dirty="0"/>
          </a:p>
          <a:p>
            <a:pPr lvl="1"/>
            <a:r>
              <a:rPr lang="zh-CN" altLang="en-US" sz="3300" dirty="0"/>
              <a:t>相互之间有着结构性的关系</a:t>
            </a:r>
            <a:r>
              <a:rPr lang="en-US" sz="3300" dirty="0"/>
              <a:t> </a:t>
            </a:r>
          </a:p>
          <a:p>
            <a:pPr lvl="1"/>
            <a:endParaRPr lang="en-US" sz="3300" dirty="0"/>
          </a:p>
          <a:p>
            <a:pPr marL="292608" lvl="1" indent="0">
              <a:buNone/>
            </a:pPr>
            <a:r>
              <a:rPr lang="en-US" sz="3300" b="1" dirty="0"/>
              <a:t>hospitals</a:t>
            </a:r>
          </a:p>
          <a:p>
            <a:pPr marL="292608" lvl="1" indent="0">
              <a:buNone/>
            </a:pPr>
            <a:r>
              <a:rPr lang="en-US" sz="3300" i="1" dirty="0"/>
              <a:t>	surgeon</a:t>
            </a:r>
            <a:r>
              <a:rPr lang="en-US" sz="3300" dirty="0"/>
              <a:t>, </a:t>
            </a:r>
            <a:r>
              <a:rPr lang="en-US" sz="3300" i="1" dirty="0"/>
              <a:t>scalpel(</a:t>
            </a:r>
            <a:r>
              <a:rPr lang="zh-CN" altLang="en-US" sz="3300" i="1" dirty="0"/>
              <a:t>手术刀</a:t>
            </a:r>
            <a:r>
              <a:rPr lang="en-US" sz="3300" i="1" dirty="0"/>
              <a:t>)</a:t>
            </a:r>
            <a:r>
              <a:rPr lang="en-US" sz="3300" dirty="0"/>
              <a:t>, </a:t>
            </a:r>
            <a:r>
              <a:rPr lang="en-US" sz="3300" i="1" dirty="0"/>
              <a:t>nurse</a:t>
            </a:r>
            <a:r>
              <a:rPr lang="en-US" sz="3300" dirty="0"/>
              <a:t>, </a:t>
            </a:r>
            <a:r>
              <a:rPr lang="en-US" sz="3300" i="1" dirty="0" err="1"/>
              <a:t>anaesthetic</a:t>
            </a:r>
            <a:r>
              <a:rPr lang="en-US" sz="3300" i="1" dirty="0"/>
              <a:t>(</a:t>
            </a:r>
            <a:r>
              <a:rPr lang="zh-CN" altLang="en-US" sz="3300" i="1" dirty="0"/>
              <a:t>麻醉剂</a:t>
            </a:r>
            <a:r>
              <a:rPr lang="en-US" sz="3300" i="1" dirty="0"/>
              <a:t>)</a:t>
            </a:r>
            <a:r>
              <a:rPr lang="en-US" sz="3300" dirty="0"/>
              <a:t>, </a:t>
            </a:r>
            <a:r>
              <a:rPr lang="en-US" sz="3300" i="1" dirty="0"/>
              <a:t>hospital</a:t>
            </a:r>
            <a:endParaRPr lang="en-US" sz="3300" dirty="0"/>
          </a:p>
          <a:p>
            <a:pPr marL="292608" lvl="1" indent="0">
              <a:buNone/>
            </a:pPr>
            <a:r>
              <a:rPr lang="en-US" sz="3300" b="1" dirty="0"/>
              <a:t>restaurants</a:t>
            </a:r>
            <a:r>
              <a:rPr lang="en-US" sz="3300" dirty="0"/>
              <a:t> </a:t>
            </a:r>
          </a:p>
          <a:p>
            <a:pPr marL="292608" lvl="1" indent="0">
              <a:buNone/>
            </a:pPr>
            <a:r>
              <a:rPr lang="en-US" sz="3300" i="1" dirty="0"/>
              <a:t>	waiter</a:t>
            </a:r>
            <a:r>
              <a:rPr lang="en-US" sz="3300" dirty="0"/>
              <a:t>, </a:t>
            </a:r>
            <a:r>
              <a:rPr lang="en-US" sz="3300" i="1" dirty="0"/>
              <a:t>menu</a:t>
            </a:r>
            <a:r>
              <a:rPr lang="en-US" sz="3300" dirty="0"/>
              <a:t>, </a:t>
            </a:r>
            <a:r>
              <a:rPr lang="en-US" sz="3300" i="1" dirty="0"/>
              <a:t>plate</a:t>
            </a:r>
            <a:r>
              <a:rPr lang="en-US" sz="3300" dirty="0"/>
              <a:t>, </a:t>
            </a:r>
            <a:r>
              <a:rPr lang="en-US" sz="3300" i="1" dirty="0"/>
              <a:t>food,</a:t>
            </a:r>
            <a:r>
              <a:rPr lang="en-US" sz="3300" dirty="0"/>
              <a:t> </a:t>
            </a:r>
            <a:r>
              <a:rPr lang="en-US" sz="3300" i="1" dirty="0"/>
              <a:t>chef(</a:t>
            </a:r>
            <a:r>
              <a:rPr lang="zh-CN" altLang="en-US" sz="3300" i="1" dirty="0"/>
              <a:t>厨师</a:t>
            </a:r>
            <a:r>
              <a:rPr lang="en-US" sz="3300" i="1" dirty="0"/>
              <a:t>)</a:t>
            </a:r>
            <a:r>
              <a:rPr lang="en-US" sz="3300" dirty="0"/>
              <a:t>), </a:t>
            </a:r>
          </a:p>
          <a:p>
            <a:pPr marL="292608" lvl="1" indent="0">
              <a:buNone/>
            </a:pPr>
            <a:r>
              <a:rPr lang="en-US" sz="3300" b="1" dirty="0"/>
              <a:t>houses</a:t>
            </a:r>
          </a:p>
          <a:p>
            <a:pPr marL="292608" lvl="1" indent="0">
              <a:buNone/>
            </a:pPr>
            <a:r>
              <a:rPr lang="en-US" sz="3300" i="1" dirty="0"/>
              <a:t>	door</a:t>
            </a:r>
            <a:r>
              <a:rPr lang="en-US" sz="3300" dirty="0"/>
              <a:t>, </a:t>
            </a:r>
            <a:r>
              <a:rPr lang="en-US" sz="3300" i="1" dirty="0"/>
              <a:t>roof</a:t>
            </a:r>
            <a:r>
              <a:rPr lang="en-US" sz="3300" dirty="0"/>
              <a:t>, </a:t>
            </a:r>
            <a:r>
              <a:rPr lang="en-US" sz="3300" i="1" dirty="0"/>
              <a:t>kitchen</a:t>
            </a:r>
            <a:r>
              <a:rPr lang="en-US" sz="3300" dirty="0"/>
              <a:t>, </a:t>
            </a:r>
            <a:r>
              <a:rPr lang="en-US" sz="3300" i="1" dirty="0"/>
              <a:t>family</a:t>
            </a:r>
            <a:r>
              <a:rPr lang="en-US" sz="3300" dirty="0"/>
              <a:t>, </a:t>
            </a:r>
            <a:r>
              <a:rPr lang="en-US" sz="3300" i="1" dirty="0"/>
              <a:t>bed</a:t>
            </a:r>
            <a:endParaRPr lang="en-US" sz="3300" dirty="0"/>
          </a:p>
          <a:p>
            <a:endParaRPr lang="en-US" dirty="0"/>
          </a:p>
        </p:txBody>
      </p:sp>
    </p:spTree>
    <p:extLst>
      <p:ext uri="{BB962C8B-B14F-4D97-AF65-F5344CB8AC3E}">
        <p14:creationId xmlns:p14="http://schemas.microsoft.com/office/powerpoint/2010/main" val="2223221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B6AD-E8AA-7441-9B5A-E80FE4F36CFF}"/>
              </a:ext>
            </a:extLst>
          </p:cNvPr>
          <p:cNvSpPr>
            <a:spLocks noGrp="1"/>
          </p:cNvSpPr>
          <p:nvPr>
            <p:ph type="title"/>
          </p:nvPr>
        </p:nvSpPr>
        <p:spPr/>
        <p:txBody>
          <a:bodyPr/>
          <a:lstStyle/>
          <a:p>
            <a:r>
              <a:rPr lang="zh-CN" altLang="en-US" dirty="0"/>
              <a:t>关系</a:t>
            </a:r>
            <a:r>
              <a:rPr lang="en-US" altLang="zh-CN" dirty="0"/>
              <a:t>5</a:t>
            </a:r>
            <a:r>
              <a:rPr lang="zh-CN" altLang="en-US" dirty="0"/>
              <a:t>：内涵</a:t>
            </a:r>
            <a:r>
              <a:rPr lang="en-US" altLang="zh-CN" dirty="0"/>
              <a:t>(Connotation)</a:t>
            </a:r>
            <a:endParaRPr lang="en-US" dirty="0"/>
          </a:p>
        </p:txBody>
      </p:sp>
      <p:sp>
        <p:nvSpPr>
          <p:cNvPr id="3" name="Content Placeholder 2">
            <a:extLst>
              <a:ext uri="{FF2B5EF4-FFF2-40B4-BE49-F238E27FC236}">
                <a16:creationId xmlns:a16="http://schemas.microsoft.com/office/drawing/2014/main" id="{01962CD6-C9E4-9A4D-A9C2-7F3B39DD389E}"/>
              </a:ext>
            </a:extLst>
          </p:cNvPr>
          <p:cNvSpPr>
            <a:spLocks noGrp="1"/>
          </p:cNvSpPr>
          <p:nvPr>
            <p:ph idx="1"/>
          </p:nvPr>
        </p:nvSpPr>
        <p:spPr/>
        <p:txBody>
          <a:bodyPr/>
          <a:lstStyle/>
          <a:p>
            <a:r>
              <a:rPr lang="zh-CN" altLang="en-US" dirty="0"/>
              <a:t>单词具有情感含义或内涵</a:t>
            </a:r>
            <a:endParaRPr lang="en-US" dirty="0"/>
          </a:p>
          <a:p>
            <a:pPr marL="0" indent="0">
              <a:buNone/>
            </a:pPr>
            <a:r>
              <a:rPr lang="zh-CN" altLang="en-US" sz="2800" dirty="0"/>
              <a:t>    积极内涵</a:t>
            </a:r>
            <a:r>
              <a:rPr lang="en-US" sz="2800" dirty="0"/>
              <a:t> (</a:t>
            </a:r>
            <a:r>
              <a:rPr lang="zh-CN" altLang="en-US" sz="2800" i="1" dirty="0"/>
              <a:t>高兴</a:t>
            </a:r>
            <a:r>
              <a:rPr lang="en-US" sz="2800" dirty="0"/>
              <a:t>) </a:t>
            </a:r>
          </a:p>
          <a:p>
            <a:pPr marL="0" indent="0">
              <a:buNone/>
            </a:pPr>
            <a:r>
              <a:rPr lang="zh-CN" altLang="en-US" sz="2800" dirty="0"/>
              <a:t>    消极内涵</a:t>
            </a:r>
            <a:r>
              <a:rPr lang="en-US" sz="2800" dirty="0"/>
              <a:t>(</a:t>
            </a:r>
            <a:r>
              <a:rPr lang="zh-CN" altLang="en-US" sz="2800" i="1" dirty="0"/>
              <a:t>悲伤</a:t>
            </a:r>
            <a:r>
              <a:rPr lang="en-US" sz="2800" dirty="0"/>
              <a:t>)</a:t>
            </a:r>
          </a:p>
          <a:p>
            <a:endParaRPr lang="en-US" sz="2800" dirty="0"/>
          </a:p>
          <a:p>
            <a:pPr marL="0" indent="0">
              <a:buNone/>
            </a:pPr>
            <a:r>
              <a:rPr lang="zh-CN" altLang="en-US" sz="2800" dirty="0"/>
              <a:t>    积极评价</a:t>
            </a:r>
            <a:r>
              <a:rPr lang="en-US" sz="2800" dirty="0"/>
              <a:t> (</a:t>
            </a:r>
            <a:r>
              <a:rPr lang="zh-CN" altLang="en-US" sz="2800" i="1" dirty="0"/>
              <a:t>伟大</a:t>
            </a:r>
            <a:r>
              <a:rPr lang="en-US" sz="2800" dirty="0"/>
              <a:t>, </a:t>
            </a:r>
            <a:r>
              <a:rPr lang="zh-CN" altLang="en-US" sz="2800" i="1" dirty="0"/>
              <a:t>爱</a:t>
            </a:r>
            <a:r>
              <a:rPr lang="en-US" sz="2800" dirty="0"/>
              <a:t>) </a:t>
            </a:r>
          </a:p>
          <a:p>
            <a:pPr marL="0" indent="0">
              <a:buNone/>
            </a:pPr>
            <a:r>
              <a:rPr lang="zh-CN" altLang="en-US" sz="2800" dirty="0"/>
              <a:t>    消极评价</a:t>
            </a:r>
            <a:r>
              <a:rPr lang="en-US" sz="2800" dirty="0"/>
              <a:t> (</a:t>
            </a:r>
            <a:r>
              <a:rPr lang="zh-CN" altLang="en-US" sz="2800" i="1" dirty="0"/>
              <a:t>可怕</a:t>
            </a:r>
            <a:r>
              <a:rPr lang="en-US" sz="2800" dirty="0"/>
              <a:t>, </a:t>
            </a:r>
            <a:r>
              <a:rPr lang="zh-CN" altLang="en-US" sz="2800" i="1" dirty="0"/>
              <a:t>恨</a:t>
            </a:r>
            <a:r>
              <a:rPr lang="en-US" sz="2800" dirty="0"/>
              <a:t>)</a:t>
            </a:r>
          </a:p>
          <a:p>
            <a:endParaRPr lang="en-US" dirty="0"/>
          </a:p>
        </p:txBody>
      </p:sp>
    </p:spTree>
    <p:extLst>
      <p:ext uri="{BB962C8B-B14F-4D97-AF65-F5344CB8AC3E}">
        <p14:creationId xmlns:p14="http://schemas.microsoft.com/office/powerpoint/2010/main" val="2471363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7.1 </a:t>
            </a:r>
            <a:r>
              <a:rPr lang="zh-CN" altLang="en-US" sz="2800" b="1" dirty="0"/>
              <a:t>词的语义学</a:t>
            </a:r>
          </a:p>
          <a:p>
            <a:pPr eaLnBrk="1" hangingPunct="1"/>
            <a:r>
              <a:rPr lang="en-US" altLang="zh-CN" sz="2800" b="1" dirty="0">
                <a:solidFill>
                  <a:srgbClr val="B2B2B2"/>
                </a:solidFill>
              </a:rPr>
              <a:t>7.2 </a:t>
            </a:r>
            <a:r>
              <a:rPr lang="zh-CN" altLang="en-US" sz="2800" b="1" dirty="0">
                <a:solidFill>
                  <a:srgbClr val="B2B2B2"/>
                </a:solidFill>
              </a:rPr>
              <a:t>向量语义学</a:t>
            </a:r>
          </a:p>
          <a:p>
            <a:pPr eaLnBrk="1" hangingPunct="1"/>
            <a:r>
              <a:rPr lang="en-US" altLang="zh-CN" sz="2800" b="1" dirty="0"/>
              <a:t>7.3 </a:t>
            </a:r>
            <a:r>
              <a:rPr lang="zh-CN" altLang="en-US" sz="2800" b="1" dirty="0"/>
              <a:t>词的向量表示法</a:t>
            </a:r>
            <a:endParaRPr lang="en-US" altLang="zh-CN" sz="2800" b="1" dirty="0"/>
          </a:p>
          <a:p>
            <a:pPr eaLnBrk="1" hangingPunct="1"/>
            <a:r>
              <a:rPr lang="en-US" altLang="zh-CN" sz="2800" b="1" dirty="0"/>
              <a:t>7.4 TFIDF</a:t>
            </a:r>
            <a:r>
              <a:rPr lang="zh-CN" altLang="en-US" sz="2800" b="1" dirty="0"/>
              <a:t>词向量</a:t>
            </a:r>
            <a:endParaRPr lang="en-US" altLang="zh-CN" sz="2800" b="1" dirty="0"/>
          </a:p>
          <a:p>
            <a:pPr eaLnBrk="1" hangingPunct="1"/>
            <a:r>
              <a:rPr lang="en-US" altLang="zh-CN" sz="2800" b="1" dirty="0"/>
              <a:t>7.5 Word2vec</a:t>
            </a:r>
            <a:r>
              <a:rPr lang="zh-CN" altLang="en-US" sz="2800" b="1" dirty="0"/>
              <a:t>词向量</a:t>
            </a:r>
            <a:endParaRPr lang="en-US" altLang="zh-CN" sz="2800" b="1" dirty="0"/>
          </a:p>
        </p:txBody>
      </p:sp>
    </p:spTree>
    <p:extLst>
      <p:ext uri="{BB962C8B-B14F-4D97-AF65-F5344CB8AC3E}">
        <p14:creationId xmlns:p14="http://schemas.microsoft.com/office/powerpoint/2010/main" val="175027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072204"/>
            <a:ext cx="6972300" cy="699447"/>
          </a:xfrm>
        </p:spPr>
        <p:txBody>
          <a:bodyPr>
            <a:normAutofit/>
          </a:bodyPr>
          <a:lstStyle/>
          <a:p>
            <a:r>
              <a:rPr lang="zh-CN" altLang="en-US" dirty="0"/>
              <a:t>词义计算模型</a:t>
            </a:r>
            <a:endParaRPr lang="en-US" dirty="0"/>
          </a:p>
        </p:txBody>
      </p:sp>
      <p:sp>
        <p:nvSpPr>
          <p:cNvPr id="3" name="Content Placeholder 2"/>
          <p:cNvSpPr>
            <a:spLocks noGrp="1"/>
          </p:cNvSpPr>
          <p:nvPr>
            <p:ph idx="1"/>
          </p:nvPr>
        </p:nvSpPr>
        <p:spPr>
          <a:xfrm>
            <a:off x="685800" y="2000250"/>
            <a:ext cx="7772400" cy="2857499"/>
          </a:xfrm>
        </p:spPr>
        <p:txBody>
          <a:bodyPr/>
          <a:lstStyle/>
          <a:p>
            <a:pPr marL="0" indent="0">
              <a:buNone/>
            </a:pPr>
            <a:r>
              <a:rPr lang="zh-CN" altLang="en-US" sz="2700" dirty="0"/>
              <a:t>构建一个词义表示的理论？</a:t>
            </a:r>
            <a:endParaRPr lang="en-US" sz="2700" dirty="0"/>
          </a:p>
          <a:p>
            <a:pPr marL="0" indent="0">
              <a:buNone/>
            </a:pPr>
            <a:r>
              <a:rPr lang="zh-CN" altLang="en-US" sz="2700" dirty="0"/>
              <a:t>    </a:t>
            </a:r>
            <a:r>
              <a:rPr lang="en-US" altLang="zh-CN" sz="2700" dirty="0"/>
              <a:t>1.</a:t>
            </a:r>
            <a:r>
              <a:rPr lang="zh-CN" altLang="en-US" sz="2700" dirty="0"/>
              <a:t>定义法</a:t>
            </a:r>
            <a:endParaRPr lang="en-US" altLang="zh-CN" sz="2700" dirty="0"/>
          </a:p>
          <a:p>
            <a:pPr marL="0" indent="0">
              <a:buNone/>
            </a:pPr>
            <a:endParaRPr lang="en-US" altLang="zh-CN" sz="2700" dirty="0"/>
          </a:p>
          <a:p>
            <a:pPr marL="0" indent="0">
              <a:buNone/>
            </a:pPr>
            <a:r>
              <a:rPr lang="zh-CN" altLang="en-US" sz="2700" dirty="0"/>
              <a:t>    </a:t>
            </a:r>
            <a:r>
              <a:rPr lang="en-US" altLang="zh-CN" sz="2700" dirty="0"/>
              <a:t>2.</a:t>
            </a:r>
            <a:r>
              <a:rPr lang="zh-CN" altLang="en-US" sz="2700" dirty="0"/>
              <a:t>向量语义模型</a:t>
            </a:r>
            <a:r>
              <a:rPr lang="en-US" altLang="zh-CN" sz="2700" dirty="0"/>
              <a:t>(</a:t>
            </a:r>
            <a:r>
              <a:rPr lang="en-US" altLang="zh-CN" sz="2700" b="1" dirty="0"/>
              <a:t>vector semantics</a:t>
            </a:r>
            <a:r>
              <a:rPr lang="en-US" altLang="zh-CN" sz="2700" dirty="0"/>
              <a:t>)</a:t>
            </a:r>
            <a:endParaRPr lang="en-US" sz="2700" b="1" dirty="0"/>
          </a:p>
          <a:p>
            <a:pPr marL="0" indent="0">
              <a:buNone/>
            </a:pPr>
            <a:r>
              <a:rPr lang="en-US" sz="2700" b="1" dirty="0"/>
              <a:t>	</a:t>
            </a:r>
            <a:r>
              <a:rPr lang="zh-CN" altLang="en-US" sz="2700" b="1" dirty="0"/>
              <a:t>    标准模型</a:t>
            </a:r>
            <a:r>
              <a:rPr lang="zh-CN" altLang="en-US" sz="2700" dirty="0"/>
              <a:t>！</a:t>
            </a:r>
            <a:endParaRPr lang="en-US" sz="2700" dirty="0"/>
          </a:p>
        </p:txBody>
      </p:sp>
    </p:spTree>
    <p:extLst>
      <p:ext uri="{BB962C8B-B14F-4D97-AF65-F5344CB8AC3E}">
        <p14:creationId xmlns:p14="http://schemas.microsoft.com/office/powerpoint/2010/main" val="1052517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zh-CN" altLang="en-US" dirty="0"/>
              <a:t>词义计算模型</a:t>
            </a:r>
            <a:endParaRPr lang="en-US" dirty="0"/>
          </a:p>
        </p:txBody>
      </p:sp>
      <p:sp>
        <p:nvSpPr>
          <p:cNvPr id="3" name="Content Placeholder 2"/>
          <p:cNvSpPr>
            <a:spLocks noGrp="1"/>
          </p:cNvSpPr>
          <p:nvPr>
            <p:ph sz="quarter" idx="1"/>
          </p:nvPr>
        </p:nvSpPr>
        <p:spPr>
          <a:xfrm>
            <a:off x="914400" y="2209800"/>
            <a:ext cx="7772400" cy="3809999"/>
          </a:xfrm>
        </p:spPr>
        <p:txBody>
          <a:bodyPr/>
          <a:lstStyle/>
          <a:p>
            <a:pPr marL="0" indent="0">
              <a:buNone/>
            </a:pPr>
            <a:r>
              <a:rPr lang="en-US" altLang="zh-CN" dirty="0"/>
              <a:t>Ludwig Wittgenstein</a:t>
            </a:r>
            <a:endParaRPr lang="en-US" dirty="0"/>
          </a:p>
          <a:p>
            <a:pPr marL="0" indent="0">
              <a:buNone/>
            </a:pPr>
            <a:r>
              <a:rPr lang="en-US" dirty="0"/>
              <a:t>PI #43: </a:t>
            </a:r>
          </a:p>
          <a:p>
            <a:pPr marL="319088" lvl="1" indent="0">
              <a:buNone/>
            </a:pPr>
            <a:r>
              <a:rPr lang="en-US" sz="3200" dirty="0">
                <a:solidFill>
                  <a:srgbClr val="FF0000"/>
                </a:solidFill>
              </a:rPr>
              <a:t>“The meaning of a word is its use in the language”</a:t>
            </a:r>
            <a:r>
              <a:rPr lang="zh-CN" altLang="en-US" sz="3200" dirty="0">
                <a:solidFill>
                  <a:srgbClr val="FF0000"/>
                </a:solidFill>
              </a:rPr>
              <a:t>（词的含义是其在语言中的用法）</a:t>
            </a:r>
            <a:endParaRPr lang="en-US" sz="3200" dirty="0">
              <a:solidFill>
                <a:srgbClr val="FF0000"/>
              </a:solidFill>
            </a:endParaRPr>
          </a:p>
        </p:txBody>
      </p:sp>
    </p:spTree>
    <p:extLst>
      <p:ext uri="{BB962C8B-B14F-4D97-AF65-F5344CB8AC3E}">
        <p14:creationId xmlns:p14="http://schemas.microsoft.com/office/powerpoint/2010/main" val="184336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1972-010C-CB48-8E6C-A7D309FC3F47}"/>
              </a:ext>
            </a:extLst>
          </p:cNvPr>
          <p:cNvSpPr>
            <a:spLocks noGrp="1"/>
          </p:cNvSpPr>
          <p:nvPr>
            <p:ph type="title"/>
          </p:nvPr>
        </p:nvSpPr>
        <p:spPr>
          <a:xfrm>
            <a:off x="403813" y="1600200"/>
            <a:ext cx="7981997" cy="680397"/>
          </a:xfrm>
        </p:spPr>
        <p:txBody>
          <a:bodyPr>
            <a:normAutofit fontScale="90000"/>
          </a:bodyPr>
          <a:lstStyle/>
          <a:p>
            <a:r>
              <a:rPr lang="zh-CN" altLang="en-US" dirty="0"/>
              <a:t>词义计算模型</a:t>
            </a:r>
            <a:endParaRPr lang="en-US" dirty="0"/>
          </a:p>
        </p:txBody>
      </p:sp>
      <p:pic>
        <p:nvPicPr>
          <p:cNvPr id="6" name="Content Placeholder 5">
            <a:extLst>
              <a:ext uri="{FF2B5EF4-FFF2-40B4-BE49-F238E27FC236}">
                <a16:creationId xmlns:a16="http://schemas.microsoft.com/office/drawing/2014/main" id="{C4711815-CA6E-C94C-8D10-2F63A6E07B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2780928"/>
            <a:ext cx="8613926" cy="2016224"/>
          </a:xfrm>
        </p:spPr>
      </p:pic>
    </p:spTree>
    <p:extLst>
      <p:ext uri="{BB962C8B-B14F-4D97-AF65-F5344CB8AC3E}">
        <p14:creationId xmlns:p14="http://schemas.microsoft.com/office/powerpoint/2010/main" val="1634874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词义计算模型</a:t>
            </a:r>
            <a:endParaRPr lang="en-US" dirty="0"/>
          </a:p>
        </p:txBody>
      </p:sp>
      <p:sp>
        <p:nvSpPr>
          <p:cNvPr id="3" name="Content Placeholder 2"/>
          <p:cNvSpPr>
            <a:spLocks noGrp="1"/>
          </p:cNvSpPr>
          <p:nvPr>
            <p:ph idx="1"/>
          </p:nvPr>
        </p:nvSpPr>
        <p:spPr/>
        <p:txBody>
          <a:bodyPr/>
          <a:lstStyle/>
          <a:p>
            <a:r>
              <a:rPr lang="zh-CN" altLang="en-US" dirty="0"/>
              <a:t>如何定义词的用法</a:t>
            </a:r>
            <a:endParaRPr lang="en-US" altLang="zh-CN" sz="3200" dirty="0"/>
          </a:p>
          <a:p>
            <a:pPr marL="0" indent="0">
              <a:buNone/>
            </a:pPr>
            <a:r>
              <a:rPr lang="zh-CN" altLang="en-US" sz="3200" dirty="0"/>
              <a:t>    </a:t>
            </a:r>
            <a:r>
              <a:rPr lang="zh-CN" altLang="en-US" sz="2800" dirty="0"/>
              <a:t>通过词的环境来定义</a:t>
            </a:r>
            <a:r>
              <a:rPr lang="en-US" altLang="zh-CN" sz="2800" dirty="0"/>
              <a:t>(</a:t>
            </a:r>
            <a:r>
              <a:rPr lang="zh-CN" altLang="en-US" sz="2800" dirty="0"/>
              <a:t>词的上下文</a:t>
            </a:r>
            <a:r>
              <a:rPr lang="en-US" altLang="zh-CN" sz="2800" dirty="0"/>
              <a:t>)</a:t>
            </a:r>
          </a:p>
          <a:p>
            <a:endParaRPr lang="en-US" sz="3200" dirty="0"/>
          </a:p>
          <a:p>
            <a:r>
              <a:rPr lang="en-US" sz="3200" dirty="0" err="1"/>
              <a:t>Zellig</a:t>
            </a:r>
            <a:r>
              <a:rPr lang="en-US" sz="3200" dirty="0"/>
              <a:t> Harris (1954): </a:t>
            </a:r>
          </a:p>
          <a:p>
            <a:pPr marL="0" indent="0">
              <a:buNone/>
            </a:pPr>
            <a:r>
              <a:rPr lang="en-US" b="1" dirty="0"/>
              <a:t>   </a:t>
            </a:r>
            <a:r>
              <a:rPr lang="zh-CN" altLang="en-US" sz="2800" b="1" dirty="0"/>
              <a:t>如果</a:t>
            </a:r>
            <a:r>
              <a:rPr lang="en-US" altLang="zh-CN" sz="2800" b="1" dirty="0"/>
              <a:t>A</a:t>
            </a:r>
            <a:r>
              <a:rPr lang="zh-CN" altLang="en-US" sz="2800" b="1" dirty="0"/>
              <a:t>和</a:t>
            </a:r>
            <a:r>
              <a:rPr lang="en-US" altLang="zh-CN" sz="2800" b="1" dirty="0"/>
              <a:t>B</a:t>
            </a:r>
            <a:r>
              <a:rPr lang="zh-CN" altLang="en-US" sz="2800" b="1" dirty="0"/>
              <a:t>有几乎一样的上下文环境，我们说他们是同义词。</a:t>
            </a:r>
            <a:r>
              <a:rPr lang="en-US" b="1" dirty="0"/>
              <a:t>  </a:t>
            </a:r>
          </a:p>
          <a:p>
            <a:pPr marL="0" indent="0">
              <a:buNone/>
            </a:pPr>
            <a:endParaRPr lang="en-US" sz="3200" dirty="0"/>
          </a:p>
          <a:p>
            <a:endParaRPr lang="en-US" dirty="0"/>
          </a:p>
        </p:txBody>
      </p:sp>
    </p:spTree>
    <p:extLst>
      <p:ext uri="{BB962C8B-B14F-4D97-AF65-F5344CB8AC3E}">
        <p14:creationId xmlns:p14="http://schemas.microsoft.com/office/powerpoint/2010/main" val="347859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927F-2600-7A4D-B368-5069E69F7A52}"/>
              </a:ext>
            </a:extLst>
          </p:cNvPr>
          <p:cNvSpPr>
            <a:spLocks noGrp="1"/>
          </p:cNvSpPr>
          <p:nvPr>
            <p:ph type="title"/>
          </p:nvPr>
        </p:nvSpPr>
        <p:spPr/>
        <p:txBody>
          <a:bodyPr/>
          <a:lstStyle/>
          <a:p>
            <a:r>
              <a:rPr lang="zh-CN" altLang="en-US" dirty="0"/>
              <a:t>词义计算模型</a:t>
            </a:r>
            <a:endParaRPr lang="en-US" dirty="0"/>
          </a:p>
        </p:txBody>
      </p:sp>
      <p:sp>
        <p:nvSpPr>
          <p:cNvPr id="3" name="Content Placeholder 2">
            <a:extLst>
              <a:ext uri="{FF2B5EF4-FFF2-40B4-BE49-F238E27FC236}">
                <a16:creationId xmlns:a16="http://schemas.microsoft.com/office/drawing/2014/main" id="{CA157E7B-DC19-F34F-9290-2382F44E2777}"/>
              </a:ext>
            </a:extLst>
          </p:cNvPr>
          <p:cNvSpPr>
            <a:spLocks noGrp="1"/>
          </p:cNvSpPr>
          <p:nvPr>
            <p:ph idx="1"/>
          </p:nvPr>
        </p:nvSpPr>
        <p:spPr>
          <a:xfrm>
            <a:off x="822959" y="1844824"/>
            <a:ext cx="7543801" cy="4632176"/>
          </a:xfrm>
        </p:spPr>
        <p:txBody>
          <a:bodyPr>
            <a:normAutofit fontScale="92500" lnSpcReduction="10000"/>
          </a:bodyPr>
          <a:lstStyle/>
          <a:p>
            <a:pPr marL="123825" indent="0">
              <a:buNone/>
            </a:pPr>
            <a:r>
              <a:rPr lang="zh-CN" altLang="en-US" sz="2800" b="1" dirty="0"/>
              <a:t>新词猜义</a:t>
            </a:r>
            <a:r>
              <a:rPr lang="en-US" altLang="zh-CN" sz="2800" dirty="0"/>
              <a:t>—</a:t>
            </a:r>
            <a:r>
              <a:rPr lang="zh-CN" altLang="en-US" sz="2800" dirty="0"/>
              <a:t>空心菜</a:t>
            </a:r>
            <a:r>
              <a:rPr lang="en-US" altLang="zh-CN" sz="2800" dirty="0"/>
              <a:t>(</a:t>
            </a:r>
            <a:r>
              <a:rPr lang="en-US" altLang="zh-CN" sz="2800" dirty="0" err="1"/>
              <a:t>ongchoi</a:t>
            </a:r>
            <a:r>
              <a:rPr lang="en-US" altLang="zh-CN" sz="2800" dirty="0"/>
              <a:t>)</a:t>
            </a:r>
            <a:r>
              <a:rPr lang="zh-CN" altLang="en-US" sz="2800" dirty="0"/>
              <a:t>的含义是什么？</a:t>
            </a:r>
            <a:endParaRPr lang="en-US" altLang="zh-CN" sz="2800" dirty="0"/>
          </a:p>
          <a:p>
            <a:pPr marL="581025" indent="-457200"/>
            <a:r>
              <a:rPr lang="zh-CN" altLang="en-US" sz="2800" dirty="0"/>
              <a:t>假设看到以下句子：</a:t>
            </a:r>
            <a:endParaRPr lang="en-US" sz="2800" dirty="0"/>
          </a:p>
          <a:p>
            <a:pPr marL="123825" indent="0">
              <a:lnSpc>
                <a:spcPct val="80000"/>
              </a:lnSpc>
              <a:spcBef>
                <a:spcPts val="1000"/>
              </a:spcBef>
              <a:buNone/>
            </a:pPr>
            <a:r>
              <a:rPr lang="zh-CN" altLang="en-US" sz="2400" dirty="0"/>
              <a:t>   </a:t>
            </a:r>
            <a:r>
              <a:rPr lang="en-US" sz="2400" dirty="0"/>
              <a:t>Ong </a:t>
            </a:r>
            <a:r>
              <a:rPr lang="en-US" sz="2400" dirty="0" err="1"/>
              <a:t>choi</a:t>
            </a:r>
            <a:r>
              <a:rPr lang="en-US" sz="2400" dirty="0"/>
              <a:t> is delicious </a:t>
            </a:r>
            <a:r>
              <a:rPr lang="en-US" sz="2400" b="1" dirty="0"/>
              <a:t>sautéed</a:t>
            </a:r>
            <a:r>
              <a:rPr lang="en-US" sz="2400" dirty="0"/>
              <a:t> </a:t>
            </a:r>
            <a:r>
              <a:rPr lang="en-US" sz="2400" b="1" dirty="0"/>
              <a:t>with</a:t>
            </a:r>
            <a:r>
              <a:rPr lang="en-US" sz="2400" dirty="0"/>
              <a:t> </a:t>
            </a:r>
            <a:r>
              <a:rPr lang="en-US" sz="2400" b="1" dirty="0"/>
              <a:t>garlic</a:t>
            </a:r>
            <a:r>
              <a:rPr lang="en-US" sz="2400" dirty="0"/>
              <a:t>. </a:t>
            </a:r>
          </a:p>
          <a:p>
            <a:pPr marL="123825" indent="0">
              <a:lnSpc>
                <a:spcPct val="80000"/>
              </a:lnSpc>
              <a:spcBef>
                <a:spcPts val="1000"/>
              </a:spcBef>
              <a:buNone/>
            </a:pPr>
            <a:r>
              <a:rPr lang="zh-CN" altLang="en-US" sz="2400" dirty="0"/>
              <a:t>   </a:t>
            </a:r>
            <a:r>
              <a:rPr lang="en-US" sz="2400" dirty="0"/>
              <a:t>Ong </a:t>
            </a:r>
            <a:r>
              <a:rPr lang="en-US" sz="2400" dirty="0" err="1"/>
              <a:t>choi</a:t>
            </a:r>
            <a:r>
              <a:rPr lang="en-US" sz="2400" dirty="0"/>
              <a:t> is superb </a:t>
            </a:r>
            <a:r>
              <a:rPr lang="en-US" sz="2400" b="1" dirty="0"/>
              <a:t>over rice</a:t>
            </a:r>
          </a:p>
          <a:p>
            <a:pPr marL="123825" indent="0">
              <a:lnSpc>
                <a:spcPct val="80000"/>
              </a:lnSpc>
              <a:spcBef>
                <a:spcPts val="1000"/>
              </a:spcBef>
              <a:buNone/>
            </a:pPr>
            <a:r>
              <a:rPr lang="zh-CN" altLang="en-US" sz="2400" dirty="0"/>
              <a:t>   </a:t>
            </a:r>
            <a:r>
              <a:rPr lang="en-US" sz="2400" dirty="0"/>
              <a:t>Ong </a:t>
            </a:r>
            <a:r>
              <a:rPr lang="en-US" sz="2400" dirty="0" err="1"/>
              <a:t>choi</a:t>
            </a:r>
            <a:r>
              <a:rPr lang="en-US" sz="2400" dirty="0"/>
              <a:t> </a:t>
            </a:r>
            <a:r>
              <a:rPr lang="en-US" sz="2400" b="1" dirty="0"/>
              <a:t>leaves</a:t>
            </a:r>
            <a:r>
              <a:rPr lang="en-US" sz="2400" dirty="0"/>
              <a:t> with salty sauces</a:t>
            </a:r>
          </a:p>
          <a:p>
            <a:r>
              <a:rPr lang="zh-CN" altLang="en-US" sz="2800" dirty="0"/>
              <a:t>同时看到以下句子：</a:t>
            </a:r>
            <a:endParaRPr lang="en-US" sz="2800" dirty="0"/>
          </a:p>
          <a:p>
            <a:pPr marL="123825" indent="0">
              <a:lnSpc>
                <a:spcPct val="80000"/>
              </a:lnSpc>
              <a:spcBef>
                <a:spcPts val="1000"/>
              </a:spcBef>
              <a:buNone/>
            </a:pPr>
            <a:r>
              <a:rPr lang="zh-CN" altLang="en-US" sz="2400" dirty="0"/>
              <a:t>   </a:t>
            </a:r>
            <a:r>
              <a:rPr lang="en-US" sz="2400" dirty="0"/>
              <a:t>…spinach </a:t>
            </a:r>
            <a:r>
              <a:rPr lang="en-US" sz="2400" b="1" dirty="0"/>
              <a:t>sautéed</a:t>
            </a:r>
            <a:r>
              <a:rPr lang="en-US" sz="2400" dirty="0"/>
              <a:t> </a:t>
            </a:r>
            <a:r>
              <a:rPr lang="en-US" sz="2400" b="1" dirty="0"/>
              <a:t>with</a:t>
            </a:r>
            <a:r>
              <a:rPr lang="en-US" sz="2400" dirty="0"/>
              <a:t> </a:t>
            </a:r>
            <a:r>
              <a:rPr lang="en-US" sz="2400" b="1" dirty="0"/>
              <a:t>garlic</a:t>
            </a:r>
            <a:r>
              <a:rPr lang="en-US" sz="2400" dirty="0"/>
              <a:t> </a:t>
            </a:r>
            <a:r>
              <a:rPr lang="en-US" sz="2400" b="1" dirty="0"/>
              <a:t>over rice</a:t>
            </a:r>
          </a:p>
          <a:p>
            <a:pPr marL="123825" indent="0">
              <a:lnSpc>
                <a:spcPct val="80000"/>
              </a:lnSpc>
              <a:spcBef>
                <a:spcPts val="1000"/>
              </a:spcBef>
              <a:buNone/>
            </a:pPr>
            <a:r>
              <a:rPr lang="zh-CN" altLang="en-US" sz="2400" dirty="0"/>
              <a:t>   </a:t>
            </a:r>
            <a:r>
              <a:rPr lang="en-US" sz="2400" dirty="0"/>
              <a:t>Chard stems and </a:t>
            </a:r>
            <a:r>
              <a:rPr lang="en-US" sz="2400" b="1" dirty="0"/>
              <a:t>leaves</a:t>
            </a:r>
            <a:r>
              <a:rPr lang="en-US" sz="2400" dirty="0"/>
              <a:t> are </a:t>
            </a:r>
            <a:r>
              <a:rPr lang="en-US" sz="2400" b="1" dirty="0"/>
              <a:t>delicious</a:t>
            </a:r>
          </a:p>
          <a:p>
            <a:pPr marL="123825" indent="0">
              <a:lnSpc>
                <a:spcPct val="80000"/>
              </a:lnSpc>
              <a:spcBef>
                <a:spcPts val="1000"/>
              </a:spcBef>
              <a:buNone/>
            </a:pPr>
            <a:r>
              <a:rPr lang="zh-CN" altLang="en-US" sz="2400" dirty="0"/>
              <a:t>   </a:t>
            </a:r>
            <a:r>
              <a:rPr lang="en-US" sz="2400" dirty="0"/>
              <a:t>Collard greens and other </a:t>
            </a:r>
            <a:r>
              <a:rPr lang="en-US" sz="2400" b="1" dirty="0"/>
              <a:t>salty</a:t>
            </a:r>
            <a:r>
              <a:rPr lang="en-US" sz="2400" dirty="0"/>
              <a:t> leafy greens</a:t>
            </a:r>
          </a:p>
          <a:p>
            <a:r>
              <a:rPr lang="zh-CN" altLang="en-US" sz="2800" dirty="0"/>
              <a:t>结论：</a:t>
            </a:r>
            <a:endParaRPr lang="en-US" sz="2800" dirty="0"/>
          </a:p>
          <a:p>
            <a:pPr marL="457200" lvl="1" indent="0">
              <a:buNone/>
            </a:pPr>
            <a:r>
              <a:rPr lang="en-US" sz="2400" dirty="0" err="1"/>
              <a:t>Ongchoi</a:t>
            </a:r>
            <a:r>
              <a:rPr lang="en-US" sz="2400" dirty="0"/>
              <a:t> is a leafy green like spinach, chard, or collard greens</a:t>
            </a:r>
          </a:p>
          <a:p>
            <a:endParaRPr lang="en-US" dirty="0"/>
          </a:p>
        </p:txBody>
      </p:sp>
    </p:spTree>
    <p:extLst>
      <p:ext uri="{BB962C8B-B14F-4D97-AF65-F5344CB8AC3E}">
        <p14:creationId xmlns:p14="http://schemas.microsoft.com/office/powerpoint/2010/main" val="4608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F633A7-7C5F-2E46-9B25-44127111B298}"/>
              </a:ext>
            </a:extLst>
          </p:cNvPr>
          <p:cNvSpPr>
            <a:spLocks noGrp="1"/>
          </p:cNvSpPr>
          <p:nvPr>
            <p:ph idx="1"/>
          </p:nvPr>
        </p:nvSpPr>
        <p:spPr/>
        <p:txBody>
          <a:bodyPr/>
          <a:lstStyle/>
          <a:p>
            <a:pPr marL="0" indent="0">
              <a:buNone/>
            </a:pPr>
            <a:endParaRPr lang="en-US" altLang="zh-CN" dirty="0"/>
          </a:p>
          <a:p>
            <a:pPr marL="0" indent="0">
              <a:buNone/>
            </a:pPr>
            <a:r>
              <a:rPr lang="zh-CN" altLang="en-US" dirty="0"/>
              <a:t>思路</a:t>
            </a:r>
            <a:r>
              <a:rPr lang="en-US" altLang="zh-CN" dirty="0"/>
              <a:t> 1</a:t>
            </a:r>
            <a:r>
              <a:rPr lang="zh-CN" altLang="en-US" dirty="0"/>
              <a:t>：使用词语用法中词的分布定义词义</a:t>
            </a:r>
            <a:endParaRPr lang="en-US" altLang="zh-CN" dirty="0"/>
          </a:p>
          <a:p>
            <a:pPr marL="0" indent="0">
              <a:buNone/>
            </a:pPr>
            <a:endParaRPr lang="en-US" dirty="0"/>
          </a:p>
          <a:p>
            <a:pPr marL="0" indent="0">
              <a:buNone/>
            </a:pPr>
            <a:r>
              <a:rPr lang="zh-CN" altLang="en-US" dirty="0"/>
              <a:t>        通过词使用时所处的环境分布定义词义，即使用邻域词或语法环境</a:t>
            </a:r>
            <a:endParaRPr lang="en-US" dirty="0"/>
          </a:p>
          <a:p>
            <a:pPr marL="0" indent="0">
              <a:buNone/>
            </a:pPr>
            <a:endParaRPr lang="en-US" dirty="0"/>
          </a:p>
        </p:txBody>
      </p:sp>
      <p:sp>
        <p:nvSpPr>
          <p:cNvPr id="4" name="Title 1">
            <a:extLst>
              <a:ext uri="{FF2B5EF4-FFF2-40B4-BE49-F238E27FC236}">
                <a16:creationId xmlns:a16="http://schemas.microsoft.com/office/drawing/2014/main" id="{D228B23B-35A0-F143-A126-DE53AB214C46}"/>
              </a:ext>
            </a:extLst>
          </p:cNvPr>
          <p:cNvSpPr>
            <a:spLocks noGrp="1"/>
          </p:cNvSpPr>
          <p:nvPr>
            <p:ph type="title"/>
          </p:nvPr>
        </p:nvSpPr>
        <p:spPr>
          <a:xfrm>
            <a:off x="442913" y="103188"/>
            <a:ext cx="8243887" cy="1314450"/>
          </a:xfrm>
        </p:spPr>
        <p:txBody>
          <a:bodyPr/>
          <a:lstStyle/>
          <a:p>
            <a:r>
              <a:rPr lang="zh-CN" altLang="en-US" dirty="0"/>
              <a:t>词义计算模型</a:t>
            </a:r>
            <a:endParaRPr lang="en-US" dirty="0"/>
          </a:p>
        </p:txBody>
      </p:sp>
    </p:spTree>
    <p:extLst>
      <p:ext uri="{BB962C8B-B14F-4D97-AF65-F5344CB8AC3E}">
        <p14:creationId xmlns:p14="http://schemas.microsoft.com/office/powerpoint/2010/main" val="163397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7.1 </a:t>
            </a:r>
            <a:r>
              <a:rPr lang="zh-CN" altLang="en-US" sz="2800" b="1" dirty="0"/>
              <a:t>词的语义学</a:t>
            </a:r>
          </a:p>
          <a:p>
            <a:pPr eaLnBrk="1" hangingPunct="1"/>
            <a:r>
              <a:rPr lang="en-US" altLang="zh-CN" sz="2800" b="1" dirty="0"/>
              <a:t>7.2 </a:t>
            </a:r>
            <a:r>
              <a:rPr lang="zh-CN" altLang="en-US" sz="2800" b="1" dirty="0"/>
              <a:t>向量语义学</a:t>
            </a:r>
          </a:p>
          <a:p>
            <a:pPr eaLnBrk="1" hangingPunct="1"/>
            <a:r>
              <a:rPr lang="en-US" altLang="zh-CN" sz="2800" b="1" dirty="0"/>
              <a:t>7.3 </a:t>
            </a:r>
            <a:r>
              <a:rPr lang="zh-CN" altLang="en-US" sz="2800" b="1" dirty="0"/>
              <a:t>词的向量表示法</a:t>
            </a:r>
            <a:endParaRPr lang="en-US" altLang="zh-CN" sz="2800" b="1" dirty="0"/>
          </a:p>
          <a:p>
            <a:pPr eaLnBrk="1" hangingPunct="1"/>
            <a:r>
              <a:rPr lang="en-US" altLang="zh-CN" sz="2800" b="1" dirty="0"/>
              <a:t>7.4 TFIDF</a:t>
            </a:r>
            <a:r>
              <a:rPr lang="zh-CN" altLang="en-US" sz="2800" b="1" dirty="0"/>
              <a:t>词向量</a:t>
            </a:r>
            <a:endParaRPr lang="en-US" altLang="zh-CN" sz="2800" b="1" dirty="0"/>
          </a:p>
          <a:p>
            <a:pPr eaLnBrk="1" hangingPunct="1"/>
            <a:r>
              <a:rPr lang="en-US" altLang="zh-CN" sz="2800" b="1" dirty="0"/>
              <a:t>7.5 Word2vec</a:t>
            </a:r>
            <a:r>
              <a:rPr lang="zh-CN" altLang="en-US" sz="2800" b="1" dirty="0"/>
              <a:t>词向量</a:t>
            </a:r>
            <a:endParaRPr lang="en-US" altLang="zh-CN" sz="28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E5F13EF-3E05-4E4F-A2B7-B27A75828252}"/>
              </a:ext>
            </a:extLst>
          </p:cNvPr>
          <p:cNvSpPr>
            <a:spLocks noGrp="1"/>
          </p:cNvSpPr>
          <p:nvPr>
            <p:ph idx="1"/>
          </p:nvPr>
        </p:nvSpPr>
        <p:spPr>
          <a:xfrm>
            <a:off x="107504" y="1623720"/>
            <a:ext cx="8991574" cy="5040560"/>
          </a:xfrm>
        </p:spPr>
        <p:txBody>
          <a:bodyPr>
            <a:normAutofit fontScale="70000" lnSpcReduction="20000"/>
          </a:bodyPr>
          <a:lstStyle/>
          <a:p>
            <a:pPr marL="0" indent="0">
              <a:buNone/>
            </a:pPr>
            <a:r>
              <a:rPr lang="zh-CN" altLang="en-US" sz="3400" dirty="0"/>
              <a:t> 思路 </a:t>
            </a:r>
            <a:r>
              <a:rPr lang="en-US" altLang="zh-CN" sz="3400" dirty="0"/>
              <a:t>2</a:t>
            </a:r>
            <a:r>
              <a:rPr lang="zh-CN" altLang="en-US" sz="3400" dirty="0"/>
              <a:t>：词义空间中的一个点</a:t>
            </a:r>
            <a:r>
              <a:rPr lang="en-US" altLang="zh-CN" sz="3400" dirty="0"/>
              <a:t> (Osgood et al. 1957)</a:t>
            </a:r>
            <a:endParaRPr lang="en-US" sz="3400" dirty="0"/>
          </a:p>
          <a:p>
            <a:pPr marL="0" indent="0">
              <a:buNone/>
            </a:pPr>
            <a:r>
              <a:rPr lang="zh-CN" altLang="en-US" sz="3400" dirty="0"/>
              <a:t>     例：</a:t>
            </a:r>
            <a:r>
              <a:rPr lang="en-US" sz="3400" dirty="0"/>
              <a:t>3 </a:t>
            </a:r>
            <a:r>
              <a:rPr lang="en-US" sz="3400" dirty="0" err="1"/>
              <a:t>情感维度</a:t>
            </a:r>
            <a:endParaRPr lang="en-US" sz="3400" dirty="0"/>
          </a:p>
          <a:p>
            <a:pPr lvl="1"/>
            <a:r>
              <a:rPr lang="en-US" sz="3100" b="1" dirty="0"/>
              <a:t>valence</a:t>
            </a:r>
            <a:r>
              <a:rPr lang="en-US" sz="3100" dirty="0"/>
              <a:t>: pleasantness</a:t>
            </a:r>
            <a:r>
              <a:rPr lang="zh-CN" altLang="en-US" sz="3100" dirty="0"/>
              <a:t>（愉悦度）情感状态的正、负特性</a:t>
            </a:r>
            <a:endParaRPr lang="en-US" sz="3100" dirty="0"/>
          </a:p>
          <a:p>
            <a:pPr lvl="1"/>
            <a:r>
              <a:rPr lang="en-US" sz="3100" b="1" dirty="0"/>
              <a:t>arousal</a:t>
            </a:r>
            <a:r>
              <a:rPr lang="en-US" sz="3100" dirty="0"/>
              <a:t>: intensity of emotion </a:t>
            </a:r>
            <a:r>
              <a:rPr lang="zh-CN" altLang="en-US" sz="3100" dirty="0"/>
              <a:t>（激活度）情绪生理激活水平和警觉性</a:t>
            </a:r>
            <a:endParaRPr lang="en-US" sz="3100" dirty="0"/>
          </a:p>
          <a:p>
            <a:pPr lvl="1"/>
            <a:r>
              <a:rPr lang="en-US" sz="3100" b="1" dirty="0"/>
              <a:t>dominance</a:t>
            </a:r>
            <a:r>
              <a:rPr lang="en-US" sz="3100" dirty="0"/>
              <a:t>: the degree of control exerted</a:t>
            </a:r>
            <a:r>
              <a:rPr lang="zh-CN" altLang="en-US" sz="3100" dirty="0"/>
              <a:t> （优势度）表示情绪对他人和外 界环境的控制力和影响力</a:t>
            </a:r>
            <a:endParaRPr lang="en-US" sz="2300" dirty="0"/>
          </a:p>
          <a:p>
            <a:pPr lvl="1"/>
            <a:endParaRPr lang="en-US" sz="2100" dirty="0"/>
          </a:p>
          <a:p>
            <a:pPr lvl="1"/>
            <a:endParaRPr lang="en-US" sz="2100" dirty="0"/>
          </a:p>
          <a:p>
            <a:pPr lvl="1"/>
            <a:endParaRPr lang="en-US" sz="2100" dirty="0"/>
          </a:p>
          <a:p>
            <a:pPr lvl="1"/>
            <a:endParaRPr lang="en-US" sz="2100" dirty="0"/>
          </a:p>
          <a:p>
            <a:pPr lvl="1"/>
            <a:endParaRPr lang="en-US" sz="2100" dirty="0"/>
          </a:p>
          <a:p>
            <a:pPr lvl="1"/>
            <a:r>
              <a:rPr lang="en-US" sz="2100" dirty="0"/>
              <a:t> </a:t>
            </a:r>
          </a:p>
          <a:p>
            <a:pPr marL="0" indent="0">
              <a:buNone/>
            </a:pPr>
            <a:r>
              <a:rPr lang="zh-CN" altLang="en-US" dirty="0"/>
              <a:t>     </a:t>
            </a:r>
            <a:endParaRPr lang="en-US" altLang="zh-CN" dirty="0"/>
          </a:p>
          <a:p>
            <a:pPr marL="0" indent="0">
              <a:buNone/>
            </a:pPr>
            <a:r>
              <a:rPr lang="zh-CN" altLang="en-US" dirty="0"/>
              <a:t>    </a:t>
            </a:r>
            <a:endParaRPr lang="en-US" altLang="zh-CN" dirty="0"/>
          </a:p>
          <a:p>
            <a:pPr marL="0" indent="0">
              <a:buNone/>
            </a:pPr>
            <a:endParaRPr lang="en-US" altLang="zh-CN" dirty="0"/>
          </a:p>
          <a:p>
            <a:pPr marL="0" indent="0">
              <a:buNone/>
            </a:pPr>
            <a:r>
              <a:rPr lang="zh-CN" altLang="en-US" dirty="0"/>
              <a:t>      </a:t>
            </a:r>
            <a:r>
              <a:rPr lang="en-US" sz="3400" dirty="0"/>
              <a:t>词的含义是</a:t>
            </a:r>
            <a:r>
              <a:rPr lang="en-US" altLang="zh-CN" sz="3400" dirty="0"/>
              <a:t>3</a:t>
            </a:r>
            <a:r>
              <a:rPr lang="zh-CN" altLang="en-US" sz="3400" dirty="0"/>
              <a:t>维空间中的一个向量</a:t>
            </a:r>
            <a:endParaRPr lang="en-US" sz="3400" dirty="0"/>
          </a:p>
        </p:txBody>
      </p:sp>
      <p:graphicFrame>
        <p:nvGraphicFramePr>
          <p:cNvPr id="2" name="Table 2">
            <a:extLst>
              <a:ext uri="{FF2B5EF4-FFF2-40B4-BE49-F238E27FC236}">
                <a16:creationId xmlns:a16="http://schemas.microsoft.com/office/drawing/2014/main" id="{FDC9D1DC-8A5D-2F49-9FBB-267E5434DE99}"/>
              </a:ext>
            </a:extLst>
          </p:cNvPr>
          <p:cNvGraphicFramePr>
            <a:graphicFrameLocks noGrp="1"/>
          </p:cNvGraphicFramePr>
          <p:nvPr>
            <p:extLst>
              <p:ext uri="{D42A27DB-BD31-4B8C-83A1-F6EECF244321}">
                <p14:modId xmlns:p14="http://schemas.microsoft.com/office/powerpoint/2010/main" val="3341258705"/>
              </p:ext>
            </p:extLst>
          </p:nvPr>
        </p:nvGraphicFramePr>
        <p:xfrm>
          <a:off x="611560" y="3933056"/>
          <a:ext cx="6327110" cy="2080260"/>
        </p:xfrm>
        <a:graphic>
          <a:graphicData uri="http://schemas.openxmlformats.org/drawingml/2006/table">
            <a:tbl>
              <a:tblPr firstRow="1">
                <a:tableStyleId>{5C22544A-7EE6-4342-B048-85BDC9FD1C3A}</a:tableStyleId>
              </a:tblPr>
              <a:tblGrid>
                <a:gridCol w="1310469">
                  <a:extLst>
                    <a:ext uri="{9D8B030D-6E8A-4147-A177-3AD203B41FA5}">
                      <a16:colId xmlns:a16="http://schemas.microsoft.com/office/drawing/2014/main" val="3377420894"/>
                    </a:ext>
                  </a:extLst>
                </a:gridCol>
                <a:gridCol w="1074995">
                  <a:extLst>
                    <a:ext uri="{9D8B030D-6E8A-4147-A177-3AD203B41FA5}">
                      <a16:colId xmlns:a16="http://schemas.microsoft.com/office/drawing/2014/main" val="3031128866"/>
                    </a:ext>
                  </a:extLst>
                </a:gridCol>
                <a:gridCol w="921424">
                  <a:extLst>
                    <a:ext uri="{9D8B030D-6E8A-4147-A177-3AD203B41FA5}">
                      <a16:colId xmlns:a16="http://schemas.microsoft.com/office/drawing/2014/main" val="2253579774"/>
                    </a:ext>
                  </a:extLst>
                </a:gridCol>
                <a:gridCol w="731937">
                  <a:extLst>
                    <a:ext uri="{9D8B030D-6E8A-4147-A177-3AD203B41FA5}">
                      <a16:colId xmlns:a16="http://schemas.microsoft.com/office/drawing/2014/main" val="1881473539"/>
                    </a:ext>
                  </a:extLst>
                </a:gridCol>
                <a:gridCol w="1144143">
                  <a:extLst>
                    <a:ext uri="{9D8B030D-6E8A-4147-A177-3AD203B41FA5}">
                      <a16:colId xmlns:a16="http://schemas.microsoft.com/office/drawing/2014/main" val="4169453637"/>
                    </a:ext>
                  </a:extLst>
                </a:gridCol>
                <a:gridCol w="1144142">
                  <a:extLst>
                    <a:ext uri="{9D8B030D-6E8A-4147-A177-3AD203B41FA5}">
                      <a16:colId xmlns:a16="http://schemas.microsoft.com/office/drawing/2014/main" val="3994006102"/>
                    </a:ext>
                  </a:extLst>
                </a:gridCol>
              </a:tblGrid>
              <a:tr h="276606">
                <a:tc>
                  <a:txBody>
                    <a:bodyPr/>
                    <a:lstStyle/>
                    <a:p>
                      <a:pPr algn="ctr"/>
                      <a:endParaRPr lang="en-US" sz="1500" dirty="0">
                        <a:solidFill>
                          <a:srgbClr val="000000"/>
                        </a:solidFill>
                      </a:endParaRPr>
                    </a:p>
                  </a:txBody>
                  <a:tcPr marL="68580" marR="68580" marT="34290" marB="34290"/>
                </a:tc>
                <a:tc>
                  <a:txBody>
                    <a:bodyPr/>
                    <a:lstStyle/>
                    <a:p>
                      <a:pPr algn="ctr"/>
                      <a:r>
                        <a:rPr lang="en-US" sz="1500" dirty="0">
                          <a:solidFill>
                            <a:srgbClr val="000000"/>
                          </a:solidFill>
                        </a:rPr>
                        <a:t>Word</a:t>
                      </a:r>
                    </a:p>
                  </a:txBody>
                  <a:tcPr marL="68580" marR="68580" marT="34290" marB="34290"/>
                </a:tc>
                <a:tc>
                  <a:txBody>
                    <a:bodyPr/>
                    <a:lstStyle/>
                    <a:p>
                      <a:pPr algn="ctr"/>
                      <a:r>
                        <a:rPr lang="en-US" sz="1500" dirty="0">
                          <a:solidFill>
                            <a:srgbClr val="000000"/>
                          </a:solidFill>
                        </a:rPr>
                        <a:t>Score</a:t>
                      </a:r>
                    </a:p>
                  </a:txBody>
                  <a:tcPr marL="68580" marR="68580" marT="34290" marB="34290"/>
                </a:tc>
                <a:tc>
                  <a:txBody>
                    <a:bodyPr/>
                    <a:lstStyle/>
                    <a:p>
                      <a:pPr algn="ctr"/>
                      <a:endParaRPr lang="en-US" sz="1500" dirty="0">
                        <a:solidFill>
                          <a:srgbClr val="000000"/>
                        </a:solidFill>
                      </a:endParaRPr>
                    </a:p>
                  </a:txBody>
                  <a:tcPr marL="68580" marR="68580" marT="34290" marB="34290"/>
                </a:tc>
                <a:tc>
                  <a:txBody>
                    <a:bodyPr/>
                    <a:lstStyle/>
                    <a:p>
                      <a:pPr algn="ctr"/>
                      <a:r>
                        <a:rPr lang="en-US" sz="1500" dirty="0">
                          <a:solidFill>
                            <a:srgbClr val="000000"/>
                          </a:solidFill>
                        </a:rPr>
                        <a:t>Word</a:t>
                      </a:r>
                    </a:p>
                  </a:txBody>
                  <a:tcPr marL="68580" marR="68580" marT="34290" marB="34290"/>
                </a:tc>
                <a:tc>
                  <a:txBody>
                    <a:bodyPr/>
                    <a:lstStyle/>
                    <a:p>
                      <a:pPr algn="ctr"/>
                      <a:r>
                        <a:rPr lang="en-US" sz="1500" dirty="0">
                          <a:solidFill>
                            <a:srgbClr val="000000"/>
                          </a:solidFill>
                        </a:rPr>
                        <a:t>Score</a:t>
                      </a:r>
                    </a:p>
                  </a:txBody>
                  <a:tcPr marL="68580" marR="68580" marT="34290" marB="34290"/>
                </a:tc>
                <a:extLst>
                  <a:ext uri="{0D108BD9-81ED-4DB2-BD59-A6C34878D82A}">
                    <a16:rowId xmlns:a16="http://schemas.microsoft.com/office/drawing/2014/main" val="634625426"/>
                  </a:ext>
                </a:extLst>
              </a:tr>
              <a:tr h="276606">
                <a:tc rowSpan="2">
                  <a:txBody>
                    <a:bodyPr/>
                    <a:lstStyle/>
                    <a:p>
                      <a:pPr algn="ctr"/>
                      <a:r>
                        <a:rPr lang="en-US" sz="1500" b="1" dirty="0"/>
                        <a:t>Valence</a:t>
                      </a:r>
                    </a:p>
                  </a:txBody>
                  <a:tcPr marL="68580" marR="68580" marT="34290" marB="34290"/>
                </a:tc>
                <a:tc>
                  <a:txBody>
                    <a:bodyPr/>
                    <a:lstStyle/>
                    <a:p>
                      <a:pPr algn="ctr"/>
                      <a:r>
                        <a:rPr lang="en-US" sz="1500" dirty="0"/>
                        <a:t>love</a:t>
                      </a:r>
                    </a:p>
                  </a:txBody>
                  <a:tcPr marL="68580" marR="68580" marT="34290" marB="34290"/>
                </a:tc>
                <a:tc>
                  <a:txBody>
                    <a:bodyPr/>
                    <a:lstStyle/>
                    <a:p>
                      <a:pPr algn="ctr"/>
                      <a:r>
                        <a:rPr lang="en-US" sz="1500" dirty="0"/>
                        <a:t>1.000</a:t>
                      </a:r>
                    </a:p>
                  </a:txBody>
                  <a:tcPr marL="68580" marR="68580" marT="34290" marB="34290"/>
                </a:tc>
                <a:tc>
                  <a:txBody>
                    <a:bodyPr/>
                    <a:lstStyle/>
                    <a:p>
                      <a:pPr algn="ctr"/>
                      <a:endParaRPr lang="en-US" sz="1500" dirty="0"/>
                    </a:p>
                  </a:txBody>
                  <a:tcPr marL="68580" marR="68580" marT="34290" marB="34290"/>
                </a:tc>
                <a:tc>
                  <a:txBody>
                    <a:bodyPr/>
                    <a:lstStyle/>
                    <a:p>
                      <a:pPr algn="ctr"/>
                      <a:r>
                        <a:rPr lang="en-US" sz="1500" dirty="0"/>
                        <a:t>toxic</a:t>
                      </a:r>
                    </a:p>
                  </a:txBody>
                  <a:tcPr marL="68580" marR="68580" marT="34290" marB="34290"/>
                </a:tc>
                <a:tc>
                  <a:txBody>
                    <a:bodyPr/>
                    <a:lstStyle/>
                    <a:p>
                      <a:pPr algn="ctr"/>
                      <a:r>
                        <a:rPr lang="en-US" sz="1500" dirty="0"/>
                        <a:t>0.008</a:t>
                      </a:r>
                    </a:p>
                  </a:txBody>
                  <a:tcPr marL="68580" marR="68580" marT="34290" marB="34290"/>
                </a:tc>
                <a:extLst>
                  <a:ext uri="{0D108BD9-81ED-4DB2-BD59-A6C34878D82A}">
                    <a16:rowId xmlns:a16="http://schemas.microsoft.com/office/drawing/2014/main" val="1339686788"/>
                  </a:ext>
                </a:extLst>
              </a:tr>
              <a:tr h="276606">
                <a:tc vMerge="1">
                  <a:txBody>
                    <a:bodyPr/>
                    <a:lstStyle/>
                    <a:p>
                      <a:endParaRPr lang="en-US" sz="2000" dirty="0"/>
                    </a:p>
                  </a:txBody>
                  <a:tcPr/>
                </a:tc>
                <a:tc>
                  <a:txBody>
                    <a:bodyPr/>
                    <a:lstStyle/>
                    <a:p>
                      <a:pPr algn="ctr"/>
                      <a:r>
                        <a:rPr lang="en-US" sz="1500" dirty="0"/>
                        <a:t>happy</a:t>
                      </a:r>
                    </a:p>
                  </a:txBody>
                  <a:tcPr marL="68580" marR="68580" marT="34290" marB="34290"/>
                </a:tc>
                <a:tc>
                  <a:txBody>
                    <a:bodyPr/>
                    <a:lstStyle/>
                    <a:p>
                      <a:pPr algn="ctr"/>
                      <a:r>
                        <a:rPr lang="en-US" sz="1500" dirty="0"/>
                        <a:t>1.000</a:t>
                      </a:r>
                    </a:p>
                  </a:txBody>
                  <a:tcPr marL="68580" marR="68580" marT="34290" marB="34290"/>
                </a:tc>
                <a:tc>
                  <a:txBody>
                    <a:bodyPr/>
                    <a:lstStyle/>
                    <a:p>
                      <a:pPr algn="ctr"/>
                      <a:endParaRPr lang="en-US" sz="1500" dirty="0"/>
                    </a:p>
                  </a:txBody>
                  <a:tcPr marL="68580" marR="68580" marT="34290" marB="34290"/>
                </a:tc>
                <a:tc>
                  <a:txBody>
                    <a:bodyPr/>
                    <a:lstStyle/>
                    <a:p>
                      <a:pPr algn="ctr"/>
                      <a:r>
                        <a:rPr lang="en-US" sz="1500" dirty="0"/>
                        <a:t>nightmare</a:t>
                      </a:r>
                    </a:p>
                  </a:txBody>
                  <a:tcPr marL="68580" marR="68580" marT="34290" marB="34290"/>
                </a:tc>
                <a:tc>
                  <a:txBody>
                    <a:bodyPr/>
                    <a:lstStyle/>
                    <a:p>
                      <a:pPr algn="ctr"/>
                      <a:r>
                        <a:rPr lang="en-US" sz="1500" dirty="0"/>
                        <a:t>0.005</a:t>
                      </a:r>
                    </a:p>
                  </a:txBody>
                  <a:tcPr marL="68580" marR="68580" marT="34290" marB="34290"/>
                </a:tc>
                <a:extLst>
                  <a:ext uri="{0D108BD9-81ED-4DB2-BD59-A6C34878D82A}">
                    <a16:rowId xmlns:a16="http://schemas.microsoft.com/office/drawing/2014/main" val="1588537677"/>
                  </a:ext>
                </a:extLst>
              </a:tr>
              <a:tr h="276606">
                <a:tc rowSpan="2">
                  <a:txBody>
                    <a:bodyPr/>
                    <a:lstStyle/>
                    <a:p>
                      <a:pPr algn="ctr"/>
                      <a:r>
                        <a:rPr lang="en-US" sz="1500" b="1" dirty="0"/>
                        <a:t>Arousal</a:t>
                      </a:r>
                    </a:p>
                  </a:txBody>
                  <a:tcPr marL="68580" marR="68580" marT="34290" marB="34290">
                    <a:solidFill>
                      <a:schemeClr val="accent2">
                        <a:lumMod val="20000"/>
                        <a:lumOff val="80000"/>
                      </a:schemeClr>
                    </a:solidFill>
                  </a:tcPr>
                </a:tc>
                <a:tc>
                  <a:txBody>
                    <a:bodyPr/>
                    <a:lstStyle/>
                    <a:p>
                      <a:pPr algn="ctr"/>
                      <a:r>
                        <a:rPr lang="en-US" sz="1500" dirty="0"/>
                        <a:t>elated</a:t>
                      </a:r>
                    </a:p>
                  </a:txBody>
                  <a:tcPr marL="68580" marR="68580" marT="34290" marB="34290">
                    <a:solidFill>
                      <a:schemeClr val="accent2">
                        <a:lumMod val="20000"/>
                        <a:lumOff val="80000"/>
                      </a:schemeClr>
                    </a:solidFill>
                  </a:tcPr>
                </a:tc>
                <a:tc>
                  <a:txBody>
                    <a:bodyPr/>
                    <a:lstStyle/>
                    <a:p>
                      <a:pPr algn="ctr"/>
                      <a:r>
                        <a:rPr lang="en-US" sz="1500" dirty="0"/>
                        <a:t>0.960</a:t>
                      </a:r>
                    </a:p>
                  </a:txBody>
                  <a:tcPr marL="68580" marR="68580" marT="34290" marB="34290">
                    <a:solidFill>
                      <a:schemeClr val="accent2">
                        <a:lumMod val="20000"/>
                        <a:lumOff val="80000"/>
                      </a:schemeClr>
                    </a:solidFill>
                  </a:tcPr>
                </a:tc>
                <a:tc>
                  <a:txBody>
                    <a:bodyPr/>
                    <a:lstStyle/>
                    <a:p>
                      <a:pPr algn="ctr"/>
                      <a:endParaRPr lang="en-US" sz="1500" dirty="0"/>
                    </a:p>
                  </a:txBody>
                  <a:tcPr marL="68580" marR="68580" marT="34290" marB="34290">
                    <a:solidFill>
                      <a:schemeClr val="accent2">
                        <a:lumMod val="20000"/>
                        <a:lumOff val="80000"/>
                      </a:schemeClr>
                    </a:solidFill>
                  </a:tcPr>
                </a:tc>
                <a:tc>
                  <a:txBody>
                    <a:bodyPr/>
                    <a:lstStyle/>
                    <a:p>
                      <a:pPr algn="ctr"/>
                      <a:r>
                        <a:rPr lang="en-US" sz="1500" dirty="0"/>
                        <a:t>mellow</a:t>
                      </a:r>
                    </a:p>
                  </a:txBody>
                  <a:tcPr marL="68580" marR="68580" marT="34290" marB="34290">
                    <a:solidFill>
                      <a:schemeClr val="accent2">
                        <a:lumMod val="20000"/>
                        <a:lumOff val="80000"/>
                      </a:schemeClr>
                    </a:solidFill>
                  </a:tcPr>
                </a:tc>
                <a:tc>
                  <a:txBody>
                    <a:bodyPr/>
                    <a:lstStyle/>
                    <a:p>
                      <a:pPr algn="ctr"/>
                      <a:r>
                        <a:rPr lang="en-US" sz="1500" dirty="0"/>
                        <a:t>0.069</a:t>
                      </a:r>
                    </a:p>
                  </a:txBody>
                  <a:tcPr marL="68580" marR="68580" marT="34290" marB="34290">
                    <a:solidFill>
                      <a:schemeClr val="accent2">
                        <a:lumMod val="20000"/>
                        <a:lumOff val="80000"/>
                      </a:schemeClr>
                    </a:solidFill>
                  </a:tcPr>
                </a:tc>
                <a:extLst>
                  <a:ext uri="{0D108BD9-81ED-4DB2-BD59-A6C34878D82A}">
                    <a16:rowId xmlns:a16="http://schemas.microsoft.com/office/drawing/2014/main" val="2597233073"/>
                  </a:ext>
                </a:extLst>
              </a:tr>
              <a:tr h="276606">
                <a:tc vMerge="1">
                  <a:txBody>
                    <a:bodyPr/>
                    <a:lstStyle/>
                    <a:p>
                      <a:endParaRPr lang="en-US" sz="2000" dirty="0"/>
                    </a:p>
                  </a:txBody>
                  <a:tcPr>
                    <a:solidFill>
                      <a:schemeClr val="accent2">
                        <a:lumMod val="20000"/>
                        <a:lumOff val="80000"/>
                      </a:schemeClr>
                    </a:solidFill>
                  </a:tcPr>
                </a:tc>
                <a:tc>
                  <a:txBody>
                    <a:bodyPr/>
                    <a:lstStyle/>
                    <a:p>
                      <a:pPr algn="ctr"/>
                      <a:r>
                        <a:rPr lang="en-US" sz="1500" dirty="0"/>
                        <a:t>frenzy</a:t>
                      </a:r>
                    </a:p>
                  </a:txBody>
                  <a:tcPr marL="68580" marR="68580" marT="34290" marB="34290">
                    <a:solidFill>
                      <a:schemeClr val="accent2">
                        <a:lumMod val="20000"/>
                        <a:lumOff val="80000"/>
                      </a:schemeClr>
                    </a:solidFill>
                  </a:tcPr>
                </a:tc>
                <a:tc>
                  <a:txBody>
                    <a:bodyPr/>
                    <a:lstStyle/>
                    <a:p>
                      <a:pPr algn="ctr"/>
                      <a:r>
                        <a:rPr lang="en-US" sz="1500" dirty="0"/>
                        <a:t>0.965</a:t>
                      </a:r>
                    </a:p>
                  </a:txBody>
                  <a:tcPr marL="68580" marR="68580" marT="34290" marB="34290">
                    <a:solidFill>
                      <a:schemeClr val="accent2">
                        <a:lumMod val="20000"/>
                        <a:lumOff val="80000"/>
                      </a:schemeClr>
                    </a:solidFill>
                  </a:tcPr>
                </a:tc>
                <a:tc>
                  <a:txBody>
                    <a:bodyPr/>
                    <a:lstStyle/>
                    <a:p>
                      <a:pPr algn="ctr"/>
                      <a:endParaRPr lang="en-US" sz="1500" dirty="0"/>
                    </a:p>
                  </a:txBody>
                  <a:tcPr marL="68580" marR="68580" marT="34290" marB="34290">
                    <a:solidFill>
                      <a:schemeClr val="accent2">
                        <a:lumMod val="20000"/>
                        <a:lumOff val="80000"/>
                      </a:schemeClr>
                    </a:solidFill>
                  </a:tcPr>
                </a:tc>
                <a:tc>
                  <a:txBody>
                    <a:bodyPr/>
                    <a:lstStyle/>
                    <a:p>
                      <a:pPr algn="ctr"/>
                      <a:r>
                        <a:rPr lang="en-US" sz="1500" dirty="0"/>
                        <a:t>napping</a:t>
                      </a:r>
                    </a:p>
                  </a:txBody>
                  <a:tcPr marL="68580" marR="68580" marT="34290" marB="34290">
                    <a:solidFill>
                      <a:schemeClr val="accent2">
                        <a:lumMod val="20000"/>
                        <a:lumOff val="80000"/>
                      </a:schemeClr>
                    </a:solidFill>
                  </a:tcPr>
                </a:tc>
                <a:tc>
                  <a:txBody>
                    <a:bodyPr/>
                    <a:lstStyle/>
                    <a:p>
                      <a:pPr algn="ctr"/>
                      <a:r>
                        <a:rPr lang="en-US" sz="1500" dirty="0"/>
                        <a:t>0.046</a:t>
                      </a:r>
                    </a:p>
                  </a:txBody>
                  <a:tcPr marL="68580" marR="68580" marT="34290" marB="34290">
                    <a:solidFill>
                      <a:schemeClr val="accent2">
                        <a:lumMod val="20000"/>
                        <a:lumOff val="80000"/>
                      </a:schemeClr>
                    </a:solidFill>
                  </a:tcPr>
                </a:tc>
                <a:extLst>
                  <a:ext uri="{0D108BD9-81ED-4DB2-BD59-A6C34878D82A}">
                    <a16:rowId xmlns:a16="http://schemas.microsoft.com/office/drawing/2014/main" val="1194605995"/>
                  </a:ext>
                </a:extLst>
              </a:tr>
              <a:tr h="276606">
                <a:tc rowSpan="2">
                  <a:txBody>
                    <a:bodyPr/>
                    <a:lstStyle/>
                    <a:p>
                      <a:pPr algn="ctr"/>
                      <a:r>
                        <a:rPr lang="en-US" sz="1500" b="1" dirty="0"/>
                        <a:t>Dominance</a:t>
                      </a:r>
                    </a:p>
                  </a:txBody>
                  <a:tcPr marL="68580" marR="68580" marT="34290" marB="34290"/>
                </a:tc>
                <a:tc>
                  <a:txBody>
                    <a:bodyPr/>
                    <a:lstStyle/>
                    <a:p>
                      <a:pPr algn="ctr"/>
                      <a:r>
                        <a:rPr lang="en-US" sz="1500" dirty="0"/>
                        <a:t>powerful</a:t>
                      </a:r>
                    </a:p>
                  </a:txBody>
                  <a:tcPr marL="68580" marR="68580" marT="34290" marB="34290"/>
                </a:tc>
                <a:tc>
                  <a:txBody>
                    <a:bodyPr/>
                    <a:lstStyle/>
                    <a:p>
                      <a:pPr algn="ctr"/>
                      <a:r>
                        <a:rPr lang="en-US" sz="1500" dirty="0"/>
                        <a:t>0.991</a:t>
                      </a:r>
                    </a:p>
                  </a:txBody>
                  <a:tcPr marL="68580" marR="68580" marT="34290" marB="34290"/>
                </a:tc>
                <a:tc>
                  <a:txBody>
                    <a:bodyPr/>
                    <a:lstStyle/>
                    <a:p>
                      <a:pPr algn="ctr"/>
                      <a:endParaRPr lang="en-US" sz="1500" dirty="0"/>
                    </a:p>
                  </a:txBody>
                  <a:tcPr marL="68580" marR="68580" marT="34290" marB="34290"/>
                </a:tc>
                <a:tc>
                  <a:txBody>
                    <a:bodyPr/>
                    <a:lstStyle/>
                    <a:p>
                      <a:pPr algn="ctr"/>
                      <a:r>
                        <a:rPr lang="en-US" sz="1500" dirty="0"/>
                        <a:t>weak</a:t>
                      </a:r>
                    </a:p>
                  </a:txBody>
                  <a:tcPr marL="68580" marR="68580" marT="34290" marB="34290"/>
                </a:tc>
                <a:tc>
                  <a:txBody>
                    <a:bodyPr/>
                    <a:lstStyle/>
                    <a:p>
                      <a:pPr algn="ctr"/>
                      <a:r>
                        <a:rPr lang="en-US" sz="1500" dirty="0"/>
                        <a:t>0.045</a:t>
                      </a:r>
                    </a:p>
                  </a:txBody>
                  <a:tcPr marL="68580" marR="68580" marT="34290" marB="34290"/>
                </a:tc>
                <a:extLst>
                  <a:ext uri="{0D108BD9-81ED-4DB2-BD59-A6C34878D82A}">
                    <a16:rowId xmlns:a16="http://schemas.microsoft.com/office/drawing/2014/main" val="1673050729"/>
                  </a:ext>
                </a:extLst>
              </a:tr>
              <a:tr h="276606">
                <a:tc vMerge="1">
                  <a:txBody>
                    <a:bodyPr/>
                    <a:lstStyle/>
                    <a:p>
                      <a:endParaRPr lang="en-US" sz="2000" dirty="0"/>
                    </a:p>
                  </a:txBody>
                  <a:tcPr/>
                </a:tc>
                <a:tc>
                  <a:txBody>
                    <a:bodyPr/>
                    <a:lstStyle/>
                    <a:p>
                      <a:pPr algn="ctr"/>
                      <a:r>
                        <a:rPr lang="en-US" sz="1500" dirty="0"/>
                        <a:t>leadership</a:t>
                      </a:r>
                    </a:p>
                  </a:txBody>
                  <a:tcPr marL="68580" marR="68580" marT="34290" marB="34290"/>
                </a:tc>
                <a:tc>
                  <a:txBody>
                    <a:bodyPr/>
                    <a:lstStyle/>
                    <a:p>
                      <a:pPr algn="ctr"/>
                      <a:r>
                        <a:rPr lang="en-US" sz="1500" dirty="0"/>
                        <a:t>0.983</a:t>
                      </a:r>
                    </a:p>
                  </a:txBody>
                  <a:tcPr marL="68580" marR="68580" marT="34290" marB="34290"/>
                </a:tc>
                <a:tc>
                  <a:txBody>
                    <a:bodyPr/>
                    <a:lstStyle/>
                    <a:p>
                      <a:pPr algn="ctr"/>
                      <a:endParaRPr lang="en-US" sz="1500" dirty="0"/>
                    </a:p>
                  </a:txBody>
                  <a:tcPr marL="68580" marR="68580" marT="34290" marB="34290"/>
                </a:tc>
                <a:tc>
                  <a:txBody>
                    <a:bodyPr/>
                    <a:lstStyle/>
                    <a:p>
                      <a:pPr algn="ctr"/>
                      <a:r>
                        <a:rPr lang="en-US" sz="1500" dirty="0"/>
                        <a:t>empty</a:t>
                      </a:r>
                    </a:p>
                  </a:txBody>
                  <a:tcPr marL="68580" marR="68580" marT="34290" marB="34290"/>
                </a:tc>
                <a:tc>
                  <a:txBody>
                    <a:bodyPr/>
                    <a:lstStyle/>
                    <a:p>
                      <a:pPr algn="ctr"/>
                      <a:r>
                        <a:rPr lang="en-US" sz="1500" dirty="0"/>
                        <a:t>0.081</a:t>
                      </a:r>
                    </a:p>
                  </a:txBody>
                  <a:tcPr marL="68580" marR="68580" marT="34290" marB="34290"/>
                </a:tc>
                <a:extLst>
                  <a:ext uri="{0D108BD9-81ED-4DB2-BD59-A6C34878D82A}">
                    <a16:rowId xmlns:a16="http://schemas.microsoft.com/office/drawing/2014/main" val="3932117420"/>
                  </a:ext>
                </a:extLst>
              </a:tr>
            </a:tbl>
          </a:graphicData>
        </a:graphic>
      </p:graphicFrame>
      <p:sp>
        <p:nvSpPr>
          <p:cNvPr id="7" name="TextBox 6">
            <a:extLst>
              <a:ext uri="{FF2B5EF4-FFF2-40B4-BE49-F238E27FC236}">
                <a16:creationId xmlns:a16="http://schemas.microsoft.com/office/drawing/2014/main" id="{22267F2A-65D9-1440-9E93-556F8C3D1725}"/>
              </a:ext>
            </a:extLst>
          </p:cNvPr>
          <p:cNvSpPr txBox="1"/>
          <p:nvPr/>
        </p:nvSpPr>
        <p:spPr>
          <a:xfrm>
            <a:off x="7307057" y="4162514"/>
            <a:ext cx="1665493" cy="1477328"/>
          </a:xfrm>
          <a:prstGeom prst="rect">
            <a:avLst/>
          </a:prstGeom>
          <a:noFill/>
        </p:spPr>
        <p:txBody>
          <a:bodyPr wrap="square" rtlCol="0">
            <a:spAutoFit/>
          </a:bodyPr>
          <a:lstStyle/>
          <a:p>
            <a:r>
              <a:rPr lang="en-US" dirty="0"/>
              <a:t>NRC VAD Lexicon </a:t>
            </a:r>
          </a:p>
          <a:p>
            <a:r>
              <a:rPr lang="en-US" dirty="0"/>
              <a:t> (Mohammad 2018)</a:t>
            </a:r>
          </a:p>
        </p:txBody>
      </p:sp>
      <p:sp>
        <p:nvSpPr>
          <p:cNvPr id="8" name="Title 1">
            <a:extLst>
              <a:ext uri="{FF2B5EF4-FFF2-40B4-BE49-F238E27FC236}">
                <a16:creationId xmlns:a16="http://schemas.microsoft.com/office/drawing/2014/main" id="{CE659337-0644-C04E-AE4F-6067F8433DC9}"/>
              </a:ext>
            </a:extLst>
          </p:cNvPr>
          <p:cNvSpPr>
            <a:spLocks noGrp="1"/>
          </p:cNvSpPr>
          <p:nvPr>
            <p:ph type="title"/>
          </p:nvPr>
        </p:nvSpPr>
        <p:spPr>
          <a:xfrm>
            <a:off x="450056" y="160184"/>
            <a:ext cx="8243887" cy="1314450"/>
          </a:xfrm>
        </p:spPr>
        <p:txBody>
          <a:bodyPr/>
          <a:lstStyle/>
          <a:p>
            <a:r>
              <a:rPr lang="zh-CN" altLang="en-US" dirty="0"/>
              <a:t>词义计算模型</a:t>
            </a:r>
            <a:endParaRPr lang="en-US" dirty="0"/>
          </a:p>
        </p:txBody>
      </p:sp>
    </p:spTree>
    <p:extLst>
      <p:ext uri="{BB962C8B-B14F-4D97-AF65-F5344CB8AC3E}">
        <p14:creationId xmlns:p14="http://schemas.microsoft.com/office/powerpoint/2010/main" val="3499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C6DC75-6F7E-2940-9046-D9B48B47E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990" y="3212976"/>
            <a:ext cx="6294121" cy="3393493"/>
          </a:xfrm>
          <a:prstGeom prst="rect">
            <a:avLst/>
          </a:prstGeom>
        </p:spPr>
      </p:pic>
      <p:sp>
        <p:nvSpPr>
          <p:cNvPr id="7" name="Rectangle 6">
            <a:extLst>
              <a:ext uri="{FF2B5EF4-FFF2-40B4-BE49-F238E27FC236}">
                <a16:creationId xmlns:a16="http://schemas.microsoft.com/office/drawing/2014/main" id="{5BC16081-C1F9-DE4B-879C-2C9DEC6719FE}"/>
              </a:ext>
            </a:extLst>
          </p:cNvPr>
          <p:cNvSpPr/>
          <p:nvPr/>
        </p:nvSpPr>
        <p:spPr>
          <a:xfrm>
            <a:off x="764150" y="3212976"/>
            <a:ext cx="6477000" cy="3429000"/>
          </a:xfrm>
          <a:prstGeom prst="rect">
            <a:avLst/>
          </a:prstGeom>
          <a:solidFill>
            <a:srgbClr val="00B0F0">
              <a:alpha val="10000"/>
            </a:srgbClr>
          </a:solidFill>
          <a:ln>
            <a:solidFill>
              <a:srgbClr val="00B0F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2960" y="286605"/>
            <a:ext cx="7543800" cy="1237396"/>
          </a:xfrm>
        </p:spPr>
        <p:txBody>
          <a:bodyPr>
            <a:normAutofit/>
          </a:bodyPr>
          <a:lstStyle/>
          <a:p>
            <a:r>
              <a:rPr lang="zh-CN" altLang="en-US" dirty="0"/>
              <a:t>词义计算模型</a:t>
            </a:r>
            <a:endParaRPr lang="en-US" dirty="0"/>
          </a:p>
        </p:txBody>
      </p:sp>
      <p:sp>
        <p:nvSpPr>
          <p:cNvPr id="3" name="Content Placeholder 2"/>
          <p:cNvSpPr>
            <a:spLocks noGrp="1"/>
          </p:cNvSpPr>
          <p:nvPr>
            <p:ph idx="1"/>
          </p:nvPr>
        </p:nvSpPr>
        <p:spPr>
          <a:xfrm>
            <a:off x="760330" y="1528977"/>
            <a:ext cx="7940041" cy="4953000"/>
          </a:xfrm>
          <a:noFill/>
        </p:spPr>
        <p:txBody>
          <a:bodyPr>
            <a:normAutofit/>
          </a:bodyPr>
          <a:lstStyle/>
          <a:p>
            <a:r>
              <a:rPr lang="zh-CN" altLang="en-US" sz="3200" dirty="0"/>
              <a:t>每个词</a:t>
            </a:r>
            <a:r>
              <a:rPr lang="en-US" sz="3200" dirty="0"/>
              <a:t>= </a:t>
            </a:r>
            <a:r>
              <a:rPr lang="zh-CN" altLang="en-US" sz="3200" dirty="0"/>
              <a:t>一个向量</a:t>
            </a:r>
            <a:endParaRPr lang="en-US" sz="3200" dirty="0"/>
          </a:p>
          <a:p>
            <a:pPr lvl="1"/>
            <a:r>
              <a:rPr lang="zh-CN" altLang="en-US" dirty="0"/>
              <a:t>不仅仅是</a:t>
            </a:r>
            <a:r>
              <a:rPr lang="en-US" dirty="0"/>
              <a:t>“</a:t>
            </a:r>
            <a:r>
              <a:rPr lang="zh-CN" altLang="en-US" dirty="0"/>
              <a:t>词</a:t>
            </a:r>
            <a:r>
              <a:rPr lang="en-US" dirty="0"/>
              <a:t>” </a:t>
            </a:r>
            <a:r>
              <a:rPr lang="zh-CN" altLang="en-US" dirty="0"/>
              <a:t>或</a:t>
            </a:r>
            <a:r>
              <a:rPr lang="en-US" dirty="0"/>
              <a:t> </a:t>
            </a:r>
            <a:r>
              <a:rPr lang="zh-CN" altLang="en-US" dirty="0"/>
              <a:t>词</a:t>
            </a:r>
            <a:r>
              <a:rPr lang="en-US" dirty="0"/>
              <a:t>45.</a:t>
            </a:r>
          </a:p>
          <a:p>
            <a:r>
              <a:rPr lang="zh-CN" altLang="en-US" sz="3200" dirty="0"/>
              <a:t>相似词位于</a:t>
            </a:r>
            <a:r>
              <a:rPr lang="en-US" sz="3200" dirty="0"/>
              <a:t>“</a:t>
            </a:r>
            <a:r>
              <a:rPr lang="zh-CN" altLang="en-US" sz="3200" dirty="0"/>
              <a:t>近邻空间</a:t>
            </a:r>
            <a:r>
              <a:rPr lang="en-US" sz="3200" dirty="0"/>
              <a:t>"</a:t>
            </a:r>
          </a:p>
          <a:p>
            <a:pPr lvl="1"/>
            <a:endParaRPr lang="en-US" dirty="0"/>
          </a:p>
          <a:p>
            <a:endParaRPr lang="en-US" dirty="0"/>
          </a:p>
        </p:txBody>
      </p:sp>
    </p:spTree>
    <p:extLst>
      <p:ext uri="{BB962C8B-B14F-4D97-AF65-F5344CB8AC3E}">
        <p14:creationId xmlns:p14="http://schemas.microsoft.com/office/powerpoint/2010/main" val="298994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词义计算模型</a:t>
            </a:r>
            <a:endParaRPr lang="en-US" dirty="0"/>
          </a:p>
        </p:txBody>
      </p:sp>
      <p:sp>
        <p:nvSpPr>
          <p:cNvPr id="3" name="Content Placeholder 2"/>
          <p:cNvSpPr>
            <a:spLocks noGrp="1"/>
          </p:cNvSpPr>
          <p:nvPr>
            <p:ph idx="1"/>
          </p:nvPr>
        </p:nvSpPr>
        <p:spPr>
          <a:xfrm>
            <a:off x="617279" y="1700808"/>
            <a:ext cx="8069521" cy="4648200"/>
          </a:xfrm>
        </p:spPr>
        <p:txBody>
          <a:bodyPr>
            <a:normAutofit/>
          </a:bodyPr>
          <a:lstStyle/>
          <a:p>
            <a:pPr marL="0" indent="0">
              <a:buNone/>
            </a:pPr>
            <a:r>
              <a:rPr lang="zh-CN" altLang="en-US" dirty="0"/>
              <a:t>使用向量定义一个词</a:t>
            </a:r>
            <a:endParaRPr lang="en-US" altLang="zh-CN" sz="3200" dirty="0"/>
          </a:p>
          <a:p>
            <a:r>
              <a:rPr lang="zh-CN" altLang="en-US" sz="3200" dirty="0"/>
              <a:t>“嵌入”</a:t>
            </a:r>
            <a:endParaRPr lang="en-US" altLang="zh-CN" dirty="0"/>
          </a:p>
          <a:p>
            <a:pPr marL="0" indent="0">
              <a:buNone/>
            </a:pPr>
            <a:r>
              <a:rPr lang="zh-CN" altLang="en-US" sz="3200" dirty="0"/>
              <a:t>     </a:t>
            </a:r>
            <a:r>
              <a:rPr lang="zh-CN" altLang="en-US" sz="2800" dirty="0"/>
              <a:t>词嵌入于一个空间之中</a:t>
            </a:r>
            <a:endParaRPr lang="en-US" sz="3200" dirty="0"/>
          </a:p>
          <a:p>
            <a:r>
              <a:rPr lang="zh-CN" altLang="en-US" dirty="0"/>
              <a:t>词向量</a:t>
            </a:r>
            <a:endParaRPr lang="en-US" altLang="zh-CN" dirty="0"/>
          </a:p>
          <a:p>
            <a:pPr marL="0" indent="0">
              <a:buNone/>
            </a:pPr>
            <a:r>
              <a:rPr lang="zh-CN" altLang="en-US" dirty="0"/>
              <a:t>     </a:t>
            </a:r>
            <a:r>
              <a:rPr lang="en-US" altLang="zh-CN" dirty="0"/>
              <a:t> </a:t>
            </a:r>
            <a:r>
              <a:rPr lang="en-US" altLang="zh-CN" sz="2800" dirty="0"/>
              <a:t>NLP</a:t>
            </a:r>
            <a:r>
              <a:rPr lang="zh-CN" altLang="en-US" sz="2800" dirty="0"/>
              <a:t>中表示词义的标准方法</a:t>
            </a:r>
            <a:endParaRPr lang="en-US" altLang="zh-CN" sz="3200" dirty="0"/>
          </a:p>
          <a:p>
            <a:r>
              <a:rPr lang="zh-CN" altLang="en-US" sz="3200" dirty="0"/>
              <a:t>词义相似的细粒度模型</a:t>
            </a:r>
            <a:endParaRPr lang="en-US" sz="3200" dirty="0"/>
          </a:p>
        </p:txBody>
      </p:sp>
    </p:spTree>
    <p:extLst>
      <p:ext uri="{BB962C8B-B14F-4D97-AF65-F5344CB8AC3E}">
        <p14:creationId xmlns:p14="http://schemas.microsoft.com/office/powerpoint/2010/main" val="520143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38B7-F6BF-704D-B077-1546F9395AEE}"/>
              </a:ext>
            </a:extLst>
          </p:cNvPr>
          <p:cNvSpPr>
            <a:spLocks noGrp="1"/>
          </p:cNvSpPr>
          <p:nvPr>
            <p:ph type="title"/>
          </p:nvPr>
        </p:nvSpPr>
        <p:spPr>
          <a:xfrm>
            <a:off x="1115616" y="548680"/>
            <a:ext cx="6617971" cy="870897"/>
          </a:xfrm>
        </p:spPr>
        <p:txBody>
          <a:bodyPr/>
          <a:lstStyle/>
          <a:p>
            <a:r>
              <a:rPr lang="zh-CN" altLang="en-US" dirty="0"/>
              <a:t>词义计算模型</a:t>
            </a:r>
            <a:endParaRPr lang="en-US" dirty="0"/>
          </a:p>
        </p:txBody>
      </p:sp>
      <p:sp>
        <p:nvSpPr>
          <p:cNvPr id="3" name="Content Placeholder 2">
            <a:extLst>
              <a:ext uri="{FF2B5EF4-FFF2-40B4-BE49-F238E27FC236}">
                <a16:creationId xmlns:a16="http://schemas.microsoft.com/office/drawing/2014/main" id="{D309DDB4-568F-114E-90B1-AEF784329B3F}"/>
              </a:ext>
            </a:extLst>
          </p:cNvPr>
          <p:cNvSpPr>
            <a:spLocks noGrp="1"/>
          </p:cNvSpPr>
          <p:nvPr>
            <p:ph idx="1"/>
          </p:nvPr>
        </p:nvSpPr>
        <p:spPr>
          <a:xfrm>
            <a:off x="252650" y="1556792"/>
            <a:ext cx="8567821" cy="4608512"/>
          </a:xfrm>
        </p:spPr>
        <p:txBody>
          <a:bodyPr>
            <a:normAutofit/>
          </a:bodyPr>
          <a:lstStyle/>
          <a:p>
            <a:pPr marL="0" indent="0">
              <a:buNone/>
            </a:pPr>
            <a:r>
              <a:rPr lang="zh-CN" altLang="en-US" sz="3000" dirty="0"/>
              <a:t>为什么使用</a:t>
            </a:r>
            <a:r>
              <a:rPr lang="zh-CN" altLang="en-US" sz="2800" dirty="0"/>
              <a:t>向量</a:t>
            </a:r>
            <a:r>
              <a:rPr lang="zh-CN" altLang="en-US" sz="3000" dirty="0"/>
              <a:t>进行表示？</a:t>
            </a:r>
            <a:endParaRPr lang="en-US" sz="3000" dirty="0"/>
          </a:p>
          <a:p>
            <a:pPr marL="0" indent="0">
              <a:buNone/>
            </a:pPr>
            <a:r>
              <a:rPr lang="zh-CN" altLang="en-US" sz="2400" dirty="0"/>
              <a:t>      考虑情感分析：</a:t>
            </a:r>
            <a:endParaRPr lang="en-US" sz="2400" dirty="0"/>
          </a:p>
          <a:p>
            <a:endParaRPr lang="en-US" sz="300" dirty="0"/>
          </a:p>
          <a:p>
            <a:pPr lvl="1"/>
            <a:r>
              <a:rPr lang="en-US" sz="2400" dirty="0" err="1"/>
              <a:t>基于特征的方法</a:t>
            </a:r>
            <a:r>
              <a:rPr lang="en-US" altLang="zh-CN" sz="2400" dirty="0"/>
              <a:t>——</a:t>
            </a:r>
            <a:r>
              <a:rPr lang="zh-CN" altLang="en-US" sz="2400" dirty="0"/>
              <a:t>一个词只能表示单一实体</a:t>
            </a:r>
            <a:endParaRPr lang="en-US" sz="2400" dirty="0"/>
          </a:p>
          <a:p>
            <a:pPr lvl="2"/>
            <a:r>
              <a:rPr lang="en-US" sz="2100" dirty="0" err="1"/>
              <a:t>特征</a:t>
            </a:r>
            <a:r>
              <a:rPr lang="en-US" sz="2100" dirty="0"/>
              <a:t> 5: </a:t>
            </a:r>
            <a:r>
              <a:rPr lang="en-US" sz="2100" dirty="0" err="1"/>
              <a:t>词的前一个单词是"terrible</a:t>
            </a:r>
            <a:r>
              <a:rPr lang="en-US" sz="2100" dirty="0"/>
              <a:t>”’</a:t>
            </a:r>
          </a:p>
          <a:p>
            <a:pPr lvl="2"/>
            <a:r>
              <a:rPr lang="en-US" sz="2100" dirty="0" err="1"/>
              <a:t>训练和测试过程中需要提取一模一样的词</a:t>
            </a:r>
            <a:endParaRPr lang="en-US" sz="2100" dirty="0"/>
          </a:p>
          <a:p>
            <a:pPr lvl="2"/>
            <a:endParaRPr lang="en-US" sz="1050" dirty="0"/>
          </a:p>
          <a:p>
            <a:pPr lvl="1"/>
            <a:r>
              <a:rPr lang="en-US" sz="2400" dirty="0" err="1"/>
              <a:t>使用嵌入</a:t>
            </a:r>
            <a:r>
              <a:rPr lang="en-US" sz="2400" dirty="0"/>
              <a:t>: </a:t>
            </a:r>
          </a:p>
          <a:p>
            <a:pPr lvl="2"/>
            <a:r>
              <a:rPr lang="en-US" sz="2100" dirty="0" err="1"/>
              <a:t>特征为一个词向量</a:t>
            </a:r>
            <a:endParaRPr lang="en-US" sz="2100" dirty="0"/>
          </a:p>
          <a:p>
            <a:pPr lvl="2"/>
            <a:r>
              <a:rPr lang="en-US" altLang="zh-CN" sz="2100" dirty="0" err="1"/>
              <a:t>词的前一个词</a:t>
            </a:r>
            <a:r>
              <a:rPr lang="zh-CN" altLang="en-US" sz="2100" dirty="0"/>
              <a:t>，向量是</a:t>
            </a:r>
            <a:r>
              <a:rPr lang="en-US" sz="2100" dirty="0"/>
              <a:t>[35,22,17…]</a:t>
            </a:r>
          </a:p>
          <a:p>
            <a:pPr lvl="2"/>
            <a:r>
              <a:rPr lang="en-US" sz="2100" dirty="0" err="1"/>
              <a:t>如果</a:t>
            </a:r>
            <a:r>
              <a:rPr lang="en-US" altLang="zh-CN" sz="2100" dirty="0" err="1"/>
              <a:t>词的前一个词</a:t>
            </a:r>
            <a:r>
              <a:rPr lang="zh-CN" altLang="en-US" sz="2100" dirty="0"/>
              <a:t>向量</a:t>
            </a:r>
            <a:r>
              <a:rPr lang="en-US" sz="2100" dirty="0"/>
              <a:t>[34,21,14]</a:t>
            </a:r>
            <a:r>
              <a:rPr lang="zh-CN" altLang="en-US" sz="2100" dirty="0"/>
              <a:t>，仍然符合要求</a:t>
            </a:r>
            <a:endParaRPr lang="en-US" sz="2100" dirty="0"/>
          </a:p>
          <a:p>
            <a:pPr lvl="2"/>
            <a:r>
              <a:rPr lang="en-US" sz="2100" dirty="0" err="1"/>
              <a:t>词义相似性</a:t>
            </a:r>
            <a:r>
              <a:rPr lang="zh-CN" altLang="en-US" sz="2100" dirty="0"/>
              <a:t>得到泛化</a:t>
            </a:r>
            <a:endParaRPr lang="en-US" dirty="0"/>
          </a:p>
        </p:txBody>
      </p:sp>
    </p:spTree>
    <p:extLst>
      <p:ext uri="{BB962C8B-B14F-4D97-AF65-F5344CB8AC3E}">
        <p14:creationId xmlns:p14="http://schemas.microsoft.com/office/powerpoint/2010/main" val="38446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8BE4-92B8-FD4A-9CFC-7E5F798967F5}"/>
              </a:ext>
            </a:extLst>
          </p:cNvPr>
          <p:cNvSpPr>
            <a:spLocks noGrp="1"/>
          </p:cNvSpPr>
          <p:nvPr>
            <p:ph type="title"/>
          </p:nvPr>
        </p:nvSpPr>
        <p:spPr/>
        <p:txBody>
          <a:bodyPr/>
          <a:lstStyle/>
          <a:p>
            <a:r>
              <a:rPr lang="zh-CN" altLang="en-US" dirty="0"/>
              <a:t>词义计算模型</a:t>
            </a:r>
            <a:endParaRPr lang="en-US" dirty="0"/>
          </a:p>
        </p:txBody>
      </p:sp>
      <p:sp>
        <p:nvSpPr>
          <p:cNvPr id="3" name="Content Placeholder 2">
            <a:extLst>
              <a:ext uri="{FF2B5EF4-FFF2-40B4-BE49-F238E27FC236}">
                <a16:creationId xmlns:a16="http://schemas.microsoft.com/office/drawing/2014/main" id="{DC3C9F9A-F83A-1845-89F9-1002B5D6CFB7}"/>
              </a:ext>
            </a:extLst>
          </p:cNvPr>
          <p:cNvSpPr>
            <a:spLocks noGrp="1"/>
          </p:cNvSpPr>
          <p:nvPr>
            <p:ph idx="1"/>
          </p:nvPr>
        </p:nvSpPr>
        <p:spPr/>
        <p:txBody>
          <a:bodyPr>
            <a:normAutofit/>
          </a:bodyPr>
          <a:lstStyle/>
          <a:p>
            <a:pPr marL="0" indent="0">
              <a:buNone/>
            </a:pPr>
            <a:r>
              <a:rPr lang="zh-CN" altLang="en-US" sz="2800" dirty="0"/>
              <a:t>    </a:t>
            </a:r>
            <a:r>
              <a:rPr lang="en-US" altLang="zh-CN" dirty="0"/>
              <a:t>2 </a:t>
            </a:r>
            <a:r>
              <a:rPr lang="zh-CN" altLang="en-US" dirty="0"/>
              <a:t>种不同嵌入方法</a:t>
            </a:r>
            <a:endParaRPr lang="en-US" sz="2800" dirty="0">
              <a:solidFill>
                <a:srgbClr val="0000FF"/>
              </a:solidFill>
            </a:endParaRPr>
          </a:p>
          <a:p>
            <a:r>
              <a:rPr lang="en-US" sz="2800" dirty="0" err="1">
                <a:solidFill>
                  <a:srgbClr val="0000FF"/>
                </a:solidFill>
              </a:rPr>
              <a:t>Tf-idf</a:t>
            </a:r>
            <a:r>
              <a:rPr lang="en-US" sz="2800" dirty="0">
                <a:solidFill>
                  <a:srgbClr val="0000FF"/>
                </a:solidFill>
              </a:rPr>
              <a:t> </a:t>
            </a:r>
          </a:p>
          <a:p>
            <a:pPr lvl="1"/>
            <a:r>
              <a:rPr lang="zh-CN" altLang="en-US" sz="2400" dirty="0"/>
              <a:t>基线模型</a:t>
            </a:r>
            <a:endParaRPr lang="en-US" sz="2400" dirty="0"/>
          </a:p>
          <a:p>
            <a:pPr lvl="1"/>
            <a:r>
              <a:rPr lang="zh-CN" altLang="en-US" sz="2400" dirty="0"/>
              <a:t>稀疏向量</a:t>
            </a:r>
            <a:endParaRPr lang="en-US" sz="2400" dirty="0"/>
          </a:p>
          <a:p>
            <a:pPr lvl="1"/>
            <a:r>
              <a:rPr lang="zh-CN" altLang="en-US" sz="2400" dirty="0"/>
              <a:t>词被表示为一个邻接词对数量的函数</a:t>
            </a:r>
            <a:endParaRPr lang="en-US" sz="2400" dirty="0"/>
          </a:p>
          <a:p>
            <a:r>
              <a:rPr lang="en-US" sz="2800" dirty="0">
                <a:solidFill>
                  <a:srgbClr val="0000FF"/>
                </a:solidFill>
              </a:rPr>
              <a:t>Word2vec</a:t>
            </a:r>
          </a:p>
          <a:p>
            <a:pPr lvl="1"/>
            <a:r>
              <a:rPr lang="zh-CN" altLang="en-US" sz="2400" dirty="0"/>
              <a:t>密集向量</a:t>
            </a:r>
            <a:endParaRPr lang="en-US" sz="2400" dirty="0"/>
          </a:p>
          <a:p>
            <a:pPr lvl="1"/>
            <a:r>
              <a:rPr lang="zh-CN" altLang="en-US" sz="2400" dirty="0"/>
              <a:t>通过训练一个分类器区分近邻和非近邻词汇得到词的表示</a:t>
            </a:r>
            <a:endParaRPr lang="en-US" sz="2400" dirty="0"/>
          </a:p>
        </p:txBody>
      </p:sp>
    </p:spTree>
    <p:extLst>
      <p:ext uri="{BB962C8B-B14F-4D97-AF65-F5344CB8AC3E}">
        <p14:creationId xmlns:p14="http://schemas.microsoft.com/office/powerpoint/2010/main" val="3848407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7.1 </a:t>
            </a:r>
            <a:r>
              <a:rPr lang="zh-CN" altLang="en-US" sz="2800" b="1" dirty="0"/>
              <a:t>词的语义学</a:t>
            </a:r>
          </a:p>
          <a:p>
            <a:pPr eaLnBrk="1" hangingPunct="1"/>
            <a:r>
              <a:rPr lang="en-US" altLang="zh-CN" sz="2800" b="1" dirty="0"/>
              <a:t>7.2 </a:t>
            </a:r>
            <a:r>
              <a:rPr lang="zh-CN" altLang="en-US" sz="2800" b="1" dirty="0"/>
              <a:t>向量语义学</a:t>
            </a:r>
          </a:p>
          <a:p>
            <a:pPr eaLnBrk="1" hangingPunct="1"/>
            <a:r>
              <a:rPr lang="en-US" altLang="zh-CN" sz="2800" b="1" dirty="0">
                <a:solidFill>
                  <a:srgbClr val="B2B2B2"/>
                </a:solidFill>
              </a:rPr>
              <a:t>7.3 </a:t>
            </a:r>
            <a:r>
              <a:rPr lang="zh-CN" altLang="en-US" sz="2800" b="1" dirty="0">
                <a:solidFill>
                  <a:srgbClr val="B2B2B2"/>
                </a:solidFill>
              </a:rPr>
              <a:t>词的向量表示法</a:t>
            </a:r>
            <a:endParaRPr lang="en-US" altLang="zh-CN" sz="2800" b="1" dirty="0">
              <a:solidFill>
                <a:srgbClr val="B2B2B2"/>
              </a:solidFill>
            </a:endParaRPr>
          </a:p>
          <a:p>
            <a:pPr eaLnBrk="1" hangingPunct="1"/>
            <a:r>
              <a:rPr lang="en-US" altLang="zh-CN" sz="2800" b="1" dirty="0"/>
              <a:t>7.4 TFIDF</a:t>
            </a:r>
            <a:r>
              <a:rPr lang="zh-CN" altLang="en-US" sz="2800" b="1" dirty="0"/>
              <a:t>词向量</a:t>
            </a:r>
            <a:endParaRPr lang="en-US" altLang="zh-CN" sz="2800" b="1" dirty="0"/>
          </a:p>
          <a:p>
            <a:pPr eaLnBrk="1" hangingPunct="1"/>
            <a:r>
              <a:rPr lang="en-US" altLang="zh-CN" sz="2800" b="1" dirty="0"/>
              <a:t>7.5 Word2vec</a:t>
            </a:r>
            <a:r>
              <a:rPr lang="zh-CN" altLang="en-US" sz="2800" b="1" dirty="0"/>
              <a:t>词向量</a:t>
            </a:r>
            <a:endParaRPr lang="en-US" altLang="zh-CN" sz="2800" b="1" dirty="0"/>
          </a:p>
        </p:txBody>
      </p:sp>
    </p:spTree>
    <p:extLst>
      <p:ext uri="{BB962C8B-B14F-4D97-AF65-F5344CB8AC3E}">
        <p14:creationId xmlns:p14="http://schemas.microsoft.com/office/powerpoint/2010/main" val="1184768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C371-A20E-3449-A100-5603F9AAB63C}"/>
              </a:ext>
            </a:extLst>
          </p:cNvPr>
          <p:cNvSpPr>
            <a:spLocks noGrp="1"/>
          </p:cNvSpPr>
          <p:nvPr>
            <p:ph type="title"/>
          </p:nvPr>
        </p:nvSpPr>
        <p:spPr/>
        <p:txBody>
          <a:bodyPr/>
          <a:lstStyle/>
          <a:p>
            <a:r>
              <a:rPr lang="zh-CN" altLang="en-US" dirty="0"/>
              <a:t>文档向量表示</a:t>
            </a:r>
            <a:endParaRPr lang="en-US" dirty="0"/>
          </a:p>
        </p:txBody>
      </p:sp>
      <p:sp>
        <p:nvSpPr>
          <p:cNvPr id="6" name="Content Placeholder 2">
            <a:extLst>
              <a:ext uri="{FF2B5EF4-FFF2-40B4-BE49-F238E27FC236}">
                <a16:creationId xmlns:a16="http://schemas.microsoft.com/office/drawing/2014/main" id="{9ADA8DF6-2386-274B-A7B2-634E0558CFC5}"/>
              </a:ext>
            </a:extLst>
          </p:cNvPr>
          <p:cNvSpPr txBox="1">
            <a:spLocks/>
          </p:cNvSpPr>
          <p:nvPr/>
        </p:nvSpPr>
        <p:spPr bwMode="auto">
          <a:xfrm>
            <a:off x="763140" y="1417638"/>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楷体"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楷体"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楷体"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楷体" pitchFamily="49" charset="-122"/>
              </a:defRPr>
            </a:lvl4pPr>
            <a:lvl5pPr marL="2057400" indent="-228600" algn="l" rtl="0" eaLnBrk="0" fontAlgn="base" hangingPunct="0">
              <a:spcBef>
                <a:spcPct val="20000"/>
              </a:spcBef>
              <a:spcAft>
                <a:spcPct val="0"/>
              </a:spcAft>
              <a:buChar char="»"/>
              <a:defRPr sz="2000">
                <a:solidFill>
                  <a:schemeClr val="tx1"/>
                </a:solidFill>
                <a:latin typeface="+mn-lt"/>
                <a:ea typeface="楷体" pitchFamily="49"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zh-CN" altLang="en-US" dirty="0"/>
              <a:t>词项</a:t>
            </a:r>
            <a:r>
              <a:rPr lang="en-US" altLang="zh-CN" dirty="0"/>
              <a:t>-</a:t>
            </a:r>
            <a:r>
              <a:rPr lang="zh-CN" altLang="en-US" dirty="0"/>
              <a:t>文档 共生矩阵</a:t>
            </a:r>
            <a:endParaRPr lang="en-US" altLang="zh-CN" dirty="0"/>
          </a:p>
          <a:p>
            <a:pPr marL="0" indent="0">
              <a:buNone/>
            </a:pPr>
            <a:r>
              <a:rPr lang="zh-CN" altLang="en-US" dirty="0">
                <a:latin typeface="KaiTi" panose="02010609060101010101" pitchFamily="49" charset="-122"/>
                <a:ea typeface="KaiTi" panose="02010609060101010101" pitchFamily="49" charset="-122"/>
              </a:rPr>
              <a:t>  </a:t>
            </a:r>
            <a:r>
              <a:rPr lang="zh-CN" altLang="en-US" sz="2400" dirty="0">
                <a:latin typeface="KaiTi" panose="02010609060101010101" pitchFamily="49" charset="-122"/>
                <a:ea typeface="KaiTi" panose="02010609060101010101" pitchFamily="49" charset="-122"/>
              </a:rPr>
              <a:t>每个文档表示为词的向量</a:t>
            </a:r>
            <a:endParaRPr lang="en-US" altLang="zh-CN" dirty="0">
              <a:latin typeface="KaiTi" panose="02010609060101010101" pitchFamily="49" charset="-122"/>
              <a:ea typeface="KaiTi" panose="02010609060101010101" pitchFamily="49" charset="-122"/>
            </a:endParaRPr>
          </a:p>
          <a:p>
            <a:pPr marL="0" indent="0">
              <a:buNone/>
            </a:pPr>
            <a:endParaRPr lang="en-US" kern="0" dirty="0"/>
          </a:p>
        </p:txBody>
      </p:sp>
      <p:pic>
        <p:nvPicPr>
          <p:cNvPr id="9" name="Picture 6">
            <a:extLst>
              <a:ext uri="{FF2B5EF4-FFF2-40B4-BE49-F238E27FC236}">
                <a16:creationId xmlns:a16="http://schemas.microsoft.com/office/drawing/2014/main" id="{DFE30FC4-54BE-3D41-8748-50062B841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701451"/>
            <a:ext cx="7764128" cy="1309612"/>
          </a:xfrm>
          <a:prstGeom prst="rect">
            <a:avLst/>
          </a:prstGeom>
        </p:spPr>
      </p:pic>
    </p:spTree>
    <p:extLst>
      <p:ext uri="{BB962C8B-B14F-4D97-AF65-F5344CB8AC3E}">
        <p14:creationId xmlns:p14="http://schemas.microsoft.com/office/powerpoint/2010/main" val="1400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7582-C8D6-4B4C-974A-95CC0FA7727B}"/>
              </a:ext>
            </a:extLst>
          </p:cNvPr>
          <p:cNvSpPr>
            <a:spLocks noGrp="1"/>
          </p:cNvSpPr>
          <p:nvPr>
            <p:ph type="title"/>
          </p:nvPr>
        </p:nvSpPr>
        <p:spPr/>
        <p:txBody>
          <a:bodyPr/>
          <a:lstStyle/>
          <a:p>
            <a:r>
              <a:rPr lang="zh-CN" altLang="en-US" dirty="0"/>
              <a:t>文档向量表示</a:t>
            </a:r>
            <a:endParaRPr lang="en-US" dirty="0"/>
          </a:p>
        </p:txBody>
      </p:sp>
      <p:pic>
        <p:nvPicPr>
          <p:cNvPr id="5" name="Content Placeholder 4">
            <a:extLst>
              <a:ext uri="{FF2B5EF4-FFF2-40B4-BE49-F238E27FC236}">
                <a16:creationId xmlns:a16="http://schemas.microsoft.com/office/drawing/2014/main" id="{426F0B48-3189-D046-A474-331B62D1B6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643" y="2057400"/>
            <a:ext cx="8548434" cy="3733798"/>
          </a:xfrm>
        </p:spPr>
      </p:pic>
      <p:sp>
        <p:nvSpPr>
          <p:cNvPr id="3" name="矩形 2">
            <a:extLst>
              <a:ext uri="{FF2B5EF4-FFF2-40B4-BE49-F238E27FC236}">
                <a16:creationId xmlns:a16="http://schemas.microsoft.com/office/drawing/2014/main" id="{F5866B1C-8CD1-9048-86C4-9EE7ED342D7E}"/>
              </a:ext>
            </a:extLst>
          </p:cNvPr>
          <p:cNvSpPr/>
          <p:nvPr/>
        </p:nvSpPr>
        <p:spPr>
          <a:xfrm>
            <a:off x="611560" y="1552853"/>
            <a:ext cx="2339102" cy="461665"/>
          </a:xfrm>
          <a:prstGeom prst="rect">
            <a:avLst/>
          </a:prstGeom>
        </p:spPr>
        <p:txBody>
          <a:bodyPr wrap="none">
            <a:spAutoFit/>
          </a:bodyPr>
          <a:lstStyle/>
          <a:p>
            <a:r>
              <a:rPr lang="zh-CN" altLang="en-US" sz="2400" dirty="0">
                <a:latin typeface="KaiTi" panose="02010609060101010101" pitchFamily="49" charset="-122"/>
                <a:ea typeface="KaiTi" panose="02010609060101010101" pitchFamily="49" charset="-122"/>
              </a:rPr>
              <a:t>可视化文档向量</a:t>
            </a:r>
          </a:p>
        </p:txBody>
      </p:sp>
    </p:spTree>
    <p:extLst>
      <p:ext uri="{BB962C8B-B14F-4D97-AF65-F5344CB8AC3E}">
        <p14:creationId xmlns:p14="http://schemas.microsoft.com/office/powerpoint/2010/main" val="2630024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3447-D06E-7F4F-96AD-52B28B1DDC5A}"/>
              </a:ext>
            </a:extLst>
          </p:cNvPr>
          <p:cNvSpPr>
            <a:spLocks noGrp="1"/>
          </p:cNvSpPr>
          <p:nvPr>
            <p:ph type="title"/>
          </p:nvPr>
        </p:nvSpPr>
        <p:spPr>
          <a:xfrm>
            <a:off x="822960" y="286604"/>
            <a:ext cx="7543800" cy="1008795"/>
          </a:xfrm>
        </p:spPr>
        <p:txBody>
          <a:bodyPr>
            <a:normAutofit/>
          </a:bodyPr>
          <a:lstStyle/>
          <a:p>
            <a:r>
              <a:rPr lang="zh-CN" altLang="en-US" dirty="0"/>
              <a:t>文档向量表示</a:t>
            </a:r>
            <a:endParaRPr lang="en-US" dirty="0"/>
          </a:p>
        </p:txBody>
      </p:sp>
      <p:pic>
        <p:nvPicPr>
          <p:cNvPr id="5" name="Content Placeholder 4">
            <a:extLst>
              <a:ext uri="{FF2B5EF4-FFF2-40B4-BE49-F238E27FC236}">
                <a16:creationId xmlns:a16="http://schemas.microsoft.com/office/drawing/2014/main" id="{F9097A0E-6E21-AB4B-A49A-EFDC8AF9CD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524000"/>
            <a:ext cx="8583385" cy="1447800"/>
          </a:xfrm>
        </p:spPr>
      </p:pic>
      <p:sp>
        <p:nvSpPr>
          <p:cNvPr id="6" name="TextBox 5">
            <a:extLst>
              <a:ext uri="{FF2B5EF4-FFF2-40B4-BE49-F238E27FC236}">
                <a16:creationId xmlns:a16="http://schemas.microsoft.com/office/drawing/2014/main" id="{979B99D0-E0B8-DA4F-A6BC-50A75EDCF204}"/>
              </a:ext>
            </a:extLst>
          </p:cNvPr>
          <p:cNvSpPr txBox="1"/>
          <p:nvPr/>
        </p:nvSpPr>
        <p:spPr>
          <a:xfrm>
            <a:off x="685799" y="3317353"/>
            <a:ext cx="8278585" cy="1815882"/>
          </a:xfrm>
          <a:prstGeom prst="rect">
            <a:avLst/>
          </a:prstGeom>
          <a:noFill/>
        </p:spPr>
        <p:txBody>
          <a:bodyPr wrap="square" rtlCol="0">
            <a:spAutoFit/>
          </a:bodyPr>
          <a:lstStyle/>
          <a:p>
            <a:r>
              <a:rPr lang="zh-CN" altLang="en-US" sz="2800" dirty="0">
                <a:latin typeface="KaiTi" panose="02010609060101010101" pitchFamily="49" charset="-122"/>
                <a:ea typeface="KaiTi" panose="02010609060101010101" pitchFamily="49" charset="-122"/>
              </a:rPr>
              <a:t>两个喜剧的向量是相似的</a:t>
            </a:r>
            <a:endParaRPr lang="en-US" sz="2800" dirty="0">
              <a:latin typeface="KaiTi" panose="02010609060101010101" pitchFamily="49" charset="-122"/>
              <a:ea typeface="KaiTi" panose="02010609060101010101" pitchFamily="49" charset="-122"/>
            </a:endParaRPr>
          </a:p>
          <a:p>
            <a:r>
              <a:rPr lang="zh-CN" altLang="en-US" sz="2800" dirty="0">
                <a:latin typeface="KaiTi" panose="02010609060101010101" pitchFamily="49" charset="-122"/>
                <a:ea typeface="KaiTi" panose="02010609060101010101" pitchFamily="49" charset="-122"/>
              </a:rPr>
              <a:t>与历史剧不相同</a:t>
            </a:r>
            <a:endParaRPr lang="en-US" sz="2800" dirty="0">
              <a:latin typeface="KaiTi" panose="02010609060101010101" pitchFamily="49" charset="-122"/>
              <a:ea typeface="KaiTi" panose="02010609060101010101" pitchFamily="49" charset="-122"/>
            </a:endParaRPr>
          </a:p>
          <a:p>
            <a:r>
              <a:rPr lang="en-US" sz="2800" i="1" dirty="0">
                <a:latin typeface="KaiTi" panose="02010609060101010101" pitchFamily="49" charset="-122"/>
                <a:ea typeface="KaiTi" panose="02010609060101010101" pitchFamily="49" charset="-122"/>
              </a:rPr>
              <a:t>	</a:t>
            </a:r>
            <a:endParaRPr lang="en-US" sz="2800" dirty="0">
              <a:latin typeface="KaiTi" panose="02010609060101010101" pitchFamily="49" charset="-122"/>
              <a:ea typeface="KaiTi" panose="02010609060101010101" pitchFamily="49" charset="-122"/>
            </a:endParaRPr>
          </a:p>
          <a:p>
            <a:r>
              <a:rPr lang="zh-CN" altLang="en-US" sz="2800" dirty="0">
                <a:latin typeface="KaiTi" panose="02010609060101010101" pitchFamily="49" charset="-122"/>
                <a:ea typeface="KaiTi" panose="02010609060101010101" pitchFamily="49" charset="-122"/>
              </a:rPr>
              <a:t>喜剧有更多的</a:t>
            </a:r>
            <a:r>
              <a:rPr lang="en-US" sz="2800" dirty="0">
                <a:latin typeface="+mn-lt"/>
                <a:ea typeface="KaiTi" panose="02010609060101010101" pitchFamily="49" charset="-122"/>
              </a:rPr>
              <a:t>fools</a:t>
            </a:r>
            <a:r>
              <a:rPr lang="zh-CN" altLang="en-US" sz="2800" dirty="0">
                <a:latin typeface="KaiTi" panose="02010609060101010101" pitchFamily="49" charset="-122"/>
                <a:ea typeface="KaiTi" panose="02010609060101010101" pitchFamily="49" charset="-122"/>
              </a:rPr>
              <a:t>和</a:t>
            </a:r>
            <a:r>
              <a:rPr lang="en-US" sz="2800" dirty="0">
                <a:latin typeface="+mn-lt"/>
                <a:ea typeface="KaiTi" panose="02010609060101010101" pitchFamily="49" charset="-122"/>
              </a:rPr>
              <a:t>wit</a:t>
            </a:r>
            <a:r>
              <a:rPr lang="zh-CN" altLang="en-US" sz="2800" dirty="0">
                <a:latin typeface="+mn-lt"/>
                <a:ea typeface="KaiTi" panose="02010609060101010101" pitchFamily="49" charset="-122"/>
              </a:rPr>
              <a:t>，</a:t>
            </a:r>
            <a:r>
              <a:rPr lang="zh-CN" altLang="en-US" sz="2800" dirty="0">
                <a:latin typeface="KaiTi" panose="02010609060101010101" pitchFamily="49" charset="-122"/>
                <a:ea typeface="KaiTi" panose="02010609060101010101" pitchFamily="49" charset="-122"/>
              </a:rPr>
              <a:t>较少的</a:t>
            </a:r>
            <a:r>
              <a:rPr lang="en-US" sz="2800" dirty="0">
                <a:latin typeface="+mn-lt"/>
                <a:ea typeface="KaiTi" panose="02010609060101010101" pitchFamily="49" charset="-122"/>
              </a:rPr>
              <a:t>battles</a:t>
            </a:r>
          </a:p>
        </p:txBody>
      </p:sp>
    </p:spTree>
    <p:extLst>
      <p:ext uri="{BB962C8B-B14F-4D97-AF65-F5344CB8AC3E}">
        <p14:creationId xmlns:p14="http://schemas.microsoft.com/office/powerpoint/2010/main" val="376492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C7D5-F149-BE46-BEF9-7AC27820DE43}"/>
              </a:ext>
            </a:extLst>
          </p:cNvPr>
          <p:cNvSpPr>
            <a:spLocks noGrp="1"/>
          </p:cNvSpPr>
          <p:nvPr>
            <p:ph type="title"/>
          </p:nvPr>
        </p:nvSpPr>
        <p:spPr/>
        <p:txBody>
          <a:bodyPr/>
          <a:lstStyle/>
          <a:p>
            <a:r>
              <a:rPr lang="zh-CN" altLang="en-US" dirty="0"/>
              <a:t>文档向量表示</a:t>
            </a:r>
            <a:endParaRPr lang="en-US" dirty="0"/>
          </a:p>
        </p:txBody>
      </p:sp>
      <p:sp>
        <p:nvSpPr>
          <p:cNvPr id="6" name="TextBox 5">
            <a:extLst>
              <a:ext uri="{FF2B5EF4-FFF2-40B4-BE49-F238E27FC236}">
                <a16:creationId xmlns:a16="http://schemas.microsoft.com/office/drawing/2014/main" id="{3F27C6AF-7C63-BA43-9D3B-9299FAF3169E}"/>
              </a:ext>
            </a:extLst>
          </p:cNvPr>
          <p:cNvSpPr txBox="1"/>
          <p:nvPr/>
        </p:nvSpPr>
        <p:spPr>
          <a:xfrm>
            <a:off x="1116688" y="4077072"/>
            <a:ext cx="6999962" cy="2246769"/>
          </a:xfrm>
          <a:prstGeom prst="rect">
            <a:avLst/>
          </a:prstGeom>
          <a:noFill/>
        </p:spPr>
        <p:txBody>
          <a:bodyPr wrap="square" rtlCol="0">
            <a:spAutoFit/>
          </a:bodyPr>
          <a:lstStyle/>
          <a:p>
            <a:r>
              <a:rPr lang="en-US" sz="2800" i="1" dirty="0">
                <a:latin typeface="+mn-lt"/>
              </a:rPr>
              <a:t>battle</a:t>
            </a:r>
            <a:r>
              <a:rPr lang="en-US" sz="2800" dirty="0">
                <a:latin typeface="+mn-lt"/>
              </a:rPr>
              <a:t> </a:t>
            </a:r>
            <a:r>
              <a:rPr lang="en-US" sz="2800" dirty="0" err="1">
                <a:latin typeface="+mn-lt"/>
              </a:rPr>
              <a:t>是一种经常出现在</a:t>
            </a:r>
            <a:r>
              <a:rPr lang="en-US" altLang="zh-CN" sz="2800" dirty="0"/>
              <a:t> Julius Caesar</a:t>
            </a:r>
            <a:r>
              <a:rPr lang="zh-CN" altLang="en-US" sz="2800" dirty="0"/>
              <a:t>和</a:t>
            </a:r>
            <a:r>
              <a:rPr lang="en-US" altLang="zh-CN" sz="2800" dirty="0"/>
              <a:t>Henry </a:t>
            </a:r>
            <a:r>
              <a:rPr lang="en-US" altLang="zh-CN" sz="2800" dirty="0" err="1"/>
              <a:t>V</a:t>
            </a:r>
            <a:r>
              <a:rPr lang="en-US" sz="2800" dirty="0" err="1">
                <a:latin typeface="+mn-lt"/>
              </a:rPr>
              <a:t>的词汇</a:t>
            </a:r>
            <a:endParaRPr lang="en-US" sz="2800" dirty="0">
              <a:latin typeface="+mn-lt"/>
            </a:endParaRPr>
          </a:p>
          <a:p>
            <a:endParaRPr lang="en-US" sz="2800" dirty="0">
              <a:latin typeface="+mn-lt"/>
            </a:endParaRPr>
          </a:p>
          <a:p>
            <a:r>
              <a:rPr lang="en-US" sz="2800" i="1" dirty="0">
                <a:latin typeface="+mn-lt"/>
              </a:rPr>
              <a:t>fool </a:t>
            </a:r>
            <a:r>
              <a:rPr lang="en-US" altLang="zh-CN" sz="2800" dirty="0" err="1"/>
              <a:t>是一种经常出现在</a:t>
            </a:r>
            <a:r>
              <a:rPr lang="zh-CN" altLang="en-US" sz="2800" dirty="0"/>
              <a:t>喜剧中</a:t>
            </a:r>
            <a:r>
              <a:rPr lang="en-US" altLang="zh-CN" sz="2800" dirty="0" err="1"/>
              <a:t>的词汇</a:t>
            </a:r>
            <a:r>
              <a:rPr lang="zh-CN" altLang="en-US" sz="2800" dirty="0"/>
              <a:t>，</a:t>
            </a:r>
            <a:r>
              <a:rPr lang="en-US" sz="2800" dirty="0" err="1">
                <a:latin typeface="+mn-lt"/>
              </a:rPr>
              <a:t>尤其是Twelfth</a:t>
            </a:r>
            <a:r>
              <a:rPr lang="en-US" sz="2800" dirty="0">
                <a:latin typeface="+mn-lt"/>
              </a:rPr>
              <a:t> Night"</a:t>
            </a:r>
          </a:p>
        </p:txBody>
      </p:sp>
      <p:pic>
        <p:nvPicPr>
          <p:cNvPr id="7" name="Picture 3">
            <a:extLst>
              <a:ext uri="{FF2B5EF4-FFF2-40B4-BE49-F238E27FC236}">
                <a16:creationId xmlns:a16="http://schemas.microsoft.com/office/drawing/2014/main" id="{B9C50E9A-1231-F44A-BA35-37A6FE33C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41" y="2175227"/>
            <a:ext cx="7704856" cy="1326818"/>
          </a:xfrm>
          <a:prstGeom prst="rect">
            <a:avLst/>
          </a:prstGeom>
        </p:spPr>
      </p:pic>
    </p:spTree>
    <p:extLst>
      <p:ext uri="{BB962C8B-B14F-4D97-AF65-F5344CB8AC3E}">
        <p14:creationId xmlns:p14="http://schemas.microsoft.com/office/powerpoint/2010/main" val="367929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词的语义学</a:t>
            </a:r>
            <a:endParaRPr lang="en-US" dirty="0"/>
          </a:p>
        </p:txBody>
      </p:sp>
      <p:sp>
        <p:nvSpPr>
          <p:cNvPr id="3" name="Content Placeholder 2"/>
          <p:cNvSpPr>
            <a:spLocks noGrp="1"/>
          </p:cNvSpPr>
          <p:nvPr>
            <p:ph sz="quarter" idx="1"/>
          </p:nvPr>
        </p:nvSpPr>
        <p:spPr>
          <a:xfrm>
            <a:off x="442913" y="1628800"/>
            <a:ext cx="8229600" cy="4456113"/>
          </a:xfrm>
        </p:spPr>
        <p:txBody>
          <a:bodyPr/>
          <a:lstStyle/>
          <a:p>
            <a:pPr marL="0" indent="0">
              <a:buNone/>
            </a:pPr>
            <a:r>
              <a:rPr lang="zh-CN" altLang="en-US" b="1" dirty="0"/>
              <a:t>词义</a:t>
            </a:r>
            <a:endParaRPr lang="en-US" altLang="zh-CN" b="1" dirty="0"/>
          </a:p>
          <a:p>
            <a:r>
              <a:rPr lang="zh-CN" altLang="en-US" dirty="0"/>
              <a:t>一种含义或概念，是一个词的词义成分</a:t>
            </a:r>
            <a:endParaRPr lang="en-US" altLang="zh-CN" dirty="0"/>
          </a:p>
          <a:p>
            <a:endParaRPr lang="en-US" dirty="0"/>
          </a:p>
          <a:p>
            <a:r>
              <a:rPr lang="zh-CN" altLang="en-US" dirty="0"/>
              <a:t>不同词义成分之间具有联系</a:t>
            </a:r>
            <a:endParaRPr lang="en-US" dirty="0"/>
          </a:p>
          <a:p>
            <a:pPr marL="0" indent="0">
              <a:buNone/>
            </a:pPr>
            <a:endParaRPr lang="en-US" altLang="zh-CN" sz="2400" dirty="0"/>
          </a:p>
          <a:p>
            <a:pPr marL="0" indent="0">
              <a:buNone/>
            </a:pPr>
            <a:r>
              <a:rPr lang="zh-CN" altLang="en-US" sz="2400" dirty="0"/>
              <a:t>词义：包括词的</a:t>
            </a:r>
            <a:r>
              <a:rPr lang="zh-CN" altLang="en-US" sz="2400" dirty="0">
                <a:solidFill>
                  <a:srgbClr val="FF0000"/>
                </a:solidFill>
              </a:rPr>
              <a:t>本义</a:t>
            </a:r>
            <a:r>
              <a:rPr lang="zh-CN" altLang="en-US" sz="2400" dirty="0"/>
              <a:t>、</a:t>
            </a:r>
            <a:r>
              <a:rPr lang="zh-CN" altLang="en-US" sz="2400" dirty="0">
                <a:solidFill>
                  <a:srgbClr val="FF0000"/>
                </a:solidFill>
              </a:rPr>
              <a:t>引申义</a:t>
            </a:r>
            <a:r>
              <a:rPr lang="zh-CN" altLang="en-US" sz="2400" dirty="0"/>
              <a:t>、</a:t>
            </a:r>
            <a:r>
              <a:rPr lang="zh-CN" altLang="en-US" sz="2400" dirty="0">
                <a:solidFill>
                  <a:srgbClr val="FF0000"/>
                </a:solidFill>
              </a:rPr>
              <a:t>比喻义</a:t>
            </a:r>
            <a:r>
              <a:rPr lang="zh-CN" altLang="en-US" sz="2400" dirty="0"/>
              <a:t>。一个词的最初的含义称作本义。以本义为出发点，根据它所反映的事物或现象的各个特点，词在它的发展过程中又会产生若干个与本义相关但并不相同的意义，这就是词的引申义。词义的性质包括概括性、客观性和民族性。</a:t>
            </a:r>
            <a:endParaRPr lang="en-US" sz="2400" dirty="0"/>
          </a:p>
        </p:txBody>
      </p:sp>
    </p:spTree>
    <p:extLst>
      <p:ext uri="{BB962C8B-B14F-4D97-AF65-F5344CB8AC3E}">
        <p14:creationId xmlns:p14="http://schemas.microsoft.com/office/powerpoint/2010/main" val="685373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316" y="286604"/>
            <a:ext cx="8521284" cy="1450757"/>
          </a:xfrm>
        </p:spPr>
        <p:txBody>
          <a:bodyPr>
            <a:normAutofit/>
          </a:bodyPr>
          <a:lstStyle/>
          <a:p>
            <a:r>
              <a:rPr lang="zh-CN" altLang="en-US" dirty="0"/>
              <a:t>词的向量表示</a:t>
            </a:r>
            <a:endParaRPr lang="en-US" dirty="0"/>
          </a:p>
        </p:txBody>
      </p:sp>
      <p:sp>
        <p:nvSpPr>
          <p:cNvPr id="3" name="Content Placeholder 2"/>
          <p:cNvSpPr>
            <a:spLocks noGrp="1"/>
          </p:cNvSpPr>
          <p:nvPr>
            <p:ph idx="1"/>
          </p:nvPr>
        </p:nvSpPr>
        <p:spPr>
          <a:xfrm>
            <a:off x="460362" y="1857141"/>
            <a:ext cx="8749884" cy="4175720"/>
          </a:xfrm>
        </p:spPr>
        <p:txBody>
          <a:bodyPr/>
          <a:lstStyle/>
          <a:p>
            <a:r>
              <a:rPr lang="zh-CN" altLang="en-US" sz="2800" dirty="0"/>
              <a:t>两个词相似，则它们具有相似的上下文</a:t>
            </a:r>
            <a:endParaRPr lang="en-US" altLang="zh-CN" sz="2800" dirty="0"/>
          </a:p>
          <a:p>
            <a:endParaRPr lang="en-US" sz="2800" dirty="0"/>
          </a:p>
          <a:p>
            <a:endParaRPr lang="en-US" sz="2800" dirty="0"/>
          </a:p>
          <a:p>
            <a:endParaRPr lang="en-US" sz="2800" dirty="0"/>
          </a:p>
          <a:p>
            <a:endParaRPr lang="en-US" sz="2800" dirty="0"/>
          </a:p>
          <a:p>
            <a:pPr marL="0" indent="0">
              <a:buNone/>
            </a:pPr>
            <a:endParaRPr lang="en-US" sz="2800" dirty="0"/>
          </a:p>
          <a:p>
            <a:pPr marL="0" indent="0">
              <a:buNone/>
            </a:pPr>
            <a:endParaRPr lang="en-US" sz="2800" dirty="0"/>
          </a:p>
          <a:p>
            <a:r>
              <a:rPr lang="zh-CN" altLang="en-US" sz="2800" dirty="0"/>
              <a:t>词</a:t>
            </a:r>
            <a:r>
              <a:rPr lang="en-US" altLang="zh-CN" sz="2800" dirty="0"/>
              <a:t>-</a:t>
            </a:r>
            <a:r>
              <a:rPr lang="zh-CN" altLang="en-US" sz="2800" dirty="0"/>
              <a:t>词共生矩阵</a:t>
            </a:r>
            <a:endParaRPr lang="en-US" sz="2800" dirty="0"/>
          </a:p>
          <a:p>
            <a:endParaRPr lang="en-US" sz="1800" dirty="0"/>
          </a:p>
        </p:txBody>
      </p:sp>
      <p:pic>
        <p:nvPicPr>
          <p:cNvPr id="15" name="Picture 13">
            <a:extLst>
              <a:ext uri="{FF2B5EF4-FFF2-40B4-BE49-F238E27FC236}">
                <a16:creationId xmlns:a16="http://schemas.microsoft.com/office/drawing/2014/main" id="{75EE1D2F-DA6D-E24C-B774-91C27A43CD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195" y="3936927"/>
            <a:ext cx="7704424" cy="1318775"/>
          </a:xfrm>
          <a:prstGeom prst="rect">
            <a:avLst/>
          </a:prstGeom>
        </p:spPr>
      </p:pic>
      <p:pic>
        <p:nvPicPr>
          <p:cNvPr id="16" name="Picture 4">
            <a:extLst>
              <a:ext uri="{FF2B5EF4-FFF2-40B4-BE49-F238E27FC236}">
                <a16:creationId xmlns:a16="http://schemas.microsoft.com/office/drawing/2014/main" id="{42CFDA03-6FFD-4548-95A4-DF385695D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195" y="2649279"/>
            <a:ext cx="7311841" cy="1032002"/>
          </a:xfrm>
          <a:prstGeom prst="rect">
            <a:avLst/>
          </a:prstGeom>
        </p:spPr>
      </p:pic>
    </p:spTree>
    <p:extLst>
      <p:ext uri="{BB962C8B-B14F-4D97-AF65-F5344CB8AC3E}">
        <p14:creationId xmlns:p14="http://schemas.microsoft.com/office/powerpoint/2010/main" val="1075894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2B2-DA96-F749-AC1D-9C11BF68E183}"/>
              </a:ext>
            </a:extLst>
          </p:cNvPr>
          <p:cNvSpPr>
            <a:spLocks noGrp="1"/>
          </p:cNvSpPr>
          <p:nvPr>
            <p:ph type="title"/>
          </p:nvPr>
        </p:nvSpPr>
        <p:spPr/>
        <p:txBody>
          <a:bodyPr/>
          <a:lstStyle/>
          <a:p>
            <a:endParaRPr lang="en-US" dirty="0"/>
          </a:p>
        </p:txBody>
      </p:sp>
      <p:sp>
        <p:nvSpPr>
          <p:cNvPr id="4" name="内容占位符 3">
            <a:extLst>
              <a:ext uri="{FF2B5EF4-FFF2-40B4-BE49-F238E27FC236}">
                <a16:creationId xmlns:a16="http://schemas.microsoft.com/office/drawing/2014/main" id="{7A150B63-2982-3545-AFE1-5B832750DAFE}"/>
              </a:ext>
            </a:extLst>
          </p:cNvPr>
          <p:cNvSpPr>
            <a:spLocks noGrp="1"/>
          </p:cNvSpPr>
          <p:nvPr>
            <p:ph idx="1"/>
          </p:nvPr>
        </p:nvSpPr>
        <p:spPr/>
        <p:txBody>
          <a:bodyPr/>
          <a:lstStyle/>
          <a:p>
            <a:endParaRPr lang="zh-CN" altLang="en-US" dirty="0"/>
          </a:p>
        </p:txBody>
      </p:sp>
      <p:pic>
        <p:nvPicPr>
          <p:cNvPr id="6" name="Content Placeholder 4">
            <a:extLst>
              <a:ext uri="{FF2B5EF4-FFF2-40B4-BE49-F238E27FC236}">
                <a16:creationId xmlns:a16="http://schemas.microsoft.com/office/drawing/2014/main" id="{B063431D-EA14-4A43-A595-1084959F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15616" y="1607020"/>
            <a:ext cx="647699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009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2B04-9355-334F-AD9A-6B6EA835748F}"/>
              </a:ext>
            </a:extLst>
          </p:cNvPr>
          <p:cNvSpPr>
            <a:spLocks noGrp="1"/>
          </p:cNvSpPr>
          <p:nvPr>
            <p:ph type="title"/>
          </p:nvPr>
        </p:nvSpPr>
        <p:spPr/>
        <p:txBody>
          <a:bodyPr/>
          <a:lstStyle/>
          <a:p>
            <a:r>
              <a:rPr lang="zh-CN" altLang="en-US" dirty="0"/>
              <a:t>词的向量表示</a:t>
            </a:r>
            <a:endParaRPr lang="en-US" dirty="0"/>
          </a:p>
        </p:txBody>
      </p:sp>
      <p:pic>
        <p:nvPicPr>
          <p:cNvPr id="4" name="Content Placeholder 3">
            <a:extLst>
              <a:ext uri="{FF2B5EF4-FFF2-40B4-BE49-F238E27FC236}">
                <a16:creationId xmlns:a16="http://schemas.microsoft.com/office/drawing/2014/main" id="{1CEEEBFA-13AF-7348-B6DB-F3B6F631E10E}"/>
              </a:ext>
            </a:extLst>
          </p:cNvPr>
          <p:cNvPicPr>
            <a:picLocks noGrp="1" noChangeAspect="1"/>
          </p:cNvPicPr>
          <p:nvPr>
            <p:ph idx="1"/>
          </p:nvPr>
        </p:nvPicPr>
        <p:blipFill>
          <a:blip r:embed="rId2"/>
          <a:stretch>
            <a:fillRect/>
          </a:stretch>
        </p:blipFill>
        <p:spPr>
          <a:xfrm>
            <a:off x="175260" y="2667000"/>
            <a:ext cx="8839200" cy="1163052"/>
          </a:xfrm>
          <a:prstGeom prst="rect">
            <a:avLst/>
          </a:prstGeom>
        </p:spPr>
      </p:pic>
      <p:sp>
        <p:nvSpPr>
          <p:cNvPr id="5" name="TextBox 4">
            <a:extLst>
              <a:ext uri="{FF2B5EF4-FFF2-40B4-BE49-F238E27FC236}">
                <a16:creationId xmlns:a16="http://schemas.microsoft.com/office/drawing/2014/main" id="{6829FBEB-6490-CC44-B388-9468134F7DF8}"/>
              </a:ext>
            </a:extLst>
          </p:cNvPr>
          <p:cNvSpPr txBox="1"/>
          <p:nvPr/>
        </p:nvSpPr>
        <p:spPr>
          <a:xfrm>
            <a:off x="545915" y="4788755"/>
            <a:ext cx="1620957" cy="523220"/>
          </a:xfrm>
          <a:prstGeom prst="rect">
            <a:avLst/>
          </a:prstGeom>
          <a:noFill/>
        </p:spPr>
        <p:txBody>
          <a:bodyPr wrap="none" rtlCol="0">
            <a:spAutoFit/>
          </a:bodyPr>
          <a:lstStyle/>
          <a:p>
            <a:r>
              <a:rPr lang="zh-CN" altLang="en-US" sz="2800" dirty="0">
                <a:latin typeface="KaiTi" panose="02010609060101010101" pitchFamily="49" charset="-122"/>
                <a:ea typeface="KaiTi" panose="02010609060101010101" pitchFamily="49" charset="-122"/>
                <a:cs typeface="Times New Roman" panose="02020603050405020304" pitchFamily="18" charset="0"/>
              </a:rPr>
              <a:t>向量长度</a:t>
            </a:r>
            <a:endParaRPr lang="en-US" sz="2800" dirty="0">
              <a:latin typeface="KaiTi" panose="02010609060101010101" pitchFamily="49" charset="-122"/>
              <a:ea typeface="KaiTi" panose="0201060906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C7E96976-8783-DD49-B051-A534C929590A}"/>
              </a:ext>
            </a:extLst>
          </p:cNvPr>
          <p:cNvPicPr>
            <a:picLocks noChangeAspect="1"/>
          </p:cNvPicPr>
          <p:nvPr/>
        </p:nvPicPr>
        <p:blipFill>
          <a:blip r:embed="rId3"/>
          <a:stretch>
            <a:fillRect/>
          </a:stretch>
        </p:blipFill>
        <p:spPr>
          <a:xfrm>
            <a:off x="2819400" y="4191000"/>
            <a:ext cx="2199525" cy="1657176"/>
          </a:xfrm>
          <a:prstGeom prst="rect">
            <a:avLst/>
          </a:prstGeom>
        </p:spPr>
      </p:pic>
      <p:sp>
        <p:nvSpPr>
          <p:cNvPr id="3" name="矩形 2">
            <a:extLst>
              <a:ext uri="{FF2B5EF4-FFF2-40B4-BE49-F238E27FC236}">
                <a16:creationId xmlns:a16="http://schemas.microsoft.com/office/drawing/2014/main" id="{C4083E0C-D54A-E24B-8F4B-ED675253C4F8}"/>
              </a:ext>
            </a:extLst>
          </p:cNvPr>
          <p:cNvSpPr/>
          <p:nvPr/>
        </p:nvSpPr>
        <p:spPr>
          <a:xfrm>
            <a:off x="539552" y="1786850"/>
            <a:ext cx="2808312" cy="523220"/>
          </a:xfrm>
          <a:prstGeom prst="rect">
            <a:avLst/>
          </a:prstGeom>
        </p:spPr>
        <p:txBody>
          <a:bodyPr wrap="square">
            <a:spAutoFit/>
          </a:bodyPr>
          <a:lstStyle/>
          <a:p>
            <a:r>
              <a:rPr lang="zh-CN" altLang="en-US" sz="2800" dirty="0">
                <a:latin typeface="KaiTi" panose="02010609060101010101" pitchFamily="49" charset="-122"/>
                <a:ea typeface="KaiTi" panose="02010609060101010101" pitchFamily="49" charset="-122"/>
              </a:rPr>
              <a:t>向量相似性度量</a:t>
            </a:r>
          </a:p>
        </p:txBody>
      </p:sp>
    </p:spTree>
    <p:extLst>
      <p:ext uri="{BB962C8B-B14F-4D97-AF65-F5344CB8AC3E}">
        <p14:creationId xmlns:p14="http://schemas.microsoft.com/office/powerpoint/2010/main" val="1992256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p:nvPr>
        </p:nvSpPr>
        <p:spPr>
          <a:xfrm>
            <a:off x="685800" y="857250"/>
            <a:ext cx="8686800" cy="449619"/>
          </a:xfrm>
        </p:spPr>
        <p:txBody>
          <a:bodyPr>
            <a:normAutofit fontScale="90000"/>
          </a:bodyPr>
          <a:lstStyle/>
          <a:p>
            <a:pPr eaLnBrk="1" hangingPunct="1"/>
            <a:r>
              <a:rPr lang="zh-CN" altLang="en-US" dirty="0"/>
              <a:t>词的向量表示</a:t>
            </a:r>
            <a:endParaRPr lang="en-US" dirty="0">
              <a:latin typeface="楷体" panose="02010609060101010101" pitchFamily="49" charset="-122"/>
              <a:cs typeface="ＭＳ Ｐゴシック" charset="-128"/>
            </a:endParaRPr>
          </a:p>
        </p:txBody>
      </p:sp>
      <p:sp>
        <p:nvSpPr>
          <p:cNvPr id="54278" name="TextBox 10"/>
          <p:cNvSpPr txBox="1">
            <a:spLocks noChangeArrowheads="1"/>
          </p:cNvSpPr>
          <p:nvPr/>
        </p:nvSpPr>
        <p:spPr bwMode="auto">
          <a:xfrm>
            <a:off x="582202" y="4253191"/>
            <a:ext cx="8610600" cy="1815882"/>
          </a:xfrm>
          <a:prstGeom prst="rect">
            <a:avLst/>
          </a:prstGeom>
          <a:noFill/>
          <a:ln w="9525">
            <a:noFill/>
            <a:miter lim="800000"/>
            <a:headEnd/>
            <a:tailEnd/>
          </a:ln>
        </p:spPr>
        <p:txBody>
          <a:bodyPr>
            <a:prstTxWarp prst="textNoShape">
              <a:avLst/>
            </a:prstTxWarp>
            <a:spAutoFit/>
          </a:bodyPr>
          <a:lstStyle/>
          <a:p>
            <a:r>
              <a:rPr lang="en-US" sz="2800" i="1" dirty="0">
                <a:solidFill>
                  <a:srgbClr val="0000FF"/>
                </a:solidFill>
                <a:latin typeface="+mn-lt"/>
                <a:ea typeface="KaiTi" panose="02010609060101010101" pitchFamily="49" charset="-122"/>
                <a:cs typeface="Calibri (Body)"/>
              </a:rPr>
              <a:t>v</a:t>
            </a:r>
            <a:r>
              <a:rPr lang="en-US" sz="2800" i="1" baseline="-25000" dirty="0">
                <a:solidFill>
                  <a:srgbClr val="0000FF"/>
                </a:solidFill>
                <a:latin typeface="+mn-lt"/>
                <a:ea typeface="KaiTi" panose="02010609060101010101" pitchFamily="49" charset="-122"/>
                <a:cs typeface="Calibri (Body)"/>
              </a:rPr>
              <a:t>i</a:t>
            </a:r>
            <a:r>
              <a:rPr lang="en-US" sz="2800" dirty="0">
                <a:solidFill>
                  <a:srgbClr val="0000FF"/>
                </a:solidFill>
                <a:latin typeface="+mn-lt"/>
                <a:ea typeface="KaiTi" panose="02010609060101010101" pitchFamily="49" charset="-122"/>
                <a:cs typeface="Calibri (Body)"/>
              </a:rPr>
              <a:t> </a:t>
            </a:r>
            <a:r>
              <a:rPr lang="zh-CN" altLang="en-US" sz="2800" dirty="0">
                <a:solidFill>
                  <a:srgbClr val="0000FF"/>
                </a:solidFill>
                <a:latin typeface="KaiTi" panose="02010609060101010101" pitchFamily="49" charset="-122"/>
                <a:ea typeface="KaiTi" panose="02010609060101010101" pitchFamily="49" charset="-122"/>
                <a:cs typeface="Calibri (Body)"/>
              </a:rPr>
              <a:t>是词</a:t>
            </a:r>
            <a:r>
              <a:rPr lang="en-US" altLang="zh-CN" sz="2800" i="1" dirty="0">
                <a:solidFill>
                  <a:srgbClr val="0000FF"/>
                </a:solidFill>
                <a:latin typeface="+mn-lt"/>
                <a:ea typeface="KaiTi" panose="02010609060101010101" pitchFamily="49" charset="-122"/>
                <a:cs typeface="Calibri (Body)"/>
              </a:rPr>
              <a:t>v</a:t>
            </a:r>
            <a:r>
              <a:rPr lang="zh-CN" altLang="en-US" sz="2800" dirty="0">
                <a:solidFill>
                  <a:srgbClr val="0000FF"/>
                </a:solidFill>
                <a:latin typeface="KaiTi" panose="02010609060101010101" pitchFamily="49" charset="-122"/>
                <a:ea typeface="KaiTi" panose="02010609060101010101" pitchFamily="49" charset="-122"/>
                <a:cs typeface="Calibri (Body)"/>
              </a:rPr>
              <a:t>在上下文</a:t>
            </a:r>
            <a:r>
              <a:rPr lang="en-US" altLang="zh-CN" sz="2800" i="1" dirty="0" err="1">
                <a:solidFill>
                  <a:srgbClr val="0000FF"/>
                </a:solidFill>
                <a:latin typeface="+mn-lt"/>
                <a:ea typeface="KaiTi" panose="02010609060101010101" pitchFamily="49" charset="-122"/>
                <a:cs typeface="Calibri (Body)"/>
              </a:rPr>
              <a:t>i</a:t>
            </a:r>
            <a:r>
              <a:rPr lang="en-US" altLang="zh-CN" sz="2800" dirty="0">
                <a:solidFill>
                  <a:srgbClr val="0000FF"/>
                </a:solidFill>
                <a:latin typeface="+mn-lt"/>
                <a:ea typeface="KaiTi" panose="02010609060101010101" pitchFamily="49" charset="-122"/>
                <a:cs typeface="Calibri (Body)"/>
              </a:rPr>
              <a:t> </a:t>
            </a:r>
            <a:r>
              <a:rPr lang="zh-CN" altLang="en-US" sz="2800" dirty="0">
                <a:solidFill>
                  <a:srgbClr val="0000FF"/>
                </a:solidFill>
                <a:latin typeface="KaiTi" panose="02010609060101010101" pitchFamily="49" charset="-122"/>
                <a:ea typeface="KaiTi" panose="02010609060101010101" pitchFamily="49" charset="-122"/>
                <a:cs typeface="Calibri (Body)"/>
              </a:rPr>
              <a:t>上的数量</a:t>
            </a:r>
            <a:endParaRPr lang="en-US" sz="2800" dirty="0">
              <a:solidFill>
                <a:srgbClr val="0000FF"/>
              </a:solidFill>
              <a:latin typeface="KaiTi" panose="02010609060101010101" pitchFamily="49" charset="-122"/>
              <a:ea typeface="KaiTi" panose="02010609060101010101" pitchFamily="49" charset="-122"/>
              <a:cs typeface="Calibri (Body)"/>
            </a:endParaRPr>
          </a:p>
          <a:p>
            <a:r>
              <a:rPr lang="en-US" sz="2800" i="1" dirty="0" err="1">
                <a:solidFill>
                  <a:srgbClr val="0000FF"/>
                </a:solidFill>
                <a:latin typeface="+mn-lt"/>
                <a:ea typeface="KaiTi" panose="02010609060101010101" pitchFamily="49" charset="-122"/>
                <a:cs typeface="Calibri (Body)"/>
              </a:rPr>
              <a:t>w</a:t>
            </a:r>
            <a:r>
              <a:rPr lang="en-US" sz="2800" i="1" baseline="-25000" dirty="0" err="1">
                <a:solidFill>
                  <a:srgbClr val="0000FF"/>
                </a:solidFill>
                <a:latin typeface="+mn-lt"/>
                <a:ea typeface="KaiTi" panose="02010609060101010101" pitchFamily="49" charset="-122"/>
                <a:cs typeface="Calibri (Body)"/>
              </a:rPr>
              <a:t>i</a:t>
            </a:r>
            <a:r>
              <a:rPr lang="zh-CN" altLang="en-US" sz="2800" dirty="0">
                <a:solidFill>
                  <a:srgbClr val="0000FF"/>
                </a:solidFill>
                <a:latin typeface="KaiTi" panose="02010609060101010101" pitchFamily="49" charset="-122"/>
                <a:ea typeface="KaiTi" panose="02010609060101010101" pitchFamily="49" charset="-122"/>
                <a:cs typeface="Calibri (Body)"/>
              </a:rPr>
              <a:t>是词</a:t>
            </a:r>
            <a:r>
              <a:rPr lang="en-US" altLang="zh-CN" sz="2800" i="1" dirty="0">
                <a:solidFill>
                  <a:srgbClr val="0000FF"/>
                </a:solidFill>
                <a:latin typeface="+mn-lt"/>
                <a:ea typeface="KaiTi" panose="02010609060101010101" pitchFamily="49" charset="-122"/>
                <a:cs typeface="Calibri (Body)"/>
              </a:rPr>
              <a:t>w</a:t>
            </a:r>
            <a:r>
              <a:rPr lang="zh-CN" altLang="en-US" sz="2800" dirty="0">
                <a:solidFill>
                  <a:srgbClr val="0000FF"/>
                </a:solidFill>
                <a:latin typeface="KaiTi" panose="02010609060101010101" pitchFamily="49" charset="-122"/>
                <a:ea typeface="KaiTi" panose="02010609060101010101" pitchFamily="49" charset="-122"/>
                <a:cs typeface="Calibri (Body)"/>
              </a:rPr>
              <a:t>在上下文</a:t>
            </a:r>
            <a:r>
              <a:rPr lang="en-US" altLang="zh-CN" sz="2800" i="1" dirty="0" err="1">
                <a:solidFill>
                  <a:srgbClr val="0000FF"/>
                </a:solidFill>
                <a:latin typeface="+mn-lt"/>
                <a:ea typeface="KaiTi" panose="02010609060101010101" pitchFamily="49" charset="-122"/>
                <a:cs typeface="Calibri (Body)"/>
              </a:rPr>
              <a:t>i</a:t>
            </a:r>
            <a:r>
              <a:rPr lang="en-US" altLang="zh-CN" sz="2800" dirty="0">
                <a:solidFill>
                  <a:srgbClr val="0000FF"/>
                </a:solidFill>
                <a:latin typeface="+mn-lt"/>
                <a:ea typeface="KaiTi" panose="02010609060101010101" pitchFamily="49" charset="-122"/>
                <a:cs typeface="Calibri (Body)"/>
              </a:rPr>
              <a:t> </a:t>
            </a:r>
            <a:r>
              <a:rPr lang="zh-CN" altLang="en-US" sz="2800" dirty="0">
                <a:solidFill>
                  <a:srgbClr val="0000FF"/>
                </a:solidFill>
                <a:latin typeface="KaiTi" panose="02010609060101010101" pitchFamily="49" charset="-122"/>
                <a:ea typeface="KaiTi" panose="02010609060101010101" pitchFamily="49" charset="-122"/>
                <a:cs typeface="Calibri (Body)"/>
              </a:rPr>
              <a:t>上的数量</a:t>
            </a:r>
            <a:r>
              <a:rPr lang="en-US" sz="2800" dirty="0">
                <a:solidFill>
                  <a:srgbClr val="0000FF"/>
                </a:solidFill>
                <a:latin typeface="KaiTi" panose="02010609060101010101" pitchFamily="49" charset="-122"/>
                <a:ea typeface="KaiTi" panose="02010609060101010101" pitchFamily="49" charset="-122"/>
                <a:cs typeface="Calibri (Body)"/>
              </a:rPr>
              <a:t> </a:t>
            </a:r>
          </a:p>
          <a:p>
            <a:endParaRPr lang="en-US" sz="2800" dirty="0">
              <a:solidFill>
                <a:srgbClr val="0000FF"/>
              </a:solidFill>
              <a:latin typeface="KaiTi" panose="02010609060101010101" pitchFamily="49" charset="-122"/>
              <a:ea typeface="KaiTi" panose="02010609060101010101" pitchFamily="49" charset="-122"/>
              <a:cs typeface="Calibri (Body)"/>
            </a:endParaRPr>
          </a:p>
          <a:p>
            <a:r>
              <a:rPr lang="en-US" sz="2800" dirty="0">
                <a:latin typeface="+mn-lt"/>
                <a:ea typeface="KaiTi" panose="02010609060101010101" pitchFamily="49" charset="-122"/>
                <a:cs typeface="Calibri (Body)"/>
              </a:rPr>
              <a:t>Cos(</a:t>
            </a:r>
            <a:r>
              <a:rPr lang="en-US" sz="2800" i="1" dirty="0" err="1">
                <a:latin typeface="+mn-lt"/>
                <a:ea typeface="KaiTi" panose="02010609060101010101" pitchFamily="49" charset="-122"/>
                <a:cs typeface="Calibri (Body)"/>
              </a:rPr>
              <a:t>v,w</a:t>
            </a:r>
            <a:r>
              <a:rPr lang="en-US" sz="2800" dirty="0">
                <a:latin typeface="+mn-lt"/>
                <a:ea typeface="KaiTi" panose="02010609060101010101" pitchFamily="49" charset="-122"/>
                <a:cs typeface="Calibri (Body)"/>
              </a:rPr>
              <a:t>) </a:t>
            </a:r>
            <a:r>
              <a:rPr lang="zh-CN" altLang="en-US" sz="2800" dirty="0">
                <a:latin typeface="KaiTi" panose="02010609060101010101" pitchFamily="49" charset="-122"/>
                <a:ea typeface="KaiTi" panose="02010609060101010101" pitchFamily="49" charset="-122"/>
                <a:cs typeface="Calibri (Body)"/>
              </a:rPr>
              <a:t>是向量</a:t>
            </a:r>
            <a:r>
              <a:rPr lang="en-US" altLang="zh-CN" sz="2800" i="1" dirty="0">
                <a:latin typeface="+mn-lt"/>
                <a:ea typeface="KaiTi" panose="02010609060101010101" pitchFamily="49" charset="-122"/>
                <a:cs typeface="Calibri (Body)"/>
              </a:rPr>
              <a:t>v</a:t>
            </a:r>
            <a:r>
              <a:rPr lang="zh-CN" altLang="en-US" sz="2800" dirty="0">
                <a:latin typeface="KaiTi" panose="02010609060101010101" pitchFamily="49" charset="-122"/>
                <a:ea typeface="KaiTi" panose="02010609060101010101" pitchFamily="49" charset="-122"/>
                <a:cs typeface="Calibri (Body)"/>
              </a:rPr>
              <a:t>和向量</a:t>
            </a:r>
            <a:r>
              <a:rPr lang="en-US" altLang="zh-CN" sz="2800" i="1" dirty="0">
                <a:latin typeface="+mn-lt"/>
                <a:ea typeface="KaiTi" panose="02010609060101010101" pitchFamily="49" charset="-122"/>
                <a:cs typeface="Calibri (Body)"/>
              </a:rPr>
              <a:t>w</a:t>
            </a:r>
            <a:r>
              <a:rPr lang="zh-CN" altLang="en-US" sz="2800" dirty="0">
                <a:latin typeface="KaiTi" panose="02010609060101010101" pitchFamily="49" charset="-122"/>
                <a:ea typeface="KaiTi" panose="02010609060101010101" pitchFamily="49" charset="-122"/>
                <a:cs typeface="Calibri (Body)"/>
              </a:rPr>
              <a:t>的余弦相似度</a:t>
            </a:r>
            <a:endParaRPr lang="en-US" sz="3200" dirty="0">
              <a:latin typeface="KaiTi" panose="02010609060101010101" pitchFamily="49" charset="-122"/>
              <a:ea typeface="KaiTi" panose="02010609060101010101" pitchFamily="49" charset="-122"/>
              <a:cs typeface="Calibri (Body)"/>
            </a:endParaRPr>
          </a:p>
        </p:txBody>
      </p:sp>
      <p:pic>
        <p:nvPicPr>
          <p:cNvPr id="4" name="Picture 3">
            <a:extLst>
              <a:ext uri="{FF2B5EF4-FFF2-40B4-BE49-F238E27FC236}">
                <a16:creationId xmlns:a16="http://schemas.microsoft.com/office/drawing/2014/main" id="{DF495F18-CCD4-9C49-8134-63FE16811E54}"/>
              </a:ext>
            </a:extLst>
          </p:cNvPr>
          <p:cNvPicPr>
            <a:picLocks noChangeAspect="1"/>
          </p:cNvPicPr>
          <p:nvPr/>
        </p:nvPicPr>
        <p:blipFill>
          <a:blip r:embed="rId3"/>
          <a:stretch>
            <a:fillRect/>
          </a:stretch>
        </p:blipFill>
        <p:spPr>
          <a:xfrm>
            <a:off x="6300192" y="4221541"/>
            <a:ext cx="2397446" cy="1198723"/>
          </a:xfrm>
          <a:prstGeom prst="rect">
            <a:avLst/>
          </a:prstGeom>
        </p:spPr>
      </p:pic>
      <p:pic>
        <p:nvPicPr>
          <p:cNvPr id="6" name="Picture 5">
            <a:extLst>
              <a:ext uri="{FF2B5EF4-FFF2-40B4-BE49-F238E27FC236}">
                <a16:creationId xmlns:a16="http://schemas.microsoft.com/office/drawing/2014/main" id="{4AE8DA65-28F6-6F41-A908-3E2DCE16D2A9}"/>
              </a:ext>
            </a:extLst>
          </p:cNvPr>
          <p:cNvPicPr>
            <a:picLocks noChangeAspect="1"/>
          </p:cNvPicPr>
          <p:nvPr/>
        </p:nvPicPr>
        <p:blipFill>
          <a:blip r:embed="rId4"/>
          <a:stretch>
            <a:fillRect/>
          </a:stretch>
        </p:blipFill>
        <p:spPr>
          <a:xfrm>
            <a:off x="1255429" y="1696868"/>
            <a:ext cx="6595708" cy="2524673"/>
          </a:xfrm>
          <a:prstGeom prst="rect">
            <a:avLst/>
          </a:prstGeom>
        </p:spPr>
      </p:pic>
      <p:sp>
        <p:nvSpPr>
          <p:cNvPr id="2" name="矩形 1">
            <a:extLst>
              <a:ext uri="{FF2B5EF4-FFF2-40B4-BE49-F238E27FC236}">
                <a16:creationId xmlns:a16="http://schemas.microsoft.com/office/drawing/2014/main" id="{12132288-2805-FA41-86BE-5BB5855EF1AD}"/>
              </a:ext>
            </a:extLst>
          </p:cNvPr>
          <p:cNvSpPr/>
          <p:nvPr/>
        </p:nvSpPr>
        <p:spPr>
          <a:xfrm>
            <a:off x="467544" y="1567577"/>
            <a:ext cx="1620957" cy="523220"/>
          </a:xfrm>
          <a:prstGeom prst="rect">
            <a:avLst/>
          </a:prstGeom>
        </p:spPr>
        <p:txBody>
          <a:bodyPr wrap="none">
            <a:spAutoFit/>
          </a:bodyPr>
          <a:lstStyle/>
          <a:p>
            <a:r>
              <a:rPr lang="zh-CN" altLang="en-US" sz="2800" dirty="0">
                <a:latin typeface="KaiTi" panose="02010609060101010101" pitchFamily="49" charset="-122"/>
                <a:ea typeface="KaiTi" panose="02010609060101010101" pitchFamily="49" charset="-122"/>
                <a:cs typeface="ＭＳ Ｐゴシック" charset="-128"/>
              </a:rPr>
              <a:t>余弦度量</a:t>
            </a:r>
            <a:endParaRPr lang="zh-CN" altLang="en-US" sz="28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685175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词的向量表示</a:t>
            </a:r>
            <a:endParaRPr lang="en-US" dirty="0"/>
          </a:p>
        </p:txBody>
      </p:sp>
      <p:sp>
        <p:nvSpPr>
          <p:cNvPr id="3" name="Content Placeholder 2"/>
          <p:cNvSpPr>
            <a:spLocks noGrp="1"/>
          </p:cNvSpPr>
          <p:nvPr>
            <p:ph idx="1"/>
          </p:nvPr>
        </p:nvSpPr>
        <p:spPr>
          <a:xfrm>
            <a:off x="266700" y="2492896"/>
            <a:ext cx="5334000" cy="3024336"/>
          </a:xfrm>
        </p:spPr>
        <p:txBody>
          <a:bodyPr/>
          <a:lstStyle/>
          <a:p>
            <a:r>
              <a:rPr lang="en-US" sz="2800" dirty="0"/>
              <a:t>-1: </a:t>
            </a:r>
            <a:r>
              <a:rPr lang="zh-CN" altLang="en-US" sz="2800" dirty="0"/>
              <a:t>两向量方向相反</a:t>
            </a:r>
            <a:r>
              <a:rPr lang="en-US" sz="2800" dirty="0"/>
              <a:t> </a:t>
            </a:r>
          </a:p>
          <a:p>
            <a:r>
              <a:rPr lang="en-US" sz="2800" dirty="0"/>
              <a:t>+1: </a:t>
            </a:r>
            <a:r>
              <a:rPr lang="zh-CN" altLang="en-US" sz="2800" dirty="0"/>
              <a:t>两向量方向相同</a:t>
            </a:r>
            <a:endParaRPr lang="en-US" sz="2800" dirty="0"/>
          </a:p>
          <a:p>
            <a:r>
              <a:rPr lang="en-US" sz="2800" dirty="0"/>
              <a:t>0: </a:t>
            </a:r>
            <a:r>
              <a:rPr lang="zh-CN" altLang="en-US" sz="2800" dirty="0"/>
              <a:t>两向量正交</a:t>
            </a:r>
            <a:endParaRPr lang="en-US" sz="2800" dirty="0"/>
          </a:p>
        </p:txBody>
      </p:sp>
      <p:pic>
        <p:nvPicPr>
          <p:cNvPr id="5" name="Picture 4"/>
          <p:cNvPicPr>
            <a:picLocks noChangeAspect="1"/>
          </p:cNvPicPr>
          <p:nvPr/>
        </p:nvPicPr>
        <p:blipFill>
          <a:blip r:embed="rId2"/>
          <a:srcRect t="16666" b="16666"/>
          <a:stretch>
            <a:fillRect/>
          </a:stretch>
        </p:blipFill>
        <p:spPr bwMode="auto">
          <a:xfrm>
            <a:off x="5600700" y="1905000"/>
            <a:ext cx="3543301" cy="2362200"/>
          </a:xfrm>
          <a:prstGeom prst="rect">
            <a:avLst/>
          </a:prstGeom>
          <a:noFill/>
          <a:ln w="9525">
            <a:noFill/>
            <a:miter lim="800000"/>
            <a:headEnd/>
            <a:tailEnd/>
          </a:ln>
        </p:spPr>
      </p:pic>
      <p:sp>
        <p:nvSpPr>
          <p:cNvPr id="4" name="矩形 3">
            <a:extLst>
              <a:ext uri="{FF2B5EF4-FFF2-40B4-BE49-F238E27FC236}">
                <a16:creationId xmlns:a16="http://schemas.microsoft.com/office/drawing/2014/main" id="{FE56712E-ED0A-0A48-B0D4-6C0C490FCEA6}"/>
              </a:ext>
            </a:extLst>
          </p:cNvPr>
          <p:cNvSpPr/>
          <p:nvPr/>
        </p:nvSpPr>
        <p:spPr>
          <a:xfrm>
            <a:off x="323528" y="1747216"/>
            <a:ext cx="4392488" cy="523220"/>
          </a:xfrm>
          <a:prstGeom prst="rect">
            <a:avLst/>
          </a:prstGeom>
        </p:spPr>
        <p:txBody>
          <a:bodyPr wrap="square">
            <a:spAutoFit/>
          </a:bodyPr>
          <a:lstStyle/>
          <a:p>
            <a:r>
              <a:rPr lang="zh-CN" altLang="en-US" sz="2800" dirty="0">
                <a:latin typeface="KaiTi" panose="02010609060101010101" pitchFamily="49" charset="-122"/>
                <a:ea typeface="KaiTi" panose="02010609060101010101" pitchFamily="49" charset="-122"/>
              </a:rPr>
              <a:t>余弦相似度量</a:t>
            </a:r>
          </a:p>
        </p:txBody>
      </p:sp>
    </p:spTree>
    <p:extLst>
      <p:ext uri="{BB962C8B-B14F-4D97-AF65-F5344CB8AC3E}">
        <p14:creationId xmlns:p14="http://schemas.microsoft.com/office/powerpoint/2010/main" val="1128814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10" name="Content Placeholder 3"/>
          <p:cNvGraphicFramePr>
            <a:graphicFrameLocks noChangeAspect="1"/>
          </p:cNvGraphicFramePr>
          <p:nvPr>
            <p:extLst>
              <p:ext uri="{D42A27DB-BD31-4B8C-83A1-F6EECF244321}">
                <p14:modId xmlns:p14="http://schemas.microsoft.com/office/powerpoint/2010/main" val="2408196861"/>
              </p:ext>
            </p:extLst>
          </p:nvPr>
        </p:nvGraphicFramePr>
        <p:xfrm>
          <a:off x="402745" y="2060614"/>
          <a:ext cx="4169255" cy="960437"/>
        </p:xfrm>
        <a:graphic>
          <a:graphicData uri="http://schemas.openxmlformats.org/presentationml/2006/ole">
            <mc:AlternateContent xmlns:mc="http://schemas.openxmlformats.org/markup-compatibility/2006">
              <mc:Choice xmlns:v="urn:schemas-microsoft-com:vml" Requires="v">
                <p:oleObj spid="_x0000_s21253" name="Equation" r:id="rId3" imgW="2921000" imgH="673100" progId="Equation.3">
                  <p:embed/>
                </p:oleObj>
              </mc:Choice>
              <mc:Fallback>
                <p:oleObj name="Equation" r:id="rId3" imgW="2921000" imgH="673100" progId="Equation.3">
                  <p:embed/>
                  <p:pic>
                    <p:nvPicPr>
                      <p:cNvPr id="10" name="Content Placeholder 3"/>
                      <p:cNvPicPr>
                        <a:picLocks noChangeAspect="1" noChangeArrowheads="1"/>
                      </p:cNvPicPr>
                      <p:nvPr/>
                    </p:nvPicPr>
                    <p:blipFill>
                      <a:blip r:embed="rId4"/>
                      <a:srcRect/>
                      <a:stretch>
                        <a:fillRect/>
                      </a:stretch>
                    </p:blipFill>
                    <p:spPr bwMode="auto">
                      <a:xfrm>
                        <a:off x="402745" y="2060614"/>
                        <a:ext cx="4169255" cy="960437"/>
                      </a:xfrm>
                      <a:prstGeom prst="rect">
                        <a:avLst/>
                      </a:prstGeom>
                      <a:noFill/>
                    </p:spPr>
                  </p:pic>
                </p:oleObj>
              </mc:Fallback>
            </mc:AlternateContent>
          </a:graphicData>
        </a:graphic>
      </p:graphicFrame>
      <p:graphicFrame>
        <p:nvGraphicFramePr>
          <p:cNvPr id="25" name="Content Placeholder 5">
            <a:extLst>
              <a:ext uri="{FF2B5EF4-FFF2-40B4-BE49-F238E27FC236}">
                <a16:creationId xmlns:a16="http://schemas.microsoft.com/office/drawing/2014/main" id="{3A6BFBCC-05FC-1D44-82E1-C38F8B27A7AC}"/>
              </a:ext>
            </a:extLst>
          </p:cNvPr>
          <p:cNvGraphicFramePr>
            <a:graphicFrameLocks/>
          </p:cNvGraphicFramePr>
          <p:nvPr>
            <p:extLst>
              <p:ext uri="{D42A27DB-BD31-4B8C-83A1-F6EECF244321}">
                <p14:modId xmlns:p14="http://schemas.microsoft.com/office/powerpoint/2010/main" val="3347839264"/>
              </p:ext>
            </p:extLst>
          </p:nvPr>
        </p:nvGraphicFramePr>
        <p:xfrm>
          <a:off x="4229100" y="390080"/>
          <a:ext cx="4800600" cy="1828800"/>
        </p:xfrm>
        <a:graphic>
          <a:graphicData uri="http://schemas.openxmlformats.org/drawingml/2006/table">
            <a:tbl>
              <a:tblPr firstRow="1" bandRow="1"/>
              <a:tblGrid>
                <a:gridCol w="1703439">
                  <a:extLst>
                    <a:ext uri="{9D8B030D-6E8A-4147-A177-3AD203B41FA5}">
                      <a16:colId xmlns:a16="http://schemas.microsoft.com/office/drawing/2014/main" val="20000"/>
                    </a:ext>
                  </a:extLst>
                </a:gridCol>
                <a:gridCol w="779630">
                  <a:extLst>
                    <a:ext uri="{9D8B030D-6E8A-4147-A177-3AD203B41FA5}">
                      <a16:colId xmlns:a16="http://schemas.microsoft.com/office/drawing/2014/main" val="20001"/>
                    </a:ext>
                  </a:extLst>
                </a:gridCol>
                <a:gridCol w="869731">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4000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dirty="0"/>
                        <a:t>pie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dirty="0"/>
                        <a:t>data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dirty="0"/>
                        <a:t>computer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solidFill>
                  </a:tcPr>
                </a:tc>
                <a:extLst>
                  <a:ext uri="{0D108BD9-81ED-4DB2-BD59-A6C34878D82A}">
                    <a16:rowId xmlns:a16="http://schemas.microsoft.com/office/drawing/2014/main" val="10000"/>
                  </a:ext>
                </a:extLst>
              </a:tr>
              <a:tr h="4000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cherry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442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extLst>
                  <a:ext uri="{0D108BD9-81ED-4DB2-BD59-A6C34878D82A}">
                    <a16:rowId xmlns:a16="http://schemas.microsoft.com/office/drawing/2014/main" val="10001"/>
                  </a:ext>
                </a:extLst>
              </a:tr>
              <a:tr h="4000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digital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1683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1670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srgbClr>
                    </a:solidFill>
                  </a:tcPr>
                </a:tc>
                <a:extLst>
                  <a:ext uri="{0D108BD9-81ED-4DB2-BD59-A6C34878D82A}">
                    <a16:rowId xmlns:a16="http://schemas.microsoft.com/office/drawing/2014/main" val="10002"/>
                  </a:ext>
                </a:extLst>
              </a:tr>
              <a:tr h="4000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information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3982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t>3325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extLst>
                  <a:ext uri="{0D108BD9-81ED-4DB2-BD59-A6C34878D82A}">
                    <a16:rowId xmlns:a16="http://schemas.microsoft.com/office/drawing/2014/main" val="10003"/>
                  </a:ext>
                </a:extLst>
              </a:tr>
            </a:tbl>
          </a:graphicData>
        </a:graphic>
      </p:graphicFrame>
      <p:sp>
        <p:nvSpPr>
          <p:cNvPr id="5" name="内容占位符 4">
            <a:extLst>
              <a:ext uri="{FF2B5EF4-FFF2-40B4-BE49-F238E27FC236}">
                <a16:creationId xmlns:a16="http://schemas.microsoft.com/office/drawing/2014/main" id="{C14E54EC-6468-9E44-9289-DAF7CCB271CD}"/>
              </a:ext>
            </a:extLst>
          </p:cNvPr>
          <p:cNvSpPr>
            <a:spLocks noGrp="1"/>
          </p:cNvSpPr>
          <p:nvPr>
            <p:ph idx="1"/>
          </p:nvPr>
        </p:nvSpPr>
        <p:spPr>
          <a:xfrm>
            <a:off x="381001" y="0"/>
            <a:ext cx="8229600" cy="5733255"/>
          </a:xfrm>
        </p:spPr>
        <p:txBody>
          <a:bodyPr/>
          <a:lstStyle/>
          <a:p>
            <a:endParaRPr lang="zh-CN" altLang="en-US" dirty="0"/>
          </a:p>
        </p:txBody>
      </p:sp>
      <p:pic>
        <p:nvPicPr>
          <p:cNvPr id="26" name="Picture 24">
            <a:extLst>
              <a:ext uri="{FF2B5EF4-FFF2-40B4-BE49-F238E27FC236}">
                <a16:creationId xmlns:a16="http://schemas.microsoft.com/office/drawing/2014/main" id="{BF00345B-8EAD-104A-872E-653E128AB7DA}"/>
              </a:ext>
            </a:extLst>
          </p:cNvPr>
          <p:cNvPicPr>
            <a:picLocks noChangeAspect="1"/>
          </p:cNvPicPr>
          <p:nvPr/>
        </p:nvPicPr>
        <p:blipFill rotWithShape="1">
          <a:blip r:embed="rId5">
            <a:extLst>
              <a:ext uri="{28A0092B-C50C-407E-A947-70E740481C1C}">
                <a14:useLocalDpi xmlns:a14="http://schemas.microsoft.com/office/drawing/2010/main" val="0"/>
              </a:ext>
            </a:extLst>
          </a:blip>
          <a:srcRect r="61565"/>
          <a:stretch/>
        </p:blipFill>
        <p:spPr>
          <a:xfrm>
            <a:off x="611561" y="2996952"/>
            <a:ext cx="3240360" cy="741461"/>
          </a:xfrm>
          <a:prstGeom prst="rect">
            <a:avLst/>
          </a:prstGeom>
        </p:spPr>
      </p:pic>
      <p:pic>
        <p:nvPicPr>
          <p:cNvPr id="27" name="Picture 4">
            <a:extLst>
              <a:ext uri="{FF2B5EF4-FFF2-40B4-BE49-F238E27FC236}">
                <a16:creationId xmlns:a16="http://schemas.microsoft.com/office/drawing/2014/main" id="{9216511F-D618-6E47-92D0-D263E7C94C17}"/>
              </a:ext>
            </a:extLst>
          </p:cNvPr>
          <p:cNvPicPr>
            <a:picLocks noChangeAspect="1"/>
          </p:cNvPicPr>
          <p:nvPr/>
        </p:nvPicPr>
        <p:blipFill rotWithShape="1">
          <a:blip r:embed="rId6">
            <a:extLst>
              <a:ext uri="{28A0092B-C50C-407E-A947-70E740481C1C}">
                <a14:useLocalDpi xmlns:a14="http://schemas.microsoft.com/office/drawing/2010/main" val="0"/>
              </a:ext>
            </a:extLst>
          </a:blip>
          <a:srcRect r="65366"/>
          <a:stretch/>
        </p:blipFill>
        <p:spPr>
          <a:xfrm>
            <a:off x="663813" y="4221089"/>
            <a:ext cx="3116099" cy="768046"/>
          </a:xfrm>
          <a:prstGeom prst="rect">
            <a:avLst/>
          </a:prstGeom>
        </p:spPr>
      </p:pic>
      <p:pic>
        <p:nvPicPr>
          <p:cNvPr id="28" name="Picture 25">
            <a:extLst>
              <a:ext uri="{FF2B5EF4-FFF2-40B4-BE49-F238E27FC236}">
                <a16:creationId xmlns:a16="http://schemas.microsoft.com/office/drawing/2014/main" id="{5359C5C4-D8A7-BF4A-A87C-7C782F4D37E1}"/>
              </a:ext>
            </a:extLst>
          </p:cNvPr>
          <p:cNvPicPr>
            <a:picLocks noChangeAspect="1"/>
          </p:cNvPicPr>
          <p:nvPr/>
        </p:nvPicPr>
        <p:blipFill rotWithShape="1">
          <a:blip r:embed="rId5">
            <a:extLst>
              <a:ext uri="{28A0092B-C50C-407E-A947-70E740481C1C}">
                <a14:useLocalDpi xmlns:a14="http://schemas.microsoft.com/office/drawing/2010/main" val="0"/>
              </a:ext>
            </a:extLst>
          </a:blip>
          <a:srcRect l="38536"/>
          <a:stretch/>
        </p:blipFill>
        <p:spPr>
          <a:xfrm>
            <a:off x="2759387" y="3493490"/>
            <a:ext cx="5332061" cy="762955"/>
          </a:xfrm>
          <a:prstGeom prst="rect">
            <a:avLst/>
          </a:prstGeom>
        </p:spPr>
      </p:pic>
      <p:pic>
        <p:nvPicPr>
          <p:cNvPr id="29" name="Picture 26">
            <a:extLst>
              <a:ext uri="{FF2B5EF4-FFF2-40B4-BE49-F238E27FC236}">
                <a16:creationId xmlns:a16="http://schemas.microsoft.com/office/drawing/2014/main" id="{6CF75789-7AFE-E84A-B79A-641D04E3DADC}"/>
              </a:ext>
            </a:extLst>
          </p:cNvPr>
          <p:cNvPicPr>
            <a:picLocks noChangeAspect="1"/>
          </p:cNvPicPr>
          <p:nvPr/>
        </p:nvPicPr>
        <p:blipFill rotWithShape="1">
          <a:blip r:embed="rId6">
            <a:extLst>
              <a:ext uri="{28A0092B-C50C-407E-A947-70E740481C1C}">
                <a14:useLocalDpi xmlns:a14="http://schemas.microsoft.com/office/drawing/2010/main" val="0"/>
              </a:ext>
            </a:extLst>
          </a:blip>
          <a:srcRect l="35992"/>
          <a:stretch/>
        </p:blipFill>
        <p:spPr>
          <a:xfrm>
            <a:off x="2710685" y="4772103"/>
            <a:ext cx="5938016" cy="791934"/>
          </a:xfrm>
          <a:prstGeom prst="rect">
            <a:avLst/>
          </a:prstGeom>
        </p:spPr>
      </p:pic>
    </p:spTree>
    <p:extLst>
      <p:ext uri="{BB962C8B-B14F-4D97-AF65-F5344CB8AC3E}">
        <p14:creationId xmlns:p14="http://schemas.microsoft.com/office/powerpoint/2010/main" val="1122780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1098-6E16-1E45-BAEF-458E5DA5FF58}"/>
              </a:ext>
            </a:extLst>
          </p:cNvPr>
          <p:cNvSpPr>
            <a:spLocks noGrp="1"/>
          </p:cNvSpPr>
          <p:nvPr>
            <p:ph type="title"/>
          </p:nvPr>
        </p:nvSpPr>
        <p:spPr/>
        <p:txBody>
          <a:bodyPr/>
          <a:lstStyle/>
          <a:p>
            <a:r>
              <a:rPr lang="zh-CN" altLang="en-US" dirty="0"/>
              <a:t>词的向量表示</a:t>
            </a:r>
            <a:endParaRPr lang="en-US" dirty="0"/>
          </a:p>
        </p:txBody>
      </p:sp>
      <p:sp>
        <p:nvSpPr>
          <p:cNvPr id="4" name="内容占位符 3">
            <a:extLst>
              <a:ext uri="{FF2B5EF4-FFF2-40B4-BE49-F238E27FC236}">
                <a16:creationId xmlns:a16="http://schemas.microsoft.com/office/drawing/2014/main" id="{20609A47-E193-F542-8C3C-FC37D86F2FB0}"/>
              </a:ext>
            </a:extLst>
          </p:cNvPr>
          <p:cNvSpPr>
            <a:spLocks noGrp="1"/>
          </p:cNvSpPr>
          <p:nvPr>
            <p:ph idx="1"/>
          </p:nvPr>
        </p:nvSpPr>
        <p:spPr/>
        <p:txBody>
          <a:bodyPr/>
          <a:lstStyle/>
          <a:p>
            <a:r>
              <a:rPr lang="zh-CN" altLang="en-US" dirty="0">
                <a:latin typeface="KaiTi" panose="02010609060101010101" pitchFamily="49" charset="-122"/>
                <a:ea typeface="KaiTi" panose="02010609060101010101" pitchFamily="49" charset="-122"/>
              </a:rPr>
              <a:t>可视化</a:t>
            </a:r>
            <a:r>
              <a:rPr lang="en-US" altLang="zh-CN" dirty="0">
                <a:ea typeface="KaiTi" panose="02010609060101010101" pitchFamily="49" charset="-122"/>
              </a:rPr>
              <a:t>cosines</a:t>
            </a:r>
            <a:endParaRPr lang="zh-CN" altLang="en-US" dirty="0">
              <a:ea typeface="KaiTi" panose="02010609060101010101" pitchFamily="49" charset="-122"/>
            </a:endParaRPr>
          </a:p>
        </p:txBody>
      </p:sp>
      <p:pic>
        <p:nvPicPr>
          <p:cNvPr id="7" name="Content Placeholder 4">
            <a:extLst>
              <a:ext uri="{FF2B5EF4-FFF2-40B4-BE49-F238E27FC236}">
                <a16:creationId xmlns:a16="http://schemas.microsoft.com/office/drawing/2014/main" id="{B419CA3B-07AC-654E-A3A9-253A8F948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55576" y="2282824"/>
            <a:ext cx="7838682"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12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7.1 </a:t>
            </a:r>
            <a:r>
              <a:rPr lang="zh-CN" altLang="en-US" sz="2800" b="1" dirty="0"/>
              <a:t>词的语义学</a:t>
            </a:r>
          </a:p>
          <a:p>
            <a:pPr eaLnBrk="1" hangingPunct="1"/>
            <a:r>
              <a:rPr lang="en-US" altLang="zh-CN" sz="2800" b="1" dirty="0"/>
              <a:t>7.2 </a:t>
            </a:r>
            <a:r>
              <a:rPr lang="zh-CN" altLang="en-US" sz="2800" b="1" dirty="0"/>
              <a:t>向量语义学</a:t>
            </a:r>
          </a:p>
          <a:p>
            <a:pPr eaLnBrk="1" hangingPunct="1"/>
            <a:r>
              <a:rPr lang="en-US" altLang="zh-CN" sz="2800" b="1" dirty="0"/>
              <a:t>7.3 </a:t>
            </a:r>
            <a:r>
              <a:rPr lang="zh-CN" altLang="en-US" sz="2800" b="1" dirty="0"/>
              <a:t>词的向量表示法</a:t>
            </a:r>
            <a:endParaRPr lang="en-US" altLang="zh-CN" sz="2800" b="1" dirty="0"/>
          </a:p>
          <a:p>
            <a:pPr eaLnBrk="1" hangingPunct="1"/>
            <a:r>
              <a:rPr lang="en-US" altLang="zh-CN" sz="2800" b="1" dirty="0">
                <a:solidFill>
                  <a:srgbClr val="B2B2B2"/>
                </a:solidFill>
              </a:rPr>
              <a:t>7.4 TFIDF</a:t>
            </a:r>
            <a:r>
              <a:rPr lang="zh-CN" altLang="en-US" sz="2800" b="1" dirty="0">
                <a:solidFill>
                  <a:srgbClr val="B2B2B2"/>
                </a:solidFill>
              </a:rPr>
              <a:t>词向量</a:t>
            </a:r>
            <a:endParaRPr lang="en-US" altLang="zh-CN" sz="2800" b="1" dirty="0">
              <a:solidFill>
                <a:srgbClr val="B2B2B2"/>
              </a:solidFill>
            </a:endParaRPr>
          </a:p>
          <a:p>
            <a:pPr eaLnBrk="1" hangingPunct="1"/>
            <a:r>
              <a:rPr lang="en-US" altLang="zh-CN" sz="2800" b="1" dirty="0"/>
              <a:t>7.5 Word2vec</a:t>
            </a:r>
            <a:r>
              <a:rPr lang="zh-CN" altLang="en-US" sz="2800" b="1" dirty="0"/>
              <a:t>词向量</a:t>
            </a:r>
            <a:endParaRPr lang="en-US" altLang="zh-CN" sz="2800" b="1" dirty="0"/>
          </a:p>
        </p:txBody>
      </p:sp>
    </p:spTree>
    <p:extLst>
      <p:ext uri="{BB962C8B-B14F-4D97-AF65-F5344CB8AC3E}">
        <p14:creationId xmlns:p14="http://schemas.microsoft.com/office/powerpoint/2010/main" val="3078346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3C39-A3FB-7848-82D3-74D9643E8F70}"/>
              </a:ext>
            </a:extLst>
          </p:cNvPr>
          <p:cNvSpPr>
            <a:spLocks noGrp="1"/>
          </p:cNvSpPr>
          <p:nvPr>
            <p:ph type="title"/>
          </p:nvPr>
        </p:nvSpPr>
        <p:spPr/>
        <p:txBody>
          <a:bodyPr>
            <a:normAutofit/>
          </a:bodyPr>
          <a:lstStyle/>
          <a:p>
            <a:r>
              <a:rPr lang="en" altLang="zh-CN" dirty="0"/>
              <a:t>TFIDF</a:t>
            </a:r>
            <a:r>
              <a:rPr lang="zh-CN" altLang="en-US" dirty="0"/>
              <a:t>词向量</a:t>
            </a:r>
            <a:endParaRPr lang="en-US" dirty="0"/>
          </a:p>
        </p:txBody>
      </p:sp>
      <p:sp>
        <p:nvSpPr>
          <p:cNvPr id="3" name="Content Placeholder 2">
            <a:extLst>
              <a:ext uri="{FF2B5EF4-FFF2-40B4-BE49-F238E27FC236}">
                <a16:creationId xmlns:a16="http://schemas.microsoft.com/office/drawing/2014/main" id="{48A7AC3A-0656-4741-9877-4E979E583BDE}"/>
              </a:ext>
            </a:extLst>
          </p:cNvPr>
          <p:cNvSpPr>
            <a:spLocks noGrp="1"/>
          </p:cNvSpPr>
          <p:nvPr>
            <p:ph idx="1"/>
          </p:nvPr>
        </p:nvSpPr>
        <p:spPr/>
        <p:txBody>
          <a:bodyPr/>
          <a:lstStyle/>
          <a:p>
            <a:pPr marL="0" indent="0">
              <a:buNone/>
            </a:pPr>
            <a:r>
              <a:rPr lang="zh-CN" altLang="en-US" sz="2800" dirty="0"/>
              <a:t>频率表示方法的缺点</a:t>
            </a:r>
            <a:endParaRPr lang="en-US" altLang="zh-CN" sz="2800" dirty="0"/>
          </a:p>
          <a:p>
            <a:r>
              <a:rPr lang="zh-CN" altLang="en-US" sz="2800" dirty="0"/>
              <a:t>如果</a:t>
            </a:r>
            <a:r>
              <a:rPr lang="en-US" altLang="zh-CN" sz="2800" i="1" dirty="0"/>
              <a:t>sugar</a:t>
            </a:r>
            <a:r>
              <a:rPr lang="zh-CN" altLang="en-US" sz="2800" dirty="0"/>
              <a:t>经常出现在</a:t>
            </a:r>
            <a:r>
              <a:rPr lang="en-US" altLang="zh-CN" sz="2800" i="1" dirty="0"/>
              <a:t>apricot</a:t>
            </a:r>
            <a:r>
              <a:rPr lang="zh-CN" altLang="en-US" sz="2800" dirty="0"/>
              <a:t>周围，频率是有效的，是有用的信息</a:t>
            </a:r>
            <a:endParaRPr lang="en-US" sz="2800" dirty="0"/>
          </a:p>
          <a:p>
            <a:r>
              <a:rPr lang="zh-CN" altLang="en-US" sz="2800" dirty="0"/>
              <a:t>但是一些高频词，如</a:t>
            </a:r>
            <a:r>
              <a:rPr lang="en-US" altLang="zh-CN" sz="2800" i="1" dirty="0"/>
              <a:t>the</a:t>
            </a:r>
            <a:r>
              <a:rPr lang="en-US" altLang="zh-CN" sz="2800" dirty="0"/>
              <a:t>, </a:t>
            </a:r>
            <a:r>
              <a:rPr lang="en-US" altLang="zh-CN" sz="2800" i="1" dirty="0"/>
              <a:t>it,</a:t>
            </a:r>
            <a:r>
              <a:rPr lang="en-US" altLang="zh-CN" sz="2800" dirty="0"/>
              <a:t> </a:t>
            </a:r>
            <a:r>
              <a:rPr lang="zh-CN" altLang="en-US" sz="2800" dirty="0"/>
              <a:t>或</a:t>
            </a:r>
            <a:r>
              <a:rPr lang="en-US" altLang="zh-CN" sz="2800" dirty="0"/>
              <a:t> </a:t>
            </a:r>
            <a:r>
              <a:rPr lang="en-US" altLang="zh-CN" sz="2800" i="1" dirty="0"/>
              <a:t>they</a:t>
            </a:r>
            <a:r>
              <a:rPr lang="zh-CN" altLang="en-US" sz="2800" dirty="0"/>
              <a:t> ，对于上下文词没有意义</a:t>
            </a:r>
            <a:endParaRPr lang="en-US" sz="2800" dirty="0"/>
          </a:p>
          <a:p>
            <a:r>
              <a:rPr lang="zh-CN" altLang="en-US" sz="2800" dirty="0"/>
              <a:t>需要一个新的关于频率的函数解决这个问题！</a:t>
            </a:r>
            <a:endParaRPr lang="en-US" sz="2800" dirty="0"/>
          </a:p>
          <a:p>
            <a:pPr marL="0" indent="0">
              <a:buNone/>
            </a:pPr>
            <a:endParaRPr lang="en-US" dirty="0"/>
          </a:p>
          <a:p>
            <a:endParaRPr lang="en-US" dirty="0"/>
          </a:p>
        </p:txBody>
      </p:sp>
    </p:spTree>
    <p:extLst>
      <p:ext uri="{BB962C8B-B14F-4D97-AF65-F5344CB8AC3E}">
        <p14:creationId xmlns:p14="http://schemas.microsoft.com/office/powerpoint/2010/main" val="550890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D9C4-F747-A547-85B0-B6624ED166C0}"/>
              </a:ext>
            </a:extLst>
          </p:cNvPr>
          <p:cNvSpPr>
            <a:spLocks noGrp="1"/>
          </p:cNvSpPr>
          <p:nvPr>
            <p:ph type="title"/>
          </p:nvPr>
        </p:nvSpPr>
        <p:spPr/>
        <p:txBody>
          <a:bodyPr/>
          <a:lstStyle/>
          <a:p>
            <a:r>
              <a:rPr lang="en" altLang="zh-CN" dirty="0"/>
              <a:t>TFIDF</a:t>
            </a:r>
            <a:r>
              <a:rPr lang="zh-CN" altLang="en-US" dirty="0"/>
              <a:t>向量</a:t>
            </a:r>
            <a:endParaRPr lang="en-US" dirty="0"/>
          </a:p>
        </p:txBody>
      </p:sp>
      <p:sp>
        <p:nvSpPr>
          <p:cNvPr id="3" name="Content Placeholder 2">
            <a:extLst>
              <a:ext uri="{FF2B5EF4-FFF2-40B4-BE49-F238E27FC236}">
                <a16:creationId xmlns:a16="http://schemas.microsoft.com/office/drawing/2014/main" id="{F38B35B6-D89B-2246-8D95-4410C0D89D61}"/>
              </a:ext>
            </a:extLst>
          </p:cNvPr>
          <p:cNvSpPr>
            <a:spLocks noGrp="1"/>
          </p:cNvSpPr>
          <p:nvPr>
            <p:ph idx="1"/>
          </p:nvPr>
        </p:nvSpPr>
        <p:spPr/>
        <p:txBody>
          <a:bodyPr/>
          <a:lstStyle/>
          <a:p>
            <a:pPr marL="0" indent="0">
              <a:buNone/>
            </a:pPr>
            <a:r>
              <a:rPr lang="zh-CN" altLang="en-US" dirty="0"/>
              <a:t>词频</a:t>
            </a:r>
            <a:r>
              <a:rPr lang="en-US" altLang="zh-CN" dirty="0"/>
              <a:t>(</a:t>
            </a:r>
            <a:r>
              <a:rPr lang="en-US" altLang="zh-CN" dirty="0" err="1"/>
              <a:t>tf</a:t>
            </a:r>
            <a:r>
              <a:rPr lang="en-US" altLang="zh-CN" dirty="0"/>
              <a:t>)</a:t>
            </a:r>
          </a:p>
          <a:p>
            <a:pPr marL="0" indent="0">
              <a:buNone/>
            </a:pPr>
            <a:r>
              <a:rPr lang="zh-CN" altLang="en-US" dirty="0"/>
              <a:t>      </a:t>
            </a:r>
            <a:r>
              <a:rPr lang="en-US" dirty="0" err="1"/>
              <a:t>tf</a:t>
            </a:r>
            <a:r>
              <a:rPr lang="en-US" i="1" baseline="-25000" dirty="0" err="1"/>
              <a:t>t</a:t>
            </a:r>
            <a:r>
              <a:rPr lang="en-US" baseline="-25000" dirty="0" err="1"/>
              <a:t>,</a:t>
            </a:r>
            <a:r>
              <a:rPr lang="en-US" i="1" baseline="-25000" dirty="0" err="1"/>
              <a:t>d</a:t>
            </a:r>
            <a:r>
              <a:rPr lang="en-US" i="1" baseline="-25000" dirty="0"/>
              <a:t> </a:t>
            </a:r>
            <a:r>
              <a:rPr lang="en-US" dirty="0"/>
              <a:t>= count(</a:t>
            </a:r>
            <a:r>
              <a:rPr lang="en-US" i="1" dirty="0" err="1"/>
              <a:t>t</a:t>
            </a:r>
            <a:r>
              <a:rPr lang="en-US" dirty="0" err="1"/>
              <a:t>,</a:t>
            </a:r>
            <a:r>
              <a:rPr lang="en-US" i="1" dirty="0" err="1"/>
              <a:t>d</a:t>
            </a:r>
            <a:r>
              <a:rPr lang="en-US" dirty="0"/>
              <a:t>)</a:t>
            </a:r>
          </a:p>
          <a:p>
            <a:endParaRPr lang="en-US" dirty="0"/>
          </a:p>
          <a:p>
            <a:pPr marL="0" indent="0">
              <a:buNone/>
            </a:pPr>
            <a:r>
              <a:rPr lang="zh-CN" altLang="en-US" dirty="0"/>
              <a:t>一般还会进行对数处理：</a:t>
            </a:r>
            <a:endParaRPr lang="en-US" dirty="0"/>
          </a:p>
          <a:p>
            <a:pPr marL="0" indent="0">
              <a:buNone/>
            </a:pPr>
            <a:endParaRPr lang="en-US" dirty="0"/>
          </a:p>
          <a:p>
            <a:pPr marL="0" indent="0">
              <a:buNone/>
            </a:pPr>
            <a:r>
              <a:rPr lang="zh-CN" altLang="en-US" dirty="0"/>
              <a:t>      </a:t>
            </a:r>
            <a:r>
              <a:rPr lang="en-US" dirty="0" err="1"/>
              <a:t>tf</a:t>
            </a:r>
            <a:r>
              <a:rPr lang="en-US" i="1" baseline="-25000" dirty="0" err="1"/>
              <a:t>t</a:t>
            </a:r>
            <a:r>
              <a:rPr lang="en-US" baseline="-25000" dirty="0" err="1"/>
              <a:t>,</a:t>
            </a:r>
            <a:r>
              <a:rPr lang="en-US" i="1" baseline="-25000" dirty="0" err="1"/>
              <a:t>d</a:t>
            </a:r>
            <a:r>
              <a:rPr lang="en-US" i="1" baseline="-25000" dirty="0"/>
              <a:t> </a:t>
            </a:r>
            <a:r>
              <a:rPr lang="en-US" dirty="0"/>
              <a:t>= log</a:t>
            </a:r>
            <a:r>
              <a:rPr lang="en-US" baseline="-25000" dirty="0"/>
              <a:t>10</a:t>
            </a:r>
            <a:r>
              <a:rPr lang="en-US" dirty="0"/>
              <a:t>(count(</a:t>
            </a:r>
            <a:r>
              <a:rPr lang="en-US" i="1" dirty="0" err="1"/>
              <a:t>t</a:t>
            </a:r>
            <a:r>
              <a:rPr lang="en-US" dirty="0" err="1"/>
              <a:t>,</a:t>
            </a:r>
            <a:r>
              <a:rPr lang="en-US" i="1" dirty="0" err="1"/>
              <a:t>d</a:t>
            </a:r>
            <a:r>
              <a:rPr lang="en-US" dirty="0"/>
              <a:t>)+1)</a:t>
            </a:r>
            <a:r>
              <a:rPr lang="zh-CN" altLang="en-US" dirty="0"/>
              <a:t>或</a:t>
            </a:r>
            <a:r>
              <a:rPr lang="en-US" dirty="0"/>
              <a:t> </a:t>
            </a:r>
            <a:r>
              <a:rPr lang="zh-CN" altLang="en-US" dirty="0"/>
              <a:t>   </a:t>
            </a:r>
            <a:endParaRPr lang="en-US" altLang="zh-CN" dirty="0"/>
          </a:p>
          <a:p>
            <a:pPr marL="0" indent="0">
              <a:buNone/>
            </a:pPr>
            <a:r>
              <a:rPr lang="zh-CN" altLang="en-US" dirty="0"/>
              <a:t>               </a:t>
            </a:r>
            <a:r>
              <a:rPr lang="en-US" altLang="zh-CN" dirty="0"/>
              <a:t>1+log</a:t>
            </a:r>
            <a:r>
              <a:rPr lang="en-US" altLang="zh-CN" baseline="-25000" dirty="0"/>
              <a:t>10</a:t>
            </a:r>
            <a:r>
              <a:rPr lang="en-US" altLang="zh-CN" dirty="0"/>
              <a:t>(count(</a:t>
            </a:r>
            <a:r>
              <a:rPr lang="en-US" altLang="zh-CN" i="1" dirty="0" err="1"/>
              <a:t>t</a:t>
            </a:r>
            <a:r>
              <a:rPr lang="en-US" altLang="zh-CN" dirty="0" err="1"/>
              <a:t>,</a:t>
            </a:r>
            <a:r>
              <a:rPr lang="en-US" altLang="zh-CN" i="1" dirty="0" err="1"/>
              <a:t>d</a:t>
            </a:r>
            <a:r>
              <a:rPr lang="en-US" altLang="zh-CN" dirty="0"/>
              <a:t>)) </a:t>
            </a:r>
            <a:endParaRPr lang="en-US" dirty="0"/>
          </a:p>
          <a:p>
            <a:endParaRPr lang="en-US" dirty="0"/>
          </a:p>
        </p:txBody>
      </p:sp>
    </p:spTree>
    <p:extLst>
      <p:ext uri="{BB962C8B-B14F-4D97-AF65-F5344CB8AC3E}">
        <p14:creationId xmlns:p14="http://schemas.microsoft.com/office/powerpoint/2010/main" val="146314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043608" y="476672"/>
            <a:ext cx="7467600" cy="864096"/>
          </a:xfrm>
        </p:spPr>
        <p:txBody>
          <a:bodyPr>
            <a:normAutofit/>
          </a:bodyPr>
          <a:lstStyle/>
          <a:p>
            <a:r>
              <a:rPr lang="zh-CN" altLang="en-US" dirty="0"/>
              <a:t>关系</a:t>
            </a:r>
            <a:r>
              <a:rPr lang="en-US" altLang="zh-CN" dirty="0"/>
              <a:t>1</a:t>
            </a:r>
            <a:r>
              <a:rPr lang="zh-CN" altLang="en-US" dirty="0"/>
              <a:t>：同义</a:t>
            </a:r>
            <a:r>
              <a:rPr lang="en-US" altLang="zh-CN" dirty="0"/>
              <a:t>(Synonymy)</a:t>
            </a:r>
            <a:endParaRPr lang="en-US" dirty="0"/>
          </a:p>
        </p:txBody>
      </p:sp>
      <p:sp>
        <p:nvSpPr>
          <p:cNvPr id="41987" name="Rectangle 3"/>
          <p:cNvSpPr>
            <a:spLocks noGrp="1" noChangeArrowheads="1"/>
          </p:cNvSpPr>
          <p:nvPr>
            <p:ph sz="quarter" idx="1"/>
          </p:nvPr>
        </p:nvSpPr>
        <p:spPr>
          <a:xfrm>
            <a:off x="395536" y="1628800"/>
            <a:ext cx="8534400" cy="3960440"/>
          </a:xfrm>
        </p:spPr>
        <p:txBody>
          <a:bodyPr>
            <a:noAutofit/>
          </a:bodyPr>
          <a:lstStyle/>
          <a:p>
            <a:r>
              <a:rPr lang="zh-CN" altLang="en-US" dirty="0"/>
              <a:t>同义词：在一些或者所有情况具有相同含义</a:t>
            </a:r>
            <a:endParaRPr lang="en-US" dirty="0"/>
          </a:p>
          <a:p>
            <a:pPr lvl="1">
              <a:lnSpc>
                <a:spcPct val="90000"/>
              </a:lnSpc>
            </a:pPr>
            <a:r>
              <a:rPr lang="en-US" sz="3200" dirty="0"/>
              <a:t>filbert / hazelnut </a:t>
            </a:r>
            <a:r>
              <a:rPr lang="zh-CN" altLang="en-US" sz="3200" dirty="0"/>
              <a:t>榛子</a:t>
            </a:r>
            <a:endParaRPr lang="en-US" sz="3200" dirty="0"/>
          </a:p>
          <a:p>
            <a:pPr lvl="1">
              <a:lnSpc>
                <a:spcPct val="90000"/>
              </a:lnSpc>
            </a:pPr>
            <a:r>
              <a:rPr lang="en-US" sz="3200" dirty="0"/>
              <a:t>couch / sofa </a:t>
            </a:r>
            <a:r>
              <a:rPr lang="zh-CN" altLang="en-US" sz="3200" dirty="0"/>
              <a:t>沙发</a:t>
            </a:r>
            <a:endParaRPr lang="en-US" sz="3200" dirty="0"/>
          </a:p>
          <a:p>
            <a:pPr lvl="1">
              <a:lnSpc>
                <a:spcPct val="90000"/>
              </a:lnSpc>
            </a:pPr>
            <a:r>
              <a:rPr lang="en-US" sz="3200" dirty="0"/>
              <a:t>big / large </a:t>
            </a:r>
            <a:r>
              <a:rPr lang="zh-CN" altLang="en-US" sz="3200" dirty="0"/>
              <a:t>大</a:t>
            </a:r>
            <a:endParaRPr lang="en-US" sz="3200" dirty="0"/>
          </a:p>
          <a:p>
            <a:pPr lvl="1">
              <a:lnSpc>
                <a:spcPct val="90000"/>
              </a:lnSpc>
            </a:pPr>
            <a:r>
              <a:rPr lang="en-US" sz="3200" dirty="0"/>
              <a:t>automobile / car </a:t>
            </a:r>
            <a:r>
              <a:rPr lang="zh-CN" altLang="en-US" sz="3200" dirty="0"/>
              <a:t>汽车</a:t>
            </a:r>
            <a:endParaRPr lang="en-US" sz="3200" dirty="0"/>
          </a:p>
          <a:p>
            <a:pPr lvl="1">
              <a:lnSpc>
                <a:spcPct val="90000"/>
              </a:lnSpc>
            </a:pPr>
            <a:r>
              <a:rPr lang="en-US" sz="3200" dirty="0"/>
              <a:t>vomit / throw up </a:t>
            </a:r>
            <a:r>
              <a:rPr lang="zh-CN" altLang="en-US" sz="3200" dirty="0"/>
              <a:t>呕吐</a:t>
            </a:r>
            <a:endParaRPr lang="en-US" sz="3200" dirty="0"/>
          </a:p>
          <a:p>
            <a:pPr lvl="1">
              <a:lnSpc>
                <a:spcPct val="90000"/>
              </a:lnSpc>
            </a:pPr>
            <a:r>
              <a:rPr lang="en-US" sz="3200" dirty="0"/>
              <a:t>Water / H</a:t>
            </a:r>
            <a:r>
              <a:rPr lang="en-US" sz="3200" baseline="-25000" dirty="0"/>
              <a:t>2</a:t>
            </a:r>
            <a:r>
              <a:rPr lang="en-US" sz="3200" dirty="0"/>
              <a:t>O </a:t>
            </a:r>
            <a:r>
              <a:rPr lang="zh-CN" altLang="en-US" sz="3200" dirty="0"/>
              <a:t>水</a:t>
            </a:r>
            <a:endParaRPr lang="en-US" sz="3200" dirty="0"/>
          </a:p>
        </p:txBody>
      </p:sp>
    </p:spTree>
    <p:extLst>
      <p:ext uri="{BB962C8B-B14F-4D97-AF65-F5344CB8AC3E}">
        <p14:creationId xmlns:p14="http://schemas.microsoft.com/office/powerpoint/2010/main" val="757719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DBF8-F5E2-C947-8B39-D736572E76EE}"/>
              </a:ext>
            </a:extLst>
          </p:cNvPr>
          <p:cNvSpPr>
            <a:spLocks noGrp="1"/>
          </p:cNvSpPr>
          <p:nvPr>
            <p:ph type="title"/>
          </p:nvPr>
        </p:nvSpPr>
        <p:spPr/>
        <p:txBody>
          <a:bodyPr/>
          <a:lstStyle/>
          <a:p>
            <a:r>
              <a:rPr lang="en" altLang="zh-CN" dirty="0"/>
              <a:t>TFIDF</a:t>
            </a:r>
            <a:r>
              <a:rPr lang="zh-CN" altLang="en-US" dirty="0"/>
              <a:t>向量</a:t>
            </a:r>
            <a:endParaRPr lang="en-US" dirty="0"/>
          </a:p>
        </p:txBody>
      </p:sp>
      <p:sp>
        <p:nvSpPr>
          <p:cNvPr id="3" name="Content Placeholder 2">
            <a:extLst>
              <a:ext uri="{FF2B5EF4-FFF2-40B4-BE49-F238E27FC236}">
                <a16:creationId xmlns:a16="http://schemas.microsoft.com/office/drawing/2014/main" id="{678F1F58-6A13-CA44-8303-90F5AF832171}"/>
              </a:ext>
            </a:extLst>
          </p:cNvPr>
          <p:cNvSpPr>
            <a:spLocks noGrp="1"/>
          </p:cNvSpPr>
          <p:nvPr>
            <p:ph idx="1"/>
          </p:nvPr>
        </p:nvSpPr>
        <p:spPr>
          <a:xfrm>
            <a:off x="594361" y="2060848"/>
            <a:ext cx="8092439" cy="3943350"/>
          </a:xfrm>
        </p:spPr>
        <p:txBody>
          <a:bodyPr>
            <a:normAutofit/>
          </a:bodyPr>
          <a:lstStyle/>
          <a:p>
            <a:pPr marL="0" indent="0">
              <a:buNone/>
            </a:pPr>
            <a:r>
              <a:rPr lang="zh-CN" altLang="en-US" dirty="0"/>
              <a:t>文档频率</a:t>
            </a:r>
            <a:r>
              <a:rPr lang="en-US" altLang="zh-CN" dirty="0"/>
              <a:t>(df)</a:t>
            </a:r>
            <a:endParaRPr lang="en-US" dirty="0"/>
          </a:p>
          <a:p>
            <a:r>
              <a:rPr lang="en-US" sz="2800" dirty="0" err="1"/>
              <a:t>df</a:t>
            </a:r>
            <a:r>
              <a:rPr lang="en-US" sz="2800" i="1" baseline="-25000" dirty="0" err="1"/>
              <a:t>t</a:t>
            </a:r>
            <a:r>
              <a:rPr lang="zh-CN" altLang="en-US" sz="2800" dirty="0"/>
              <a:t>出现词 </a:t>
            </a:r>
            <a:r>
              <a:rPr lang="en-US" altLang="zh-CN" sz="2800" i="1" dirty="0"/>
              <a:t>t</a:t>
            </a:r>
            <a:r>
              <a:rPr lang="zh-CN" altLang="en-US" sz="2800" dirty="0"/>
              <a:t>的</a:t>
            </a:r>
            <a:r>
              <a:rPr lang="zh-CN" altLang="en-US" sz="2800" dirty="0">
                <a:latin typeface="KaiTi" panose="02010609060101010101" pitchFamily="49" charset="-122"/>
                <a:ea typeface="KaiTi" panose="02010609060101010101" pitchFamily="49" charset="-122"/>
              </a:rPr>
              <a:t>文档</a:t>
            </a:r>
            <a:r>
              <a:rPr lang="zh-CN" altLang="en-US" sz="2800" dirty="0"/>
              <a:t>频次</a:t>
            </a:r>
            <a:r>
              <a:rPr lang="en-US" sz="2800" dirty="0"/>
              <a:t>.</a:t>
            </a:r>
          </a:p>
          <a:p>
            <a:r>
              <a:rPr lang="en-US" sz="2800" dirty="0"/>
              <a:t>“</a:t>
            </a:r>
            <a:r>
              <a:rPr lang="en-US" sz="2800" i="1" dirty="0"/>
              <a:t>Romeo</a:t>
            </a:r>
            <a:r>
              <a:rPr lang="en-US" sz="2800" dirty="0"/>
              <a:t>”</a:t>
            </a:r>
            <a:r>
              <a:rPr lang="zh-CN" altLang="en-US" sz="2800" dirty="0"/>
              <a:t>是</a:t>
            </a:r>
            <a:r>
              <a:rPr lang="en-US" sz="2800" dirty="0"/>
              <a:t>Shakespeare</a:t>
            </a:r>
            <a:r>
              <a:rPr lang="zh-CN" altLang="en-US" sz="2800" dirty="0"/>
              <a:t>的一个显著特征词：</a:t>
            </a:r>
            <a:endParaRPr lang="en-US" sz="2800"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8D2B2C9-CF03-0740-8DDA-793AAF9D6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631" y="4032523"/>
            <a:ext cx="5886450" cy="959465"/>
          </a:xfrm>
          <a:prstGeom prst="rect">
            <a:avLst/>
          </a:prstGeom>
        </p:spPr>
      </p:pic>
    </p:spTree>
    <p:extLst>
      <p:ext uri="{BB962C8B-B14F-4D97-AF65-F5344CB8AC3E}">
        <p14:creationId xmlns:p14="http://schemas.microsoft.com/office/powerpoint/2010/main" val="91224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DBF8-F5E2-C947-8B39-D736572E76EE}"/>
              </a:ext>
            </a:extLst>
          </p:cNvPr>
          <p:cNvSpPr>
            <a:spLocks noGrp="1"/>
          </p:cNvSpPr>
          <p:nvPr>
            <p:ph type="title"/>
          </p:nvPr>
        </p:nvSpPr>
        <p:spPr/>
        <p:txBody>
          <a:bodyPr/>
          <a:lstStyle/>
          <a:p>
            <a:r>
              <a:rPr lang="en" altLang="zh-CN" dirty="0"/>
              <a:t>TFIDF</a:t>
            </a:r>
            <a:r>
              <a:rPr lang="zh-CN" altLang="en-US" dirty="0"/>
              <a:t>向量</a:t>
            </a:r>
            <a:endParaRPr lang="en-US" dirty="0"/>
          </a:p>
        </p:txBody>
      </p:sp>
      <p:sp>
        <p:nvSpPr>
          <p:cNvPr id="3" name="Content Placeholder 2">
            <a:extLst>
              <a:ext uri="{FF2B5EF4-FFF2-40B4-BE49-F238E27FC236}">
                <a16:creationId xmlns:a16="http://schemas.microsoft.com/office/drawing/2014/main" id="{678F1F58-6A13-CA44-8303-90F5AF832171}"/>
              </a:ext>
            </a:extLst>
          </p:cNvPr>
          <p:cNvSpPr>
            <a:spLocks noGrp="1"/>
          </p:cNvSpPr>
          <p:nvPr>
            <p:ph idx="1"/>
          </p:nvPr>
        </p:nvSpPr>
        <p:spPr>
          <a:xfrm>
            <a:off x="339894" y="1693470"/>
            <a:ext cx="8461206" cy="4327818"/>
          </a:xfrm>
        </p:spPr>
        <p:txBody>
          <a:bodyPr/>
          <a:lstStyle/>
          <a:p>
            <a:r>
              <a:rPr lang="zh-CN" altLang="en-US" dirty="0"/>
              <a:t>逆文档频率</a:t>
            </a:r>
            <a:r>
              <a:rPr lang="en-US" altLang="zh-CN" dirty="0"/>
              <a:t>(</a:t>
            </a:r>
            <a:r>
              <a:rPr lang="en-US" altLang="zh-CN" dirty="0" err="1"/>
              <a:t>idf</a:t>
            </a:r>
            <a:r>
              <a:rPr lang="en-US" altLang="zh-CN" dirty="0"/>
              <a:t>)</a:t>
            </a:r>
            <a:endParaRPr lang="en-US" dirty="0"/>
          </a:p>
        </p:txBody>
      </p:sp>
      <p:pic>
        <p:nvPicPr>
          <p:cNvPr id="5" name="Picture 4">
            <a:extLst>
              <a:ext uri="{FF2B5EF4-FFF2-40B4-BE49-F238E27FC236}">
                <a16:creationId xmlns:a16="http://schemas.microsoft.com/office/drawing/2014/main" id="{A8D2B2C9-CF03-0740-8DDA-793AAF9D6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92080" y="1977471"/>
            <a:ext cx="3101846" cy="3759815"/>
          </a:xfrm>
          <a:prstGeom prst="rect">
            <a:avLst/>
          </a:prstGeom>
        </p:spPr>
      </p:pic>
      <p:pic>
        <p:nvPicPr>
          <p:cNvPr id="6" name="Picture 5">
            <a:extLst>
              <a:ext uri="{FF2B5EF4-FFF2-40B4-BE49-F238E27FC236}">
                <a16:creationId xmlns:a16="http://schemas.microsoft.com/office/drawing/2014/main" id="{9187375A-A9F1-2B48-A276-C402CDC5E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2599533"/>
            <a:ext cx="3440904" cy="1092993"/>
          </a:xfrm>
          <a:prstGeom prst="rect">
            <a:avLst/>
          </a:prstGeom>
        </p:spPr>
      </p:pic>
      <p:sp>
        <p:nvSpPr>
          <p:cNvPr id="7" name="TextBox 6">
            <a:extLst>
              <a:ext uri="{FF2B5EF4-FFF2-40B4-BE49-F238E27FC236}">
                <a16:creationId xmlns:a16="http://schemas.microsoft.com/office/drawing/2014/main" id="{2CB6F2AC-EBEB-7142-A4FA-33D894525E07}"/>
              </a:ext>
            </a:extLst>
          </p:cNvPr>
          <p:cNvSpPr txBox="1"/>
          <p:nvPr/>
        </p:nvSpPr>
        <p:spPr>
          <a:xfrm>
            <a:off x="561844" y="4293096"/>
            <a:ext cx="2254143" cy="461665"/>
          </a:xfrm>
          <a:prstGeom prst="rect">
            <a:avLst/>
          </a:prstGeom>
          <a:noFill/>
        </p:spPr>
        <p:txBody>
          <a:bodyPr wrap="none" rtlCol="0">
            <a:spAutoFit/>
          </a:bodyPr>
          <a:lstStyle/>
          <a:p>
            <a:r>
              <a:rPr lang="en-US" sz="2400" i="1" dirty="0">
                <a:latin typeface="+mn-lt"/>
              </a:rPr>
              <a:t>N</a:t>
            </a:r>
            <a:r>
              <a:rPr lang="zh-CN" altLang="en-US" sz="2400" dirty="0">
                <a:latin typeface="KaiTi" panose="02010609060101010101" pitchFamily="49" charset="-122"/>
                <a:ea typeface="KaiTi" panose="02010609060101010101" pitchFamily="49" charset="-122"/>
              </a:rPr>
              <a:t>是文档的总数</a:t>
            </a:r>
            <a:endParaRPr lang="en-US" sz="24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360301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8DA2-DBE7-5A40-A49E-7B1B1888D679}"/>
              </a:ext>
            </a:extLst>
          </p:cNvPr>
          <p:cNvSpPr>
            <a:spLocks noGrp="1"/>
          </p:cNvSpPr>
          <p:nvPr>
            <p:ph type="title"/>
          </p:nvPr>
        </p:nvSpPr>
        <p:spPr>
          <a:xfrm>
            <a:off x="822960" y="286604"/>
            <a:ext cx="7543800" cy="781177"/>
          </a:xfrm>
        </p:spPr>
        <p:txBody>
          <a:bodyPr/>
          <a:lstStyle/>
          <a:p>
            <a:r>
              <a:rPr lang="en" altLang="zh-CN" dirty="0"/>
              <a:t>TFIDF</a:t>
            </a:r>
            <a:r>
              <a:rPr lang="zh-CN" altLang="en-US" dirty="0"/>
              <a:t>向量</a:t>
            </a:r>
            <a:endParaRPr lang="en-US" dirty="0"/>
          </a:p>
        </p:txBody>
      </p:sp>
      <p:sp>
        <p:nvSpPr>
          <p:cNvPr id="3" name="Content Placeholder 2">
            <a:extLst>
              <a:ext uri="{FF2B5EF4-FFF2-40B4-BE49-F238E27FC236}">
                <a16:creationId xmlns:a16="http://schemas.microsoft.com/office/drawing/2014/main" id="{045147B1-128E-E448-9977-833E13470AB5}"/>
              </a:ext>
            </a:extLst>
          </p:cNvPr>
          <p:cNvSpPr>
            <a:spLocks noGrp="1"/>
          </p:cNvSpPr>
          <p:nvPr>
            <p:ph idx="1"/>
          </p:nvPr>
        </p:nvSpPr>
        <p:spPr>
          <a:xfrm>
            <a:off x="606768" y="1142164"/>
            <a:ext cx="8308632" cy="5429232"/>
          </a:xfrm>
        </p:spPr>
        <p:txBody>
          <a:bodyPr>
            <a:normAutofit/>
          </a:bodyPr>
          <a:lstStyle/>
          <a:p>
            <a:r>
              <a:rPr lang="en-US" sz="2400" b="1" dirty="0" err="1"/>
              <a:t>tf</a:t>
            </a:r>
            <a:r>
              <a:rPr lang="en-US" sz="2400" b="1" dirty="0"/>
              <a:t>: term frequency</a:t>
            </a:r>
            <a:r>
              <a:rPr lang="en-US" sz="2400" dirty="0"/>
              <a:t>. </a:t>
            </a:r>
            <a:r>
              <a:rPr lang="zh-CN" altLang="en-US" sz="2400" dirty="0"/>
              <a:t>词频</a:t>
            </a:r>
            <a:r>
              <a:rPr lang="en-US" sz="2400" dirty="0"/>
              <a:t>(</a:t>
            </a:r>
            <a:r>
              <a:rPr lang="zh-CN" altLang="en-US" sz="2400" dirty="0"/>
              <a:t>通常</a:t>
            </a:r>
            <a:r>
              <a:rPr lang="en-US" sz="2400" dirty="0"/>
              <a:t> log-</a:t>
            </a:r>
            <a:r>
              <a:rPr lang="zh-CN" altLang="en-US" sz="2400" dirty="0"/>
              <a:t>变换</a:t>
            </a:r>
            <a:r>
              <a:rPr lang="en-US" sz="2400" dirty="0"/>
              <a:t>):</a:t>
            </a:r>
          </a:p>
          <a:p>
            <a:endParaRPr lang="en-US" sz="2400" dirty="0"/>
          </a:p>
          <a:p>
            <a:endParaRPr lang="en-US" sz="2400" dirty="0"/>
          </a:p>
          <a:p>
            <a:r>
              <a:rPr lang="en-US" sz="2400" b="1" dirty="0" err="1"/>
              <a:t>Idf</a:t>
            </a:r>
            <a:r>
              <a:rPr lang="en-US" sz="2400" b="1" dirty="0"/>
              <a:t>: inverse document frequency: </a:t>
            </a:r>
            <a:r>
              <a:rPr lang="en-US" sz="2400" b="1" dirty="0" err="1"/>
              <a:t>tf</a:t>
            </a:r>
            <a:r>
              <a:rPr lang="en-US" sz="2400" b="1" dirty="0"/>
              <a:t>-</a:t>
            </a:r>
          </a:p>
        </p:txBody>
      </p:sp>
      <p:pic>
        <p:nvPicPr>
          <p:cNvPr id="4" name="Picture 3">
            <a:extLst>
              <a:ext uri="{FF2B5EF4-FFF2-40B4-BE49-F238E27FC236}">
                <a16:creationId xmlns:a16="http://schemas.microsoft.com/office/drawing/2014/main" id="{BE82C7C5-816F-394B-BF1D-93480012B968}"/>
              </a:ext>
            </a:extLst>
          </p:cNvPr>
          <p:cNvPicPr>
            <a:picLocks noChangeAspect="1"/>
          </p:cNvPicPr>
          <p:nvPr/>
        </p:nvPicPr>
        <p:blipFill>
          <a:blip r:embed="rId2"/>
          <a:stretch>
            <a:fillRect/>
          </a:stretch>
        </p:blipFill>
        <p:spPr>
          <a:xfrm>
            <a:off x="2479556" y="2932716"/>
            <a:ext cx="2800350" cy="1294785"/>
          </a:xfrm>
          <a:prstGeom prst="rect">
            <a:avLst/>
          </a:prstGeom>
        </p:spPr>
      </p:pic>
      <p:sp>
        <p:nvSpPr>
          <p:cNvPr id="5" name="TextBox 4">
            <a:extLst>
              <a:ext uri="{FF2B5EF4-FFF2-40B4-BE49-F238E27FC236}">
                <a16:creationId xmlns:a16="http://schemas.microsoft.com/office/drawing/2014/main" id="{DBC2382A-3C9B-6849-BAA4-89D7C68CFA83}"/>
              </a:ext>
            </a:extLst>
          </p:cNvPr>
          <p:cNvSpPr txBox="1"/>
          <p:nvPr/>
        </p:nvSpPr>
        <p:spPr>
          <a:xfrm>
            <a:off x="5824603" y="2955200"/>
            <a:ext cx="1609736" cy="369332"/>
          </a:xfrm>
          <a:prstGeom prst="rect">
            <a:avLst/>
          </a:prstGeom>
          <a:noFill/>
        </p:spPr>
        <p:txBody>
          <a:bodyPr wrap="none" rtlCol="0">
            <a:spAutoFit/>
          </a:bodyPr>
          <a:lstStyle/>
          <a:p>
            <a:r>
              <a:rPr lang="zh-CN" altLang="en-US" dirty="0"/>
              <a:t>总文档</a:t>
            </a:r>
            <a:r>
              <a:rPr lang="en-US" dirty="0"/>
              <a:t> #</a:t>
            </a:r>
            <a:r>
              <a:rPr lang="zh-CN" altLang="en-US" dirty="0"/>
              <a:t>数目</a:t>
            </a:r>
            <a:endParaRPr lang="en-US" dirty="0"/>
          </a:p>
        </p:txBody>
      </p:sp>
      <p:sp>
        <p:nvSpPr>
          <p:cNvPr id="6" name="TextBox 5">
            <a:extLst>
              <a:ext uri="{FF2B5EF4-FFF2-40B4-BE49-F238E27FC236}">
                <a16:creationId xmlns:a16="http://schemas.microsoft.com/office/drawing/2014/main" id="{755A3EB6-B508-0846-9384-BD0BB5456EBD}"/>
              </a:ext>
            </a:extLst>
          </p:cNvPr>
          <p:cNvSpPr txBox="1"/>
          <p:nvPr/>
        </p:nvSpPr>
        <p:spPr>
          <a:xfrm>
            <a:off x="5677937" y="4326096"/>
            <a:ext cx="2284600" cy="369332"/>
          </a:xfrm>
          <a:prstGeom prst="rect">
            <a:avLst/>
          </a:prstGeom>
          <a:noFill/>
        </p:spPr>
        <p:txBody>
          <a:bodyPr wrap="none" rtlCol="0">
            <a:spAutoFit/>
          </a:bodyPr>
          <a:lstStyle/>
          <a:p>
            <a:r>
              <a:rPr lang="zh-CN" altLang="en-US" dirty="0"/>
              <a:t>出现词</a:t>
            </a:r>
            <a:r>
              <a:rPr lang="en-US" altLang="zh-CN" dirty="0" err="1"/>
              <a:t>i</a:t>
            </a:r>
            <a:r>
              <a:rPr lang="zh-CN" altLang="en-US" dirty="0"/>
              <a:t>的文档数目</a:t>
            </a:r>
            <a:r>
              <a:rPr lang="en-US" dirty="0"/>
              <a:t>#</a:t>
            </a:r>
          </a:p>
        </p:txBody>
      </p:sp>
      <p:sp>
        <p:nvSpPr>
          <p:cNvPr id="7" name="Freeform 6">
            <a:extLst>
              <a:ext uri="{FF2B5EF4-FFF2-40B4-BE49-F238E27FC236}">
                <a16:creationId xmlns:a16="http://schemas.microsoft.com/office/drawing/2014/main" id="{423397A6-9D76-F14A-BE2C-C759DF61ED2C}"/>
              </a:ext>
            </a:extLst>
          </p:cNvPr>
          <p:cNvSpPr/>
          <p:nvPr/>
        </p:nvSpPr>
        <p:spPr>
          <a:xfrm>
            <a:off x="4916553" y="3130379"/>
            <a:ext cx="864296" cy="388307"/>
          </a:xfrm>
          <a:custGeom>
            <a:avLst/>
            <a:gdLst>
              <a:gd name="connsiteX0" fmla="*/ 864296 w 864296"/>
              <a:gd name="connsiteY0" fmla="*/ 0 h 388307"/>
              <a:gd name="connsiteX1" fmla="*/ 363255 w 864296"/>
              <a:gd name="connsiteY1" fmla="*/ 187890 h 388307"/>
              <a:gd name="connsiteX2" fmla="*/ 0 w 864296"/>
              <a:gd name="connsiteY2" fmla="*/ 388307 h 388307"/>
            </a:gdLst>
            <a:ahLst/>
            <a:cxnLst>
              <a:cxn ang="0">
                <a:pos x="connsiteX0" y="connsiteY0"/>
              </a:cxn>
              <a:cxn ang="0">
                <a:pos x="connsiteX1" y="connsiteY1"/>
              </a:cxn>
              <a:cxn ang="0">
                <a:pos x="connsiteX2" y="connsiteY2"/>
              </a:cxn>
            </a:cxnLst>
            <a:rect l="l" t="t" r="r" b="b"/>
            <a:pathLst>
              <a:path w="864296" h="388307">
                <a:moveTo>
                  <a:pt x="864296" y="0"/>
                </a:moveTo>
                <a:cubicBezTo>
                  <a:pt x="685800" y="61586"/>
                  <a:pt x="507304" y="123172"/>
                  <a:pt x="363255" y="187890"/>
                </a:cubicBezTo>
                <a:cubicBezTo>
                  <a:pt x="219206" y="252608"/>
                  <a:pt x="109603" y="320457"/>
                  <a:pt x="0" y="388307"/>
                </a:cubicBezTo>
              </a:path>
            </a:pathLst>
          </a:custGeom>
          <a:noFill/>
          <a:ln w="34925">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1F4FFB37-2E57-2A45-973F-10F199A5A1D5}"/>
              </a:ext>
            </a:extLst>
          </p:cNvPr>
          <p:cNvSpPr/>
          <p:nvPr/>
        </p:nvSpPr>
        <p:spPr>
          <a:xfrm flipV="1">
            <a:off x="4916553" y="3958601"/>
            <a:ext cx="776397" cy="457200"/>
          </a:xfrm>
          <a:custGeom>
            <a:avLst/>
            <a:gdLst>
              <a:gd name="connsiteX0" fmla="*/ 864296 w 864296"/>
              <a:gd name="connsiteY0" fmla="*/ 0 h 388307"/>
              <a:gd name="connsiteX1" fmla="*/ 363255 w 864296"/>
              <a:gd name="connsiteY1" fmla="*/ 187890 h 388307"/>
              <a:gd name="connsiteX2" fmla="*/ 0 w 864296"/>
              <a:gd name="connsiteY2" fmla="*/ 388307 h 388307"/>
            </a:gdLst>
            <a:ahLst/>
            <a:cxnLst>
              <a:cxn ang="0">
                <a:pos x="connsiteX0" y="connsiteY0"/>
              </a:cxn>
              <a:cxn ang="0">
                <a:pos x="connsiteX1" y="connsiteY1"/>
              </a:cxn>
              <a:cxn ang="0">
                <a:pos x="connsiteX2" y="connsiteY2"/>
              </a:cxn>
            </a:cxnLst>
            <a:rect l="l" t="t" r="r" b="b"/>
            <a:pathLst>
              <a:path w="864296" h="388307">
                <a:moveTo>
                  <a:pt x="864296" y="0"/>
                </a:moveTo>
                <a:cubicBezTo>
                  <a:pt x="685800" y="61586"/>
                  <a:pt x="507304" y="123172"/>
                  <a:pt x="363255" y="187890"/>
                </a:cubicBezTo>
                <a:cubicBezTo>
                  <a:pt x="219206" y="252608"/>
                  <a:pt x="109603" y="320457"/>
                  <a:pt x="0" y="388307"/>
                </a:cubicBezTo>
              </a:path>
            </a:pathLst>
          </a:custGeom>
          <a:noFill/>
          <a:ln w="34925">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AF68A65-07F6-9842-8CA4-96AE954ED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946" y="5393844"/>
            <a:ext cx="2711573" cy="527250"/>
          </a:xfrm>
          <a:prstGeom prst="rect">
            <a:avLst/>
          </a:prstGeom>
        </p:spPr>
      </p:pic>
      <p:sp>
        <p:nvSpPr>
          <p:cNvPr id="10" name="TextBox 9">
            <a:extLst>
              <a:ext uri="{FF2B5EF4-FFF2-40B4-BE49-F238E27FC236}">
                <a16:creationId xmlns:a16="http://schemas.microsoft.com/office/drawing/2014/main" id="{036229F8-9A5B-FD4C-A22D-C3B6720AC912}"/>
              </a:ext>
            </a:extLst>
          </p:cNvPr>
          <p:cNvSpPr txBox="1"/>
          <p:nvPr/>
        </p:nvSpPr>
        <p:spPr>
          <a:xfrm>
            <a:off x="841276" y="4814697"/>
            <a:ext cx="3805850" cy="523220"/>
          </a:xfrm>
          <a:prstGeom prst="rect">
            <a:avLst/>
          </a:prstGeom>
          <a:noFill/>
        </p:spPr>
        <p:txBody>
          <a:bodyPr wrap="none" rtlCol="0">
            <a:spAutoFit/>
          </a:bodyPr>
          <a:lstStyle/>
          <a:p>
            <a:r>
              <a:rPr lang="zh-CN" altLang="en-US" sz="2800" dirty="0">
                <a:latin typeface="KaiTi" panose="02010609060101010101" pitchFamily="49" charset="-122"/>
                <a:ea typeface="KaiTi" panose="02010609060101010101" pitchFamily="49" charset="-122"/>
              </a:rPr>
              <a:t>文档</a:t>
            </a:r>
            <a:r>
              <a:rPr lang="zh-CN" altLang="en-US" sz="2800" dirty="0">
                <a:latin typeface="+mn-lt"/>
                <a:ea typeface="KaiTi" panose="02010609060101010101" pitchFamily="49" charset="-122"/>
              </a:rPr>
              <a:t> </a:t>
            </a:r>
            <a:r>
              <a:rPr lang="en-US" altLang="zh-CN" sz="2800" dirty="0">
                <a:latin typeface="+mn-lt"/>
                <a:ea typeface="KaiTi" panose="02010609060101010101" pitchFamily="49" charset="-122"/>
              </a:rPr>
              <a:t>d </a:t>
            </a:r>
            <a:r>
              <a:rPr lang="zh-CN" altLang="en-US" sz="2800" dirty="0">
                <a:latin typeface="KaiTi" panose="02010609060101010101" pitchFamily="49" charset="-122"/>
                <a:ea typeface="KaiTi" panose="02010609060101010101" pitchFamily="49" charset="-122"/>
              </a:rPr>
              <a:t>中词</a:t>
            </a:r>
            <a:r>
              <a:rPr lang="zh-CN" altLang="en-US" sz="2800" dirty="0">
                <a:latin typeface="+mn-lt"/>
                <a:ea typeface="KaiTi" panose="02010609060101010101" pitchFamily="49" charset="-122"/>
              </a:rPr>
              <a:t> </a:t>
            </a:r>
            <a:r>
              <a:rPr lang="en-US" altLang="zh-CN" sz="2800" dirty="0">
                <a:latin typeface="+mn-lt"/>
                <a:ea typeface="KaiTi" panose="02010609060101010101" pitchFamily="49" charset="-122"/>
              </a:rPr>
              <a:t>t </a:t>
            </a:r>
            <a:r>
              <a:rPr lang="zh-CN" altLang="en-US" sz="2800" dirty="0">
                <a:latin typeface="KaiTi" panose="02010609060101010101" pitchFamily="49" charset="-122"/>
                <a:ea typeface="KaiTi" panose="02010609060101010101" pitchFamily="49" charset="-122"/>
              </a:rPr>
              <a:t>的</a:t>
            </a:r>
            <a:r>
              <a:rPr lang="en-US" sz="2800" dirty="0" err="1">
                <a:latin typeface="+mn-lt"/>
                <a:ea typeface="KaiTi" panose="02010609060101010101" pitchFamily="49" charset="-122"/>
              </a:rPr>
              <a:t>tf-idf</a:t>
            </a:r>
            <a:r>
              <a:rPr lang="en-US" sz="2800" dirty="0">
                <a:latin typeface="+mn-lt"/>
                <a:ea typeface="KaiTi" panose="02010609060101010101" pitchFamily="49" charset="-122"/>
              </a:rPr>
              <a:t> </a:t>
            </a:r>
            <a:r>
              <a:rPr lang="zh-CN" altLang="en-US" sz="2800" dirty="0">
                <a:latin typeface="KaiTi" panose="02010609060101010101" pitchFamily="49" charset="-122"/>
                <a:ea typeface="KaiTi" panose="02010609060101010101" pitchFamily="49" charset="-122"/>
              </a:rPr>
              <a:t>值</a:t>
            </a:r>
            <a:endParaRPr lang="en-US" sz="2800" dirty="0">
              <a:latin typeface="KaiTi" panose="02010609060101010101" pitchFamily="49" charset="-122"/>
              <a:ea typeface="KaiTi" panose="02010609060101010101" pitchFamily="49" charset="-122"/>
            </a:endParaRPr>
          </a:p>
        </p:txBody>
      </p:sp>
      <p:sp>
        <p:nvSpPr>
          <p:cNvPr id="11" name="TextBox 10">
            <a:extLst>
              <a:ext uri="{FF2B5EF4-FFF2-40B4-BE49-F238E27FC236}">
                <a16:creationId xmlns:a16="http://schemas.microsoft.com/office/drawing/2014/main" id="{CEDD5F20-0050-234C-8683-5819C1CF644B}"/>
              </a:ext>
            </a:extLst>
          </p:cNvPr>
          <p:cNvSpPr txBox="1"/>
          <p:nvPr/>
        </p:nvSpPr>
        <p:spPr>
          <a:xfrm>
            <a:off x="761225" y="4211348"/>
            <a:ext cx="2927404" cy="369332"/>
          </a:xfrm>
          <a:prstGeom prst="rect">
            <a:avLst/>
          </a:prstGeom>
          <a:noFill/>
        </p:spPr>
        <p:txBody>
          <a:bodyPr wrap="none" rtlCol="0">
            <a:spAutoFit/>
          </a:bodyPr>
          <a:lstStyle/>
          <a:p>
            <a:r>
              <a:rPr lang="zh-CN" altLang="en-US" dirty="0">
                <a:solidFill>
                  <a:srgbClr val="0000FF"/>
                </a:solidFill>
              </a:rPr>
              <a:t>词</a:t>
            </a:r>
            <a:r>
              <a:rPr lang="en-US" dirty="0">
                <a:solidFill>
                  <a:srgbClr val="0000FF"/>
                </a:solidFill>
              </a:rPr>
              <a:t>“the” </a:t>
            </a:r>
            <a:r>
              <a:rPr lang="zh-CN" altLang="en-US" dirty="0">
                <a:solidFill>
                  <a:srgbClr val="0000FF"/>
                </a:solidFill>
              </a:rPr>
              <a:t>或</a:t>
            </a:r>
            <a:r>
              <a:rPr lang="en-US" dirty="0">
                <a:solidFill>
                  <a:srgbClr val="0000FF"/>
                </a:solidFill>
              </a:rPr>
              <a:t>“good” </a:t>
            </a:r>
            <a:r>
              <a:rPr lang="en-US" dirty="0" err="1">
                <a:solidFill>
                  <a:srgbClr val="0000FF"/>
                </a:solidFill>
              </a:rPr>
              <a:t>idf</a:t>
            </a:r>
            <a:r>
              <a:rPr lang="zh-CN" altLang="en-US" dirty="0">
                <a:solidFill>
                  <a:srgbClr val="0000FF"/>
                </a:solidFill>
              </a:rPr>
              <a:t>很低</a:t>
            </a:r>
            <a:endParaRPr lang="en-US" dirty="0">
              <a:solidFill>
                <a:srgbClr val="0000FF"/>
              </a:solidFill>
            </a:endParaRPr>
          </a:p>
        </p:txBody>
      </p:sp>
      <p:pic>
        <p:nvPicPr>
          <p:cNvPr id="13" name="Picture 12">
            <a:extLst>
              <a:ext uri="{FF2B5EF4-FFF2-40B4-BE49-F238E27FC236}">
                <a16:creationId xmlns:a16="http://schemas.microsoft.com/office/drawing/2014/main" id="{F1C1F521-4D37-354E-9A43-04CAB057C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1579627"/>
            <a:ext cx="5340603" cy="864669"/>
          </a:xfrm>
          <a:prstGeom prst="rect">
            <a:avLst/>
          </a:prstGeom>
        </p:spPr>
      </p:pic>
    </p:spTree>
    <p:extLst>
      <p:ext uri="{BB962C8B-B14F-4D97-AF65-F5344CB8AC3E}">
        <p14:creationId xmlns:p14="http://schemas.microsoft.com/office/powerpoint/2010/main" val="2197115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3425-B392-134C-A91A-CBD78274B0E4}"/>
              </a:ext>
            </a:extLst>
          </p:cNvPr>
          <p:cNvSpPr>
            <a:spLocks noGrp="1"/>
          </p:cNvSpPr>
          <p:nvPr>
            <p:ph type="title"/>
          </p:nvPr>
        </p:nvSpPr>
        <p:spPr/>
        <p:txBody>
          <a:bodyPr/>
          <a:lstStyle/>
          <a:p>
            <a:r>
              <a:rPr lang="en" altLang="zh-CN" dirty="0"/>
              <a:t>TFIDF</a:t>
            </a:r>
            <a:r>
              <a:rPr lang="zh-CN" altLang="en-US" dirty="0"/>
              <a:t>向量</a:t>
            </a:r>
            <a:endParaRPr lang="en-US" dirty="0"/>
          </a:p>
        </p:txBody>
      </p:sp>
      <p:sp>
        <p:nvSpPr>
          <p:cNvPr id="3" name="Content Placeholder 2">
            <a:extLst>
              <a:ext uri="{FF2B5EF4-FFF2-40B4-BE49-F238E27FC236}">
                <a16:creationId xmlns:a16="http://schemas.microsoft.com/office/drawing/2014/main" id="{1947FF87-CCDA-0147-8526-9A4108F53A99}"/>
              </a:ext>
            </a:extLst>
          </p:cNvPr>
          <p:cNvSpPr>
            <a:spLocks noGrp="1"/>
          </p:cNvSpPr>
          <p:nvPr>
            <p:ph idx="1"/>
          </p:nvPr>
        </p:nvSpPr>
        <p:spPr/>
        <p:txBody>
          <a:bodyPr/>
          <a:lstStyle/>
          <a:p>
            <a:r>
              <a:rPr lang="en-US" dirty="0" err="1"/>
              <a:t>频次</a:t>
            </a:r>
            <a:r>
              <a:rPr lang="zh-CN" altLang="en-US" dirty="0"/>
              <a:t>：</a:t>
            </a:r>
            <a:endParaRPr lang="en-US" dirty="0"/>
          </a:p>
          <a:p>
            <a:endParaRPr lang="en-US" dirty="0"/>
          </a:p>
          <a:p>
            <a:endParaRPr lang="en-US" dirty="0"/>
          </a:p>
          <a:p>
            <a:endParaRPr lang="en-US" sz="1350" dirty="0"/>
          </a:p>
          <a:p>
            <a:r>
              <a:rPr lang="en-US" dirty="0" err="1"/>
              <a:t>tf-idf</a:t>
            </a:r>
            <a:r>
              <a:rPr lang="en-US" dirty="0"/>
              <a:t>:</a:t>
            </a:r>
          </a:p>
        </p:txBody>
      </p:sp>
      <p:pic>
        <p:nvPicPr>
          <p:cNvPr id="5" name="Picture 4">
            <a:extLst>
              <a:ext uri="{FF2B5EF4-FFF2-40B4-BE49-F238E27FC236}">
                <a16:creationId xmlns:a16="http://schemas.microsoft.com/office/drawing/2014/main" id="{B795B386-0E68-C441-97D0-F1C03B84F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493296"/>
            <a:ext cx="3371850" cy="749300"/>
          </a:xfrm>
          <a:prstGeom prst="rect">
            <a:avLst/>
          </a:prstGeom>
        </p:spPr>
      </p:pic>
      <p:pic>
        <p:nvPicPr>
          <p:cNvPr id="7" name="Picture 6">
            <a:extLst>
              <a:ext uri="{FF2B5EF4-FFF2-40B4-BE49-F238E27FC236}">
                <a16:creationId xmlns:a16="http://schemas.microsoft.com/office/drawing/2014/main" id="{7C7499EC-B221-ED44-8EB8-900DB1F55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2277292"/>
            <a:ext cx="7543800" cy="1295171"/>
          </a:xfrm>
          <a:prstGeom prst="rect">
            <a:avLst/>
          </a:prstGeom>
        </p:spPr>
      </p:pic>
      <p:pic>
        <p:nvPicPr>
          <p:cNvPr id="9" name="Picture 8">
            <a:extLst>
              <a:ext uri="{FF2B5EF4-FFF2-40B4-BE49-F238E27FC236}">
                <a16:creationId xmlns:a16="http://schemas.microsoft.com/office/drawing/2014/main" id="{6C105256-51E1-6643-BB3D-619392922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6" y="4473080"/>
            <a:ext cx="7543802" cy="1272449"/>
          </a:xfrm>
          <a:prstGeom prst="rect">
            <a:avLst/>
          </a:prstGeom>
        </p:spPr>
      </p:pic>
      <p:sp>
        <p:nvSpPr>
          <p:cNvPr id="10" name="Rectangle 9">
            <a:extLst>
              <a:ext uri="{FF2B5EF4-FFF2-40B4-BE49-F238E27FC236}">
                <a16:creationId xmlns:a16="http://schemas.microsoft.com/office/drawing/2014/main" id="{255DA313-4774-BE4D-85CB-14F6655FD263}"/>
              </a:ext>
            </a:extLst>
          </p:cNvPr>
          <p:cNvSpPr/>
          <p:nvPr/>
        </p:nvSpPr>
        <p:spPr>
          <a:xfrm>
            <a:off x="809626" y="4972051"/>
            <a:ext cx="7191374" cy="269264"/>
          </a:xfrm>
          <a:prstGeom prst="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9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C11E13-5450-A54A-84A6-57F43D1AD17D}"/>
              </a:ext>
            </a:extLst>
          </p:cNvPr>
          <p:cNvSpPr>
            <a:spLocks noGrp="1"/>
          </p:cNvSpPr>
          <p:nvPr>
            <p:ph type="title"/>
          </p:nvPr>
        </p:nvSpPr>
        <p:spPr/>
        <p:txBody>
          <a:bodyPr/>
          <a:lstStyle/>
          <a:p>
            <a:r>
              <a:rPr lang="en" altLang="zh-CN" dirty="0"/>
              <a:t>TFIDF</a:t>
            </a:r>
            <a:r>
              <a:rPr lang="zh-CN" altLang="en-US" dirty="0"/>
              <a:t>词向量</a:t>
            </a:r>
            <a:endParaRPr kumimoji="1" lang="zh-CN" altLang="en-US" dirty="0"/>
          </a:p>
        </p:txBody>
      </p:sp>
      <p:sp>
        <p:nvSpPr>
          <p:cNvPr id="3" name="内容占位符 2">
            <a:extLst>
              <a:ext uri="{FF2B5EF4-FFF2-40B4-BE49-F238E27FC236}">
                <a16:creationId xmlns:a16="http://schemas.microsoft.com/office/drawing/2014/main" id="{6207B3B0-0678-AA45-86D7-C1E61443341C}"/>
              </a:ext>
            </a:extLst>
          </p:cNvPr>
          <p:cNvSpPr>
            <a:spLocks noGrp="1"/>
          </p:cNvSpPr>
          <p:nvPr>
            <p:ph idx="1"/>
          </p:nvPr>
        </p:nvSpPr>
        <p:spPr/>
        <p:txBody>
          <a:bodyPr/>
          <a:lstStyle/>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r>
              <a:rPr kumimoji="1" lang="en-US" altLang="zh-CN" dirty="0" err="1"/>
              <a:t>tf-idf</a:t>
            </a:r>
            <a:r>
              <a:rPr kumimoji="1" lang="zh-CN" altLang="en-US" dirty="0"/>
              <a:t>？</a:t>
            </a:r>
          </a:p>
        </p:txBody>
      </p:sp>
      <p:pic>
        <p:nvPicPr>
          <p:cNvPr id="4" name="Picture 4">
            <a:extLst>
              <a:ext uri="{FF2B5EF4-FFF2-40B4-BE49-F238E27FC236}">
                <a16:creationId xmlns:a16="http://schemas.microsoft.com/office/drawing/2014/main" id="{C9CF41B1-29A1-FF48-8F92-F6845F47B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45585"/>
            <a:ext cx="7311841" cy="1032002"/>
          </a:xfrm>
          <a:prstGeom prst="rect">
            <a:avLst/>
          </a:prstGeom>
        </p:spPr>
      </p:pic>
      <p:pic>
        <p:nvPicPr>
          <p:cNvPr id="5" name="Picture 13">
            <a:extLst>
              <a:ext uri="{FF2B5EF4-FFF2-40B4-BE49-F238E27FC236}">
                <a16:creationId xmlns:a16="http://schemas.microsoft.com/office/drawing/2014/main" id="{87902CD2-1D2A-BE41-8536-5AF27EEFC2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320" y="3168868"/>
            <a:ext cx="7704424" cy="1318775"/>
          </a:xfrm>
          <a:prstGeom prst="rect">
            <a:avLst/>
          </a:prstGeom>
        </p:spPr>
      </p:pic>
    </p:spTree>
    <p:extLst>
      <p:ext uri="{BB962C8B-B14F-4D97-AF65-F5344CB8AC3E}">
        <p14:creationId xmlns:p14="http://schemas.microsoft.com/office/powerpoint/2010/main" val="2575968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7.1 </a:t>
            </a:r>
            <a:r>
              <a:rPr lang="zh-CN" altLang="en-US" sz="2800" b="1" dirty="0"/>
              <a:t>词的语义学</a:t>
            </a:r>
          </a:p>
          <a:p>
            <a:pPr eaLnBrk="1" hangingPunct="1"/>
            <a:r>
              <a:rPr lang="en-US" altLang="zh-CN" sz="2800" b="1" dirty="0"/>
              <a:t>7.2 </a:t>
            </a:r>
            <a:r>
              <a:rPr lang="zh-CN" altLang="en-US" sz="2800" b="1" dirty="0"/>
              <a:t>向量语义学</a:t>
            </a:r>
          </a:p>
          <a:p>
            <a:pPr eaLnBrk="1" hangingPunct="1"/>
            <a:r>
              <a:rPr lang="en-US" altLang="zh-CN" sz="2800" b="1" dirty="0"/>
              <a:t>7.3 </a:t>
            </a:r>
            <a:r>
              <a:rPr lang="zh-CN" altLang="en-US" sz="2800" b="1" dirty="0"/>
              <a:t>词的向量表示法</a:t>
            </a:r>
            <a:endParaRPr lang="en-US" altLang="zh-CN" sz="2800" b="1" dirty="0"/>
          </a:p>
          <a:p>
            <a:pPr eaLnBrk="1" hangingPunct="1"/>
            <a:r>
              <a:rPr lang="en-US" altLang="zh-CN" sz="2800" b="1" dirty="0"/>
              <a:t>7.4 TFIDF</a:t>
            </a:r>
            <a:r>
              <a:rPr lang="zh-CN" altLang="en-US" sz="2800" b="1" dirty="0"/>
              <a:t>和</a:t>
            </a:r>
            <a:r>
              <a:rPr lang="en-US" altLang="zh-CN" sz="2800" b="1" dirty="0"/>
              <a:t>PMI</a:t>
            </a:r>
            <a:r>
              <a:rPr lang="zh-CN" altLang="en-US" sz="2800" b="1" dirty="0"/>
              <a:t>词向量</a:t>
            </a:r>
            <a:endParaRPr lang="en-US" altLang="zh-CN" sz="2800" b="1" dirty="0"/>
          </a:p>
          <a:p>
            <a:pPr eaLnBrk="1" hangingPunct="1"/>
            <a:r>
              <a:rPr lang="en-US" altLang="zh-CN" sz="2800" b="1" dirty="0">
                <a:solidFill>
                  <a:srgbClr val="B2B2B2"/>
                </a:solidFill>
              </a:rPr>
              <a:t>7.5 Word2vec</a:t>
            </a:r>
            <a:r>
              <a:rPr lang="zh-CN" altLang="en-US" sz="2800" b="1" dirty="0">
                <a:solidFill>
                  <a:srgbClr val="B2B2B2"/>
                </a:solidFill>
              </a:rPr>
              <a:t>词向量</a:t>
            </a:r>
            <a:endParaRPr lang="en-US" altLang="zh-CN" sz="2800" b="1" dirty="0">
              <a:solidFill>
                <a:srgbClr val="B2B2B2"/>
              </a:solidFill>
            </a:endParaRPr>
          </a:p>
        </p:txBody>
      </p:sp>
    </p:spTree>
    <p:extLst>
      <p:ext uri="{BB962C8B-B14F-4D97-AF65-F5344CB8AC3E}">
        <p14:creationId xmlns:p14="http://schemas.microsoft.com/office/powerpoint/2010/main" val="2390822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8016240" cy="1084996"/>
          </a:xfrm>
        </p:spPr>
        <p:txBody>
          <a:bodyPr>
            <a:normAutofit/>
          </a:bodyPr>
          <a:lstStyle/>
          <a:p>
            <a:r>
              <a:rPr lang="en-US" dirty="0" err="1"/>
              <a:t>Tf-idf</a:t>
            </a:r>
            <a:r>
              <a:rPr lang="zh-CN" altLang="en-US" dirty="0"/>
              <a:t>是稀疏向量</a:t>
            </a:r>
            <a:endParaRPr lang="en-US" dirty="0"/>
          </a:p>
        </p:txBody>
      </p:sp>
      <p:sp>
        <p:nvSpPr>
          <p:cNvPr id="3" name="Content Placeholder 2"/>
          <p:cNvSpPr>
            <a:spLocks noGrp="1"/>
          </p:cNvSpPr>
          <p:nvPr>
            <p:ph idx="1"/>
          </p:nvPr>
        </p:nvSpPr>
        <p:spPr/>
        <p:txBody>
          <a:bodyPr>
            <a:normAutofit/>
          </a:bodyPr>
          <a:lstStyle/>
          <a:p>
            <a:r>
              <a:rPr lang="en-US" dirty="0" err="1"/>
              <a:t>tf-idf</a:t>
            </a:r>
            <a:r>
              <a:rPr lang="en-US" dirty="0"/>
              <a:t> </a:t>
            </a:r>
            <a:r>
              <a:rPr lang="zh-CN" altLang="en-US" dirty="0"/>
              <a:t>向量</a:t>
            </a:r>
            <a:endParaRPr lang="en-US" dirty="0"/>
          </a:p>
          <a:p>
            <a:pPr lvl="1"/>
            <a:r>
              <a:rPr lang="zh-CN" altLang="en-US" sz="3200" b="1" dirty="0"/>
              <a:t>长</a:t>
            </a:r>
            <a:r>
              <a:rPr lang="en-US" sz="3200" dirty="0"/>
              <a:t> (</a:t>
            </a:r>
            <a:r>
              <a:rPr lang="zh-CN" altLang="en-US" sz="3200" dirty="0"/>
              <a:t>长度</a:t>
            </a:r>
            <a:r>
              <a:rPr lang="en-US" sz="3200" dirty="0"/>
              <a:t> |V|= 20,000 </a:t>
            </a:r>
            <a:r>
              <a:rPr lang="zh-CN" altLang="en-US" sz="3200" dirty="0"/>
              <a:t>到 </a:t>
            </a:r>
            <a:r>
              <a:rPr lang="en-US" sz="3200" dirty="0"/>
              <a:t>50,000)</a:t>
            </a:r>
          </a:p>
          <a:p>
            <a:pPr lvl="1"/>
            <a:r>
              <a:rPr lang="zh-CN" altLang="en-US" sz="3200" b="1" dirty="0"/>
              <a:t>稀疏</a:t>
            </a:r>
            <a:r>
              <a:rPr lang="en-US" sz="3200" b="1" dirty="0"/>
              <a:t> </a:t>
            </a:r>
            <a:r>
              <a:rPr lang="en-US" sz="3200" dirty="0"/>
              <a:t>(</a:t>
            </a:r>
            <a:r>
              <a:rPr lang="zh-CN" altLang="en-US" sz="3200" dirty="0"/>
              <a:t>大多数元素是</a:t>
            </a:r>
            <a:r>
              <a:rPr lang="en-US" altLang="zh-CN" sz="3200" dirty="0"/>
              <a:t>0</a:t>
            </a:r>
            <a:r>
              <a:rPr lang="en-US" sz="3200" dirty="0"/>
              <a:t>)</a:t>
            </a:r>
          </a:p>
        </p:txBody>
      </p:sp>
    </p:spTree>
    <p:extLst>
      <p:ext uri="{BB962C8B-B14F-4D97-AF65-F5344CB8AC3E}">
        <p14:creationId xmlns:p14="http://schemas.microsoft.com/office/powerpoint/2010/main" val="2825710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066800"/>
            <a:ext cx="7467600" cy="742950"/>
          </a:xfrm>
        </p:spPr>
        <p:txBody>
          <a:bodyPr/>
          <a:lstStyle/>
          <a:p>
            <a:r>
              <a:rPr lang="zh-CN" altLang="en-US" dirty="0"/>
              <a:t>替换方案：密集向量</a:t>
            </a:r>
            <a:endParaRPr lang="en-US" dirty="0"/>
          </a:p>
        </p:txBody>
      </p:sp>
      <p:sp>
        <p:nvSpPr>
          <p:cNvPr id="3" name="Content Placeholder 2"/>
          <p:cNvSpPr>
            <a:spLocks noGrp="1"/>
          </p:cNvSpPr>
          <p:nvPr>
            <p:ph idx="1"/>
          </p:nvPr>
        </p:nvSpPr>
        <p:spPr>
          <a:xfrm>
            <a:off x="1219200" y="2362200"/>
            <a:ext cx="7620000" cy="2895600"/>
          </a:xfrm>
        </p:spPr>
        <p:txBody>
          <a:bodyPr>
            <a:normAutofit/>
          </a:bodyPr>
          <a:lstStyle/>
          <a:p>
            <a:r>
              <a:rPr lang="zh-CN" altLang="en-US" dirty="0"/>
              <a:t>向量具有</a:t>
            </a:r>
            <a:endParaRPr lang="en-US" dirty="0"/>
          </a:p>
          <a:p>
            <a:pPr lvl="1"/>
            <a:r>
              <a:rPr lang="zh-CN" altLang="en-US" sz="2800" b="1" dirty="0"/>
              <a:t>短</a:t>
            </a:r>
            <a:r>
              <a:rPr lang="en-US" sz="2800" dirty="0"/>
              <a:t> (</a:t>
            </a:r>
            <a:r>
              <a:rPr lang="zh-CN" altLang="en-US" dirty="0"/>
              <a:t>长度</a:t>
            </a:r>
            <a:r>
              <a:rPr lang="en-US" sz="2800" dirty="0"/>
              <a:t>50-1000)</a:t>
            </a:r>
          </a:p>
          <a:p>
            <a:pPr lvl="1"/>
            <a:r>
              <a:rPr lang="zh-CN" altLang="en-US" b="1" dirty="0"/>
              <a:t>密集</a:t>
            </a:r>
            <a:r>
              <a:rPr lang="en-US" sz="2800" dirty="0"/>
              <a:t> (</a:t>
            </a:r>
            <a:r>
              <a:rPr lang="zh-CN" altLang="en-US" sz="2800" dirty="0"/>
              <a:t>大多数元素非零</a:t>
            </a:r>
            <a:r>
              <a:rPr lang="en-US" sz="2800" dirty="0"/>
              <a:t>)</a:t>
            </a:r>
          </a:p>
        </p:txBody>
      </p:sp>
      <p:sp>
        <p:nvSpPr>
          <p:cNvPr id="4" name="Slide Number Placeholder 3"/>
          <p:cNvSpPr>
            <a:spLocks noGrp="1"/>
          </p:cNvSpPr>
          <p:nvPr>
            <p:ph type="sldNum" sz="quarter" idx="4294967295"/>
          </p:nvPr>
        </p:nvSpPr>
        <p:spPr>
          <a:xfrm>
            <a:off x="304800" y="5562600"/>
            <a:ext cx="1981200" cy="342900"/>
          </a:xfrm>
          <a:prstGeom prst="rect">
            <a:avLst/>
          </a:prstGeom>
        </p:spPr>
        <p:txBody>
          <a:bodyPr/>
          <a:lstStyle/>
          <a:p>
            <a:fld id="{10F35DC5-7E65-8247-99AB-4E984F8A921E}" type="slidenum">
              <a:rPr lang="en-US" smtClean="0"/>
              <a:pPr/>
              <a:t>47</a:t>
            </a:fld>
            <a:endParaRPr lang="en-US" dirty="0"/>
          </a:p>
        </p:txBody>
      </p:sp>
    </p:spTree>
    <p:extLst>
      <p:ext uri="{BB962C8B-B14F-4D97-AF65-F5344CB8AC3E}">
        <p14:creationId xmlns:p14="http://schemas.microsoft.com/office/powerpoint/2010/main" val="2455296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066800"/>
            <a:ext cx="7467600" cy="742950"/>
          </a:xfrm>
        </p:spPr>
        <p:txBody>
          <a:bodyPr/>
          <a:lstStyle/>
          <a:p>
            <a:r>
              <a:rPr lang="zh-CN" altLang="en-US" dirty="0"/>
              <a:t>稀疏向量</a:t>
            </a:r>
            <a:r>
              <a:rPr lang="en-US" altLang="zh-CN" dirty="0"/>
              <a:t>VS</a:t>
            </a:r>
            <a:r>
              <a:rPr lang="zh-CN" altLang="en-US" dirty="0"/>
              <a:t>密集向量</a:t>
            </a:r>
            <a:endParaRPr lang="en-US" dirty="0"/>
          </a:p>
        </p:txBody>
      </p:sp>
      <p:sp>
        <p:nvSpPr>
          <p:cNvPr id="3" name="Content Placeholder 2"/>
          <p:cNvSpPr>
            <a:spLocks noGrp="1"/>
          </p:cNvSpPr>
          <p:nvPr>
            <p:ph idx="1"/>
          </p:nvPr>
        </p:nvSpPr>
        <p:spPr>
          <a:xfrm>
            <a:off x="304800" y="2057400"/>
            <a:ext cx="8839200" cy="4572000"/>
          </a:xfrm>
        </p:spPr>
        <p:txBody>
          <a:bodyPr>
            <a:normAutofit/>
          </a:bodyPr>
          <a:lstStyle/>
          <a:p>
            <a:r>
              <a:rPr lang="zh-CN" altLang="en-US" dirty="0"/>
              <a:t>密集向量？</a:t>
            </a:r>
            <a:endParaRPr lang="en-US" sz="3200" dirty="0"/>
          </a:p>
          <a:p>
            <a:pPr lvl="1"/>
            <a:r>
              <a:rPr lang="zh-CN" altLang="en-US" sz="2800" dirty="0"/>
              <a:t>短向量更适用于作为机器学习算法特征输入</a:t>
            </a:r>
            <a:r>
              <a:rPr lang="zh-CN" altLang="en-US" dirty="0"/>
              <a:t>，计算更快</a:t>
            </a:r>
            <a:endParaRPr lang="en-US" sz="2800" dirty="0"/>
          </a:p>
          <a:p>
            <a:pPr lvl="1"/>
            <a:r>
              <a:rPr lang="zh-CN" altLang="en-US" sz="2800" dirty="0"/>
              <a:t>密集向量包含更少的参数，有利于避免过拟合</a:t>
            </a:r>
            <a:endParaRPr lang="en-US" sz="2800" dirty="0"/>
          </a:p>
          <a:p>
            <a:pPr lvl="1"/>
            <a:r>
              <a:rPr lang="zh-CN" altLang="en-US" sz="2800" dirty="0"/>
              <a:t>可能更易于表示同义关系：</a:t>
            </a:r>
            <a:endParaRPr lang="en-US" sz="2800" dirty="0"/>
          </a:p>
          <a:p>
            <a:pPr lvl="2"/>
            <a:r>
              <a:rPr lang="zh-CN" altLang="en-US" sz="2400" dirty="0"/>
              <a:t>词</a:t>
            </a:r>
            <a:r>
              <a:rPr lang="en-US" sz="2400" i="1" dirty="0"/>
              <a:t>car</a:t>
            </a:r>
            <a:r>
              <a:rPr lang="zh-CN" altLang="en-US" dirty="0"/>
              <a:t>和</a:t>
            </a:r>
            <a:r>
              <a:rPr lang="en-US" sz="2400" i="1" dirty="0"/>
              <a:t>automobile</a:t>
            </a:r>
            <a:r>
              <a:rPr lang="zh-CN" altLang="en-US" dirty="0"/>
              <a:t>同义</a:t>
            </a:r>
            <a:r>
              <a:rPr lang="en-US" sz="2400" dirty="0"/>
              <a:t>; </a:t>
            </a:r>
            <a:r>
              <a:rPr lang="zh-CN" altLang="en-US" sz="2400" dirty="0"/>
              <a:t>但维度不同</a:t>
            </a:r>
            <a:endParaRPr lang="en-US" sz="2400" dirty="0"/>
          </a:p>
          <a:p>
            <a:pPr lvl="3"/>
            <a:r>
              <a:rPr lang="zh-CN" altLang="en-US" sz="2400" dirty="0"/>
              <a:t>词</a:t>
            </a:r>
            <a:r>
              <a:rPr lang="en-US" sz="2400" i="1" dirty="0"/>
              <a:t>car</a:t>
            </a:r>
            <a:r>
              <a:rPr lang="en-US" sz="2400" dirty="0"/>
              <a:t> </a:t>
            </a:r>
            <a:r>
              <a:rPr lang="zh-CN" altLang="en-US" sz="2400" dirty="0"/>
              <a:t>的邻域词集和词</a:t>
            </a:r>
            <a:r>
              <a:rPr lang="en-US" sz="2400" i="1" dirty="0"/>
              <a:t>automobile</a:t>
            </a:r>
            <a:r>
              <a:rPr lang="en-US" sz="2400" dirty="0"/>
              <a:t> </a:t>
            </a:r>
            <a:r>
              <a:rPr lang="zh-CN" altLang="en-US" sz="2400" dirty="0"/>
              <a:t>的邻域词集不同</a:t>
            </a:r>
            <a:endParaRPr lang="en-US" sz="2400" dirty="0"/>
          </a:p>
        </p:txBody>
      </p:sp>
    </p:spTree>
    <p:extLst>
      <p:ext uri="{BB962C8B-B14F-4D97-AF65-F5344CB8AC3E}">
        <p14:creationId xmlns:p14="http://schemas.microsoft.com/office/powerpoint/2010/main" val="4002665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 altLang="zh-CN" dirty="0"/>
              <a:t>Word2vec</a:t>
            </a:r>
            <a:r>
              <a:rPr lang="zh-CN" altLang="en-US" dirty="0"/>
              <a:t>词向量</a:t>
            </a:r>
          </a:p>
        </p:txBody>
      </p:sp>
      <p:sp>
        <p:nvSpPr>
          <p:cNvPr id="13315" name="Rectangle 3"/>
          <p:cNvSpPr>
            <a:spLocks noGrp="1" noChangeArrowheads="1"/>
          </p:cNvSpPr>
          <p:nvPr>
            <p:ph type="body" idx="1"/>
          </p:nvPr>
        </p:nvSpPr>
        <p:spPr/>
        <p:txBody>
          <a:bodyPr/>
          <a:lstStyle/>
          <a:p>
            <a:pPr marL="0" indent="0" eaLnBrk="1" hangingPunct="1">
              <a:buNone/>
            </a:pPr>
            <a:endParaRPr lang="en-US" altLang="zh-CN" sz="2800" b="1" dirty="0"/>
          </a:p>
          <a:p>
            <a:pPr eaLnBrk="1" hangingPunct="1"/>
            <a:r>
              <a:rPr lang="en-US" altLang="zh-CN" sz="2800" b="1" dirty="0"/>
              <a:t>7.5.1 Skip-gram</a:t>
            </a:r>
            <a:r>
              <a:rPr lang="zh-CN" altLang="en-US" sz="2800" b="1" dirty="0"/>
              <a:t>词向量模型</a:t>
            </a:r>
          </a:p>
          <a:p>
            <a:pPr eaLnBrk="1" hangingPunct="1"/>
            <a:r>
              <a:rPr lang="en-US" altLang="zh-CN" sz="2800" b="1" dirty="0"/>
              <a:t>7.5.2 Skip-gram</a:t>
            </a:r>
            <a:r>
              <a:rPr lang="zh-CN" altLang="en-US" sz="2800" b="1" dirty="0"/>
              <a:t>模型学习</a:t>
            </a:r>
          </a:p>
          <a:p>
            <a:pPr eaLnBrk="1" hangingPunct="1"/>
            <a:r>
              <a:rPr lang="en-US" altLang="zh-CN" sz="2800" b="1" dirty="0"/>
              <a:t>7.5.3 </a:t>
            </a:r>
            <a:r>
              <a:rPr lang="zh-CN" altLang="en-US" sz="2800" b="1" dirty="0"/>
              <a:t>词向量应用与评估</a:t>
            </a:r>
            <a:endParaRPr lang="en-US" altLang="zh-CN" sz="2800" b="1" dirty="0"/>
          </a:p>
        </p:txBody>
      </p:sp>
    </p:spTree>
    <p:extLst>
      <p:ext uri="{BB962C8B-B14F-4D97-AF65-F5344CB8AC3E}">
        <p14:creationId xmlns:p14="http://schemas.microsoft.com/office/powerpoint/2010/main" val="2939698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zh-CN" altLang="en-US" dirty="0"/>
              <a:t>关系</a:t>
            </a:r>
            <a:r>
              <a:rPr lang="en-US" altLang="zh-CN" dirty="0"/>
              <a:t>1</a:t>
            </a:r>
            <a:r>
              <a:rPr lang="zh-CN" altLang="en-US" dirty="0"/>
              <a:t>：同义</a:t>
            </a:r>
            <a:endParaRPr lang="en-US" dirty="0"/>
          </a:p>
        </p:txBody>
      </p:sp>
      <p:sp>
        <p:nvSpPr>
          <p:cNvPr id="1458179" name="Rectangle 3"/>
          <p:cNvSpPr>
            <a:spLocks noGrp="1" noChangeArrowheads="1"/>
          </p:cNvSpPr>
          <p:nvPr>
            <p:ph sz="quarter" idx="1"/>
          </p:nvPr>
        </p:nvSpPr>
        <p:spPr/>
        <p:txBody>
          <a:bodyPr>
            <a:noAutofit/>
          </a:bodyPr>
          <a:lstStyle/>
          <a:p>
            <a:r>
              <a:rPr lang="zh-CN" altLang="en-US" sz="3200" dirty="0"/>
              <a:t>没有完美的同义关系</a:t>
            </a:r>
            <a:endParaRPr lang="en-US" sz="3200" dirty="0"/>
          </a:p>
          <a:p>
            <a:pPr lvl="1"/>
            <a:endParaRPr lang="en-US" altLang="zh-CN" sz="2800" dirty="0"/>
          </a:p>
          <a:p>
            <a:pPr lvl="1"/>
            <a:r>
              <a:rPr lang="zh-CN" altLang="en-US" sz="2800" dirty="0"/>
              <a:t>仅仅在某些方面具有完全一样的含义</a:t>
            </a:r>
            <a:endParaRPr lang="en-US" sz="2800" dirty="0"/>
          </a:p>
          <a:p>
            <a:pPr lvl="1"/>
            <a:endParaRPr lang="en-US" altLang="zh-CN" sz="2800" dirty="0"/>
          </a:p>
          <a:p>
            <a:pPr lvl="1"/>
            <a:r>
              <a:rPr lang="zh-CN" altLang="en-US" sz="2800" dirty="0"/>
              <a:t>仍然具有差异性，例如：礼貌用语，哩语，语体风格，类型等等</a:t>
            </a:r>
            <a:endParaRPr lang="en-US" sz="2800" dirty="0"/>
          </a:p>
        </p:txBody>
      </p:sp>
    </p:spTree>
    <p:extLst>
      <p:ext uri="{BB962C8B-B14F-4D97-AF65-F5344CB8AC3E}">
        <p14:creationId xmlns:p14="http://schemas.microsoft.com/office/powerpoint/2010/main" val="656461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4996"/>
          </a:xfrm>
        </p:spPr>
        <p:txBody>
          <a:bodyPr/>
          <a:lstStyle/>
          <a:p>
            <a:r>
              <a:rPr lang="en-US" b="0" dirty="0"/>
              <a:t>Word2vec</a:t>
            </a:r>
          </a:p>
        </p:txBody>
      </p:sp>
      <p:sp>
        <p:nvSpPr>
          <p:cNvPr id="3" name="Content Placeholder 2"/>
          <p:cNvSpPr>
            <a:spLocks noGrp="1"/>
          </p:cNvSpPr>
          <p:nvPr>
            <p:ph idx="1"/>
          </p:nvPr>
        </p:nvSpPr>
        <p:spPr>
          <a:xfrm>
            <a:off x="822959" y="1845734"/>
            <a:ext cx="8168641" cy="4555066"/>
          </a:xfrm>
        </p:spPr>
        <p:txBody>
          <a:bodyPr>
            <a:normAutofit/>
          </a:bodyPr>
          <a:lstStyle/>
          <a:p>
            <a:r>
              <a:rPr lang="zh-CN" altLang="en-US" dirty="0"/>
              <a:t>主流的词嵌入方法</a:t>
            </a:r>
            <a:endParaRPr lang="en-US" dirty="0"/>
          </a:p>
          <a:p>
            <a:r>
              <a:rPr lang="zh-CN" altLang="en-US" dirty="0"/>
              <a:t>训练速度快</a:t>
            </a:r>
            <a:endParaRPr lang="en-US" dirty="0"/>
          </a:p>
          <a:p>
            <a:r>
              <a:rPr lang="zh-CN" altLang="en-US" dirty="0"/>
              <a:t>更理想：使用分类预测而不是计数</a:t>
            </a:r>
            <a:endParaRPr lang="en-US" altLang="zh-CN" dirty="0"/>
          </a:p>
          <a:p>
            <a:pPr marL="0" indent="0">
              <a:buNone/>
            </a:pPr>
            <a:endParaRPr lang="en-US" altLang="zh-CN" b="1" dirty="0"/>
          </a:p>
        </p:txBody>
      </p:sp>
    </p:spTree>
    <p:extLst>
      <p:ext uri="{BB962C8B-B14F-4D97-AF65-F5344CB8AC3E}">
        <p14:creationId xmlns:p14="http://schemas.microsoft.com/office/powerpoint/2010/main" val="2866335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16632"/>
            <a:ext cx="7543800" cy="1237396"/>
          </a:xfrm>
        </p:spPr>
        <p:txBody>
          <a:bodyPr/>
          <a:lstStyle/>
          <a:p>
            <a:r>
              <a:rPr lang="en-US" dirty="0"/>
              <a:t>Word2vec</a:t>
            </a:r>
          </a:p>
        </p:txBody>
      </p:sp>
      <p:sp>
        <p:nvSpPr>
          <p:cNvPr id="3" name="Content Placeholder 2"/>
          <p:cNvSpPr>
            <a:spLocks noGrp="1"/>
          </p:cNvSpPr>
          <p:nvPr>
            <p:ph idx="1"/>
          </p:nvPr>
        </p:nvSpPr>
        <p:spPr>
          <a:xfrm>
            <a:off x="755576" y="1556792"/>
            <a:ext cx="8016241" cy="5012266"/>
          </a:xfrm>
        </p:spPr>
        <p:txBody>
          <a:bodyPr>
            <a:normAutofit/>
          </a:bodyPr>
          <a:lstStyle/>
          <a:p>
            <a:pPr lvl="1"/>
            <a:r>
              <a:rPr lang="zh-CN" altLang="en-US" sz="3200" b="1" dirty="0"/>
              <a:t>不在</a:t>
            </a:r>
            <a:r>
              <a:rPr lang="zh-CN" altLang="en-US" sz="3200" dirty="0"/>
              <a:t>统计计算词</a:t>
            </a:r>
            <a:r>
              <a:rPr lang="en-US" sz="3200" i="1" dirty="0"/>
              <a:t>w</a:t>
            </a:r>
            <a:r>
              <a:rPr lang="en-US" sz="3200" dirty="0"/>
              <a:t> </a:t>
            </a:r>
            <a:r>
              <a:rPr lang="zh-CN" altLang="en-US" sz="3200" dirty="0"/>
              <a:t>在邻域中出现</a:t>
            </a:r>
            <a:r>
              <a:rPr lang="en-US" sz="3200" dirty="0"/>
              <a:t>“</a:t>
            </a:r>
            <a:r>
              <a:rPr lang="en-US" sz="3200" i="1" dirty="0"/>
              <a:t>apricot”</a:t>
            </a:r>
            <a:r>
              <a:rPr lang="zh-CN" altLang="en-US" sz="3200" dirty="0"/>
              <a:t> 的频率</a:t>
            </a:r>
            <a:endParaRPr lang="en-US" sz="3200" dirty="0"/>
          </a:p>
          <a:p>
            <a:pPr lvl="1"/>
            <a:r>
              <a:rPr lang="zh-CN" altLang="en-US" sz="3200" dirty="0"/>
              <a:t>而是训练一个二元分类器：</a:t>
            </a:r>
            <a:endParaRPr lang="en-US" sz="3200" dirty="0"/>
          </a:p>
          <a:p>
            <a:pPr lvl="2"/>
            <a:r>
              <a:rPr lang="en-US" sz="3200" dirty="0"/>
              <a:t> </a:t>
            </a:r>
            <a:r>
              <a:rPr lang="en-US" sz="2800" i="1" dirty="0"/>
              <a:t>w </a:t>
            </a:r>
            <a:r>
              <a:rPr lang="zh-CN" altLang="en-US" sz="2800" dirty="0"/>
              <a:t>邻域中出现</a:t>
            </a:r>
            <a:r>
              <a:rPr lang="en-US" sz="2800" dirty="0"/>
              <a:t>“</a:t>
            </a:r>
            <a:r>
              <a:rPr lang="en-US" sz="2800" i="1" dirty="0"/>
              <a:t>apricot”</a:t>
            </a:r>
            <a:r>
              <a:rPr lang="zh-CN" altLang="en-US" sz="2800" dirty="0"/>
              <a:t>的可能性有多大</a:t>
            </a:r>
            <a:endParaRPr lang="en-US" sz="3600" dirty="0"/>
          </a:p>
          <a:p>
            <a:pPr lvl="1"/>
            <a:r>
              <a:rPr lang="zh-CN" altLang="en-US" sz="3200" dirty="0"/>
              <a:t>分类不是目的</a:t>
            </a:r>
            <a:endParaRPr lang="en-US" sz="3200" dirty="0"/>
          </a:p>
          <a:p>
            <a:pPr lvl="2"/>
            <a:r>
              <a:rPr lang="zh-CN" altLang="en-US" sz="2800" dirty="0"/>
              <a:t>目的是获得分类器的权重作为词嵌入向量</a:t>
            </a:r>
            <a:endParaRPr lang="en-US" sz="2800" dirty="0"/>
          </a:p>
          <a:p>
            <a:endParaRPr lang="en-US" dirty="0"/>
          </a:p>
        </p:txBody>
      </p:sp>
    </p:spTree>
    <p:extLst>
      <p:ext uri="{BB962C8B-B14F-4D97-AF65-F5344CB8AC3E}">
        <p14:creationId xmlns:p14="http://schemas.microsoft.com/office/powerpoint/2010/main" val="40743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0472-79BA-A447-9ECC-EDE5274BBB10}"/>
              </a:ext>
            </a:extLst>
          </p:cNvPr>
          <p:cNvSpPr>
            <a:spLocks noGrp="1"/>
          </p:cNvSpPr>
          <p:nvPr>
            <p:ph type="title"/>
          </p:nvPr>
        </p:nvSpPr>
        <p:spPr>
          <a:xfrm>
            <a:off x="533400" y="760738"/>
            <a:ext cx="7819789" cy="610862"/>
          </a:xfrm>
        </p:spPr>
        <p:txBody>
          <a:bodyPr>
            <a:normAutofit fontScale="90000"/>
          </a:bodyPr>
          <a:lstStyle/>
          <a:p>
            <a:r>
              <a:rPr lang="en-US" altLang="zh-CN" dirty="0"/>
              <a:t>Word2vec</a:t>
            </a:r>
            <a:endParaRPr lang="en-US" dirty="0"/>
          </a:p>
        </p:txBody>
      </p:sp>
      <p:sp>
        <p:nvSpPr>
          <p:cNvPr id="3" name="Content Placeholder 2">
            <a:extLst>
              <a:ext uri="{FF2B5EF4-FFF2-40B4-BE49-F238E27FC236}">
                <a16:creationId xmlns:a16="http://schemas.microsoft.com/office/drawing/2014/main" id="{853E27B6-F21E-174C-B5D3-2D10632EC8BE}"/>
              </a:ext>
            </a:extLst>
          </p:cNvPr>
          <p:cNvSpPr>
            <a:spLocks noGrp="1"/>
          </p:cNvSpPr>
          <p:nvPr>
            <p:ph idx="1"/>
          </p:nvPr>
        </p:nvSpPr>
        <p:spPr>
          <a:xfrm>
            <a:off x="251520" y="1845734"/>
            <a:ext cx="8784975" cy="4402666"/>
          </a:xfrm>
        </p:spPr>
        <p:txBody>
          <a:bodyPr>
            <a:normAutofit/>
          </a:bodyPr>
          <a:lstStyle/>
          <a:p>
            <a:pPr marL="460375" indent="-287338">
              <a:buFont typeface="Arial" panose="020B0604020202020204" pitchFamily="34" charset="0"/>
              <a:buChar char="•"/>
            </a:pPr>
            <a:r>
              <a:rPr lang="zh-CN" altLang="en-US" sz="3200" dirty="0"/>
              <a:t>词</a:t>
            </a:r>
            <a:r>
              <a:rPr lang="en-US" sz="3200" i="1" dirty="0"/>
              <a:t>s</a:t>
            </a:r>
            <a:r>
              <a:rPr lang="zh-CN" altLang="en-US" sz="3200" dirty="0"/>
              <a:t>在</a:t>
            </a:r>
            <a:r>
              <a:rPr lang="en-US" sz="3200" i="1" dirty="0"/>
              <a:t>apricot </a:t>
            </a:r>
            <a:r>
              <a:rPr lang="zh-CN" altLang="en-US" dirty="0"/>
              <a:t>邻域</a:t>
            </a:r>
            <a:endParaRPr lang="en-US" sz="3200" dirty="0"/>
          </a:p>
          <a:p>
            <a:pPr marL="752983" lvl="1" indent="-287338">
              <a:buFont typeface="Arial" panose="020B0604020202020204" pitchFamily="34" charset="0"/>
              <a:buChar char="•"/>
            </a:pPr>
            <a:r>
              <a:rPr lang="zh-CN" altLang="en-US" dirty="0"/>
              <a:t>作为已知的正确结果用于训练</a:t>
            </a:r>
            <a:endParaRPr lang="en-US" dirty="0"/>
          </a:p>
          <a:p>
            <a:pPr marL="752983" lvl="1" indent="-287338">
              <a:buFont typeface="Arial" panose="020B0604020202020204" pitchFamily="34" charset="0"/>
              <a:buChar char="•"/>
            </a:pPr>
            <a:r>
              <a:rPr lang="en-US" dirty="0"/>
              <a:t>“</a:t>
            </a:r>
            <a:r>
              <a:rPr lang="zh-CN" altLang="en-US" dirty="0"/>
              <a:t>词</a:t>
            </a:r>
            <a:r>
              <a:rPr lang="en-US" i="1" dirty="0"/>
              <a:t>w </a:t>
            </a:r>
            <a:r>
              <a:rPr lang="zh-CN" altLang="en-US" dirty="0"/>
              <a:t>周围出现</a:t>
            </a:r>
            <a:r>
              <a:rPr lang="en-US" i="1" dirty="0"/>
              <a:t>apricot</a:t>
            </a:r>
            <a:r>
              <a:rPr lang="zh-CN" altLang="en-US" dirty="0"/>
              <a:t>是可能的吗？</a:t>
            </a:r>
            <a:r>
              <a:rPr lang="en-US" dirty="0"/>
              <a:t>” </a:t>
            </a:r>
          </a:p>
          <a:p>
            <a:pPr marL="460375" indent="-287338">
              <a:buFont typeface="Arial" panose="020B0604020202020204" pitchFamily="34" charset="0"/>
              <a:buChar char="•"/>
            </a:pPr>
            <a:r>
              <a:rPr lang="zh-CN" altLang="en-US" dirty="0"/>
              <a:t>无需监督训练手动标注</a:t>
            </a:r>
            <a:endParaRPr lang="en-US" sz="3200" dirty="0"/>
          </a:p>
          <a:p>
            <a:pPr marL="460375" indent="-287338">
              <a:buFont typeface="Arial" panose="020B0604020202020204" pitchFamily="34" charset="0"/>
              <a:buChar char="•"/>
            </a:pPr>
            <a:r>
              <a:rPr lang="zh-CN" altLang="en-US" sz="3200" dirty="0"/>
              <a:t>想法来自于</a:t>
            </a:r>
            <a:r>
              <a:rPr lang="en-US" sz="3200" dirty="0" err="1"/>
              <a:t>神经语言模型</a:t>
            </a:r>
            <a:r>
              <a:rPr lang="en-US" sz="2400" b="1" dirty="0" err="1"/>
              <a:t>neural</a:t>
            </a:r>
            <a:r>
              <a:rPr lang="en-US" sz="2400" b="1" dirty="0"/>
              <a:t> language modeling </a:t>
            </a:r>
            <a:endParaRPr lang="en-US" sz="3200" b="1" dirty="0"/>
          </a:p>
          <a:p>
            <a:pPr marL="752983" lvl="1" indent="-287338">
              <a:buFont typeface="Arial" panose="020B0604020202020204" pitchFamily="34" charset="0"/>
              <a:buChar char="•"/>
            </a:pPr>
            <a:r>
              <a:rPr lang="en-US" sz="3200" dirty="0" err="1"/>
              <a:t>Bengio</a:t>
            </a:r>
            <a:r>
              <a:rPr lang="en-US" sz="3200" dirty="0"/>
              <a:t> et al. (2003)</a:t>
            </a:r>
          </a:p>
          <a:p>
            <a:pPr marL="752983" lvl="1" indent="-287338">
              <a:buFont typeface="Arial" panose="020B0604020202020204" pitchFamily="34" charset="0"/>
              <a:buChar char="•"/>
            </a:pPr>
            <a:r>
              <a:rPr lang="en-US" sz="3200" dirty="0" err="1"/>
              <a:t>Collobert</a:t>
            </a:r>
            <a:r>
              <a:rPr lang="en-US" sz="3200" dirty="0"/>
              <a:t> et al. (2011) </a:t>
            </a:r>
          </a:p>
          <a:p>
            <a:pPr marL="752983" lvl="1" indent="-287338">
              <a:buFont typeface="Arial" panose="020B0604020202020204" pitchFamily="34" charset="0"/>
              <a:buChar char="•"/>
            </a:pPr>
            <a:endParaRPr lang="en-US" sz="3000" b="1" dirty="0"/>
          </a:p>
          <a:p>
            <a:endParaRPr lang="en-US" dirty="0"/>
          </a:p>
        </p:txBody>
      </p:sp>
    </p:spTree>
    <p:extLst>
      <p:ext uri="{BB962C8B-B14F-4D97-AF65-F5344CB8AC3E}">
        <p14:creationId xmlns:p14="http://schemas.microsoft.com/office/powerpoint/2010/main" val="412205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Word2Vec</a:t>
            </a:r>
            <a:r>
              <a:rPr lang="zh-CN" altLang="en-US" b="0" dirty="0"/>
              <a:t>：</a:t>
            </a:r>
            <a:r>
              <a:rPr lang="en-US" b="1" dirty="0"/>
              <a:t>Skip-Gram</a:t>
            </a:r>
            <a:r>
              <a:rPr lang="en-US" b="0" dirty="0"/>
              <a:t> </a:t>
            </a:r>
            <a:r>
              <a:rPr lang="zh-CN" altLang="en-US" b="0" dirty="0"/>
              <a:t>模型</a:t>
            </a:r>
            <a:endParaRPr lang="en-US" b="0" dirty="0"/>
          </a:p>
        </p:txBody>
      </p:sp>
      <p:sp>
        <p:nvSpPr>
          <p:cNvPr id="3" name="Content Placeholder 2"/>
          <p:cNvSpPr>
            <a:spLocks noGrp="1"/>
          </p:cNvSpPr>
          <p:nvPr>
            <p:ph idx="1"/>
          </p:nvPr>
        </p:nvSpPr>
        <p:spPr>
          <a:xfrm>
            <a:off x="381000" y="2286000"/>
            <a:ext cx="8229600" cy="4114800"/>
          </a:xfrm>
        </p:spPr>
        <p:txBody>
          <a:bodyPr>
            <a:noAutofit/>
          </a:bodyPr>
          <a:lstStyle/>
          <a:p>
            <a:r>
              <a:rPr lang="en-US" sz="2800" dirty="0"/>
              <a:t>Word2vec </a:t>
            </a:r>
            <a:r>
              <a:rPr lang="zh-CN" altLang="en-US" sz="2800" dirty="0"/>
              <a:t>有多种模型</a:t>
            </a:r>
            <a:endParaRPr lang="en-US" altLang="zh-CN" sz="2800" dirty="0"/>
          </a:p>
          <a:p>
            <a:pPr marL="0" indent="0">
              <a:buNone/>
            </a:pPr>
            <a:r>
              <a:rPr lang="en-US" sz="2800" dirty="0"/>
              <a:t>   </a:t>
            </a:r>
            <a:r>
              <a:rPr lang="en-US" sz="2600" dirty="0"/>
              <a:t>  “</a:t>
            </a:r>
            <a:r>
              <a:rPr lang="zh-CN" altLang="en-US" sz="2600" dirty="0"/>
              <a:t>基于负采样的</a:t>
            </a:r>
            <a:r>
              <a:rPr lang="en-US" sz="2600" dirty="0"/>
              <a:t>skip-gram" (SGNS)</a:t>
            </a:r>
          </a:p>
        </p:txBody>
      </p:sp>
    </p:spTree>
    <p:extLst>
      <p:ext uri="{BB962C8B-B14F-4D97-AF65-F5344CB8AC3E}">
        <p14:creationId xmlns:p14="http://schemas.microsoft.com/office/powerpoint/2010/main" val="800669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a:t>
            </a:r>
            <a:r>
              <a:rPr lang="zh-CN" altLang="en-US" b="0" dirty="0"/>
              <a:t>算法</a:t>
            </a:r>
            <a:endParaRPr lang="en-US" b="0" dirty="0"/>
          </a:p>
        </p:txBody>
      </p:sp>
      <p:sp>
        <p:nvSpPr>
          <p:cNvPr id="3" name="Content Placeholder 2"/>
          <p:cNvSpPr>
            <a:spLocks noGrp="1"/>
          </p:cNvSpPr>
          <p:nvPr>
            <p:ph idx="1"/>
          </p:nvPr>
        </p:nvSpPr>
        <p:spPr>
          <a:xfrm>
            <a:off x="179512" y="1600200"/>
            <a:ext cx="8712968" cy="4456113"/>
          </a:xfrm>
        </p:spPr>
        <p:txBody>
          <a:bodyPr>
            <a:normAutofit/>
          </a:bodyPr>
          <a:lstStyle/>
          <a:p>
            <a:pPr marL="0" indent="0">
              <a:buNone/>
            </a:pPr>
            <a:r>
              <a:rPr lang="en-US" altLang="zh-CN" sz="3200" dirty="0"/>
              <a:t>1.</a:t>
            </a:r>
            <a:r>
              <a:rPr lang="zh-CN" altLang="en-US" sz="3200" dirty="0"/>
              <a:t>正样本：选择目标词的一个邻域词为正样本</a:t>
            </a:r>
            <a:endParaRPr lang="en-US" sz="3200" dirty="0"/>
          </a:p>
          <a:p>
            <a:pPr marL="0" indent="0">
              <a:buNone/>
            </a:pPr>
            <a:r>
              <a:rPr lang="en-US" altLang="zh-CN" sz="3200" dirty="0"/>
              <a:t>2.</a:t>
            </a:r>
            <a:r>
              <a:rPr lang="zh-CN" altLang="en-US" sz="3200" dirty="0"/>
              <a:t>负样本：随机选择词表中的一个其他词为负样本</a:t>
            </a:r>
            <a:endParaRPr lang="en-US" sz="3200" dirty="0"/>
          </a:p>
          <a:p>
            <a:pPr marL="0" indent="0">
              <a:buNone/>
            </a:pPr>
            <a:r>
              <a:rPr lang="en-US" sz="3200" dirty="0"/>
              <a:t>3.</a:t>
            </a:r>
            <a:r>
              <a:rPr lang="zh-CN" altLang="en-US" sz="3200" dirty="0"/>
              <a:t>使用逻辑回归训练一个分类器区分这两种情况</a:t>
            </a:r>
            <a:endParaRPr lang="en-US" sz="3200" dirty="0"/>
          </a:p>
          <a:p>
            <a:pPr marL="0" indent="0">
              <a:buNone/>
            </a:pPr>
            <a:r>
              <a:rPr lang="en-US" sz="3200" dirty="0"/>
              <a:t>4.</a:t>
            </a:r>
            <a:r>
              <a:rPr lang="zh-CN" altLang="en-US" sz="3200" dirty="0"/>
              <a:t>使用网络权重向量作为嵌入向量</a:t>
            </a:r>
            <a:endParaRPr lang="en-US" sz="3200" dirty="0"/>
          </a:p>
          <a:p>
            <a:endParaRPr lang="en-US" dirty="0"/>
          </a:p>
          <a:p>
            <a:endParaRPr lang="en-US" dirty="0"/>
          </a:p>
        </p:txBody>
      </p:sp>
    </p:spTree>
    <p:extLst>
      <p:ext uri="{BB962C8B-B14F-4D97-AF65-F5344CB8AC3E}">
        <p14:creationId xmlns:p14="http://schemas.microsoft.com/office/powerpoint/2010/main" val="3326881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a:t>
            </a:r>
            <a:r>
              <a:rPr lang="zh-CN" altLang="en-US" b="0" dirty="0"/>
              <a:t>模型</a:t>
            </a:r>
            <a:endParaRPr lang="en-US" b="0" dirty="0"/>
          </a:p>
        </p:txBody>
      </p:sp>
      <p:sp>
        <p:nvSpPr>
          <p:cNvPr id="3" name="Content Placeholder 2"/>
          <p:cNvSpPr>
            <a:spLocks noGrp="1"/>
          </p:cNvSpPr>
          <p:nvPr>
            <p:ph idx="1"/>
          </p:nvPr>
        </p:nvSpPr>
        <p:spPr/>
        <p:txBody>
          <a:bodyPr>
            <a:normAutofit/>
          </a:bodyPr>
          <a:lstStyle/>
          <a:p>
            <a:r>
              <a:rPr lang="zh-CN" altLang="en-US" sz="3200" dirty="0"/>
              <a:t>训练：</a:t>
            </a:r>
            <a:endParaRPr lang="en-US" sz="3200" dirty="0"/>
          </a:p>
          <a:p>
            <a:pPr marL="0" indent="0">
              <a:buNone/>
            </a:pPr>
            <a:r>
              <a:rPr lang="zh-CN" altLang="en-US" sz="2800" dirty="0">
                <a:solidFill>
                  <a:schemeClr val="bg1">
                    <a:lumMod val="65000"/>
                  </a:schemeClr>
                </a:solidFill>
              </a:rPr>
              <a:t>  </a:t>
            </a:r>
            <a:r>
              <a:rPr lang="en-US" sz="2800" dirty="0">
                <a:solidFill>
                  <a:schemeClr val="bg1">
                    <a:lumMod val="65000"/>
                  </a:schemeClr>
                </a:solidFill>
              </a:rPr>
              <a:t>... lemon, a </a:t>
            </a:r>
            <a:r>
              <a:rPr lang="en-US" sz="2800" dirty="0">
                <a:solidFill>
                  <a:srgbClr val="0000FF"/>
                </a:solidFill>
              </a:rPr>
              <a:t>tablespoon of </a:t>
            </a:r>
            <a:r>
              <a:rPr lang="en-US" sz="2800" b="1" dirty="0">
                <a:solidFill>
                  <a:srgbClr val="FF0066"/>
                </a:solidFill>
              </a:rPr>
              <a:t>apricot</a:t>
            </a:r>
            <a:r>
              <a:rPr lang="en-US" sz="2800" dirty="0">
                <a:solidFill>
                  <a:srgbClr val="0000FF"/>
                </a:solidFill>
              </a:rPr>
              <a:t> jam   a</a:t>
            </a:r>
            <a:r>
              <a:rPr lang="en-US" sz="2800" dirty="0"/>
              <a:t>   </a:t>
            </a:r>
            <a:r>
              <a:rPr lang="en-US" sz="2800" dirty="0">
                <a:solidFill>
                  <a:schemeClr val="bg1">
                    <a:lumMod val="65000"/>
                  </a:schemeClr>
                </a:solidFill>
              </a:rPr>
              <a:t>pinch ... </a:t>
            </a:r>
          </a:p>
          <a:p>
            <a:pPr marL="0" indent="0">
              <a:buNone/>
            </a:pPr>
            <a:r>
              <a:rPr lang="zh-CN" altLang="en-US" sz="2800" dirty="0">
                <a:solidFill>
                  <a:schemeClr val="bg1">
                    <a:lumMod val="65000"/>
                  </a:schemeClr>
                </a:solidFill>
              </a:rPr>
              <a:t>  </a:t>
            </a:r>
            <a:r>
              <a:rPr lang="en-US" sz="2800" dirty="0">
                <a:solidFill>
                  <a:schemeClr val="bg1">
                    <a:lumMod val="65000"/>
                  </a:schemeClr>
                </a:solidFill>
              </a:rPr>
              <a:t>                         </a:t>
            </a:r>
            <a:r>
              <a:rPr lang="en-US" sz="2800" dirty="0">
                <a:solidFill>
                  <a:srgbClr val="0000FF"/>
                </a:solidFill>
              </a:rPr>
              <a:t>c1        c2   </a:t>
            </a:r>
            <a:r>
              <a:rPr lang="en-US" sz="2800" dirty="0">
                <a:solidFill>
                  <a:srgbClr val="C00000"/>
                </a:solidFill>
              </a:rPr>
              <a:t>target</a:t>
            </a:r>
            <a:r>
              <a:rPr lang="en-US" sz="2800" dirty="0">
                <a:solidFill>
                  <a:schemeClr val="bg1">
                    <a:lumMod val="65000"/>
                  </a:schemeClr>
                </a:solidFill>
              </a:rPr>
              <a:t>  </a:t>
            </a:r>
            <a:r>
              <a:rPr lang="en-US" sz="2800" dirty="0">
                <a:solidFill>
                  <a:srgbClr val="0000FF"/>
                </a:solidFill>
              </a:rPr>
              <a:t>c3    c4</a:t>
            </a:r>
          </a:p>
          <a:p>
            <a:endParaRPr lang="en-US" sz="3200" dirty="0"/>
          </a:p>
        </p:txBody>
      </p:sp>
      <p:sp>
        <p:nvSpPr>
          <p:cNvPr id="5" name="TextBox 4">
            <a:extLst>
              <a:ext uri="{FF2B5EF4-FFF2-40B4-BE49-F238E27FC236}">
                <a16:creationId xmlns:a16="http://schemas.microsoft.com/office/drawing/2014/main" id="{35BF3B17-D3CC-D947-AFB2-4BB69E8F44CA}"/>
              </a:ext>
            </a:extLst>
          </p:cNvPr>
          <p:cNvSpPr txBox="1"/>
          <p:nvPr/>
        </p:nvSpPr>
        <p:spPr>
          <a:xfrm>
            <a:off x="1678488" y="4809994"/>
            <a:ext cx="6474912" cy="523220"/>
          </a:xfrm>
          <a:prstGeom prst="rect">
            <a:avLst/>
          </a:prstGeom>
          <a:noFill/>
        </p:spPr>
        <p:txBody>
          <a:bodyPr wrap="square" rtlCol="0">
            <a:spAutoFit/>
          </a:bodyPr>
          <a:lstStyle/>
          <a:p>
            <a:r>
              <a:rPr lang="zh-CN" altLang="en-US" sz="2800" dirty="0"/>
              <a:t>取半径为</a:t>
            </a:r>
            <a:r>
              <a:rPr lang="en-US" altLang="zh-CN" sz="2800" dirty="0"/>
              <a:t>2</a:t>
            </a:r>
            <a:r>
              <a:rPr lang="zh-CN" altLang="en-US" sz="2800" dirty="0"/>
              <a:t>的窗口区域</a:t>
            </a:r>
            <a:endParaRPr lang="en-US" sz="2800" dirty="0"/>
          </a:p>
        </p:txBody>
      </p:sp>
    </p:spTree>
    <p:extLst>
      <p:ext uri="{BB962C8B-B14F-4D97-AF65-F5344CB8AC3E}">
        <p14:creationId xmlns:p14="http://schemas.microsoft.com/office/powerpoint/2010/main" val="2819209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68438"/>
          </a:xfrm>
        </p:spPr>
        <p:txBody>
          <a:bodyPr/>
          <a:lstStyle/>
          <a:p>
            <a:r>
              <a:rPr lang="en-US" altLang="zh-CN" dirty="0"/>
              <a:t>Skip-Gram</a:t>
            </a:r>
            <a:r>
              <a:rPr lang="zh-CN" altLang="en-US" dirty="0"/>
              <a:t>模型</a:t>
            </a:r>
            <a:endParaRPr lang="en-US" b="0" dirty="0"/>
          </a:p>
        </p:txBody>
      </p:sp>
      <p:sp>
        <p:nvSpPr>
          <p:cNvPr id="3" name="Content Placeholder 2"/>
          <p:cNvSpPr>
            <a:spLocks noGrp="1"/>
          </p:cNvSpPr>
          <p:nvPr>
            <p:ph idx="1"/>
          </p:nvPr>
        </p:nvSpPr>
        <p:spPr>
          <a:xfrm>
            <a:off x="1" y="1483643"/>
            <a:ext cx="8915400" cy="4385451"/>
          </a:xfrm>
        </p:spPr>
        <p:txBody>
          <a:bodyPr>
            <a:normAutofit fontScale="25000" lnSpcReduction="20000"/>
          </a:bodyPr>
          <a:lstStyle/>
          <a:p>
            <a:pPr marL="201168" lvl="1" indent="0" defTabSz="914377" eaLnBrk="1" fontAlgn="auto" hangingPunct="1">
              <a:lnSpc>
                <a:spcPct val="90000"/>
              </a:lnSpc>
              <a:spcBef>
                <a:spcPts val="200"/>
              </a:spcBef>
              <a:spcAft>
                <a:spcPts val="0"/>
              </a:spcAft>
              <a:buClr>
                <a:srgbClr val="E48312"/>
              </a:buClr>
              <a:buNone/>
            </a:pPr>
            <a:endParaRPr lang="en-US" altLang="zh-CN" sz="12800" kern="1200" dirty="0">
              <a:solidFill>
                <a:srgbClr val="000000">
                  <a:lumMod val="75000"/>
                  <a:lumOff val="25000"/>
                </a:srgbClr>
              </a:solidFill>
              <a:latin typeface="Calibri" panose="020F0502020204030204"/>
              <a:ea typeface="+mn-ea"/>
              <a:cs typeface="+mn-cs"/>
            </a:endParaRPr>
          </a:p>
          <a:p>
            <a:pPr marL="201168" lvl="1" indent="0" defTabSz="914377" eaLnBrk="1" fontAlgn="auto" hangingPunct="1">
              <a:lnSpc>
                <a:spcPct val="90000"/>
              </a:lnSpc>
              <a:spcBef>
                <a:spcPts val="200"/>
              </a:spcBef>
              <a:spcAft>
                <a:spcPts val="0"/>
              </a:spcAft>
              <a:buClr>
                <a:srgbClr val="E48312"/>
              </a:buClr>
              <a:buNone/>
            </a:pPr>
            <a:r>
              <a:rPr lang="en-US" altLang="zh-CN" sz="12800" kern="1200" dirty="0">
                <a:solidFill>
                  <a:srgbClr val="000000">
                    <a:lumMod val="75000"/>
                    <a:lumOff val="25000"/>
                  </a:srgbClr>
                </a:solidFill>
                <a:latin typeface="Calibri" panose="020F0502020204030204"/>
                <a:ea typeface="+mn-ea"/>
                <a:cs typeface="+mn-cs"/>
              </a:rPr>
              <a:t>…lemon, a [tablespoon of  apricot  jam,   a]  pinch…</a:t>
            </a:r>
          </a:p>
          <a:p>
            <a:pPr marL="0" lvl="0" indent="0" defTabSz="914377" eaLnBrk="1" fontAlgn="auto" hangingPunct="1">
              <a:lnSpc>
                <a:spcPct val="90000"/>
              </a:lnSpc>
              <a:spcBef>
                <a:spcPts val="0"/>
              </a:spcBef>
              <a:spcAft>
                <a:spcPts val="200"/>
              </a:spcAft>
              <a:buClr>
                <a:srgbClr val="E48312"/>
              </a:buClr>
              <a:buSzPct val="100000"/>
              <a:buNone/>
            </a:pPr>
            <a:r>
              <a:rPr lang="en-US" altLang="zh-CN" sz="11200" kern="1200" dirty="0">
                <a:solidFill>
                  <a:srgbClr val="000000">
                    <a:lumMod val="75000"/>
                    <a:lumOff val="25000"/>
                  </a:srgbClr>
                </a:solidFill>
                <a:latin typeface="Times New Roman" panose="02020603050405020304" pitchFamily="18" charset="0"/>
                <a:ea typeface="+mn-ea"/>
                <a:cs typeface="Times New Roman" panose="02020603050405020304" pitchFamily="18" charset="0"/>
              </a:rPr>
              <a:t>                        c1                   c2 </a:t>
            </a:r>
            <a:r>
              <a:rPr lang="en-US" altLang="zh-CN" sz="11200" kern="1200" dirty="0">
                <a:solidFill>
                  <a:srgbClr val="FF0000"/>
                </a:solidFill>
                <a:latin typeface="Times New Roman" panose="02020603050405020304" pitchFamily="18" charset="0"/>
                <a:ea typeface="+mn-ea"/>
                <a:cs typeface="Times New Roman" panose="02020603050405020304" pitchFamily="18" charset="0"/>
              </a:rPr>
              <a:t>[target]</a:t>
            </a:r>
            <a:r>
              <a:rPr lang="en-US" altLang="zh-CN" sz="11200" kern="1200" dirty="0">
                <a:solidFill>
                  <a:srgbClr val="000000">
                    <a:lumMod val="75000"/>
                    <a:lumOff val="25000"/>
                  </a:srgbClr>
                </a:solidFill>
                <a:latin typeface="Times New Roman" panose="02020603050405020304" pitchFamily="18" charset="0"/>
                <a:ea typeface="+mn-ea"/>
                <a:cs typeface="Times New Roman" panose="02020603050405020304" pitchFamily="18" charset="0"/>
              </a:rPr>
              <a:t>    c3      c4</a:t>
            </a:r>
            <a:endParaRPr lang="en-US" altLang="zh-CN" sz="9600" dirty="0"/>
          </a:p>
          <a:p>
            <a:pPr marL="0" indent="0">
              <a:spcAft>
                <a:spcPts val="1400"/>
              </a:spcAft>
              <a:buNone/>
            </a:pPr>
            <a:r>
              <a:rPr lang="zh-CN" altLang="en-US" sz="9600" dirty="0"/>
              <a:t>目标函数</a:t>
            </a:r>
            <a:endParaRPr lang="en-US" altLang="zh-CN" sz="9600" dirty="0"/>
          </a:p>
          <a:p>
            <a:pPr>
              <a:spcAft>
                <a:spcPts val="1400"/>
              </a:spcAft>
            </a:pPr>
            <a:r>
              <a:rPr lang="zh-CN" altLang="en-US" sz="9600" dirty="0"/>
              <a:t>给定一个词对</a:t>
            </a:r>
            <a:r>
              <a:rPr lang="en-US" sz="9600" dirty="0"/>
              <a:t>(</a:t>
            </a:r>
            <a:r>
              <a:rPr lang="en-US" sz="9600" dirty="0" err="1"/>
              <a:t>t,c</a:t>
            </a:r>
            <a:r>
              <a:rPr lang="en-US" sz="9600" dirty="0"/>
              <a:t>)  = target, context</a:t>
            </a:r>
          </a:p>
          <a:p>
            <a:pPr lvl="1"/>
            <a:r>
              <a:rPr lang="en-US" sz="9400" dirty="0"/>
              <a:t>(</a:t>
            </a:r>
            <a:r>
              <a:rPr lang="en-US" sz="9400" i="1" dirty="0">
                <a:solidFill>
                  <a:srgbClr val="C00000"/>
                </a:solidFill>
              </a:rPr>
              <a:t>apricot</a:t>
            </a:r>
            <a:r>
              <a:rPr lang="en-US" sz="9400" i="1" dirty="0"/>
              <a:t>, </a:t>
            </a:r>
            <a:r>
              <a:rPr lang="en-US" sz="9400" i="1" dirty="0">
                <a:solidFill>
                  <a:srgbClr val="0000FF"/>
                </a:solidFill>
              </a:rPr>
              <a:t>jam</a:t>
            </a:r>
            <a:r>
              <a:rPr lang="en-US" sz="9400" dirty="0"/>
              <a:t>)</a:t>
            </a:r>
          </a:p>
          <a:p>
            <a:pPr lvl="1"/>
            <a:r>
              <a:rPr lang="en-US" sz="9400" dirty="0"/>
              <a:t>(</a:t>
            </a:r>
            <a:r>
              <a:rPr lang="en-US" sz="9400" i="1" dirty="0">
                <a:solidFill>
                  <a:srgbClr val="C00000"/>
                </a:solidFill>
              </a:rPr>
              <a:t>apricot</a:t>
            </a:r>
            <a:r>
              <a:rPr lang="en-US" sz="9400" i="1" dirty="0"/>
              <a:t>, </a:t>
            </a:r>
            <a:r>
              <a:rPr lang="en-US" sz="9400" i="1" dirty="0">
                <a:solidFill>
                  <a:srgbClr val="0000FF"/>
                </a:solidFill>
              </a:rPr>
              <a:t>aardvark</a:t>
            </a:r>
            <a:r>
              <a:rPr lang="en-US" sz="9400" dirty="0"/>
              <a:t>)</a:t>
            </a:r>
          </a:p>
          <a:p>
            <a:pPr marL="457200" lvl="1" indent="0">
              <a:buNone/>
            </a:pPr>
            <a:endParaRPr lang="en-US" altLang="zh-CN" sz="9400" dirty="0"/>
          </a:p>
          <a:p>
            <a:pPr marL="457200" lvl="1" indent="0">
              <a:buNone/>
            </a:pPr>
            <a:r>
              <a:rPr lang="zh-CN" altLang="en-US" sz="9400" dirty="0"/>
              <a:t>训练一个分类器</a:t>
            </a:r>
            <a:endParaRPr lang="en-US" sz="9400" dirty="0"/>
          </a:p>
          <a:p>
            <a:r>
              <a:rPr lang="zh-CN" altLang="en-US" sz="9600" dirty="0"/>
              <a:t>返回</a:t>
            </a:r>
            <a:r>
              <a:rPr lang="en-US" altLang="zh-CN" sz="9600" dirty="0"/>
              <a:t>c</a:t>
            </a:r>
            <a:r>
              <a:rPr lang="zh-CN" altLang="en-US" sz="9600" dirty="0"/>
              <a:t>为上下文单词的概率：</a:t>
            </a:r>
            <a:endParaRPr lang="en-US" sz="9600" dirty="0"/>
          </a:p>
          <a:p>
            <a:pPr marL="0" indent="0">
              <a:buNone/>
            </a:pPr>
            <a:r>
              <a:rPr lang="en-US" sz="8600" dirty="0"/>
              <a:t>   </a:t>
            </a:r>
            <a:r>
              <a:rPr lang="zh-CN" altLang="en-US" sz="8600" dirty="0"/>
              <a:t> </a:t>
            </a:r>
            <a:r>
              <a:rPr lang="en-US" sz="8600" dirty="0"/>
              <a:t> </a:t>
            </a:r>
            <a:r>
              <a:rPr lang="en-US" altLang="zh-CN" sz="8600" dirty="0"/>
              <a:t>c</a:t>
            </a:r>
            <a:r>
              <a:rPr lang="zh-CN" altLang="en-US" sz="8600" dirty="0"/>
              <a:t>为上下文单词  </a:t>
            </a:r>
            <a:r>
              <a:rPr lang="en-US" altLang="zh-CN" sz="8600" i="1" dirty="0"/>
              <a:t>P</a:t>
            </a:r>
            <a:r>
              <a:rPr lang="en-US" sz="8600" dirty="0"/>
              <a:t>(+|</a:t>
            </a:r>
            <a:r>
              <a:rPr lang="en-US" altLang="zh-CN" sz="8600" i="1" dirty="0" err="1"/>
              <a:t>w</a:t>
            </a:r>
            <a:r>
              <a:rPr lang="en-US" sz="8600" dirty="0" err="1"/>
              <a:t>,</a:t>
            </a:r>
            <a:r>
              <a:rPr lang="en-US" sz="8600" i="1" dirty="0" err="1"/>
              <a:t>c</a:t>
            </a:r>
            <a:r>
              <a:rPr lang="en-US" sz="8600" dirty="0"/>
              <a:t>)</a:t>
            </a:r>
          </a:p>
          <a:p>
            <a:pPr marL="0" indent="0">
              <a:buNone/>
            </a:pPr>
            <a:r>
              <a:rPr lang="en-US" sz="8600" i="1" dirty="0"/>
              <a:t>   </a:t>
            </a:r>
            <a:r>
              <a:rPr lang="zh-CN" altLang="en-US" sz="8600" i="1" dirty="0"/>
              <a:t> </a:t>
            </a:r>
            <a:r>
              <a:rPr lang="en-US" sz="8600" i="1" dirty="0"/>
              <a:t> </a:t>
            </a:r>
            <a:r>
              <a:rPr lang="en-US" altLang="zh-CN" sz="8600" dirty="0"/>
              <a:t>c</a:t>
            </a:r>
            <a:r>
              <a:rPr lang="zh-CN" altLang="en-US" sz="8600" dirty="0"/>
              <a:t>不为上下文单词  </a:t>
            </a:r>
            <a:r>
              <a:rPr lang="en-US" sz="8600" i="1" dirty="0"/>
              <a:t>P</a:t>
            </a:r>
            <a:r>
              <a:rPr lang="en-US" sz="8600" dirty="0"/>
              <a:t>(−|</a:t>
            </a:r>
            <a:r>
              <a:rPr lang="en-US" altLang="zh-CN" sz="8600" i="1" dirty="0" err="1"/>
              <a:t>w</a:t>
            </a:r>
            <a:r>
              <a:rPr lang="en-US" altLang="zh-CN" sz="8600" dirty="0" err="1"/>
              <a:t>,</a:t>
            </a:r>
            <a:r>
              <a:rPr lang="en-US" altLang="zh-CN" sz="8600" i="1" dirty="0" err="1"/>
              <a:t>c</a:t>
            </a:r>
            <a:r>
              <a:rPr lang="en-US" sz="8600" dirty="0"/>
              <a:t>) = 1−</a:t>
            </a:r>
            <a:r>
              <a:rPr lang="en-US" sz="8600" i="1" dirty="0"/>
              <a:t>P</a:t>
            </a:r>
            <a:r>
              <a:rPr lang="en-US" sz="8600" dirty="0"/>
              <a:t>(+|</a:t>
            </a:r>
            <a:r>
              <a:rPr lang="en-US" altLang="zh-CN" sz="8600" i="1" dirty="0" err="1"/>
              <a:t>w</a:t>
            </a:r>
            <a:r>
              <a:rPr lang="en-US" altLang="zh-CN" sz="8600" dirty="0" err="1"/>
              <a:t>,</a:t>
            </a:r>
            <a:r>
              <a:rPr lang="en-US" altLang="zh-CN" sz="8600" i="1" dirty="0" err="1"/>
              <a:t>c</a:t>
            </a:r>
            <a:r>
              <a:rPr lang="en-US" sz="8600" dirty="0"/>
              <a:t>)</a:t>
            </a:r>
          </a:p>
          <a:p>
            <a:endParaRPr lang="en-US" sz="3200" dirty="0"/>
          </a:p>
          <a:p>
            <a:endParaRPr lang="en-US" sz="3200" dirty="0"/>
          </a:p>
        </p:txBody>
      </p:sp>
    </p:spTree>
    <p:extLst>
      <p:ext uri="{BB962C8B-B14F-4D97-AF65-F5344CB8AC3E}">
        <p14:creationId xmlns:p14="http://schemas.microsoft.com/office/powerpoint/2010/main" val="2765850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3D9D-DF6A-A74D-9A7B-B9CC8A70717A}"/>
              </a:ext>
            </a:extLst>
          </p:cNvPr>
          <p:cNvSpPr>
            <a:spLocks noGrp="1"/>
          </p:cNvSpPr>
          <p:nvPr>
            <p:ph type="title"/>
          </p:nvPr>
        </p:nvSpPr>
        <p:spPr/>
        <p:txBody>
          <a:bodyPr/>
          <a:lstStyle/>
          <a:p>
            <a:r>
              <a:rPr lang="en-US" altLang="zh-CN" dirty="0"/>
              <a:t>Skip-Gram</a:t>
            </a:r>
            <a:r>
              <a:rPr lang="zh-CN" altLang="en-US" dirty="0"/>
              <a:t>模型</a:t>
            </a:r>
            <a:endParaRPr lang="en-US" dirty="0"/>
          </a:p>
        </p:txBody>
      </p:sp>
      <p:sp>
        <p:nvSpPr>
          <p:cNvPr id="3" name="Content Placeholder 2">
            <a:extLst>
              <a:ext uri="{FF2B5EF4-FFF2-40B4-BE49-F238E27FC236}">
                <a16:creationId xmlns:a16="http://schemas.microsoft.com/office/drawing/2014/main" id="{FF5E4F3A-A530-C44F-941F-6816ADC957BE}"/>
              </a:ext>
            </a:extLst>
          </p:cNvPr>
          <p:cNvSpPr>
            <a:spLocks noGrp="1"/>
          </p:cNvSpPr>
          <p:nvPr>
            <p:ph idx="1"/>
          </p:nvPr>
        </p:nvSpPr>
        <p:spPr/>
        <p:txBody>
          <a:bodyPr>
            <a:normAutofit/>
          </a:bodyPr>
          <a:lstStyle/>
          <a:p>
            <a:pPr marL="0" indent="0">
              <a:buNone/>
            </a:pPr>
            <a:r>
              <a:rPr lang="zh-CN" altLang="en-US" dirty="0"/>
              <a:t>如何计算</a:t>
            </a:r>
            <a:r>
              <a:rPr lang="en-US" altLang="zh-CN" i="1" dirty="0"/>
              <a:t>p</a:t>
            </a:r>
            <a:r>
              <a:rPr lang="en-US" altLang="zh-CN" dirty="0"/>
              <a:t>(+|</a:t>
            </a:r>
            <a:r>
              <a:rPr lang="en-US" altLang="zh-CN" i="1" dirty="0"/>
              <a:t> </a:t>
            </a:r>
            <a:r>
              <a:rPr lang="en-US" altLang="zh-CN" i="1" dirty="0" err="1"/>
              <a:t>w</a:t>
            </a:r>
            <a:r>
              <a:rPr lang="en-US" altLang="zh-CN" dirty="0" err="1"/>
              <a:t>,</a:t>
            </a:r>
            <a:r>
              <a:rPr lang="en-US" altLang="zh-CN" i="1" dirty="0" err="1"/>
              <a:t>c</a:t>
            </a:r>
            <a:r>
              <a:rPr lang="en-US" altLang="zh-CN" dirty="0"/>
              <a:t>)?</a:t>
            </a:r>
            <a:endParaRPr lang="en-US" altLang="zh-CN" sz="3200" dirty="0"/>
          </a:p>
          <a:p>
            <a:r>
              <a:rPr lang="zh-CN" altLang="en-US" sz="3200" dirty="0"/>
              <a:t>两个词相似，则其向量内积更大：</a:t>
            </a:r>
            <a:endParaRPr lang="en-US" sz="3200" dirty="0"/>
          </a:p>
          <a:p>
            <a:pPr lvl="1"/>
            <a:r>
              <a:rPr lang="zh-CN" altLang="en-US" sz="2800" dirty="0"/>
              <a:t>使用向量内积度量相似</a:t>
            </a:r>
            <a:endParaRPr lang="en-US" sz="2800" dirty="0"/>
          </a:p>
          <a:p>
            <a:pPr lvl="1"/>
            <a:r>
              <a:rPr lang="en-US" sz="2800" dirty="0"/>
              <a:t>Similarity(</a:t>
            </a:r>
            <a:r>
              <a:rPr lang="en-US" altLang="zh-CN" i="1" dirty="0" err="1"/>
              <a:t>w</a:t>
            </a:r>
            <a:r>
              <a:rPr lang="en-US" altLang="zh-CN" dirty="0" err="1"/>
              <a:t>,</a:t>
            </a:r>
            <a:r>
              <a:rPr lang="en-US" altLang="zh-CN" i="1" dirty="0" err="1"/>
              <a:t>c</a:t>
            </a:r>
            <a:r>
              <a:rPr lang="en-US" sz="2800" dirty="0"/>
              <a:t>)  ∝ </a:t>
            </a:r>
            <a:r>
              <a:rPr lang="en-US" altLang="zh-CN" i="1" dirty="0"/>
              <a:t>w</a:t>
            </a:r>
            <a:r>
              <a:rPr lang="en-US" altLang="zh-CN" baseline="-25000" dirty="0"/>
              <a:t> </a:t>
            </a:r>
            <a:r>
              <a:rPr lang="en-US" altLang="zh-CN" dirty="0"/>
              <a:t>∙ </a:t>
            </a:r>
            <a:r>
              <a:rPr lang="en-US" altLang="zh-CN" i="1" dirty="0"/>
              <a:t>c</a:t>
            </a:r>
            <a:endParaRPr lang="en-US" sz="2800" baseline="-25000" dirty="0"/>
          </a:p>
          <a:p>
            <a:r>
              <a:rPr lang="zh-CN" altLang="en-US" sz="3400" dirty="0"/>
              <a:t>问题：</a:t>
            </a:r>
            <a:endParaRPr lang="en-US" sz="3400" dirty="0"/>
          </a:p>
          <a:p>
            <a:pPr lvl="1"/>
            <a:r>
              <a:rPr lang="zh-CN" altLang="en-US" sz="3200" i="1" dirty="0"/>
              <a:t>点乘不是概率！</a:t>
            </a:r>
            <a:endParaRPr lang="en-US" sz="3200" i="1" dirty="0"/>
          </a:p>
          <a:p>
            <a:pPr lvl="2"/>
            <a:r>
              <a:rPr lang="en-US" sz="2800" i="1" dirty="0"/>
              <a:t>(cosine</a:t>
            </a:r>
            <a:r>
              <a:rPr lang="zh-CN" altLang="en-US" sz="2800" i="1" dirty="0"/>
              <a:t>也不是</a:t>
            </a:r>
            <a:r>
              <a:rPr lang="en-US" sz="2800" i="1" dirty="0"/>
              <a:t>)</a:t>
            </a:r>
          </a:p>
          <a:p>
            <a:pPr marL="384048" lvl="2" indent="0">
              <a:buNone/>
            </a:pPr>
            <a:r>
              <a:rPr lang="en-US" sz="2800" i="1" dirty="0"/>
              <a:t>	 </a:t>
            </a:r>
            <a:r>
              <a:rPr lang="en-US" sz="2800" dirty="0"/>
              <a:t> </a:t>
            </a:r>
          </a:p>
          <a:p>
            <a:pPr lvl="1"/>
            <a:endParaRPr lang="en-US" dirty="0"/>
          </a:p>
        </p:txBody>
      </p:sp>
    </p:spTree>
    <p:extLst>
      <p:ext uri="{BB962C8B-B14F-4D97-AF65-F5344CB8AC3E}">
        <p14:creationId xmlns:p14="http://schemas.microsoft.com/office/powerpoint/2010/main" val="3307613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F3AA-3634-9D4E-AB40-C7415094B143}"/>
              </a:ext>
            </a:extLst>
          </p:cNvPr>
          <p:cNvSpPr>
            <a:spLocks noGrp="1"/>
          </p:cNvSpPr>
          <p:nvPr>
            <p:ph type="title"/>
          </p:nvPr>
        </p:nvSpPr>
        <p:spPr/>
        <p:txBody>
          <a:bodyPr/>
          <a:lstStyle/>
          <a:p>
            <a:r>
              <a:rPr lang="en-US" altLang="zh-CN" dirty="0"/>
              <a:t>Skip-Gram</a:t>
            </a:r>
            <a:r>
              <a:rPr lang="zh-CN" altLang="en-US" dirty="0"/>
              <a:t>模型</a:t>
            </a:r>
            <a:endParaRPr lang="en-US" dirty="0"/>
          </a:p>
        </p:txBody>
      </p:sp>
      <p:sp>
        <p:nvSpPr>
          <p:cNvPr id="3" name="Content Placeholder 2">
            <a:extLst>
              <a:ext uri="{FF2B5EF4-FFF2-40B4-BE49-F238E27FC236}">
                <a16:creationId xmlns:a16="http://schemas.microsoft.com/office/drawing/2014/main" id="{3D7E2C0E-61C9-5E4C-973B-FFF6886E65B4}"/>
              </a:ext>
            </a:extLst>
          </p:cNvPr>
          <p:cNvSpPr>
            <a:spLocks noGrp="1"/>
          </p:cNvSpPr>
          <p:nvPr>
            <p:ph idx="1"/>
          </p:nvPr>
        </p:nvSpPr>
        <p:spPr/>
        <p:txBody>
          <a:bodyPr/>
          <a:lstStyle/>
          <a:p>
            <a:pPr marL="0" indent="0">
              <a:buNone/>
            </a:pPr>
            <a:r>
              <a:rPr lang="en-US" altLang="zh-CN" dirty="0">
                <a:latin typeface="Times New Roman" charset="0"/>
                <a:ea typeface="Times New Roman" charset="0"/>
                <a:cs typeface="Times New Roman" charset="0"/>
              </a:rPr>
              <a:t>Sim(</a:t>
            </a:r>
            <a:r>
              <a:rPr lang="en-US" altLang="zh-CN" i="1" dirty="0" err="1">
                <a:latin typeface="Times New Roman" charset="0"/>
                <a:ea typeface="Times New Roman" charset="0"/>
                <a:cs typeface="Times New Roman" charset="0"/>
              </a:rPr>
              <a:t>w</a:t>
            </a:r>
            <a:r>
              <a:rPr lang="en-US" altLang="zh-CN" dirty="0" err="1">
                <a:latin typeface="Times New Roman" charset="0"/>
                <a:ea typeface="Times New Roman" charset="0"/>
                <a:cs typeface="Times New Roman" charset="0"/>
              </a:rPr>
              <a:t>,c</a:t>
            </a:r>
            <a:r>
              <a:rPr lang="en-US" altLang="zh-CN" dirty="0">
                <a:latin typeface="Times New Roman" charset="0"/>
                <a:ea typeface="Times New Roman" charset="0"/>
                <a:cs typeface="Times New Roman" charset="0"/>
              </a:rPr>
              <a:t>) </a:t>
            </a:r>
            <a:r>
              <a:rPr lang="en-US" altLang="zh-CN" dirty="0"/>
              <a:t>≈ </a:t>
            </a:r>
            <a:r>
              <a:rPr lang="en-US" altLang="zh-CN" i="1" dirty="0">
                <a:latin typeface="Times New Roman" panose="02020603050405020304" pitchFamily="18" charset="0"/>
                <a:cs typeface="Times New Roman" panose="02020603050405020304" pitchFamily="18" charset="0"/>
              </a:rPr>
              <a:t>w</a:t>
            </a:r>
            <a:r>
              <a:rPr lang="en-US" altLang="zh-CN" i="1" dirty="0">
                <a:latin typeface="Times New Roman" panose="02020603050405020304" pitchFamily="18" charset="0"/>
                <a:ea typeface="Times New Roman" charset="0"/>
                <a:cs typeface="Times New Roman" panose="02020603050405020304" pitchFamily="18" charset="0"/>
              </a:rPr>
              <a:t> ∙ c</a:t>
            </a:r>
            <a:endParaRPr lang="en-US" altLang="zh-CN" dirty="0"/>
          </a:p>
          <a:p>
            <a:pPr marL="0" indent="0">
              <a:buNone/>
            </a:pPr>
            <a:r>
              <a:rPr lang="zh-CN" altLang="en-US" dirty="0"/>
              <a:t>将点乘转化为概率</a:t>
            </a:r>
            <a:endParaRPr lang="en-US" altLang="zh-CN" dirty="0"/>
          </a:p>
          <a:p>
            <a:pPr marL="0" indent="0">
              <a:buNone/>
            </a:pPr>
            <a:r>
              <a:rPr lang="zh-CN" altLang="en-US" dirty="0"/>
              <a:t>使用</a:t>
            </a:r>
            <a:r>
              <a:rPr lang="en-US" altLang="zh-CN" dirty="0"/>
              <a:t>logistics</a:t>
            </a:r>
            <a:r>
              <a:rPr lang="zh-CN" altLang="en-US" dirty="0"/>
              <a:t>回归中的</a:t>
            </a:r>
            <a:r>
              <a:rPr lang="en-US" altLang="zh-CN" dirty="0"/>
              <a:t>sigmoid</a:t>
            </a:r>
            <a:r>
              <a:rPr lang="zh-CN" altLang="en-US" dirty="0"/>
              <a:t>函数</a:t>
            </a:r>
            <a:endParaRPr lang="en-US" dirty="0"/>
          </a:p>
        </p:txBody>
      </p:sp>
      <p:pic>
        <p:nvPicPr>
          <p:cNvPr id="7" name="Picture 4">
            <a:extLst>
              <a:ext uri="{FF2B5EF4-FFF2-40B4-BE49-F238E27FC236}">
                <a16:creationId xmlns:a16="http://schemas.microsoft.com/office/drawing/2014/main" id="{5782F933-BC16-D041-A42F-7A93A0F56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29000"/>
            <a:ext cx="7324725" cy="1028032"/>
          </a:xfrm>
          <a:prstGeom prst="rect">
            <a:avLst/>
          </a:prstGeom>
        </p:spPr>
      </p:pic>
      <p:pic>
        <p:nvPicPr>
          <p:cNvPr id="8" name="Picture 5">
            <a:extLst>
              <a:ext uri="{FF2B5EF4-FFF2-40B4-BE49-F238E27FC236}">
                <a16:creationId xmlns:a16="http://schemas.microsoft.com/office/drawing/2014/main" id="{0A3C3BA3-A7B1-8F4E-8032-4AD45508C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673056"/>
            <a:ext cx="7375421" cy="1832945"/>
          </a:xfrm>
          <a:prstGeom prst="rect">
            <a:avLst/>
          </a:prstGeom>
        </p:spPr>
      </p:pic>
    </p:spTree>
    <p:extLst>
      <p:ext uri="{BB962C8B-B14F-4D97-AF65-F5344CB8AC3E}">
        <p14:creationId xmlns:p14="http://schemas.microsoft.com/office/powerpoint/2010/main" val="1903252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EC9F-BB6E-5C4D-8208-07A09CD058AE}"/>
              </a:ext>
            </a:extLst>
          </p:cNvPr>
          <p:cNvSpPr>
            <a:spLocks noGrp="1"/>
          </p:cNvSpPr>
          <p:nvPr>
            <p:ph type="title"/>
          </p:nvPr>
        </p:nvSpPr>
        <p:spPr/>
        <p:txBody>
          <a:bodyPr/>
          <a:lstStyle/>
          <a:p>
            <a:r>
              <a:rPr lang="en-US" altLang="zh-CN" dirty="0"/>
              <a:t>Skip-Gram</a:t>
            </a:r>
            <a:r>
              <a:rPr lang="zh-CN" altLang="en-US" dirty="0"/>
              <a:t>模型</a:t>
            </a:r>
            <a:endParaRPr lang="en-US" dirty="0"/>
          </a:p>
        </p:txBody>
      </p:sp>
      <p:sp>
        <p:nvSpPr>
          <p:cNvPr id="3" name="Content Placeholder 2">
            <a:extLst>
              <a:ext uri="{FF2B5EF4-FFF2-40B4-BE49-F238E27FC236}">
                <a16:creationId xmlns:a16="http://schemas.microsoft.com/office/drawing/2014/main" id="{BEEBB1A2-5034-9247-A2E4-A73FA2FF4692}"/>
              </a:ext>
            </a:extLst>
          </p:cNvPr>
          <p:cNvSpPr>
            <a:spLocks noGrp="1"/>
          </p:cNvSpPr>
          <p:nvPr>
            <p:ph idx="1"/>
          </p:nvPr>
        </p:nvSpPr>
        <p:spPr/>
        <p:txBody>
          <a:bodyPr>
            <a:normAutofit/>
          </a:bodyPr>
          <a:lstStyle/>
          <a:p>
            <a:pPr marL="0" indent="0">
              <a:buNone/>
            </a:pPr>
            <a:r>
              <a:rPr lang="zh-CN" altLang="en-US" sz="3600" dirty="0"/>
              <a:t>一组上下文词对</a:t>
            </a:r>
            <a:endParaRPr lang="en-US" altLang="zh-CN" sz="3600" dirty="0"/>
          </a:p>
          <a:p>
            <a:pPr marL="0" indent="0">
              <a:buNone/>
            </a:pPr>
            <a:endParaRPr lang="en-US" altLang="zh-CN" sz="3600" dirty="0"/>
          </a:p>
          <a:p>
            <a:r>
              <a:rPr lang="zh-CN" altLang="en-US" sz="3600" dirty="0"/>
              <a:t>假设所有上下文词语相互独立</a:t>
            </a:r>
            <a:endParaRPr lang="en-US" sz="3600" dirty="0"/>
          </a:p>
        </p:txBody>
      </p:sp>
      <p:pic>
        <p:nvPicPr>
          <p:cNvPr id="5" name="Picture 5">
            <a:extLst>
              <a:ext uri="{FF2B5EF4-FFF2-40B4-BE49-F238E27FC236}">
                <a16:creationId xmlns:a16="http://schemas.microsoft.com/office/drawing/2014/main" id="{D41DE8B2-6864-0946-AB50-B4FCE3E0D1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49445" y="3699683"/>
            <a:ext cx="5571063" cy="2539192"/>
          </a:xfrm>
          <a:prstGeom prst="rect">
            <a:avLst/>
          </a:prstGeom>
        </p:spPr>
      </p:pic>
      <p:pic>
        <p:nvPicPr>
          <p:cNvPr id="6" name="Picture 8">
            <a:extLst>
              <a:ext uri="{FF2B5EF4-FFF2-40B4-BE49-F238E27FC236}">
                <a16:creationId xmlns:a16="http://schemas.microsoft.com/office/drawing/2014/main" id="{2E43F85F-756F-9B40-B97B-21FC1E5F3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445" y="2188798"/>
            <a:ext cx="4886318" cy="685799"/>
          </a:xfrm>
          <a:prstGeom prst="rect">
            <a:avLst/>
          </a:prstGeom>
        </p:spPr>
      </p:pic>
    </p:spTree>
    <p:extLst>
      <p:ext uri="{BB962C8B-B14F-4D97-AF65-F5344CB8AC3E}">
        <p14:creationId xmlns:p14="http://schemas.microsoft.com/office/powerpoint/2010/main" val="792423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zh-CN" altLang="en-US" dirty="0"/>
              <a:t>关系</a:t>
            </a:r>
            <a:r>
              <a:rPr lang="en-US" altLang="zh-CN" dirty="0"/>
              <a:t>1</a:t>
            </a:r>
            <a:r>
              <a:rPr lang="zh-CN" altLang="en-US" dirty="0"/>
              <a:t>：同义？</a:t>
            </a:r>
            <a:endParaRPr lang="en-US" dirty="0"/>
          </a:p>
        </p:txBody>
      </p:sp>
      <p:sp>
        <p:nvSpPr>
          <p:cNvPr id="1458179" name="Rectangle 3"/>
          <p:cNvSpPr>
            <a:spLocks noGrp="1" noChangeArrowheads="1"/>
          </p:cNvSpPr>
          <p:nvPr>
            <p:ph sz="quarter" idx="1"/>
          </p:nvPr>
        </p:nvSpPr>
        <p:spPr/>
        <p:txBody>
          <a:bodyPr>
            <a:noAutofit/>
          </a:bodyPr>
          <a:lstStyle/>
          <a:p>
            <a:pPr marL="201168" lvl="1" indent="0">
              <a:buNone/>
            </a:pPr>
            <a:r>
              <a:rPr lang="en-US" sz="4000" dirty="0"/>
              <a:t>Big/large</a:t>
            </a:r>
          </a:p>
          <a:p>
            <a:pPr marL="201168" lvl="1" indent="0">
              <a:buNone/>
            </a:pPr>
            <a:r>
              <a:rPr lang="zh-CN" altLang="en-US" sz="4000" dirty="0"/>
              <a:t>    </a:t>
            </a:r>
            <a:r>
              <a:rPr lang="en-US" altLang="zh-CN" sz="4000" dirty="0"/>
              <a:t>my big sister != my large sister</a:t>
            </a:r>
            <a:endParaRPr lang="en-US" sz="4000" dirty="0"/>
          </a:p>
        </p:txBody>
      </p:sp>
    </p:spTree>
    <p:extLst>
      <p:ext uri="{BB962C8B-B14F-4D97-AF65-F5344CB8AC3E}">
        <p14:creationId xmlns:p14="http://schemas.microsoft.com/office/powerpoint/2010/main" val="391882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8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81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817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3F83-5178-9748-9912-E4A277048490}"/>
              </a:ext>
            </a:extLst>
          </p:cNvPr>
          <p:cNvSpPr>
            <a:spLocks noGrp="1"/>
          </p:cNvSpPr>
          <p:nvPr>
            <p:ph type="title"/>
          </p:nvPr>
        </p:nvSpPr>
        <p:spPr/>
        <p:txBody>
          <a:bodyPr/>
          <a:lstStyle/>
          <a:p>
            <a:r>
              <a:rPr lang="en-US" altLang="zh-CN" dirty="0"/>
              <a:t>Skip-Gram</a:t>
            </a:r>
            <a:r>
              <a:rPr lang="zh-CN" altLang="en-US" dirty="0"/>
              <a:t>模型</a:t>
            </a:r>
            <a:endParaRPr lang="en-US" dirty="0"/>
          </a:p>
        </p:txBody>
      </p:sp>
      <p:sp>
        <p:nvSpPr>
          <p:cNvPr id="3" name="Content Placeholder 2">
            <a:extLst>
              <a:ext uri="{FF2B5EF4-FFF2-40B4-BE49-F238E27FC236}">
                <a16:creationId xmlns:a16="http://schemas.microsoft.com/office/drawing/2014/main" id="{7750CA1F-2951-E24E-B20D-2F60E5E558B0}"/>
              </a:ext>
            </a:extLst>
          </p:cNvPr>
          <p:cNvSpPr>
            <a:spLocks noGrp="1"/>
          </p:cNvSpPr>
          <p:nvPr>
            <p:ph idx="1"/>
          </p:nvPr>
        </p:nvSpPr>
        <p:spPr>
          <a:xfrm>
            <a:off x="411480" y="1556792"/>
            <a:ext cx="8321039" cy="4176464"/>
          </a:xfrm>
        </p:spPr>
        <p:txBody>
          <a:bodyPr/>
          <a:lstStyle/>
          <a:p>
            <a:pPr marL="0" indent="0">
              <a:buNone/>
            </a:pPr>
            <a:r>
              <a:rPr lang="en-US" dirty="0"/>
              <a:t>Skip</a:t>
            </a:r>
            <a:r>
              <a:rPr lang="en-US" altLang="zh-CN" dirty="0"/>
              <a:t>-Gram</a:t>
            </a:r>
            <a:r>
              <a:rPr lang="zh-CN" altLang="en-US" dirty="0"/>
              <a:t> 分类器总结：</a:t>
            </a:r>
            <a:endParaRPr lang="en-US" dirty="0"/>
          </a:p>
          <a:p>
            <a:pPr marL="0" indent="0">
              <a:buNone/>
            </a:pPr>
            <a:r>
              <a:rPr lang="zh-CN" altLang="en-US" sz="2800" dirty="0"/>
              <a:t>  </a:t>
            </a:r>
            <a:r>
              <a:rPr lang="en-US" sz="2800" dirty="0" err="1"/>
              <a:t>一个概率分类器</a:t>
            </a:r>
            <a:r>
              <a:rPr lang="zh-CN" altLang="en-US" sz="2800" dirty="0"/>
              <a:t>，给定</a:t>
            </a:r>
            <a:endParaRPr lang="en-US" sz="2800" dirty="0"/>
          </a:p>
          <a:p>
            <a:pPr marL="825490" lvl="1" indent="-428625">
              <a:buFont typeface="Arial" panose="020B0604020202020204" pitchFamily="34" charset="0"/>
              <a:buChar char="•"/>
            </a:pPr>
            <a:r>
              <a:rPr lang="en-US" dirty="0" err="1"/>
              <a:t>一个测试目标词</a:t>
            </a:r>
            <a:r>
              <a:rPr lang="en-US" i="1" dirty="0" err="1"/>
              <a:t>w</a:t>
            </a:r>
            <a:r>
              <a:rPr lang="en-US" i="1" dirty="0"/>
              <a:t> </a:t>
            </a:r>
          </a:p>
          <a:p>
            <a:pPr marL="825490" lvl="1" indent="-428625">
              <a:buFont typeface="Arial" panose="020B0604020202020204" pitchFamily="34" charset="0"/>
              <a:buChar char="•"/>
            </a:pPr>
            <a:r>
              <a:rPr lang="en-US" dirty="0" err="1"/>
              <a:t>目标词窗口的</a:t>
            </a:r>
            <a:r>
              <a:rPr lang="en-US" altLang="zh-CN" i="1" dirty="0"/>
              <a:t> L </a:t>
            </a:r>
            <a:r>
              <a:rPr lang="en-US" dirty="0" err="1"/>
              <a:t>个上下文词</a:t>
            </a:r>
            <a:r>
              <a:rPr lang="en-US" dirty="0"/>
              <a:t> </a:t>
            </a:r>
            <a:r>
              <a:rPr lang="en-US" i="1" dirty="0"/>
              <a:t>c</a:t>
            </a:r>
            <a:r>
              <a:rPr lang="en-US" baseline="-25000" dirty="0"/>
              <a:t>1:</a:t>
            </a:r>
            <a:r>
              <a:rPr lang="en-US" i="1" baseline="-25000" dirty="0"/>
              <a:t>L</a:t>
            </a:r>
            <a:endParaRPr lang="en-US" dirty="0"/>
          </a:p>
          <a:p>
            <a:pPr marL="0" indent="0">
              <a:buNone/>
            </a:pPr>
            <a:r>
              <a:rPr lang="zh-CN" altLang="en-US" sz="2800" dirty="0"/>
              <a:t>  </a:t>
            </a:r>
            <a:r>
              <a:rPr lang="en-US" sz="2800" dirty="0" err="1"/>
              <a:t>基于</a:t>
            </a:r>
            <a:r>
              <a:rPr lang="en-US" altLang="zh-CN" sz="2800" i="1" dirty="0"/>
              <a:t> w </a:t>
            </a:r>
            <a:r>
              <a:rPr lang="en-US" sz="2800" dirty="0" err="1"/>
              <a:t>和</a:t>
            </a:r>
            <a:r>
              <a:rPr lang="en-US" altLang="zh-CN" sz="2800" i="1" dirty="0"/>
              <a:t> c</a:t>
            </a:r>
            <a:r>
              <a:rPr lang="en-US" altLang="zh-CN" sz="2800" baseline="-25000" dirty="0"/>
              <a:t>1:</a:t>
            </a:r>
            <a:r>
              <a:rPr lang="en-US" altLang="zh-CN" sz="2800" i="1" baseline="-25000" dirty="0"/>
              <a:t>L</a:t>
            </a:r>
            <a:r>
              <a:rPr lang="en-US" altLang="zh-CN" sz="2800" dirty="0"/>
              <a:t> </a:t>
            </a:r>
            <a:r>
              <a:rPr lang="en-US" sz="2800" dirty="0" err="1"/>
              <a:t>的相似度估计目标词出现在窗口区域的可能</a:t>
            </a:r>
            <a:endParaRPr lang="en-US" sz="2800" dirty="0"/>
          </a:p>
          <a:p>
            <a:pPr marL="0" indent="0">
              <a:buNone/>
            </a:pPr>
            <a:r>
              <a:rPr lang="zh-CN" altLang="en-US" sz="2800" dirty="0"/>
              <a:t>  </a:t>
            </a:r>
            <a:r>
              <a:rPr lang="en-US" sz="2800" dirty="0" err="1"/>
              <a:t>得到每个词的嵌入向量</a:t>
            </a:r>
            <a:endParaRPr lang="en-US" sz="2800" dirty="0"/>
          </a:p>
        </p:txBody>
      </p:sp>
    </p:spTree>
    <p:extLst>
      <p:ext uri="{BB962C8B-B14F-4D97-AF65-F5344CB8AC3E}">
        <p14:creationId xmlns:p14="http://schemas.microsoft.com/office/powerpoint/2010/main" val="51785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F2A8-0384-4B49-9319-CD30ECB335C1}"/>
              </a:ext>
            </a:extLst>
          </p:cNvPr>
          <p:cNvSpPr>
            <a:spLocks noGrp="1"/>
          </p:cNvSpPr>
          <p:nvPr>
            <p:ph type="title"/>
          </p:nvPr>
        </p:nvSpPr>
        <p:spPr>
          <a:xfrm>
            <a:off x="395536" y="674063"/>
            <a:ext cx="8572500" cy="680397"/>
          </a:xfrm>
        </p:spPr>
        <p:txBody>
          <a:bodyPr>
            <a:normAutofit fontScale="90000"/>
          </a:bodyPr>
          <a:lstStyle/>
          <a:p>
            <a:r>
              <a:rPr lang="en-US" altLang="zh-CN" dirty="0"/>
              <a:t>Skip-Gram</a:t>
            </a:r>
            <a:r>
              <a:rPr lang="zh-CN" altLang="en-US" dirty="0"/>
              <a:t>模型</a:t>
            </a:r>
            <a:endParaRPr lang="en-US" dirty="0"/>
          </a:p>
        </p:txBody>
      </p:sp>
      <p:pic>
        <p:nvPicPr>
          <p:cNvPr id="5" name="Content Placeholder 4">
            <a:extLst>
              <a:ext uri="{FF2B5EF4-FFF2-40B4-BE49-F238E27FC236}">
                <a16:creationId xmlns:a16="http://schemas.microsoft.com/office/drawing/2014/main" id="{7382CE1D-DA01-A84B-9AA2-2A131B5FD4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2515" y="2354886"/>
            <a:ext cx="5518967" cy="3829051"/>
          </a:xfrm>
        </p:spPr>
      </p:pic>
      <p:sp>
        <p:nvSpPr>
          <p:cNvPr id="3" name="矩形 2">
            <a:extLst>
              <a:ext uri="{FF2B5EF4-FFF2-40B4-BE49-F238E27FC236}">
                <a16:creationId xmlns:a16="http://schemas.microsoft.com/office/drawing/2014/main" id="{C70A9ADC-428D-0C43-AEAF-1004690835D2}"/>
              </a:ext>
            </a:extLst>
          </p:cNvPr>
          <p:cNvSpPr/>
          <p:nvPr/>
        </p:nvSpPr>
        <p:spPr>
          <a:xfrm>
            <a:off x="755575" y="1657349"/>
            <a:ext cx="7632848" cy="523220"/>
          </a:xfrm>
          <a:prstGeom prst="rect">
            <a:avLst/>
          </a:prstGeom>
        </p:spPr>
        <p:txBody>
          <a:bodyPr wrap="square">
            <a:spAutoFit/>
          </a:bodyPr>
          <a:lstStyle/>
          <a:p>
            <a:r>
              <a:rPr lang="zh-CN" altLang="en-US" sz="2800" dirty="0">
                <a:latin typeface="KaiTi" panose="02010609060101010101" pitchFamily="49" charset="-122"/>
                <a:ea typeface="KaiTi" panose="02010609060101010101" pitchFamily="49" charset="-122"/>
              </a:rPr>
              <a:t>实现模型需要：目标词集合</a:t>
            </a:r>
            <a:r>
              <a:rPr lang="en-US" altLang="zh-CN" sz="2800" i="1" dirty="0">
                <a:latin typeface="+mn-lt"/>
                <a:ea typeface="KaiTi" panose="02010609060101010101" pitchFamily="49" charset="-122"/>
              </a:rPr>
              <a:t>w</a:t>
            </a:r>
            <a:r>
              <a:rPr lang="zh-CN" altLang="en-US" sz="2800" dirty="0">
                <a:latin typeface="KaiTi" panose="02010609060101010101" pitchFamily="49" charset="-122"/>
                <a:ea typeface="KaiTi" panose="02010609060101010101" pitchFamily="49" charset="-122"/>
              </a:rPr>
              <a:t>，上下文词集合</a:t>
            </a:r>
            <a:r>
              <a:rPr lang="en-US" altLang="zh-CN" sz="2800" dirty="0">
                <a:latin typeface="+mn-lt"/>
                <a:ea typeface="KaiTi" panose="02010609060101010101" pitchFamily="49" charset="-122"/>
              </a:rPr>
              <a:t>c</a:t>
            </a:r>
            <a:endParaRPr lang="zh-CN" altLang="en-US" sz="2800" dirty="0">
              <a:latin typeface="+mn-lt"/>
              <a:ea typeface="KaiTi" panose="02010609060101010101" pitchFamily="49" charset="-122"/>
            </a:endParaRPr>
          </a:p>
        </p:txBody>
      </p:sp>
    </p:spTree>
    <p:extLst>
      <p:ext uri="{BB962C8B-B14F-4D97-AF65-F5344CB8AC3E}">
        <p14:creationId xmlns:p14="http://schemas.microsoft.com/office/powerpoint/2010/main" val="985796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 altLang="zh-CN" dirty="0"/>
              <a:t>Word2vec</a:t>
            </a:r>
            <a:r>
              <a:rPr lang="zh-CN" altLang="en-US" dirty="0"/>
              <a:t>词向量</a:t>
            </a:r>
          </a:p>
        </p:txBody>
      </p:sp>
      <p:sp>
        <p:nvSpPr>
          <p:cNvPr id="13315" name="Rectangle 3"/>
          <p:cNvSpPr>
            <a:spLocks noGrp="1" noChangeArrowheads="1"/>
          </p:cNvSpPr>
          <p:nvPr>
            <p:ph type="body" idx="1"/>
          </p:nvPr>
        </p:nvSpPr>
        <p:spPr/>
        <p:txBody>
          <a:bodyPr/>
          <a:lstStyle/>
          <a:p>
            <a:pPr marL="0" indent="0" eaLnBrk="1" hangingPunct="1">
              <a:buNone/>
            </a:pPr>
            <a:endParaRPr lang="en-US" altLang="zh-CN" sz="2800" b="1" dirty="0"/>
          </a:p>
          <a:p>
            <a:pPr eaLnBrk="1" hangingPunct="1"/>
            <a:r>
              <a:rPr lang="en-US" altLang="zh-CN" sz="2800" b="1" dirty="0"/>
              <a:t>7.5.1 Skip-gram</a:t>
            </a:r>
            <a:r>
              <a:rPr lang="zh-CN" altLang="en-US" sz="2800" b="1" dirty="0"/>
              <a:t>词向量模型</a:t>
            </a:r>
          </a:p>
          <a:p>
            <a:pPr eaLnBrk="1" hangingPunct="1"/>
            <a:r>
              <a:rPr lang="en-US" altLang="zh-CN" sz="2800" b="1" dirty="0"/>
              <a:t>7.5.2 Skip-gram</a:t>
            </a:r>
            <a:r>
              <a:rPr lang="zh-CN" altLang="en-US" sz="2800" b="1" dirty="0"/>
              <a:t>模型学习</a:t>
            </a:r>
          </a:p>
          <a:p>
            <a:pPr eaLnBrk="1" hangingPunct="1"/>
            <a:r>
              <a:rPr lang="en-US" altLang="zh-CN" sz="2800" b="1" dirty="0"/>
              <a:t>7.5.3 </a:t>
            </a:r>
            <a:r>
              <a:rPr lang="zh-CN" altLang="en-US" sz="2800" b="1" dirty="0"/>
              <a:t>词向量应用与评估</a:t>
            </a:r>
            <a:endParaRPr lang="en-US" altLang="zh-CN" sz="2800" b="1" dirty="0"/>
          </a:p>
        </p:txBody>
      </p:sp>
    </p:spTree>
    <p:extLst>
      <p:ext uri="{BB962C8B-B14F-4D97-AF65-F5344CB8AC3E}">
        <p14:creationId xmlns:p14="http://schemas.microsoft.com/office/powerpoint/2010/main" val="2319614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Skip-Gram</a:t>
            </a:r>
            <a:r>
              <a:rPr lang="zh-CN" altLang="en-US" dirty="0"/>
              <a:t>模型学习</a:t>
            </a:r>
            <a:endParaRPr lang="en-US" b="0" dirty="0"/>
          </a:p>
        </p:txBody>
      </p:sp>
      <p:sp>
        <p:nvSpPr>
          <p:cNvPr id="3" name="Content Placeholder 2"/>
          <p:cNvSpPr>
            <a:spLocks noGrp="1"/>
          </p:cNvSpPr>
          <p:nvPr>
            <p:ph idx="1"/>
          </p:nvPr>
        </p:nvSpPr>
        <p:spPr>
          <a:xfrm>
            <a:off x="457200" y="1600200"/>
            <a:ext cx="8363272" cy="4456113"/>
          </a:xfrm>
        </p:spPr>
        <p:txBody>
          <a:bodyPr>
            <a:normAutofit/>
          </a:bodyPr>
          <a:lstStyle/>
          <a:p>
            <a:r>
              <a:rPr lang="en-US" altLang="zh-CN" dirty="0"/>
              <a:t>Skip-Gram</a:t>
            </a:r>
            <a:r>
              <a:rPr lang="zh-CN" altLang="en-US" dirty="0"/>
              <a:t>训练数据</a:t>
            </a:r>
            <a:r>
              <a:rPr lang="zh-CN" altLang="en-US" sz="3200" dirty="0"/>
              <a:t>：</a:t>
            </a:r>
            <a:endParaRPr lang="en-US" sz="3200" dirty="0"/>
          </a:p>
          <a:p>
            <a:r>
              <a:rPr lang="en-US" sz="2800" dirty="0">
                <a:solidFill>
                  <a:schemeClr val="bg1">
                    <a:lumMod val="65000"/>
                  </a:schemeClr>
                </a:solidFill>
              </a:rPr>
              <a:t>... lemon, a </a:t>
            </a:r>
            <a:r>
              <a:rPr lang="en-US" sz="2800" dirty="0">
                <a:solidFill>
                  <a:srgbClr val="0000FF"/>
                </a:solidFill>
              </a:rPr>
              <a:t>tablespoon of </a:t>
            </a:r>
            <a:r>
              <a:rPr lang="en-US" sz="2800" b="1" dirty="0">
                <a:solidFill>
                  <a:srgbClr val="FF0066"/>
                </a:solidFill>
              </a:rPr>
              <a:t>apricot</a:t>
            </a:r>
            <a:r>
              <a:rPr lang="en-US" sz="2800" dirty="0">
                <a:solidFill>
                  <a:srgbClr val="0000FF"/>
                </a:solidFill>
              </a:rPr>
              <a:t> jam   a</a:t>
            </a:r>
            <a:r>
              <a:rPr lang="en-US" sz="2800" dirty="0"/>
              <a:t>   </a:t>
            </a:r>
            <a:r>
              <a:rPr lang="en-US" sz="2800" dirty="0">
                <a:solidFill>
                  <a:schemeClr val="bg1">
                    <a:lumMod val="65000"/>
                  </a:schemeClr>
                </a:solidFill>
              </a:rPr>
              <a:t>pinch ... </a:t>
            </a:r>
          </a:p>
          <a:p>
            <a:r>
              <a:rPr lang="en-US" sz="2800" dirty="0">
                <a:solidFill>
                  <a:schemeClr val="bg1">
                    <a:lumMod val="65000"/>
                  </a:schemeClr>
                </a:solidFill>
              </a:rPr>
              <a:t>                         </a:t>
            </a:r>
            <a:r>
              <a:rPr lang="en-US" sz="2800" dirty="0">
                <a:solidFill>
                  <a:srgbClr val="0000FF"/>
                </a:solidFill>
              </a:rPr>
              <a:t>c1        c2     </a:t>
            </a:r>
            <a:r>
              <a:rPr lang="en-US" sz="2800" dirty="0">
                <a:solidFill>
                  <a:srgbClr val="C00000"/>
                </a:solidFill>
              </a:rPr>
              <a:t>t</a:t>
            </a:r>
            <a:r>
              <a:rPr lang="en-US" sz="2800" dirty="0">
                <a:solidFill>
                  <a:schemeClr val="bg1">
                    <a:lumMod val="65000"/>
                  </a:schemeClr>
                </a:solidFill>
              </a:rPr>
              <a:t>        </a:t>
            </a:r>
            <a:r>
              <a:rPr lang="en-US" sz="2800" dirty="0">
                <a:solidFill>
                  <a:srgbClr val="0000FF"/>
                </a:solidFill>
              </a:rPr>
              <a:t>c3    c4</a:t>
            </a:r>
          </a:p>
          <a:p>
            <a:endParaRPr lang="en-US" sz="3200" dirty="0"/>
          </a:p>
          <a:p>
            <a:r>
              <a:rPr lang="zh-CN" altLang="en-US" sz="3200" dirty="0"/>
              <a:t>训练数据：以</a:t>
            </a:r>
            <a:r>
              <a:rPr lang="en-US" altLang="zh-CN" i="1" dirty="0">
                <a:solidFill>
                  <a:srgbClr val="009900"/>
                </a:solidFill>
              </a:rPr>
              <a:t>apricot</a:t>
            </a:r>
            <a:r>
              <a:rPr lang="zh-CN" altLang="en-US" sz="3200" dirty="0"/>
              <a:t>为中心的输入</a:t>
            </a:r>
            <a:r>
              <a:rPr lang="en-US" altLang="zh-CN" sz="3200" dirty="0"/>
              <a:t>/</a:t>
            </a:r>
            <a:r>
              <a:rPr lang="zh-CN" altLang="en-US" dirty="0"/>
              <a:t>输出词对</a:t>
            </a:r>
            <a:r>
              <a:rPr lang="en-US" sz="3200" i="1" dirty="0"/>
              <a:t> </a:t>
            </a:r>
          </a:p>
          <a:p>
            <a:r>
              <a:rPr lang="zh-CN" altLang="en-US" sz="3200" dirty="0"/>
              <a:t>假设窗口半径为</a:t>
            </a:r>
            <a:r>
              <a:rPr lang="en-US" sz="3200" dirty="0"/>
              <a:t>+/- 2</a:t>
            </a:r>
          </a:p>
        </p:txBody>
      </p:sp>
      <p:sp>
        <p:nvSpPr>
          <p:cNvPr id="4" name="Date Placeholder 3"/>
          <p:cNvSpPr>
            <a:spLocks noGrp="1"/>
          </p:cNvSpPr>
          <p:nvPr>
            <p:ph type="dt" sz="half" idx="10"/>
          </p:nvPr>
        </p:nvSpPr>
        <p:spPr/>
        <p:txBody>
          <a:bodyPr/>
          <a:lstStyle/>
          <a:p>
            <a:pPr>
              <a:defRPr/>
            </a:pPr>
            <a:fld id="{6E1A785C-C965-5D40-AAFE-C6AFD50D11D0}" type="datetime1">
              <a:rPr lang="en-US" smtClean="0"/>
              <a:pPr>
                <a:defRPr/>
              </a:pPr>
              <a:t>3/20/25</a:t>
            </a:fld>
            <a:endParaRPr lang="en-US"/>
          </a:p>
        </p:txBody>
      </p:sp>
      <p:sp>
        <p:nvSpPr>
          <p:cNvPr id="6" name="Slide Number Placeholder 5"/>
          <p:cNvSpPr>
            <a:spLocks noGrp="1"/>
          </p:cNvSpPr>
          <p:nvPr>
            <p:ph type="sldNum" sz="quarter" idx="4294967295"/>
          </p:nvPr>
        </p:nvSpPr>
        <p:spPr>
          <a:xfrm>
            <a:off x="8686800" y="5772150"/>
            <a:ext cx="457200" cy="228600"/>
          </a:xfrm>
          <a:prstGeom prst="rect">
            <a:avLst/>
          </a:prstGeom>
        </p:spPr>
        <p:txBody>
          <a:bodyPr/>
          <a:lstStyle/>
          <a:p>
            <a:pPr>
              <a:defRPr/>
            </a:pPr>
            <a:fld id="{713DD8BE-556E-3440-9013-11CC5588178D}" type="slidenum">
              <a:rPr lang="en-US" smtClean="0"/>
              <a:pPr>
                <a:defRPr/>
              </a:pPr>
              <a:t>63</a:t>
            </a:fld>
            <a:endParaRPr lang="en-US"/>
          </a:p>
        </p:txBody>
      </p:sp>
    </p:spTree>
    <p:extLst>
      <p:ext uri="{BB962C8B-B14F-4D97-AF65-F5344CB8AC3E}">
        <p14:creationId xmlns:p14="http://schemas.microsoft.com/office/powerpoint/2010/main" val="167961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Skip-Gram</a:t>
            </a:r>
            <a:r>
              <a:rPr lang="zh-CN" altLang="en-US" dirty="0"/>
              <a:t>模型学习</a:t>
            </a:r>
            <a:endParaRPr lang="en-US" b="0" dirty="0"/>
          </a:p>
        </p:txBody>
      </p:sp>
      <p:sp>
        <p:nvSpPr>
          <p:cNvPr id="3" name="Content Placeholder 2"/>
          <p:cNvSpPr>
            <a:spLocks noGrp="1"/>
          </p:cNvSpPr>
          <p:nvPr>
            <p:ph idx="1"/>
          </p:nvPr>
        </p:nvSpPr>
        <p:spPr>
          <a:xfrm>
            <a:off x="822959" y="1863090"/>
            <a:ext cx="7543801" cy="2175510"/>
          </a:xfrm>
        </p:spPr>
        <p:txBody>
          <a:bodyPr>
            <a:normAutofit/>
          </a:bodyPr>
          <a:lstStyle/>
          <a:p>
            <a:r>
              <a:rPr lang="zh-CN" altLang="en-US" sz="3200" dirty="0"/>
              <a:t>训练语句</a:t>
            </a:r>
            <a:r>
              <a:rPr lang="en-US" sz="3200" dirty="0"/>
              <a:t>:</a:t>
            </a:r>
          </a:p>
          <a:p>
            <a:r>
              <a:rPr lang="en-US" sz="2800" dirty="0">
                <a:solidFill>
                  <a:schemeClr val="bg1">
                    <a:lumMod val="65000"/>
                  </a:schemeClr>
                </a:solidFill>
              </a:rPr>
              <a:t>... lemon, a </a:t>
            </a:r>
            <a:r>
              <a:rPr lang="en-US" sz="2800" dirty="0">
                <a:solidFill>
                  <a:srgbClr val="0000FF"/>
                </a:solidFill>
              </a:rPr>
              <a:t>tablespoon of </a:t>
            </a:r>
            <a:r>
              <a:rPr lang="en-US" sz="2800" b="1" dirty="0">
                <a:solidFill>
                  <a:srgbClr val="FF0066"/>
                </a:solidFill>
              </a:rPr>
              <a:t>apricot</a:t>
            </a:r>
            <a:r>
              <a:rPr lang="en-US" sz="2800" dirty="0">
                <a:solidFill>
                  <a:srgbClr val="0000FF"/>
                </a:solidFill>
              </a:rPr>
              <a:t> jam   a</a:t>
            </a:r>
            <a:r>
              <a:rPr lang="en-US" sz="2800" dirty="0"/>
              <a:t>   </a:t>
            </a:r>
            <a:r>
              <a:rPr lang="en-US" sz="2800" dirty="0">
                <a:solidFill>
                  <a:schemeClr val="bg1">
                    <a:lumMod val="65000"/>
                  </a:schemeClr>
                </a:solidFill>
              </a:rPr>
              <a:t>pinch ... </a:t>
            </a:r>
          </a:p>
          <a:p>
            <a:r>
              <a:rPr lang="en-US" sz="2800" dirty="0">
                <a:solidFill>
                  <a:schemeClr val="bg1">
                    <a:lumMod val="65000"/>
                  </a:schemeClr>
                </a:solidFill>
              </a:rPr>
              <a:t>                         </a:t>
            </a:r>
            <a:r>
              <a:rPr lang="en-US" sz="2800" dirty="0">
                <a:solidFill>
                  <a:srgbClr val="0000FF"/>
                </a:solidFill>
              </a:rPr>
              <a:t>c1        c2     </a:t>
            </a:r>
            <a:r>
              <a:rPr lang="en-US" sz="2800" dirty="0">
                <a:solidFill>
                  <a:srgbClr val="C00000"/>
                </a:solidFill>
              </a:rPr>
              <a:t>t</a:t>
            </a:r>
            <a:r>
              <a:rPr lang="en-US" sz="2800" dirty="0">
                <a:solidFill>
                  <a:schemeClr val="bg1">
                    <a:lumMod val="65000"/>
                  </a:schemeClr>
                </a:solidFill>
              </a:rPr>
              <a:t>        </a:t>
            </a:r>
            <a:r>
              <a:rPr lang="en-US" sz="2800" dirty="0">
                <a:solidFill>
                  <a:srgbClr val="0000FF"/>
                </a:solidFill>
              </a:rPr>
              <a:t>c3    c4</a:t>
            </a:r>
          </a:p>
        </p:txBody>
      </p:sp>
      <p:sp>
        <p:nvSpPr>
          <p:cNvPr id="4" name="Date Placeholder 3"/>
          <p:cNvSpPr>
            <a:spLocks noGrp="1"/>
          </p:cNvSpPr>
          <p:nvPr>
            <p:ph type="dt" sz="half" idx="10"/>
          </p:nvPr>
        </p:nvSpPr>
        <p:spPr/>
        <p:txBody>
          <a:bodyPr/>
          <a:lstStyle/>
          <a:p>
            <a:pPr>
              <a:defRPr/>
            </a:pPr>
            <a:fld id="{6E1A785C-C965-5D40-AAFE-C6AFD50D11D0}" type="datetime1">
              <a:rPr lang="en-US" smtClean="0"/>
              <a:pPr>
                <a:defRPr/>
              </a:pPr>
              <a:t>3/20/25</a:t>
            </a:fld>
            <a:endParaRPr lang="en-US"/>
          </a:p>
        </p:txBody>
      </p:sp>
      <p:sp>
        <p:nvSpPr>
          <p:cNvPr id="6" name="Slide Number Placeholder 5"/>
          <p:cNvSpPr>
            <a:spLocks noGrp="1"/>
          </p:cNvSpPr>
          <p:nvPr>
            <p:ph type="sldNum" sz="quarter" idx="4294967295"/>
          </p:nvPr>
        </p:nvSpPr>
        <p:spPr>
          <a:xfrm>
            <a:off x="8686800" y="6417339"/>
            <a:ext cx="457200" cy="228600"/>
          </a:xfrm>
          <a:prstGeom prst="rect">
            <a:avLst/>
          </a:prstGeom>
        </p:spPr>
        <p:txBody>
          <a:bodyPr/>
          <a:lstStyle/>
          <a:p>
            <a:pPr>
              <a:defRPr/>
            </a:pPr>
            <a:fld id="{713DD8BE-556E-3440-9013-11CC5588178D}" type="slidenum">
              <a:rPr lang="en-US" smtClean="0"/>
              <a:pPr>
                <a:defRPr/>
              </a:pPr>
              <a:t>64</a:t>
            </a:fld>
            <a:endParaRPr lang="en-US"/>
          </a:p>
        </p:txBody>
      </p:sp>
      <p:pic>
        <p:nvPicPr>
          <p:cNvPr id="5" name="Picture 4">
            <a:extLst>
              <a:ext uri="{FF2B5EF4-FFF2-40B4-BE49-F238E27FC236}">
                <a16:creationId xmlns:a16="http://schemas.microsoft.com/office/drawing/2014/main" id="{E7A3BE19-49A1-6941-8FD0-DC7760DB8006}"/>
              </a:ext>
            </a:extLst>
          </p:cNvPr>
          <p:cNvPicPr>
            <a:picLocks noChangeAspect="1"/>
          </p:cNvPicPr>
          <p:nvPr/>
        </p:nvPicPr>
        <p:blipFill>
          <a:blip r:embed="rId2"/>
          <a:stretch>
            <a:fillRect/>
          </a:stretch>
        </p:blipFill>
        <p:spPr>
          <a:xfrm>
            <a:off x="1218335" y="3966659"/>
            <a:ext cx="2917658" cy="2463800"/>
          </a:xfrm>
          <a:prstGeom prst="rect">
            <a:avLst/>
          </a:prstGeom>
        </p:spPr>
      </p:pic>
      <p:sp>
        <p:nvSpPr>
          <p:cNvPr id="8" name="TextBox 7">
            <a:extLst>
              <a:ext uri="{FF2B5EF4-FFF2-40B4-BE49-F238E27FC236}">
                <a16:creationId xmlns:a16="http://schemas.microsoft.com/office/drawing/2014/main" id="{BB9DAFE1-71BD-6648-84D9-27905691965A}"/>
              </a:ext>
            </a:extLst>
          </p:cNvPr>
          <p:cNvSpPr txBox="1"/>
          <p:nvPr/>
        </p:nvSpPr>
        <p:spPr>
          <a:xfrm>
            <a:off x="4531369" y="4121063"/>
            <a:ext cx="4536431" cy="1815882"/>
          </a:xfrm>
          <a:prstGeom prst="rect">
            <a:avLst/>
          </a:prstGeom>
          <a:noFill/>
        </p:spPr>
        <p:txBody>
          <a:bodyPr wrap="square" rtlCol="0">
            <a:spAutoFit/>
          </a:bodyPr>
          <a:lstStyle/>
          <a:p>
            <a:pPr marL="173038" indent="-111125">
              <a:buFont typeface="Arial" panose="020B0604020202020204" pitchFamily="34" charset="0"/>
              <a:buChar char="•"/>
            </a:pPr>
            <a:r>
              <a:rPr lang="zh-CN" altLang="en-US" sz="2800" dirty="0"/>
              <a:t>对每个正样本</a:t>
            </a:r>
            <a:r>
              <a:rPr lang="en-US" altLang="zh-CN" sz="2800" dirty="0"/>
              <a:t>,</a:t>
            </a:r>
            <a:r>
              <a:rPr lang="en-US" sz="2800" dirty="0"/>
              <a:t> </a:t>
            </a:r>
            <a:r>
              <a:rPr lang="zh-CN" altLang="en-US" sz="2800" dirty="0"/>
              <a:t>创建</a:t>
            </a:r>
            <a:r>
              <a:rPr lang="en-US" sz="2800" dirty="0"/>
              <a:t> </a:t>
            </a:r>
            <a:r>
              <a:rPr lang="en-US" sz="2800" i="1" dirty="0"/>
              <a:t>k</a:t>
            </a:r>
            <a:r>
              <a:rPr lang="en-US" sz="2800" dirty="0"/>
              <a:t> </a:t>
            </a:r>
            <a:r>
              <a:rPr lang="zh-CN" altLang="en-US" sz="2800" dirty="0"/>
              <a:t>个负样本</a:t>
            </a:r>
            <a:endParaRPr lang="en-US" sz="2800" dirty="0"/>
          </a:p>
          <a:p>
            <a:pPr marL="173038" indent="-111125">
              <a:buFont typeface="Arial" panose="020B0604020202020204" pitchFamily="34" charset="0"/>
              <a:buChar char="•"/>
            </a:pPr>
            <a:r>
              <a:rPr lang="zh-CN" altLang="en-US" sz="2800" dirty="0"/>
              <a:t>负样本使用</a:t>
            </a:r>
            <a:r>
              <a:rPr lang="en-US" sz="2800" dirty="0"/>
              <a:t> </a:t>
            </a:r>
            <a:r>
              <a:rPr lang="en-US" sz="2800" i="1" dirty="0"/>
              <a:t>noise</a:t>
            </a:r>
            <a:r>
              <a:rPr lang="en-US" sz="2800" dirty="0"/>
              <a:t> </a:t>
            </a:r>
            <a:r>
              <a:rPr lang="zh-CN" altLang="en-US" sz="2800" dirty="0"/>
              <a:t>词语</a:t>
            </a:r>
            <a:endParaRPr lang="en-US" sz="2800" dirty="0"/>
          </a:p>
          <a:p>
            <a:pPr marL="61913" lvl="1"/>
            <a:r>
              <a:rPr lang="zh-CN" altLang="en-US" sz="2800" dirty="0"/>
              <a:t>  </a:t>
            </a:r>
            <a:r>
              <a:rPr lang="en-US" altLang="zh-CN" sz="2800" dirty="0"/>
              <a:t>(</a:t>
            </a:r>
            <a:r>
              <a:rPr lang="zh-CN" altLang="en-US" sz="2800" dirty="0"/>
              <a:t>任何不为</a:t>
            </a:r>
            <a:r>
              <a:rPr lang="en-US" altLang="zh-CN" sz="2800" i="1" dirty="0"/>
              <a:t>t</a:t>
            </a:r>
            <a:r>
              <a:rPr lang="zh-CN" altLang="en-US" sz="2800" dirty="0"/>
              <a:t>的随机词语</a:t>
            </a:r>
            <a:r>
              <a:rPr lang="en-US" altLang="zh-CN" sz="2800" dirty="0"/>
              <a:t>)</a:t>
            </a:r>
            <a:endParaRPr lang="en-US" dirty="0"/>
          </a:p>
        </p:txBody>
      </p:sp>
    </p:spTree>
    <p:extLst>
      <p:ext uri="{BB962C8B-B14F-4D97-AF65-F5344CB8AC3E}">
        <p14:creationId xmlns:p14="http://schemas.microsoft.com/office/powerpoint/2010/main" val="1443046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Skip-Gram</a:t>
            </a:r>
            <a:r>
              <a:rPr lang="zh-CN" altLang="en-US" dirty="0"/>
              <a:t>模型学习</a:t>
            </a:r>
            <a:endParaRPr lang="en-US" b="0" dirty="0"/>
          </a:p>
        </p:txBody>
      </p:sp>
      <p:sp>
        <p:nvSpPr>
          <p:cNvPr id="3" name="Content Placeholder 2"/>
          <p:cNvSpPr>
            <a:spLocks noGrp="1"/>
          </p:cNvSpPr>
          <p:nvPr>
            <p:ph idx="1"/>
          </p:nvPr>
        </p:nvSpPr>
        <p:spPr>
          <a:xfrm>
            <a:off x="822959" y="1863090"/>
            <a:ext cx="7543801" cy="2175510"/>
          </a:xfrm>
        </p:spPr>
        <p:txBody>
          <a:bodyPr>
            <a:normAutofit/>
          </a:bodyPr>
          <a:lstStyle/>
          <a:p>
            <a:r>
              <a:rPr lang="zh-CN" altLang="en-US" sz="3200" dirty="0"/>
              <a:t>训练语句：</a:t>
            </a:r>
            <a:endParaRPr lang="en-US" sz="3200" dirty="0"/>
          </a:p>
          <a:p>
            <a:r>
              <a:rPr lang="en-US" sz="2800" dirty="0">
                <a:solidFill>
                  <a:schemeClr val="bg1">
                    <a:lumMod val="65000"/>
                  </a:schemeClr>
                </a:solidFill>
              </a:rPr>
              <a:t>... lemon, a </a:t>
            </a:r>
            <a:r>
              <a:rPr lang="en-US" sz="2800" dirty="0">
                <a:solidFill>
                  <a:srgbClr val="0000FF"/>
                </a:solidFill>
              </a:rPr>
              <a:t>tablespoon of </a:t>
            </a:r>
            <a:r>
              <a:rPr lang="en-US" sz="2800" b="1" dirty="0">
                <a:solidFill>
                  <a:srgbClr val="FF0066"/>
                </a:solidFill>
              </a:rPr>
              <a:t>apricot</a:t>
            </a:r>
            <a:r>
              <a:rPr lang="en-US" sz="2800" dirty="0">
                <a:solidFill>
                  <a:srgbClr val="0000FF"/>
                </a:solidFill>
              </a:rPr>
              <a:t> jam   a</a:t>
            </a:r>
            <a:r>
              <a:rPr lang="en-US" sz="2800" dirty="0"/>
              <a:t>   </a:t>
            </a:r>
            <a:r>
              <a:rPr lang="en-US" sz="2800" dirty="0">
                <a:solidFill>
                  <a:schemeClr val="bg1">
                    <a:lumMod val="65000"/>
                  </a:schemeClr>
                </a:solidFill>
              </a:rPr>
              <a:t>pinch ... </a:t>
            </a:r>
          </a:p>
          <a:p>
            <a:r>
              <a:rPr lang="en-US" sz="2800" dirty="0">
                <a:solidFill>
                  <a:schemeClr val="bg1">
                    <a:lumMod val="65000"/>
                  </a:schemeClr>
                </a:solidFill>
              </a:rPr>
              <a:t>                         </a:t>
            </a:r>
            <a:r>
              <a:rPr lang="en-US" sz="2800" dirty="0">
                <a:solidFill>
                  <a:srgbClr val="0000FF"/>
                </a:solidFill>
              </a:rPr>
              <a:t>c1        c2     </a:t>
            </a:r>
            <a:r>
              <a:rPr lang="en-US" sz="2800" dirty="0">
                <a:solidFill>
                  <a:srgbClr val="C00000"/>
                </a:solidFill>
              </a:rPr>
              <a:t>t</a:t>
            </a:r>
            <a:r>
              <a:rPr lang="en-US" sz="2800" dirty="0">
                <a:solidFill>
                  <a:schemeClr val="bg1">
                    <a:lumMod val="65000"/>
                  </a:schemeClr>
                </a:solidFill>
              </a:rPr>
              <a:t>        </a:t>
            </a:r>
            <a:r>
              <a:rPr lang="en-US" sz="2800" dirty="0">
                <a:solidFill>
                  <a:srgbClr val="0000FF"/>
                </a:solidFill>
              </a:rPr>
              <a:t>c3    c4</a:t>
            </a:r>
          </a:p>
        </p:txBody>
      </p:sp>
      <p:sp>
        <p:nvSpPr>
          <p:cNvPr id="6" name="Slide Number Placeholder 5"/>
          <p:cNvSpPr>
            <a:spLocks noGrp="1"/>
          </p:cNvSpPr>
          <p:nvPr>
            <p:ph type="sldNum" sz="quarter" idx="4294967295"/>
          </p:nvPr>
        </p:nvSpPr>
        <p:spPr>
          <a:xfrm>
            <a:off x="8686800" y="5772150"/>
            <a:ext cx="457200" cy="228600"/>
          </a:xfrm>
          <a:prstGeom prst="rect">
            <a:avLst/>
          </a:prstGeom>
        </p:spPr>
        <p:txBody>
          <a:bodyPr/>
          <a:lstStyle/>
          <a:p>
            <a:pPr>
              <a:defRPr/>
            </a:pPr>
            <a:fld id="{713DD8BE-556E-3440-9013-11CC5588178D}" type="slidenum">
              <a:rPr lang="en-US" smtClean="0"/>
              <a:pPr>
                <a:defRPr/>
              </a:pPr>
              <a:t>65</a:t>
            </a:fld>
            <a:endParaRPr lang="en-US"/>
          </a:p>
        </p:txBody>
      </p:sp>
      <p:pic>
        <p:nvPicPr>
          <p:cNvPr id="5" name="Picture 4">
            <a:extLst>
              <a:ext uri="{FF2B5EF4-FFF2-40B4-BE49-F238E27FC236}">
                <a16:creationId xmlns:a16="http://schemas.microsoft.com/office/drawing/2014/main" id="{E7A3BE19-49A1-6941-8FD0-DC7760DB8006}"/>
              </a:ext>
            </a:extLst>
          </p:cNvPr>
          <p:cNvPicPr>
            <a:picLocks noChangeAspect="1"/>
          </p:cNvPicPr>
          <p:nvPr/>
        </p:nvPicPr>
        <p:blipFill>
          <a:blip r:embed="rId2"/>
          <a:stretch>
            <a:fillRect/>
          </a:stretch>
        </p:blipFill>
        <p:spPr>
          <a:xfrm>
            <a:off x="1218335" y="3966659"/>
            <a:ext cx="2917658" cy="2463800"/>
          </a:xfrm>
          <a:prstGeom prst="rect">
            <a:avLst/>
          </a:prstGeom>
        </p:spPr>
      </p:pic>
      <p:pic>
        <p:nvPicPr>
          <p:cNvPr id="7" name="Picture 6">
            <a:extLst>
              <a:ext uri="{FF2B5EF4-FFF2-40B4-BE49-F238E27FC236}">
                <a16:creationId xmlns:a16="http://schemas.microsoft.com/office/drawing/2014/main" id="{6D07A3C9-AE98-1E41-8F56-6A11C1C561C7}"/>
              </a:ext>
            </a:extLst>
          </p:cNvPr>
          <p:cNvPicPr>
            <a:picLocks noChangeAspect="1"/>
          </p:cNvPicPr>
          <p:nvPr/>
        </p:nvPicPr>
        <p:blipFill>
          <a:blip r:embed="rId3"/>
          <a:stretch>
            <a:fillRect/>
          </a:stretch>
        </p:blipFill>
        <p:spPr>
          <a:xfrm>
            <a:off x="4526150" y="3966659"/>
            <a:ext cx="4495800" cy="2342881"/>
          </a:xfrm>
          <a:prstGeom prst="rect">
            <a:avLst/>
          </a:prstGeom>
        </p:spPr>
      </p:pic>
      <p:sp>
        <p:nvSpPr>
          <p:cNvPr id="9" name="TextBox 8">
            <a:extLst>
              <a:ext uri="{FF2B5EF4-FFF2-40B4-BE49-F238E27FC236}">
                <a16:creationId xmlns:a16="http://schemas.microsoft.com/office/drawing/2014/main" id="{A342C8FA-10B3-AD44-9B6B-9D75978EB7D2}"/>
              </a:ext>
            </a:extLst>
          </p:cNvPr>
          <p:cNvSpPr txBox="1"/>
          <p:nvPr/>
        </p:nvSpPr>
        <p:spPr>
          <a:xfrm>
            <a:off x="8279704" y="3820438"/>
            <a:ext cx="521297" cy="369332"/>
          </a:xfrm>
          <a:prstGeom prst="rect">
            <a:avLst/>
          </a:prstGeom>
          <a:noFill/>
        </p:spPr>
        <p:txBody>
          <a:bodyPr wrap="none" rtlCol="0">
            <a:spAutoFit/>
          </a:bodyPr>
          <a:lstStyle/>
          <a:p>
            <a:r>
              <a:rPr lang="en-US" dirty="0"/>
              <a:t>k=2</a:t>
            </a:r>
          </a:p>
        </p:txBody>
      </p:sp>
    </p:spTree>
    <p:extLst>
      <p:ext uri="{BB962C8B-B14F-4D97-AF65-F5344CB8AC3E}">
        <p14:creationId xmlns:p14="http://schemas.microsoft.com/office/powerpoint/2010/main" val="9034614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1072204"/>
            <a:ext cx="5657850" cy="813747"/>
          </a:xfrm>
        </p:spPr>
        <p:txBody>
          <a:bodyPr>
            <a:normAutofit/>
          </a:bodyPr>
          <a:lstStyle/>
          <a:p>
            <a:r>
              <a:rPr lang="en-US" altLang="zh-CN" dirty="0"/>
              <a:t>Skip-Gram</a:t>
            </a:r>
            <a:r>
              <a:rPr lang="zh-CN" altLang="en-US" dirty="0"/>
              <a:t>模型学习</a:t>
            </a:r>
            <a:endParaRPr lang="en-US" b="0" dirty="0"/>
          </a:p>
        </p:txBody>
      </p:sp>
      <p:sp>
        <p:nvSpPr>
          <p:cNvPr id="3" name="Content Placeholder 2"/>
          <p:cNvSpPr>
            <a:spLocks noGrp="1"/>
          </p:cNvSpPr>
          <p:nvPr>
            <p:ph idx="1"/>
          </p:nvPr>
        </p:nvSpPr>
        <p:spPr>
          <a:xfrm>
            <a:off x="571500" y="2171700"/>
            <a:ext cx="8161021" cy="3460539"/>
          </a:xfrm>
        </p:spPr>
        <p:txBody>
          <a:bodyPr>
            <a:normAutofit/>
          </a:bodyPr>
          <a:lstStyle/>
          <a:p>
            <a:r>
              <a:rPr lang="zh-CN" altLang="en-US" sz="2700" dirty="0"/>
              <a:t>给定正负训练样本实例和初始化的词嵌入向量</a:t>
            </a:r>
            <a:endParaRPr lang="en-US" sz="2700" dirty="0"/>
          </a:p>
          <a:p>
            <a:r>
              <a:rPr lang="zh-CN" altLang="en-US" sz="2700" dirty="0"/>
              <a:t>目标是调节词向量使得：</a:t>
            </a:r>
            <a:endParaRPr lang="en-US" sz="2700" dirty="0"/>
          </a:p>
          <a:p>
            <a:pPr lvl="1"/>
            <a:r>
              <a:rPr lang="zh-CN" altLang="en-US" b="1" dirty="0"/>
              <a:t>最大化</a:t>
            </a:r>
            <a:r>
              <a:rPr lang="en-US" dirty="0"/>
              <a:t> </a:t>
            </a:r>
            <a:r>
              <a:rPr lang="zh-CN" altLang="en-US" dirty="0"/>
              <a:t>从正向样本中选出的目标词和上下文词</a:t>
            </a:r>
            <a:r>
              <a:rPr lang="zh-CN" altLang="en-US" dirty="0">
                <a:solidFill>
                  <a:srgbClr val="009900"/>
                </a:solidFill>
              </a:rPr>
              <a:t>对</a:t>
            </a:r>
            <a:r>
              <a:rPr lang="en-US" dirty="0"/>
              <a:t> (w , </a:t>
            </a:r>
            <a:r>
              <a:rPr lang="en-US" dirty="0" err="1"/>
              <a:t>c</a:t>
            </a:r>
            <a:r>
              <a:rPr lang="en-US" baseline="-25000" dirty="0" err="1"/>
              <a:t>pos</a:t>
            </a:r>
            <a:r>
              <a:rPr lang="en-US" dirty="0"/>
              <a:t>) </a:t>
            </a:r>
            <a:r>
              <a:rPr lang="zh-CN" altLang="en-US" dirty="0"/>
              <a:t>相似度</a:t>
            </a:r>
            <a:endParaRPr lang="en-US" dirty="0"/>
          </a:p>
          <a:p>
            <a:pPr lvl="1"/>
            <a:r>
              <a:rPr lang="zh-CN" altLang="en-US" b="1" dirty="0"/>
              <a:t>最小化</a:t>
            </a:r>
            <a:r>
              <a:rPr lang="zh-CN" altLang="en-US" dirty="0"/>
              <a:t>从负向样本中选出的目标词和上下文词</a:t>
            </a:r>
            <a:r>
              <a:rPr lang="zh-CN" altLang="en-US" dirty="0">
                <a:solidFill>
                  <a:srgbClr val="009900"/>
                </a:solidFill>
              </a:rPr>
              <a:t>对</a:t>
            </a:r>
            <a:r>
              <a:rPr lang="en-US" altLang="zh-CN" dirty="0"/>
              <a:t> (w , </a:t>
            </a:r>
            <a:r>
              <a:rPr lang="en-US" altLang="zh-CN" dirty="0" err="1"/>
              <a:t>c</a:t>
            </a:r>
            <a:r>
              <a:rPr lang="en-US" altLang="zh-CN" baseline="-25000" dirty="0" err="1"/>
              <a:t>neg</a:t>
            </a:r>
            <a:r>
              <a:rPr lang="en-US" altLang="zh-CN" dirty="0"/>
              <a:t>) </a:t>
            </a:r>
            <a:r>
              <a:rPr lang="zh-CN" altLang="en-US" dirty="0"/>
              <a:t>相似度</a:t>
            </a:r>
            <a:endParaRPr lang="en-US" altLang="zh-CN" dirty="0"/>
          </a:p>
          <a:p>
            <a:pPr lvl="1"/>
            <a:endParaRPr lang="en-US" dirty="0"/>
          </a:p>
        </p:txBody>
      </p:sp>
    </p:spTree>
    <p:extLst>
      <p:ext uri="{BB962C8B-B14F-4D97-AF65-F5344CB8AC3E}">
        <p14:creationId xmlns:p14="http://schemas.microsoft.com/office/powerpoint/2010/main" val="3588251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Skip-Gram</a:t>
            </a:r>
            <a:r>
              <a:rPr lang="zh-CN" altLang="en-US" dirty="0"/>
              <a:t>模型学习</a:t>
            </a:r>
            <a:endParaRPr lang="en-US" dirty="0"/>
          </a:p>
        </p:txBody>
      </p:sp>
      <p:sp>
        <p:nvSpPr>
          <p:cNvPr id="3" name="Content Placeholder 2"/>
          <p:cNvSpPr>
            <a:spLocks noGrp="1"/>
          </p:cNvSpPr>
          <p:nvPr>
            <p:ph idx="1"/>
          </p:nvPr>
        </p:nvSpPr>
        <p:spPr>
          <a:xfrm>
            <a:off x="800100" y="1771650"/>
            <a:ext cx="7566661" cy="3429000"/>
          </a:xfrm>
        </p:spPr>
        <p:txBody>
          <a:bodyPr>
            <a:normAutofit/>
          </a:bodyPr>
          <a:lstStyle/>
          <a:p>
            <a:pPr marL="0" indent="0">
              <a:buNone/>
            </a:pPr>
            <a:r>
              <a:rPr lang="zh-CN" altLang="en-US" sz="2400" dirty="0"/>
              <a:t>单个目标词</a:t>
            </a:r>
            <a:r>
              <a:rPr lang="en-US" altLang="zh-CN" sz="2400" i="1" dirty="0"/>
              <a:t>w</a:t>
            </a:r>
            <a:r>
              <a:rPr lang="zh-CN" altLang="en-US" sz="2400" dirty="0"/>
              <a:t>和正负样本词</a:t>
            </a:r>
            <a:r>
              <a:rPr lang="en-US" altLang="zh-CN" sz="2400" i="1" dirty="0" err="1"/>
              <a:t>c</a:t>
            </a:r>
            <a:r>
              <a:rPr lang="en-US" altLang="zh-CN" sz="2400" i="1" baseline="-25000" dirty="0" err="1"/>
              <a:t>pos</a:t>
            </a:r>
            <a:r>
              <a:rPr lang="en-US" altLang="zh-CN" sz="2400" i="1" dirty="0"/>
              <a:t> , c</a:t>
            </a:r>
            <a:r>
              <a:rPr lang="en-US" altLang="zh-CN" sz="2400" i="1" baseline="-25000" dirty="0"/>
              <a:t>neg</a:t>
            </a:r>
            <a:r>
              <a:rPr lang="en-US" altLang="zh-CN" sz="2400" baseline="-25000" dirty="0"/>
              <a:t>1</a:t>
            </a:r>
            <a:r>
              <a:rPr lang="en-US" altLang="zh-CN" sz="2400" dirty="0"/>
              <a:t> ...</a:t>
            </a:r>
            <a:r>
              <a:rPr lang="en-US" altLang="zh-CN" sz="2400" i="1" dirty="0" err="1"/>
              <a:t>c</a:t>
            </a:r>
            <a:r>
              <a:rPr lang="en-US" altLang="zh-CN" sz="2400" i="1" baseline="-25000" dirty="0" err="1"/>
              <a:t>negk</a:t>
            </a:r>
            <a:r>
              <a:rPr lang="zh-CN" altLang="en-US" sz="2400" dirty="0"/>
              <a:t>的损失函数</a:t>
            </a:r>
            <a:endParaRPr lang="en-US" sz="2100" dirty="0"/>
          </a:p>
          <a:p>
            <a:r>
              <a:rPr lang="zh-CN" altLang="en-US" sz="2100" dirty="0"/>
              <a:t>最大化正向样本词对相似度并最小化负向样本词对相似度</a:t>
            </a:r>
            <a:endParaRPr lang="en-US" sz="1800" dirty="0"/>
          </a:p>
          <a:p>
            <a:endParaRPr lang="en-US" sz="2700" dirty="0"/>
          </a:p>
        </p:txBody>
      </p:sp>
      <p:pic>
        <p:nvPicPr>
          <p:cNvPr id="6" name="Picture 5">
            <a:extLst>
              <a:ext uri="{FF2B5EF4-FFF2-40B4-BE49-F238E27FC236}">
                <a16:creationId xmlns:a16="http://schemas.microsoft.com/office/drawing/2014/main" id="{7752612A-1B4A-614C-AAE0-F1340E78E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708920"/>
            <a:ext cx="5347067" cy="3171989"/>
          </a:xfrm>
          <a:prstGeom prst="rect">
            <a:avLst/>
          </a:prstGeom>
        </p:spPr>
      </p:pic>
    </p:spTree>
    <p:extLst>
      <p:ext uri="{BB962C8B-B14F-4D97-AF65-F5344CB8AC3E}">
        <p14:creationId xmlns:p14="http://schemas.microsoft.com/office/powerpoint/2010/main" val="2026202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Skip-Gram</a:t>
            </a:r>
            <a:r>
              <a:rPr lang="zh-CN" altLang="en-US" dirty="0"/>
              <a:t>模型学习</a:t>
            </a:r>
            <a:endParaRPr lang="en-US" dirty="0"/>
          </a:p>
        </p:txBody>
      </p:sp>
      <p:sp>
        <p:nvSpPr>
          <p:cNvPr id="3" name="Content Placeholder 2"/>
          <p:cNvSpPr>
            <a:spLocks noGrp="1"/>
          </p:cNvSpPr>
          <p:nvPr>
            <p:ph idx="1"/>
          </p:nvPr>
        </p:nvSpPr>
        <p:spPr/>
        <p:txBody>
          <a:bodyPr>
            <a:normAutofit/>
          </a:bodyPr>
          <a:lstStyle/>
          <a:p>
            <a:pPr marL="0" indent="0">
              <a:buNone/>
            </a:pPr>
            <a:r>
              <a:rPr lang="zh-CN" altLang="en-US" sz="2800" dirty="0"/>
              <a:t>学习分类器参数</a:t>
            </a:r>
            <a:endParaRPr lang="en-US" sz="2800" dirty="0"/>
          </a:p>
          <a:p>
            <a:r>
              <a:rPr lang="zh-CN" altLang="en-US" sz="2400" dirty="0"/>
              <a:t>如何学习？</a:t>
            </a:r>
            <a:endParaRPr lang="en-US" sz="2400" dirty="0"/>
          </a:p>
          <a:p>
            <a:pPr lvl="1"/>
            <a:r>
              <a:rPr lang="zh-CN" altLang="en-US" dirty="0"/>
              <a:t>随机梯度算法</a:t>
            </a:r>
            <a:endParaRPr lang="en-US" dirty="0"/>
          </a:p>
          <a:p>
            <a:endParaRPr lang="en-US" sz="2400" dirty="0"/>
          </a:p>
          <a:p>
            <a:r>
              <a:rPr lang="zh-CN" altLang="en-US" sz="2400" dirty="0"/>
              <a:t>调节词的权重使得</a:t>
            </a:r>
            <a:endParaRPr lang="en-US" sz="2400" dirty="0"/>
          </a:p>
          <a:p>
            <a:pPr lvl="1"/>
            <a:r>
              <a:rPr lang="zh-CN" altLang="en-US" sz="2100" dirty="0"/>
              <a:t>正向样本对更可能</a:t>
            </a:r>
            <a:endParaRPr lang="en-US" sz="2100" dirty="0"/>
          </a:p>
          <a:p>
            <a:pPr lvl="1"/>
            <a:r>
              <a:rPr lang="zh-CN" altLang="en-US" sz="2100" dirty="0"/>
              <a:t>负向样本对更不可能</a:t>
            </a:r>
            <a:endParaRPr lang="en-US" sz="2100" dirty="0"/>
          </a:p>
          <a:p>
            <a:pPr lvl="1"/>
            <a:r>
              <a:rPr lang="zh-CN" altLang="en-US" sz="2100" dirty="0"/>
              <a:t>在整个训练集中</a:t>
            </a:r>
            <a:endParaRPr lang="en-US" sz="2100" dirty="0"/>
          </a:p>
          <a:p>
            <a:endParaRPr lang="en-US" dirty="0"/>
          </a:p>
        </p:txBody>
      </p:sp>
    </p:spTree>
    <p:extLst>
      <p:ext uri="{BB962C8B-B14F-4D97-AF65-F5344CB8AC3E}">
        <p14:creationId xmlns:p14="http://schemas.microsoft.com/office/powerpoint/2010/main" val="2209478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A6520-9CF2-F946-A1B8-AF268B6A42AA}"/>
              </a:ext>
            </a:extLst>
          </p:cNvPr>
          <p:cNvSpPr>
            <a:spLocks noGrp="1"/>
          </p:cNvSpPr>
          <p:nvPr>
            <p:ph type="title"/>
          </p:nvPr>
        </p:nvSpPr>
        <p:spPr/>
        <p:txBody>
          <a:bodyPr/>
          <a:lstStyle/>
          <a:p>
            <a:r>
              <a:rPr lang="en-US" altLang="zh-CN" dirty="0"/>
              <a:t>Skip-Gram</a:t>
            </a:r>
            <a:r>
              <a:rPr lang="zh-CN" altLang="en-US" dirty="0"/>
              <a:t>模型学习</a:t>
            </a:r>
            <a:endParaRPr lang="en-US" dirty="0"/>
          </a:p>
        </p:txBody>
      </p:sp>
      <p:pic>
        <p:nvPicPr>
          <p:cNvPr id="5" name="Content Placeholder 4">
            <a:extLst>
              <a:ext uri="{FF2B5EF4-FFF2-40B4-BE49-F238E27FC236}">
                <a16:creationId xmlns:a16="http://schemas.microsoft.com/office/drawing/2014/main" id="{8B0FC5CD-59D8-6347-8715-8800B9886B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0348" y="2353310"/>
            <a:ext cx="6609016" cy="3868883"/>
          </a:xfrm>
        </p:spPr>
      </p:pic>
      <p:sp>
        <p:nvSpPr>
          <p:cNvPr id="3" name="矩形 2">
            <a:extLst>
              <a:ext uri="{FF2B5EF4-FFF2-40B4-BE49-F238E27FC236}">
                <a16:creationId xmlns:a16="http://schemas.microsoft.com/office/drawing/2014/main" id="{1496A337-2557-884F-B9A0-EACD02879373}"/>
              </a:ext>
            </a:extLst>
          </p:cNvPr>
          <p:cNvSpPr/>
          <p:nvPr/>
        </p:nvSpPr>
        <p:spPr>
          <a:xfrm>
            <a:off x="683568" y="1700808"/>
            <a:ext cx="5616624" cy="461665"/>
          </a:xfrm>
          <a:prstGeom prst="rect">
            <a:avLst/>
          </a:prstGeom>
        </p:spPr>
        <p:txBody>
          <a:bodyPr wrap="square">
            <a:spAutoFit/>
          </a:bodyPr>
          <a:lstStyle/>
          <a:p>
            <a:r>
              <a:rPr lang="zh-CN" altLang="en-US" sz="2400" dirty="0">
                <a:latin typeface="KaiTi" panose="02010609060101010101" pitchFamily="49" charset="-122"/>
                <a:ea typeface="KaiTi" panose="02010609060101010101" pitchFamily="49" charset="-122"/>
              </a:rPr>
              <a:t>梯度速降的一步</a:t>
            </a:r>
          </a:p>
        </p:txBody>
      </p:sp>
    </p:spTree>
    <p:extLst>
      <p:ext uri="{BB962C8B-B14F-4D97-AF65-F5344CB8AC3E}">
        <p14:creationId xmlns:p14="http://schemas.microsoft.com/office/powerpoint/2010/main" val="730371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22960" y="286605"/>
            <a:ext cx="7543800" cy="932596"/>
          </a:xfrm>
        </p:spPr>
        <p:txBody>
          <a:bodyPr/>
          <a:lstStyle/>
          <a:p>
            <a:r>
              <a:rPr lang="zh-CN" altLang="en-US" dirty="0"/>
              <a:t>关系</a:t>
            </a:r>
            <a:r>
              <a:rPr lang="en-US" altLang="zh-CN" dirty="0"/>
              <a:t>2</a:t>
            </a:r>
            <a:r>
              <a:rPr lang="zh-CN" altLang="en-US" dirty="0"/>
              <a:t>：反义</a:t>
            </a:r>
            <a:r>
              <a:rPr lang="en-US" altLang="zh-CN" dirty="0"/>
              <a:t>(Antonymy)</a:t>
            </a:r>
            <a:endParaRPr lang="en-US" dirty="0"/>
          </a:p>
        </p:txBody>
      </p:sp>
      <p:sp>
        <p:nvSpPr>
          <p:cNvPr id="48131" name="Rectangle 3"/>
          <p:cNvSpPr>
            <a:spLocks noGrp="1" noChangeArrowheads="1"/>
          </p:cNvSpPr>
          <p:nvPr>
            <p:ph sz="quarter" idx="1"/>
          </p:nvPr>
        </p:nvSpPr>
        <p:spPr>
          <a:xfrm>
            <a:off x="22860" y="1700808"/>
            <a:ext cx="9144000" cy="4130039"/>
          </a:xfrm>
        </p:spPr>
        <p:txBody>
          <a:bodyPr>
            <a:noAutofit/>
          </a:bodyPr>
          <a:lstStyle/>
          <a:p>
            <a:r>
              <a:rPr lang="zh-CN" altLang="en-US" sz="2800" dirty="0"/>
              <a:t>含义在词义的一个方面完全相反</a:t>
            </a:r>
            <a:endParaRPr lang="en-US" sz="2800" dirty="0"/>
          </a:p>
          <a:p>
            <a:r>
              <a:rPr lang="zh-CN" altLang="en-US" sz="2800" dirty="0"/>
              <a:t>其他方面，具有很高的相似性！</a:t>
            </a:r>
            <a:endParaRPr lang="en-US" sz="2800" dirty="0"/>
          </a:p>
          <a:p>
            <a:pPr marL="457200" lvl="1" indent="0">
              <a:buNone/>
            </a:pPr>
            <a:r>
              <a:rPr lang="en-US" sz="2400" dirty="0">
                <a:latin typeface="Courier"/>
                <a:cs typeface="Courier"/>
              </a:rPr>
              <a:t>dark/light   short/long	fast/slow	rise/fall</a:t>
            </a:r>
          </a:p>
          <a:p>
            <a:pPr marL="457200" lvl="1" indent="0">
              <a:buNone/>
            </a:pPr>
            <a:r>
              <a:rPr lang="en-US" sz="2400" dirty="0">
                <a:latin typeface="Courier"/>
                <a:cs typeface="Courier"/>
              </a:rPr>
              <a:t>hot/cold	    up/down	      in/out</a:t>
            </a:r>
          </a:p>
          <a:p>
            <a:r>
              <a:rPr lang="zh-CN" altLang="en-US" sz="2800" dirty="0"/>
              <a:t>反义词</a:t>
            </a:r>
            <a:endParaRPr lang="en-US" sz="2800" dirty="0"/>
          </a:p>
          <a:p>
            <a:pPr lvl="1">
              <a:lnSpc>
                <a:spcPct val="70000"/>
              </a:lnSpc>
            </a:pPr>
            <a:r>
              <a:rPr lang="zh-CN" altLang="en-US" sz="2800" dirty="0"/>
              <a:t>定义了一个二元对立面</a:t>
            </a:r>
            <a:r>
              <a:rPr lang="zh-CN" altLang="en-US" dirty="0"/>
              <a:t>或者某种程度对立的两端</a:t>
            </a:r>
            <a:endParaRPr lang="en-US" sz="2800" dirty="0"/>
          </a:p>
          <a:p>
            <a:pPr lvl="2"/>
            <a:r>
              <a:rPr lang="en-US" sz="2400" dirty="0"/>
              <a:t> </a:t>
            </a:r>
            <a:r>
              <a:rPr lang="en-US" sz="2400" dirty="0">
                <a:latin typeface="Courier"/>
                <a:cs typeface="Courier"/>
              </a:rPr>
              <a:t>long/short, fast/slow</a:t>
            </a:r>
          </a:p>
          <a:p>
            <a:pPr lvl="1"/>
            <a:r>
              <a:rPr lang="zh-CN" altLang="en-US" sz="2800" dirty="0"/>
              <a:t>相反方向的变化：</a:t>
            </a:r>
            <a:endParaRPr lang="en-US" sz="2800" dirty="0"/>
          </a:p>
          <a:p>
            <a:pPr lvl="2"/>
            <a:r>
              <a:rPr lang="en-US" sz="2400" dirty="0">
                <a:latin typeface="Courier"/>
                <a:cs typeface="Courier"/>
              </a:rPr>
              <a:t> rise/fall, up/down</a:t>
            </a:r>
            <a:endParaRPr lang="en-US" sz="4000" dirty="0">
              <a:latin typeface="Courier"/>
              <a:cs typeface="Courier"/>
            </a:endParaRPr>
          </a:p>
        </p:txBody>
      </p:sp>
    </p:spTree>
    <p:extLst>
      <p:ext uri="{BB962C8B-B14F-4D97-AF65-F5344CB8AC3E}">
        <p14:creationId xmlns:p14="http://schemas.microsoft.com/office/powerpoint/2010/main" val="169368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13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3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E60E-0680-484E-9022-16D464A33A3A}"/>
              </a:ext>
            </a:extLst>
          </p:cNvPr>
          <p:cNvSpPr>
            <a:spLocks noGrp="1"/>
          </p:cNvSpPr>
          <p:nvPr>
            <p:ph type="title"/>
          </p:nvPr>
        </p:nvSpPr>
        <p:spPr/>
        <p:txBody>
          <a:bodyPr/>
          <a:lstStyle/>
          <a:p>
            <a:r>
              <a:rPr lang="en-US" altLang="zh-CN" dirty="0"/>
              <a:t>Skip-Gram</a:t>
            </a:r>
            <a:r>
              <a:rPr lang="zh-CN" altLang="en-US" dirty="0"/>
              <a:t>模型学习</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E274FA-5BD6-B742-8392-3BA4F639B657}"/>
                  </a:ext>
                </a:extLst>
              </p:cNvPr>
              <p:cNvSpPr>
                <a:spLocks noGrp="1"/>
              </p:cNvSpPr>
              <p:nvPr>
                <p:ph idx="1"/>
              </p:nvPr>
            </p:nvSpPr>
            <p:spPr/>
            <p:txBody>
              <a:bodyPr/>
              <a:lstStyle/>
              <a:p>
                <a:pPr>
                  <a:buFont typeface="Arial" panose="020B0604020202020204" pitchFamily="34" charset="0"/>
                  <a:buChar char="•"/>
                </a:pPr>
                <a:r>
                  <a:rPr lang="zh-CN" altLang="en-US" dirty="0"/>
                  <a:t>在每一步</a:t>
                </a:r>
                <a:endParaRPr lang="en-US" dirty="0"/>
              </a:p>
              <a:p>
                <a:pPr marL="739765" lvl="1" indent="-342900">
                  <a:buFont typeface="Arial" panose="020B0604020202020204" pitchFamily="34" charset="0"/>
                  <a:buChar char="•"/>
                </a:pPr>
                <a:r>
                  <a:rPr lang="zh-CN" altLang="en-US" dirty="0"/>
                  <a:t>方向：沿着损失函数的负梯度方向变化权重</a:t>
                </a:r>
                <a:endParaRPr lang="en-US" dirty="0"/>
              </a:p>
              <a:p>
                <a:pPr marL="739765" lvl="1" indent="-342900">
                  <a:buFont typeface="Arial" panose="020B0604020202020204" pitchFamily="34" charset="0"/>
                  <a:buChar char="•"/>
                </a:pPr>
                <a:r>
                  <a:rPr lang="en-US" dirty="0" err="1"/>
                  <a:t>大小</a:t>
                </a:r>
                <a:r>
                  <a:rPr lang="zh-CN" altLang="en-US" dirty="0"/>
                  <a:t>：每次变化</a:t>
                </a:r>
                <a14:m>
                  <m:oMath xmlns:m="http://schemas.openxmlformats.org/officeDocument/2006/math">
                    <m:r>
                      <m:rPr>
                        <m:nor/>
                      </m:rPr>
                      <a:rPr lang="el-GR" altLang="zh-CN" dirty="0"/>
                      <m:t>η</m:t>
                    </m:r>
                  </m:oMath>
                </a14:m>
                <a:r>
                  <a:rPr lang="zh-CN" altLang="en-US" dirty="0"/>
                  <a:t>倍</a:t>
                </a:r>
                <a14:m>
                  <m:oMath xmlns:m="http://schemas.openxmlformats.org/officeDocument/2006/math">
                    <m:f>
                      <m:fPr>
                        <m:ctrlPr>
                          <a:rPr lang="en-US" altLang="zh-CN" i="1">
                            <a:latin typeface="Cambria Math" panose="02040503050406030204" pitchFamily="18" charset="0"/>
                          </a:rPr>
                        </m:ctrlPr>
                      </m:fPr>
                      <m:num>
                        <m:r>
                          <a:rPr lang="en-US" altLang="zh-CN" i="1">
                            <a:latin typeface="Cambria Math" panose="02040503050406030204" pitchFamily="18" charset="0"/>
                          </a:rPr>
                          <m:t>𝑑</m:t>
                        </m:r>
                      </m:num>
                      <m:den>
                        <m:r>
                          <a:rPr lang="en-US" altLang="zh-CN" i="1">
                            <a:latin typeface="Cambria Math" panose="02040503050406030204" pitchFamily="18" charset="0"/>
                          </a:rPr>
                          <m:t>𝑑𝑤</m:t>
                        </m:r>
                      </m:den>
                    </m:f>
                    <m:r>
                      <a:rPr lang="en-US" altLang="zh-CN" i="1">
                        <a:latin typeface="Cambria Math" panose="02040503050406030204" pitchFamily="18" charset="0"/>
                      </a:rPr>
                      <m:t>𝐿</m:t>
                    </m:r>
                    <m:r>
                      <a:rPr lang="en-US" altLang="zh-CN" i="1">
                        <a:latin typeface="Cambria Math" panose="02040503050406030204" pitchFamily="18" charset="0"/>
                      </a:rPr>
                      <m:t>(</m:t>
                    </m:r>
                    <m:r>
                      <a:rPr lang="en-US" altLang="zh-CN" i="1">
                        <a:latin typeface="Cambria Math" panose="02040503050406030204" pitchFamily="18" charset="0"/>
                      </a:rPr>
                      <m:t>𝑓</m:t>
                    </m:r>
                    <m:d>
                      <m:dPr>
                        <m:ctrlPr>
                          <a:rPr lang="en-US" altLang="zh-CN" i="1">
                            <a:latin typeface="Cambria Math" panose="02040503050406030204" pitchFamily="18" charset="0"/>
                          </a:rPr>
                        </m:ctrlPr>
                      </m:dPr>
                      <m:e>
                        <m:r>
                          <a:rPr lang="en-US" altLang="zh-CN" i="1">
                            <a:latin typeface="Cambria Math" panose="02040503050406030204" pitchFamily="18" charset="0"/>
                          </a:rPr>
                          <m:t>𝑥</m:t>
                        </m:r>
                        <m:r>
                          <a:rPr lang="en-US" altLang="zh-CN" i="1">
                            <a:latin typeface="Cambria Math" panose="02040503050406030204" pitchFamily="18" charset="0"/>
                          </a:rPr>
                          <m:t>;</m:t>
                        </m:r>
                        <m:r>
                          <a:rPr lang="en-US" altLang="zh-CN" i="1">
                            <a:latin typeface="Cambria Math" panose="02040503050406030204" pitchFamily="18" charset="0"/>
                          </a:rPr>
                          <m:t>𝑤</m:t>
                        </m:r>
                      </m:e>
                    </m:d>
                    <m:r>
                      <a:rPr lang="en-US" altLang="zh-CN" i="1">
                        <a:latin typeface="Cambria Math" panose="02040503050406030204" pitchFamily="18" charset="0"/>
                      </a:rPr>
                      <m:t>,</m:t>
                    </m:r>
                    <m:r>
                      <a:rPr lang="en-US" altLang="zh-CN" i="1">
                        <a:latin typeface="Cambria Math" panose="02040503050406030204" pitchFamily="18" charset="0"/>
                      </a:rPr>
                      <m:t>𝑦</m:t>
                    </m:r>
                    <m:r>
                      <a:rPr lang="en-US" altLang="zh-CN" i="1">
                        <a:latin typeface="Cambria Math" panose="02040503050406030204" pitchFamily="18" charset="0"/>
                      </a:rPr>
                      <m:t>)</m:t>
                    </m:r>
                  </m:oMath>
                </a14:m>
                <a:r>
                  <a:rPr lang="en-US" altLang="zh-CN" dirty="0"/>
                  <a:t> </a:t>
                </a: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84E274FA-5BD6-B742-8392-3BA4F639B657}"/>
                  </a:ext>
                </a:extLst>
              </p:cNvPr>
              <p:cNvSpPr>
                <a:spLocks noGrp="1" noRot="1" noChangeAspect="1" noMove="1" noResize="1" noEditPoints="1" noAdjustHandles="1" noChangeArrowheads="1" noChangeShapeType="1" noTextEdit="1"/>
              </p:cNvSpPr>
              <p:nvPr>
                <p:ph idx="1"/>
              </p:nvPr>
            </p:nvSpPr>
            <p:spPr>
              <a:blipFill>
                <a:blip r:embed="rId2"/>
                <a:stretch>
                  <a:fillRect l="-1852" t="-1989"/>
                </a:stretch>
              </a:blipFill>
            </p:spPr>
            <p:txBody>
              <a:bodyPr/>
              <a:lstStyle/>
              <a:p>
                <a:r>
                  <a:rPr lang="zh-CN" altLang="en-US">
                    <a:noFill/>
                  </a:rPr>
                  <a:t> </a:t>
                </a:r>
              </a:p>
            </p:txBody>
          </p:sp>
        </mc:Fallback>
      </mc:AlternateContent>
      <p:pic>
        <p:nvPicPr>
          <p:cNvPr id="4" name="Picture 3">
            <a:extLst>
              <a:ext uri="{FF2B5EF4-FFF2-40B4-BE49-F238E27FC236}">
                <a16:creationId xmlns:a16="http://schemas.microsoft.com/office/drawing/2014/main" id="{650B919D-34B8-8546-A04A-44B85E1A0D45}"/>
              </a:ext>
            </a:extLst>
          </p:cNvPr>
          <p:cNvPicPr>
            <a:picLocks noChangeAspect="1"/>
          </p:cNvPicPr>
          <p:nvPr/>
        </p:nvPicPr>
        <p:blipFill>
          <a:blip r:embed="rId3"/>
          <a:srcRect/>
          <a:stretch/>
        </p:blipFill>
        <p:spPr>
          <a:xfrm>
            <a:off x="2051720" y="3828256"/>
            <a:ext cx="4348374" cy="800100"/>
          </a:xfrm>
          <a:prstGeom prst="rect">
            <a:avLst/>
          </a:prstGeom>
        </p:spPr>
      </p:pic>
    </p:spTree>
    <p:extLst>
      <p:ext uri="{BB962C8B-B14F-4D97-AF65-F5344CB8AC3E}">
        <p14:creationId xmlns:p14="http://schemas.microsoft.com/office/powerpoint/2010/main" val="2686343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5DAC-632E-2C44-8A24-3B1D0BEF0145}"/>
              </a:ext>
            </a:extLst>
          </p:cNvPr>
          <p:cNvSpPr>
            <a:spLocks noGrp="1"/>
          </p:cNvSpPr>
          <p:nvPr>
            <p:ph type="title"/>
          </p:nvPr>
        </p:nvSpPr>
        <p:spPr/>
        <p:txBody>
          <a:bodyPr/>
          <a:lstStyle/>
          <a:p>
            <a:r>
              <a:rPr lang="en-US" altLang="zh-CN" dirty="0"/>
              <a:t>Skip-Gram</a:t>
            </a:r>
            <a:r>
              <a:rPr lang="zh-CN" altLang="en-US" dirty="0"/>
              <a:t>模型学习</a:t>
            </a:r>
            <a:endParaRPr lang="en-US" dirty="0"/>
          </a:p>
        </p:txBody>
      </p:sp>
      <p:pic>
        <p:nvPicPr>
          <p:cNvPr id="5" name="Content Placeholder 4">
            <a:extLst>
              <a:ext uri="{FF2B5EF4-FFF2-40B4-BE49-F238E27FC236}">
                <a16:creationId xmlns:a16="http://schemas.microsoft.com/office/drawing/2014/main" id="{36D05662-D579-834E-A48D-F3A40E0F1C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5656" y="3421460"/>
            <a:ext cx="6735418" cy="2895600"/>
          </a:xfrm>
        </p:spPr>
      </p:pic>
      <p:pic>
        <p:nvPicPr>
          <p:cNvPr id="7" name="Picture 6">
            <a:extLst>
              <a:ext uri="{FF2B5EF4-FFF2-40B4-BE49-F238E27FC236}">
                <a16:creationId xmlns:a16="http://schemas.microsoft.com/office/drawing/2014/main" id="{AC0C0019-287B-B143-8AB5-76E4AED15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093" y="2545761"/>
            <a:ext cx="1079126" cy="479612"/>
          </a:xfrm>
          <a:prstGeom prst="rect">
            <a:avLst/>
          </a:prstGeom>
        </p:spPr>
      </p:pic>
      <p:pic>
        <p:nvPicPr>
          <p:cNvPr id="9" name="Picture 8">
            <a:extLst>
              <a:ext uri="{FF2B5EF4-FFF2-40B4-BE49-F238E27FC236}">
                <a16:creationId xmlns:a16="http://schemas.microsoft.com/office/drawing/2014/main" id="{62B0FAA9-2998-A944-A239-5F2A84B70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5219" y="2275979"/>
            <a:ext cx="5095875" cy="1019175"/>
          </a:xfrm>
          <a:prstGeom prst="rect">
            <a:avLst/>
          </a:prstGeom>
        </p:spPr>
      </p:pic>
      <p:sp>
        <p:nvSpPr>
          <p:cNvPr id="3" name="矩形 2">
            <a:extLst>
              <a:ext uri="{FF2B5EF4-FFF2-40B4-BE49-F238E27FC236}">
                <a16:creationId xmlns:a16="http://schemas.microsoft.com/office/drawing/2014/main" id="{BD1FFA7E-F006-DB4C-8208-38422B23C1AE}"/>
              </a:ext>
            </a:extLst>
          </p:cNvPr>
          <p:cNvSpPr/>
          <p:nvPr/>
        </p:nvSpPr>
        <p:spPr>
          <a:xfrm>
            <a:off x="442913" y="1623607"/>
            <a:ext cx="3033524" cy="523220"/>
          </a:xfrm>
          <a:prstGeom prst="rect">
            <a:avLst/>
          </a:prstGeom>
        </p:spPr>
        <p:txBody>
          <a:bodyPr wrap="square">
            <a:spAutoFit/>
          </a:bodyPr>
          <a:lstStyle/>
          <a:p>
            <a:r>
              <a:rPr lang="zh-CN" altLang="en-US" sz="2800" dirty="0">
                <a:latin typeface="KaiTi" panose="02010609060101010101" pitchFamily="49" charset="-122"/>
                <a:ea typeface="KaiTi" panose="02010609060101010101" pitchFamily="49" charset="-122"/>
              </a:rPr>
              <a:t>损失函数的梯度</a:t>
            </a:r>
          </a:p>
        </p:txBody>
      </p:sp>
    </p:spTree>
    <p:extLst>
      <p:ext uri="{BB962C8B-B14F-4D97-AF65-F5344CB8AC3E}">
        <p14:creationId xmlns:p14="http://schemas.microsoft.com/office/powerpoint/2010/main" val="1344853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6020-EF81-9842-BD7B-B93CB4A23B41}"/>
              </a:ext>
            </a:extLst>
          </p:cNvPr>
          <p:cNvSpPr>
            <a:spLocks noGrp="1"/>
          </p:cNvSpPr>
          <p:nvPr>
            <p:ph type="title"/>
          </p:nvPr>
        </p:nvSpPr>
        <p:spPr/>
        <p:txBody>
          <a:bodyPr/>
          <a:lstStyle/>
          <a:p>
            <a:r>
              <a:rPr lang="en-US" altLang="zh-CN" dirty="0"/>
              <a:t>Skip-Gram</a:t>
            </a:r>
            <a:r>
              <a:rPr lang="zh-CN" altLang="en-US" dirty="0"/>
              <a:t>模型学习</a:t>
            </a:r>
            <a:endParaRPr lang="en-US" dirty="0"/>
          </a:p>
        </p:txBody>
      </p:sp>
      <p:pic>
        <p:nvPicPr>
          <p:cNvPr id="5" name="Content Placeholder 4">
            <a:extLst>
              <a:ext uri="{FF2B5EF4-FFF2-40B4-BE49-F238E27FC236}">
                <a16:creationId xmlns:a16="http://schemas.microsoft.com/office/drawing/2014/main" id="{105869D5-C247-3643-8339-9D87B256B67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27584" y="3171325"/>
            <a:ext cx="7717100" cy="2153609"/>
          </a:xfrm>
        </p:spPr>
      </p:pic>
      <p:sp>
        <p:nvSpPr>
          <p:cNvPr id="6" name="TextBox 5">
            <a:extLst>
              <a:ext uri="{FF2B5EF4-FFF2-40B4-BE49-F238E27FC236}">
                <a16:creationId xmlns:a16="http://schemas.microsoft.com/office/drawing/2014/main" id="{9B0F4B20-85B3-9246-9CAA-1FA13C26A04B}"/>
              </a:ext>
            </a:extLst>
          </p:cNvPr>
          <p:cNvSpPr txBox="1"/>
          <p:nvPr/>
        </p:nvSpPr>
        <p:spPr>
          <a:xfrm>
            <a:off x="611560" y="2625106"/>
            <a:ext cx="5416868" cy="461665"/>
          </a:xfrm>
          <a:prstGeom prst="rect">
            <a:avLst/>
          </a:prstGeom>
          <a:noFill/>
        </p:spPr>
        <p:txBody>
          <a:bodyPr wrap="none" rtlCol="0">
            <a:spAutoFit/>
          </a:bodyPr>
          <a:lstStyle/>
          <a:p>
            <a:r>
              <a:rPr lang="zh-CN" altLang="en-US" sz="2400" dirty="0">
                <a:latin typeface="KaiTi" panose="02010609060101010101" pitchFamily="49" charset="-122"/>
                <a:ea typeface="KaiTi" panose="02010609060101010101" pitchFamily="49" charset="-122"/>
              </a:rPr>
              <a:t>随机初始化</a:t>
            </a:r>
            <a:r>
              <a:rPr lang="en-US" sz="2400" dirty="0">
                <a:latin typeface="+mn-lt"/>
                <a:ea typeface="KaiTi" panose="02010609060101010101" pitchFamily="49" charset="-122"/>
              </a:rPr>
              <a:t>C</a:t>
            </a:r>
            <a:r>
              <a:rPr lang="zh-CN" altLang="en-US" sz="2400" dirty="0">
                <a:latin typeface="KaiTi" panose="02010609060101010101" pitchFamily="49" charset="-122"/>
                <a:ea typeface="KaiTi" panose="02010609060101010101" pitchFamily="49" charset="-122"/>
              </a:rPr>
              <a:t>和</a:t>
            </a:r>
            <a:r>
              <a:rPr lang="en-US" sz="2400" dirty="0">
                <a:latin typeface="+mn-lt"/>
                <a:ea typeface="KaiTi" panose="02010609060101010101" pitchFamily="49" charset="-122"/>
              </a:rPr>
              <a:t>W</a:t>
            </a:r>
            <a:r>
              <a:rPr lang="zh-CN" altLang="en-US" sz="2400" dirty="0">
                <a:latin typeface="KaiTi" panose="02010609060101010101" pitchFamily="49" charset="-122"/>
                <a:ea typeface="KaiTi" panose="02010609060101010101" pitchFamily="49" charset="-122"/>
              </a:rPr>
              <a:t>矩阵，然后逐步变化</a:t>
            </a:r>
            <a:endParaRPr lang="en-US" sz="2400" dirty="0">
              <a:latin typeface="KaiTi" panose="02010609060101010101" pitchFamily="49" charset="-122"/>
              <a:ea typeface="KaiTi" panose="02010609060101010101" pitchFamily="49" charset="-122"/>
            </a:endParaRPr>
          </a:p>
        </p:txBody>
      </p:sp>
      <p:sp>
        <p:nvSpPr>
          <p:cNvPr id="3" name="矩形 2">
            <a:extLst>
              <a:ext uri="{FF2B5EF4-FFF2-40B4-BE49-F238E27FC236}">
                <a16:creationId xmlns:a16="http://schemas.microsoft.com/office/drawing/2014/main" id="{B95C0623-5DC8-CB4B-BEE4-27E49EB473E5}"/>
              </a:ext>
            </a:extLst>
          </p:cNvPr>
          <p:cNvSpPr/>
          <p:nvPr/>
        </p:nvSpPr>
        <p:spPr>
          <a:xfrm>
            <a:off x="611560" y="2017333"/>
            <a:ext cx="2422458" cy="523220"/>
          </a:xfrm>
          <a:prstGeom prst="rect">
            <a:avLst/>
          </a:prstGeom>
        </p:spPr>
        <p:txBody>
          <a:bodyPr wrap="none">
            <a:spAutoFit/>
          </a:bodyPr>
          <a:lstStyle/>
          <a:p>
            <a:r>
              <a:rPr lang="en-US" altLang="zh-CN" sz="2800" dirty="0"/>
              <a:t>SGD</a:t>
            </a:r>
            <a:r>
              <a:rPr lang="zh-CN" altLang="en-US" sz="2800" dirty="0">
                <a:latin typeface="KaiTi" panose="02010609060101010101" pitchFamily="49" charset="-122"/>
                <a:ea typeface="KaiTi" panose="02010609060101010101" pitchFamily="49" charset="-122"/>
              </a:rPr>
              <a:t>更新方程</a:t>
            </a:r>
          </a:p>
        </p:txBody>
      </p:sp>
    </p:spTree>
    <p:extLst>
      <p:ext uri="{BB962C8B-B14F-4D97-AF65-F5344CB8AC3E}">
        <p14:creationId xmlns:p14="http://schemas.microsoft.com/office/powerpoint/2010/main" val="1490214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0CCD-962A-C041-9A70-E2F395F5D4BA}"/>
              </a:ext>
            </a:extLst>
          </p:cNvPr>
          <p:cNvSpPr>
            <a:spLocks noGrp="1"/>
          </p:cNvSpPr>
          <p:nvPr>
            <p:ph type="title"/>
          </p:nvPr>
        </p:nvSpPr>
        <p:spPr/>
        <p:txBody>
          <a:bodyPr/>
          <a:lstStyle/>
          <a:p>
            <a:r>
              <a:rPr lang="en-US" altLang="zh-CN" dirty="0"/>
              <a:t>Skip-Gram</a:t>
            </a:r>
            <a:r>
              <a:rPr lang="zh-CN" altLang="en-US" dirty="0"/>
              <a:t>模型学习</a:t>
            </a:r>
            <a:endParaRPr lang="en-US" dirty="0"/>
          </a:p>
        </p:txBody>
      </p:sp>
      <p:sp>
        <p:nvSpPr>
          <p:cNvPr id="3" name="Content Placeholder 2">
            <a:extLst>
              <a:ext uri="{FF2B5EF4-FFF2-40B4-BE49-F238E27FC236}">
                <a16:creationId xmlns:a16="http://schemas.microsoft.com/office/drawing/2014/main" id="{84104A14-DC4C-6A4C-AD35-32D2AB76A995}"/>
              </a:ext>
            </a:extLst>
          </p:cNvPr>
          <p:cNvSpPr>
            <a:spLocks noGrp="1"/>
          </p:cNvSpPr>
          <p:nvPr>
            <p:ph idx="1"/>
          </p:nvPr>
        </p:nvSpPr>
        <p:spPr/>
        <p:txBody>
          <a:bodyPr/>
          <a:lstStyle/>
          <a:p>
            <a:pPr marL="0" indent="0">
              <a:buNone/>
            </a:pPr>
            <a:r>
              <a:rPr lang="zh-CN" altLang="en-US" dirty="0"/>
              <a:t>两个嵌入集</a:t>
            </a:r>
            <a:endParaRPr lang="en-US" altLang="zh-CN" dirty="0"/>
          </a:p>
          <a:p>
            <a:pPr marL="0" indent="0">
              <a:buNone/>
            </a:pPr>
            <a:r>
              <a:rPr lang="zh-CN" altLang="en-US" dirty="0"/>
              <a:t>    </a:t>
            </a:r>
            <a:r>
              <a:rPr lang="en-US" dirty="0"/>
              <a:t>SGNS </a:t>
            </a:r>
            <a:r>
              <a:rPr lang="zh-CN" altLang="en-US" dirty="0"/>
              <a:t>同时学习两个嵌入集</a:t>
            </a:r>
            <a:endParaRPr lang="en-US" dirty="0"/>
          </a:p>
          <a:p>
            <a:pPr marL="0" indent="0">
              <a:buNone/>
            </a:pPr>
            <a:r>
              <a:rPr lang="zh-CN" altLang="en-US" dirty="0"/>
              <a:t>          目标嵌入矩阵</a:t>
            </a:r>
            <a:r>
              <a:rPr lang="en-US" dirty="0"/>
              <a:t>W</a:t>
            </a:r>
          </a:p>
          <a:p>
            <a:pPr marL="0" indent="0">
              <a:buNone/>
            </a:pPr>
            <a:r>
              <a:rPr lang="zh-CN" altLang="en-US" dirty="0"/>
              <a:t>          上下文嵌入矩阵</a:t>
            </a:r>
            <a:r>
              <a:rPr lang="en-US" dirty="0"/>
              <a:t>C </a:t>
            </a:r>
          </a:p>
        </p:txBody>
      </p:sp>
    </p:spTree>
    <p:extLst>
      <p:ext uri="{BB962C8B-B14F-4D97-AF65-F5344CB8AC3E}">
        <p14:creationId xmlns:p14="http://schemas.microsoft.com/office/powerpoint/2010/main" val="29230015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714769"/>
            <a:ext cx="7543800" cy="680397"/>
          </a:xfrm>
        </p:spPr>
        <p:txBody>
          <a:bodyPr>
            <a:normAutofit fontScale="90000"/>
          </a:bodyPr>
          <a:lstStyle/>
          <a:p>
            <a:r>
              <a:rPr lang="en-US" altLang="zh-CN" dirty="0"/>
              <a:t>Skip-Gram</a:t>
            </a:r>
            <a:r>
              <a:rPr lang="zh-CN" altLang="en-US" dirty="0"/>
              <a:t>模型学习：总结</a:t>
            </a:r>
            <a:endParaRPr lang="en-US" dirty="0"/>
          </a:p>
        </p:txBody>
      </p:sp>
      <p:sp>
        <p:nvSpPr>
          <p:cNvPr id="3" name="Content Placeholder 2"/>
          <p:cNvSpPr>
            <a:spLocks noGrp="1"/>
          </p:cNvSpPr>
          <p:nvPr>
            <p:ph idx="1"/>
          </p:nvPr>
        </p:nvSpPr>
        <p:spPr>
          <a:xfrm>
            <a:off x="525780" y="1916832"/>
            <a:ext cx="8092440" cy="3886200"/>
          </a:xfrm>
        </p:spPr>
        <p:txBody>
          <a:bodyPr>
            <a:noAutofit/>
          </a:bodyPr>
          <a:lstStyle/>
          <a:p>
            <a:r>
              <a:rPr lang="zh-CN" altLang="en-US" sz="2800" dirty="0"/>
              <a:t>使用</a:t>
            </a:r>
            <a:r>
              <a:rPr lang="en-US" sz="2800" dirty="0"/>
              <a:t>V</a:t>
            </a:r>
            <a:r>
              <a:rPr lang="zh-CN" altLang="en-US" sz="2800" dirty="0"/>
              <a:t>个随机的</a:t>
            </a:r>
            <a:r>
              <a:rPr lang="en-US" sz="2800" dirty="0"/>
              <a:t>d-</a:t>
            </a:r>
            <a:r>
              <a:rPr lang="zh-CN" altLang="en-US" sz="2800" dirty="0"/>
              <a:t>维向量初始化嵌入向量</a:t>
            </a:r>
            <a:endParaRPr lang="en-US" sz="2800" dirty="0"/>
          </a:p>
          <a:p>
            <a:r>
              <a:rPr lang="zh-CN" altLang="en-US" sz="2800" dirty="0"/>
              <a:t>基于嵌入向量相似度训练一个分类器</a:t>
            </a:r>
            <a:endParaRPr lang="en-US" sz="2800" dirty="0"/>
          </a:p>
          <a:p>
            <a:pPr marL="307181" lvl="1" indent="-129779"/>
            <a:r>
              <a:rPr lang="zh-CN" altLang="en-US" sz="2400" dirty="0"/>
              <a:t>从训练语料中选择上下文相关词对为正向样本</a:t>
            </a:r>
            <a:endParaRPr lang="en-US" sz="2400" dirty="0"/>
          </a:p>
          <a:p>
            <a:pPr marL="307181" lvl="1" indent="-129779"/>
            <a:r>
              <a:rPr lang="zh-CN" altLang="en-US" sz="2400" dirty="0"/>
              <a:t>选择训练语料中未出现的上下文相关词对为负向样本</a:t>
            </a:r>
            <a:endParaRPr lang="en-US" sz="2400" dirty="0"/>
          </a:p>
          <a:p>
            <a:pPr marL="307181" lvl="1" indent="-129779"/>
            <a:r>
              <a:rPr lang="zh-CN" altLang="en-US" sz="2400" dirty="0"/>
              <a:t>训练分类器同时调节所有词的嵌入向量直到损失函数达到最小</a:t>
            </a:r>
            <a:endParaRPr lang="en-US" sz="2400" dirty="0"/>
          </a:p>
          <a:p>
            <a:pPr marL="307181" lvl="1" indent="-129779"/>
            <a:r>
              <a:rPr lang="zh-CN" altLang="en-US" sz="2400" dirty="0"/>
              <a:t>分类器的权重向量为最终各个单词的嵌入向量</a:t>
            </a:r>
            <a:endParaRPr lang="en-US" sz="2400" dirty="0"/>
          </a:p>
        </p:txBody>
      </p:sp>
    </p:spTree>
    <p:extLst>
      <p:ext uri="{BB962C8B-B14F-4D97-AF65-F5344CB8AC3E}">
        <p14:creationId xmlns:p14="http://schemas.microsoft.com/office/powerpoint/2010/main" val="20549587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 altLang="zh-CN" dirty="0"/>
              <a:t>Word2vec</a:t>
            </a:r>
            <a:r>
              <a:rPr lang="zh-CN" altLang="en-US" dirty="0"/>
              <a:t>词向量</a:t>
            </a:r>
          </a:p>
        </p:txBody>
      </p:sp>
      <p:sp>
        <p:nvSpPr>
          <p:cNvPr id="13315" name="Rectangle 3"/>
          <p:cNvSpPr>
            <a:spLocks noGrp="1" noChangeArrowheads="1"/>
          </p:cNvSpPr>
          <p:nvPr>
            <p:ph type="body" idx="1"/>
          </p:nvPr>
        </p:nvSpPr>
        <p:spPr/>
        <p:txBody>
          <a:bodyPr/>
          <a:lstStyle/>
          <a:p>
            <a:pPr marL="0" indent="0" eaLnBrk="1" hangingPunct="1">
              <a:buNone/>
            </a:pPr>
            <a:endParaRPr lang="en-US" altLang="zh-CN" sz="2800" b="1" dirty="0"/>
          </a:p>
          <a:p>
            <a:pPr eaLnBrk="1" hangingPunct="1"/>
            <a:r>
              <a:rPr lang="en-US" altLang="zh-CN" sz="2800" b="1" dirty="0"/>
              <a:t>7.5.1 Skip-gram</a:t>
            </a:r>
            <a:r>
              <a:rPr lang="zh-CN" altLang="en-US" sz="2800" b="1" dirty="0"/>
              <a:t>词向量模型</a:t>
            </a:r>
          </a:p>
          <a:p>
            <a:pPr eaLnBrk="1" hangingPunct="1"/>
            <a:r>
              <a:rPr lang="en-US" altLang="zh-CN" sz="2800" b="1" dirty="0"/>
              <a:t>7.5.2 Skip-gram</a:t>
            </a:r>
            <a:r>
              <a:rPr lang="zh-CN" altLang="en-US" sz="2800" b="1" dirty="0"/>
              <a:t>模型学习</a:t>
            </a:r>
          </a:p>
          <a:p>
            <a:pPr eaLnBrk="1" hangingPunct="1"/>
            <a:r>
              <a:rPr lang="en-US" altLang="zh-CN" sz="2800" b="1" dirty="0"/>
              <a:t>7.5.3 </a:t>
            </a:r>
            <a:r>
              <a:rPr lang="zh-CN" altLang="en-US" sz="2800" b="1" dirty="0"/>
              <a:t>词向量应用与评估</a:t>
            </a:r>
            <a:endParaRPr lang="en-US" altLang="zh-CN" sz="2800" b="1" dirty="0"/>
          </a:p>
        </p:txBody>
      </p:sp>
    </p:spTree>
    <p:extLst>
      <p:ext uri="{BB962C8B-B14F-4D97-AF65-F5344CB8AC3E}">
        <p14:creationId xmlns:p14="http://schemas.microsoft.com/office/powerpoint/2010/main" val="39503931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703996"/>
          </a:xfrm>
        </p:spPr>
        <p:txBody>
          <a:bodyPr>
            <a:normAutofit/>
          </a:bodyPr>
          <a:lstStyle/>
          <a:p>
            <a:r>
              <a:rPr lang="zh-CN" altLang="en-US" dirty="0"/>
              <a:t>词向量应用与评估</a:t>
            </a:r>
            <a:endParaRPr lang="en-US" dirty="0"/>
          </a:p>
        </p:txBody>
      </p:sp>
      <p:sp>
        <p:nvSpPr>
          <p:cNvPr id="6" name="Content Placeholder 5"/>
          <p:cNvSpPr>
            <a:spLocks noGrp="1"/>
          </p:cNvSpPr>
          <p:nvPr>
            <p:ph idx="1"/>
          </p:nvPr>
        </p:nvSpPr>
        <p:spPr>
          <a:xfrm>
            <a:off x="796294" y="2282637"/>
            <a:ext cx="7543801" cy="3278294"/>
          </a:xfrm>
        </p:spPr>
        <p:txBody>
          <a:bodyPr>
            <a:normAutofit fontScale="92500" lnSpcReduction="10000"/>
          </a:bodyPr>
          <a:lstStyle/>
          <a:p>
            <a:r>
              <a:rPr lang="en-US" sz="3200" dirty="0"/>
              <a:t>C = ±2 </a:t>
            </a:r>
            <a:r>
              <a:rPr lang="zh-CN" altLang="en-US" sz="3200" dirty="0"/>
              <a:t>单词</a:t>
            </a:r>
            <a:r>
              <a:rPr lang="zh-CN" altLang="en-US" dirty="0"/>
              <a:t>距离</a:t>
            </a:r>
            <a:r>
              <a:rPr lang="en-US" sz="3200" i="1" dirty="0"/>
              <a:t>Hogwarts:</a:t>
            </a:r>
          </a:p>
          <a:p>
            <a:pPr lvl="1"/>
            <a:r>
              <a:rPr lang="en-US" sz="2800" i="1" dirty="0"/>
              <a:t>Sunnydale</a:t>
            </a:r>
          </a:p>
          <a:p>
            <a:pPr lvl="1"/>
            <a:r>
              <a:rPr lang="en-US" sz="2800" i="1" dirty="0" err="1"/>
              <a:t>Evernight</a:t>
            </a:r>
            <a:endParaRPr lang="en-US" sz="2800" i="1" dirty="0"/>
          </a:p>
          <a:p>
            <a:r>
              <a:rPr lang="en-US" sz="3200" dirty="0"/>
              <a:t>C = ±5 </a:t>
            </a:r>
            <a:r>
              <a:rPr lang="zh-CN" altLang="en-US" sz="3200" dirty="0"/>
              <a:t>单词距离</a:t>
            </a:r>
            <a:r>
              <a:rPr lang="en-US" sz="3200" i="1" dirty="0"/>
              <a:t>Hogwarts:</a:t>
            </a:r>
          </a:p>
          <a:p>
            <a:pPr lvl="1"/>
            <a:r>
              <a:rPr lang="en-US" sz="2800" i="1" dirty="0"/>
              <a:t>Dumbledore</a:t>
            </a:r>
          </a:p>
          <a:p>
            <a:pPr lvl="1"/>
            <a:r>
              <a:rPr lang="en-US" sz="2800" i="1" dirty="0"/>
              <a:t>Malfoy</a:t>
            </a:r>
          </a:p>
          <a:p>
            <a:pPr lvl="1"/>
            <a:r>
              <a:rPr lang="en-US" sz="2800" i="1" dirty="0" err="1"/>
              <a:t>halfblood</a:t>
            </a:r>
            <a:endParaRPr lang="en-US" sz="2800" i="1" dirty="0"/>
          </a:p>
          <a:p>
            <a:pPr lvl="1"/>
            <a:endParaRPr lang="en-US" sz="2200" i="1" dirty="0"/>
          </a:p>
        </p:txBody>
      </p:sp>
      <p:sp>
        <p:nvSpPr>
          <p:cNvPr id="3" name="TextBox 2">
            <a:extLst>
              <a:ext uri="{FF2B5EF4-FFF2-40B4-BE49-F238E27FC236}">
                <a16:creationId xmlns:a16="http://schemas.microsoft.com/office/drawing/2014/main" id="{2CF812D2-77F0-6942-B278-E40C9CCEAD9F}"/>
              </a:ext>
            </a:extLst>
          </p:cNvPr>
          <p:cNvSpPr txBox="1"/>
          <p:nvPr/>
        </p:nvSpPr>
        <p:spPr>
          <a:xfrm>
            <a:off x="849212" y="1556792"/>
            <a:ext cx="5861448" cy="523220"/>
          </a:xfrm>
          <a:prstGeom prst="rect">
            <a:avLst/>
          </a:prstGeom>
          <a:noFill/>
        </p:spPr>
        <p:txBody>
          <a:bodyPr wrap="square" rtlCol="0">
            <a:spAutoFit/>
          </a:bodyPr>
          <a:lstStyle/>
          <a:p>
            <a:r>
              <a:rPr lang="zh-CN" altLang="en-US" sz="2800" dirty="0">
                <a:latin typeface="KaiTi" panose="02010609060101010101" pitchFamily="49" charset="-122"/>
                <a:ea typeface="KaiTi" panose="02010609060101010101" pitchFamily="49" charset="-122"/>
              </a:rPr>
              <a:t>依赖于窗口大小</a:t>
            </a:r>
            <a:r>
              <a:rPr lang="en-US" altLang="zh-CN" sz="2800" dirty="0">
                <a:latin typeface="+mn-lt"/>
                <a:ea typeface="KaiTi" panose="02010609060101010101" pitchFamily="49" charset="-122"/>
              </a:rPr>
              <a:t>C</a:t>
            </a:r>
            <a:endParaRPr lang="en-US" sz="2800" dirty="0">
              <a:latin typeface="+mn-lt"/>
              <a:ea typeface="KaiTi" panose="02010609060101010101" pitchFamily="49" charset="-122"/>
            </a:endParaRPr>
          </a:p>
        </p:txBody>
      </p:sp>
    </p:spTree>
    <p:extLst>
      <p:ext uri="{BB962C8B-B14F-4D97-AF65-F5344CB8AC3E}">
        <p14:creationId xmlns:p14="http://schemas.microsoft.com/office/powerpoint/2010/main" val="2573436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词向量应用与评估</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1422227"/>
                <a:ext cx="8686800" cy="3333750"/>
              </a:xfrm>
            </p:spPr>
            <p:txBody>
              <a:bodyPr/>
              <a:lstStyle/>
              <a:p>
                <a:pPr marL="0" indent="0">
                  <a:buNone/>
                </a:pPr>
                <a:r>
                  <a:rPr lang="zh-CN" altLang="en-US" dirty="0"/>
                  <a:t>类比：嵌入可以获取语义关系</a:t>
                </a:r>
                <a:endParaRPr lang="en-US" dirty="0"/>
              </a:p>
              <a:p>
                <a:pPr marL="0" indent="0">
                  <a:buNone/>
                </a:pPr>
                <a:r>
                  <a:rPr lang="en-US" sz="2800" dirty="0"/>
                  <a:t>vector(</a:t>
                </a:r>
                <a:r>
                  <a:rPr lang="en-US" sz="2800" i="1" dirty="0"/>
                  <a:t>‘king’</a:t>
                </a:r>
                <a:r>
                  <a:rPr lang="en-US" sz="2800" dirty="0"/>
                  <a:t>) - vector(</a:t>
                </a:r>
                <a:r>
                  <a:rPr lang="en-US" sz="2800" i="1" dirty="0"/>
                  <a:t>‘man’</a:t>
                </a:r>
                <a:r>
                  <a:rPr lang="en-US" sz="2800" dirty="0"/>
                  <a:t>) + vector(</a:t>
                </a:r>
                <a:r>
                  <a:rPr lang="en-US" sz="2800" i="1" dirty="0"/>
                  <a:t>‘woman’</a:t>
                </a:r>
                <a:r>
                  <a:rPr lang="en-US" sz="2800" dirty="0"/>
                  <a:t>)  </a:t>
                </a:r>
                <a14:m>
                  <m:oMath xmlns:m="http://schemas.openxmlformats.org/officeDocument/2006/math">
                    <m:r>
                      <a:rPr lang="en-US" sz="2800" i="1" dirty="0" smtClean="0">
                        <a:latin typeface="Cambria Math" charset="0"/>
                        <a:ea typeface="Cambria Math" charset="0"/>
                        <a:cs typeface="Cambria Math" charset="0"/>
                      </a:rPr>
                      <m:t>≈</m:t>
                    </m:r>
                    <m:r>
                      <a:rPr lang="en-US" sz="2800" b="0" i="1" dirty="0" smtClean="0">
                        <a:latin typeface="Cambria Math" charset="0"/>
                        <a:ea typeface="Cambria Math" charset="0"/>
                        <a:cs typeface="Cambria Math" charset="0"/>
                      </a:rPr>
                      <m:t> </m:t>
                    </m:r>
                  </m:oMath>
                </a14:m>
                <a:r>
                  <a:rPr lang="en-US" sz="2800" dirty="0"/>
                  <a:t>vector(‘queen’)</a:t>
                </a:r>
              </a:p>
              <a:p>
                <a:pPr marL="0" indent="0">
                  <a:buNone/>
                </a:pPr>
                <a:r>
                  <a:rPr lang="en-US" sz="2800" dirty="0"/>
                  <a:t>vector(</a:t>
                </a:r>
                <a:r>
                  <a:rPr lang="en-US" sz="2800" i="1" dirty="0"/>
                  <a:t>‘Paris’</a:t>
                </a:r>
                <a:r>
                  <a:rPr lang="en-US" sz="2800" dirty="0"/>
                  <a:t>) - vector(</a:t>
                </a:r>
                <a:r>
                  <a:rPr lang="en-US" sz="2800" i="1" dirty="0"/>
                  <a:t>‘France’</a:t>
                </a:r>
                <a:r>
                  <a:rPr lang="en-US" sz="2800" dirty="0"/>
                  <a:t>) + vector(</a:t>
                </a:r>
                <a:r>
                  <a:rPr lang="en-US" sz="2800" i="1" dirty="0"/>
                  <a:t>‘Italy’</a:t>
                </a:r>
                <a:r>
                  <a:rPr lang="en-US" sz="2800" dirty="0"/>
                  <a:t>) </a:t>
                </a:r>
                <a14:m>
                  <m:oMath xmlns:m="http://schemas.openxmlformats.org/officeDocument/2006/math">
                    <m:r>
                      <a:rPr lang="en-US" sz="2800" i="1" dirty="0">
                        <a:latin typeface="Cambria Math" charset="0"/>
                        <a:ea typeface="Cambria Math" charset="0"/>
                        <a:cs typeface="Cambria Math" charset="0"/>
                      </a:rPr>
                      <m:t>≈</m:t>
                    </m:r>
                  </m:oMath>
                </a14:m>
                <a:r>
                  <a:rPr lang="en-US" sz="2800" dirty="0"/>
                  <a:t> vector(‘Rome’)</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1422227"/>
                <a:ext cx="8686800" cy="3333750"/>
              </a:xfrm>
              <a:blipFill>
                <a:blip r:embed="rId2"/>
                <a:stretch>
                  <a:fillRect l="-1754" t="-3042"/>
                </a:stretch>
              </a:blipFill>
            </p:spPr>
            <p:txBody>
              <a:bodyPr/>
              <a:lstStyle/>
              <a:p>
                <a:r>
                  <a:rPr lang="zh-CN" altLang="en-US">
                    <a:noFill/>
                  </a:rPr>
                  <a:t> </a:t>
                </a:r>
              </a:p>
            </p:txBody>
          </p:sp>
        </mc:Fallback>
      </mc:AlternateContent>
      <p:sp>
        <p:nvSpPr>
          <p:cNvPr id="4" name="Slide Number Placeholder 3"/>
          <p:cNvSpPr>
            <a:spLocks noGrp="1"/>
          </p:cNvSpPr>
          <p:nvPr>
            <p:ph type="sldNum" sz="quarter" idx="4294967295"/>
          </p:nvPr>
        </p:nvSpPr>
        <p:spPr>
          <a:xfrm>
            <a:off x="304800" y="5562600"/>
            <a:ext cx="1981200" cy="342900"/>
          </a:xfrm>
          <a:prstGeom prst="rect">
            <a:avLst/>
          </a:prstGeom>
        </p:spPr>
        <p:txBody>
          <a:bodyPr/>
          <a:lstStyle/>
          <a:p>
            <a:fld id="{10F35DC5-7E65-8247-99AB-4E984F8A921E}" type="slidenum">
              <a:rPr lang="en-US" smtClean="0"/>
              <a:pPr/>
              <a:t>77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43" y="3864941"/>
            <a:ext cx="7269513" cy="2588695"/>
          </a:xfrm>
          <a:prstGeom prst="rect">
            <a:avLst/>
          </a:prstGeom>
        </p:spPr>
      </p:pic>
    </p:spTree>
    <p:extLst>
      <p:ext uri="{BB962C8B-B14F-4D97-AF65-F5344CB8AC3E}">
        <p14:creationId xmlns:p14="http://schemas.microsoft.com/office/powerpoint/2010/main" val="15739186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p:nvPr>
        </p:nvSpPr>
        <p:spPr>
          <a:xfrm>
            <a:off x="883081" y="349746"/>
            <a:ext cx="7783768" cy="921453"/>
          </a:xfrm>
          <a:prstGeom prst="rect">
            <a:avLst/>
          </a:prstGeom>
        </p:spPr>
        <p:txBody>
          <a:bodyPr>
            <a:normAutofit/>
          </a:bodyPr>
          <a:lstStyle/>
          <a:p>
            <a:pPr lvl="0">
              <a:defRPr sz="1800"/>
            </a:pPr>
            <a:r>
              <a:rPr lang="zh-CN" altLang="en-US" sz="4000" dirty="0">
                <a:solidFill>
                  <a:srgbClr val="006666"/>
                </a:solidFill>
              </a:rPr>
              <a:t>词向量应用与评估</a:t>
            </a:r>
            <a:endParaRPr sz="85700" dirty="0"/>
          </a:p>
        </p:txBody>
      </p:sp>
      <p:sp>
        <p:nvSpPr>
          <p:cNvPr id="102" name="Shape 102"/>
          <p:cNvSpPr>
            <a:spLocks noGrp="1"/>
          </p:cNvSpPr>
          <p:nvPr>
            <p:ph type="sldNum" sz="quarter" idx="2"/>
          </p:nvPr>
        </p:nvSpPr>
        <p:spPr>
          <a:xfrm>
            <a:off x="8756166" y="6465094"/>
            <a:ext cx="89298" cy="139375"/>
          </a:xfrm>
          <a:prstGeom prst="rect">
            <a:avLst/>
          </a:prstGeom>
          <a:extLst>
            <a:ext uri="{C572A759-6A51-4108-AA02-DFA0A04FC94B}">
              <ma14:wrappingTextBoxFlag xmlns="" xmlns:ma14="http://schemas.microsoft.com/office/mac/drawingml/2011/main" val="1"/>
            </a:ext>
          </a:extLst>
        </p:spPr>
        <p:txBody>
          <a:bodyPr/>
          <a:lstStyle/>
          <a:p>
            <a:pPr lvl="0">
              <a:defRPr sz="1800"/>
            </a:pPr>
            <a:fld id="{86CB4B4D-7CA3-9044-876B-883B54F8677D}" type="slidenum">
              <a:rPr sz="2200"/>
              <a:t>78</a:t>
            </a:fld>
            <a:endParaRPr sz="2200"/>
          </a:p>
        </p:txBody>
      </p:sp>
      <p:sp>
        <p:nvSpPr>
          <p:cNvPr id="103" name="Shape 103"/>
          <p:cNvSpPr/>
          <p:nvPr/>
        </p:nvSpPr>
        <p:spPr>
          <a:xfrm>
            <a:off x="4504405" y="5363812"/>
            <a:ext cx="99386" cy="33855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800">
                <a:latin typeface="Helvetica Light"/>
                <a:ea typeface="Helvetica Light"/>
                <a:cs typeface="Helvetica Light"/>
                <a:sym typeface="Helvetica Light"/>
              </a:defRPr>
            </a:lvl1pPr>
          </a:lstStyle>
          <a:p>
            <a:pPr lvl="0"/>
            <a:r>
              <a:rPr sz="2200"/>
              <a:t>￼</a:t>
            </a:r>
          </a:p>
        </p:txBody>
      </p:sp>
      <p:sp>
        <p:nvSpPr>
          <p:cNvPr id="104" name="Shape 104"/>
          <p:cNvSpPr/>
          <p:nvPr/>
        </p:nvSpPr>
        <p:spPr>
          <a:xfrm>
            <a:off x="4374759" y="5093777"/>
            <a:ext cx="179382" cy="2831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defRPr sz="1800">
                <a:latin typeface="Helvetica Light"/>
                <a:ea typeface="Helvetica Light"/>
                <a:cs typeface="Helvetica Light"/>
                <a:sym typeface="Helvetica Light"/>
              </a:defRPr>
            </a:lvl1pPr>
          </a:lstStyle>
          <a:p>
            <a:pPr lvl="0"/>
            <a:r>
              <a:rPr sz="2200"/>
              <a:t>￼</a:t>
            </a:r>
          </a:p>
        </p:txBody>
      </p:sp>
      <p:sp>
        <p:nvSpPr>
          <p:cNvPr id="105" name="Shape 105"/>
          <p:cNvSpPr/>
          <p:nvPr/>
        </p:nvSpPr>
        <p:spPr>
          <a:xfrm>
            <a:off x="300682" y="4668159"/>
            <a:ext cx="8577183" cy="151473"/>
          </a:xfrm>
          <a:prstGeom prst="leftRightArrow">
            <a:avLst>
              <a:gd name="adj1" fmla="val 32000"/>
              <a:gd name="adj2" fmla="val 274132"/>
            </a:avLst>
          </a:prstGeom>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latin typeface="Helvetica Light"/>
                <a:ea typeface="Helvetica Light"/>
                <a:cs typeface="Helvetica Light"/>
                <a:sym typeface="Helvetica Light"/>
              </a:defRPr>
            </a:pPr>
            <a:endParaRPr sz="2200"/>
          </a:p>
        </p:txBody>
      </p:sp>
      <p:pic>
        <p:nvPicPr>
          <p:cNvPr id="106" name="book.jpg"/>
          <p:cNvPicPr/>
          <p:nvPr/>
        </p:nvPicPr>
        <p:blipFill>
          <a:blip r:embed="rId2"/>
          <a:stretch>
            <a:fillRect/>
          </a:stretch>
        </p:blipFill>
        <p:spPr>
          <a:xfrm>
            <a:off x="460447" y="4813638"/>
            <a:ext cx="973337" cy="730003"/>
          </a:xfrm>
          <a:prstGeom prst="rect">
            <a:avLst/>
          </a:prstGeom>
          <a:ln w="12700">
            <a:miter lim="400000"/>
          </a:ln>
        </p:spPr>
      </p:pic>
      <p:pic>
        <p:nvPicPr>
          <p:cNvPr id="107" name="open-book.jpg"/>
          <p:cNvPicPr/>
          <p:nvPr/>
        </p:nvPicPr>
        <p:blipFill>
          <a:blip r:embed="rId3"/>
          <a:srcRect/>
          <a:stretch>
            <a:fillRect/>
          </a:stretch>
        </p:blipFill>
        <p:spPr>
          <a:xfrm>
            <a:off x="4111855" y="4825985"/>
            <a:ext cx="1221633" cy="817887"/>
          </a:xfrm>
          <a:prstGeom prst="rect">
            <a:avLst/>
          </a:prstGeom>
          <a:ln w="12700">
            <a:miter lim="400000"/>
          </a:ln>
        </p:spPr>
      </p:pic>
      <p:pic>
        <p:nvPicPr>
          <p:cNvPr id="108" name="kindle-voyage-100441320-orig.jpg"/>
          <p:cNvPicPr/>
          <p:nvPr/>
        </p:nvPicPr>
        <p:blipFill>
          <a:blip r:embed="rId4"/>
          <a:stretch>
            <a:fillRect/>
          </a:stretch>
        </p:blipFill>
        <p:spPr>
          <a:xfrm>
            <a:off x="8011620" y="4813638"/>
            <a:ext cx="655229" cy="749418"/>
          </a:xfrm>
          <a:prstGeom prst="rect">
            <a:avLst/>
          </a:prstGeom>
          <a:ln w="12700">
            <a:miter lim="400000"/>
          </a:ln>
        </p:spPr>
      </p:pic>
      <p:sp>
        <p:nvSpPr>
          <p:cNvPr id="109" name="Shape 109"/>
          <p:cNvSpPr/>
          <p:nvPr/>
        </p:nvSpPr>
        <p:spPr>
          <a:xfrm>
            <a:off x="634784" y="4374807"/>
            <a:ext cx="799000" cy="28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defRPr sz="2000">
                <a:latin typeface="Helvetica Light"/>
                <a:ea typeface="Helvetica Light"/>
                <a:cs typeface="Helvetica Light"/>
                <a:sym typeface="Helvetica Light"/>
              </a:defRPr>
            </a:lvl1pPr>
          </a:lstStyle>
          <a:p>
            <a:pPr lvl="0">
              <a:defRPr sz="1800"/>
            </a:pPr>
            <a:r>
              <a:rPr sz="2200" dirty="0"/>
              <a:t>1900</a:t>
            </a:r>
          </a:p>
        </p:txBody>
      </p:sp>
      <p:sp>
        <p:nvSpPr>
          <p:cNvPr id="110" name="Shape 110"/>
          <p:cNvSpPr/>
          <p:nvPr/>
        </p:nvSpPr>
        <p:spPr>
          <a:xfrm>
            <a:off x="4336924" y="4374808"/>
            <a:ext cx="712401" cy="2199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defRPr sz="2000">
                <a:latin typeface="Helvetica Light"/>
                <a:ea typeface="Helvetica Light"/>
                <a:cs typeface="Helvetica Light"/>
                <a:sym typeface="Helvetica Light"/>
              </a:defRPr>
            </a:lvl1pPr>
          </a:lstStyle>
          <a:p>
            <a:pPr lvl="0">
              <a:defRPr sz="1800"/>
            </a:pPr>
            <a:r>
              <a:rPr sz="2200"/>
              <a:t>1950</a:t>
            </a:r>
          </a:p>
        </p:txBody>
      </p:sp>
      <p:sp>
        <p:nvSpPr>
          <p:cNvPr id="111" name="Shape 111"/>
          <p:cNvSpPr/>
          <p:nvPr/>
        </p:nvSpPr>
        <p:spPr>
          <a:xfrm>
            <a:off x="8039064" y="4374807"/>
            <a:ext cx="707707" cy="2676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defRPr sz="2000">
                <a:latin typeface="Helvetica Light"/>
                <a:ea typeface="Helvetica Light"/>
                <a:cs typeface="Helvetica Light"/>
                <a:sym typeface="Helvetica Light"/>
              </a:defRPr>
            </a:lvl1pPr>
          </a:lstStyle>
          <a:p>
            <a:pPr lvl="0">
              <a:defRPr sz="1800"/>
            </a:pPr>
            <a:r>
              <a:rPr sz="2200" dirty="0"/>
              <a:t>2000</a:t>
            </a:r>
          </a:p>
        </p:txBody>
      </p:sp>
      <p:pic>
        <p:nvPicPr>
          <p:cNvPr id="112" name="pasted-image.tif"/>
          <p:cNvPicPr/>
          <p:nvPr/>
        </p:nvPicPr>
        <p:blipFill>
          <a:blip r:embed="rId5">
            <a:extLst>
              <a:ext uri="{28A0092B-C50C-407E-A947-70E740481C1C}">
                <a14:useLocalDpi xmlns:a14="http://schemas.microsoft.com/office/drawing/2010/main" val="0"/>
              </a:ext>
            </a:extLst>
          </a:blip>
          <a:stretch>
            <a:fillRect/>
          </a:stretch>
        </p:blipFill>
        <p:spPr>
          <a:xfrm>
            <a:off x="2211327" y="3222650"/>
            <a:ext cx="1210212" cy="974178"/>
          </a:xfrm>
          <a:prstGeom prst="rect">
            <a:avLst/>
          </a:prstGeom>
          <a:ln w="12700" cap="flat">
            <a:noFill/>
            <a:miter lim="400000"/>
          </a:ln>
          <a:effectLst/>
        </p:spPr>
      </p:pic>
      <p:pic>
        <p:nvPicPr>
          <p:cNvPr id="113" name="pasted-image.tif"/>
          <p:cNvPicPr/>
          <p:nvPr/>
        </p:nvPicPr>
        <p:blipFill>
          <a:blip r:embed="rId6">
            <a:extLst>
              <a:ext uri="{28A0092B-C50C-407E-A947-70E740481C1C}">
                <a14:useLocalDpi xmlns:a14="http://schemas.microsoft.com/office/drawing/2010/main" val="0"/>
              </a:ext>
            </a:extLst>
          </a:blip>
          <a:stretch>
            <a:fillRect/>
          </a:stretch>
        </p:blipFill>
        <p:spPr>
          <a:xfrm>
            <a:off x="6896024" y="3222650"/>
            <a:ext cx="1201578" cy="974137"/>
          </a:xfrm>
          <a:prstGeom prst="rect">
            <a:avLst/>
          </a:prstGeom>
          <a:ln w="12700" cap="flat">
            <a:noFill/>
            <a:miter lim="400000"/>
          </a:ln>
          <a:effectLst/>
        </p:spPr>
      </p:pic>
      <p:sp>
        <p:nvSpPr>
          <p:cNvPr id="114" name="Shape 114"/>
          <p:cNvSpPr/>
          <p:nvPr/>
        </p:nvSpPr>
        <p:spPr>
          <a:xfrm flipV="1">
            <a:off x="2816408" y="4222411"/>
            <a:ext cx="1" cy="497824"/>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lvl="0">
              <a:defRPr sz="2400">
                <a:latin typeface="Helvetica Light"/>
                <a:ea typeface="Helvetica Light"/>
                <a:cs typeface="Helvetica Light"/>
                <a:sym typeface="Helvetica Light"/>
              </a:defRPr>
            </a:pPr>
            <a:endParaRPr sz="2200"/>
          </a:p>
        </p:txBody>
      </p:sp>
      <p:sp>
        <p:nvSpPr>
          <p:cNvPr id="115" name="Shape 115"/>
          <p:cNvSpPr/>
          <p:nvPr/>
        </p:nvSpPr>
        <p:spPr>
          <a:xfrm flipV="1">
            <a:off x="7496813" y="4222456"/>
            <a:ext cx="1" cy="497824"/>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lvl="0">
              <a:defRPr sz="2400">
                <a:latin typeface="Helvetica Light"/>
                <a:ea typeface="Helvetica Light"/>
                <a:cs typeface="Helvetica Light"/>
                <a:sym typeface="Helvetica Light"/>
              </a:defRPr>
            </a:pPr>
            <a:endParaRPr sz="2200"/>
          </a:p>
        </p:txBody>
      </p:sp>
      <p:grpSp>
        <p:nvGrpSpPr>
          <p:cNvPr id="122" name="Group 122"/>
          <p:cNvGrpSpPr/>
          <p:nvPr/>
        </p:nvGrpSpPr>
        <p:grpSpPr>
          <a:xfrm>
            <a:off x="2251275" y="2790980"/>
            <a:ext cx="4633786" cy="1535943"/>
            <a:chOff x="0" y="-1"/>
            <a:chExt cx="6590271" cy="2184451"/>
          </a:xfrm>
        </p:grpSpPr>
        <p:sp>
          <p:nvSpPr>
            <p:cNvPr id="137" name="Shape 137"/>
            <p:cNvSpPr/>
            <p:nvPr/>
          </p:nvSpPr>
          <p:spPr>
            <a:xfrm>
              <a:off x="0" y="-1"/>
              <a:ext cx="3562040" cy="654231"/>
            </a:xfrm>
            <a:custGeom>
              <a:avLst/>
              <a:gdLst/>
              <a:ahLst/>
              <a:cxnLst>
                <a:cxn ang="0">
                  <a:pos x="wd2" y="hd2"/>
                </a:cxn>
                <a:cxn ang="5400000">
                  <a:pos x="wd2" y="hd2"/>
                </a:cxn>
                <a:cxn ang="10800000">
                  <a:pos x="wd2" y="hd2"/>
                </a:cxn>
                <a:cxn ang="16200000">
                  <a:pos x="wd2" y="hd2"/>
                </a:cxn>
              </a:cxnLst>
              <a:rect l="0" t="0" r="r" b="b"/>
              <a:pathLst>
                <a:path w="21600" h="16268" extrusionOk="0">
                  <a:moveTo>
                    <a:pt x="0" y="12338"/>
                  </a:moveTo>
                  <a:cubicBezTo>
                    <a:pt x="7402" y="-5332"/>
                    <a:pt x="14602" y="-4022"/>
                    <a:pt x="21600" y="16268"/>
                  </a:cubicBezTo>
                </a:path>
              </a:pathLst>
            </a:custGeom>
            <a:noFill/>
            <a:ln w="12700" cap="flat">
              <a:solidFill>
                <a:srgbClr val="000000"/>
              </a:solidFill>
              <a:prstDash val="solid"/>
              <a:miter lim="400000"/>
              <a:tailEnd type="triangle" w="med" len="med"/>
            </a:ln>
            <a:effectLst/>
          </p:spPr>
          <p:txBody>
            <a:bodyPr/>
            <a:lstStyle/>
            <a:p>
              <a:pPr lvl="0"/>
              <a:endParaRPr sz="2200"/>
            </a:p>
          </p:txBody>
        </p:sp>
        <p:sp>
          <p:nvSpPr>
            <p:cNvPr id="138" name="Shape 138"/>
            <p:cNvSpPr/>
            <p:nvPr/>
          </p:nvSpPr>
          <p:spPr>
            <a:xfrm>
              <a:off x="3669834" y="1130289"/>
              <a:ext cx="2920437" cy="1054161"/>
            </a:xfrm>
            <a:custGeom>
              <a:avLst/>
              <a:gdLst/>
              <a:ahLst/>
              <a:cxnLst>
                <a:cxn ang="0">
                  <a:pos x="wd2" y="hd2"/>
                </a:cxn>
                <a:cxn ang="5400000">
                  <a:pos x="wd2" y="hd2"/>
                </a:cxn>
                <a:cxn ang="10800000">
                  <a:pos x="wd2" y="hd2"/>
                </a:cxn>
                <a:cxn ang="16200000">
                  <a:pos x="wd2" y="hd2"/>
                </a:cxn>
              </a:cxnLst>
              <a:rect l="0" t="0" r="r" b="b"/>
              <a:pathLst>
                <a:path w="21166" h="16361" extrusionOk="0">
                  <a:moveTo>
                    <a:pt x="21" y="5852"/>
                  </a:moveTo>
                  <a:cubicBezTo>
                    <a:pt x="-434" y="21600"/>
                    <a:pt x="6614" y="19649"/>
                    <a:pt x="21166" y="0"/>
                  </a:cubicBezTo>
                </a:path>
              </a:pathLst>
            </a:custGeom>
            <a:noFill/>
            <a:ln w="12700" cap="flat">
              <a:solidFill>
                <a:srgbClr val="000000"/>
              </a:solidFill>
              <a:prstDash val="solid"/>
              <a:miter lim="400000"/>
              <a:headEnd type="triangle" w="med" len="med"/>
            </a:ln>
            <a:effectLst/>
          </p:spPr>
          <p:txBody>
            <a:bodyPr/>
            <a:lstStyle/>
            <a:p>
              <a:pPr lvl="0"/>
              <a:endParaRPr sz="2200"/>
            </a:p>
          </p:txBody>
        </p:sp>
        <p:pic>
          <p:nvPicPr>
            <p:cNvPr id="119" name="pasted-image.tif"/>
            <p:cNvPicPr/>
            <p:nvPr/>
          </p:nvPicPr>
          <p:blipFill>
            <a:blip r:embed="rId7"/>
            <a:stretch>
              <a:fillRect/>
            </a:stretch>
          </p:blipFill>
          <p:spPr>
            <a:xfrm rot="16200000">
              <a:off x="3574718" y="146806"/>
              <a:ext cx="173758" cy="1384301"/>
            </a:xfrm>
            <a:prstGeom prst="rect">
              <a:avLst/>
            </a:prstGeom>
            <a:ln w="12700" cap="flat">
              <a:noFill/>
              <a:miter lim="400000"/>
            </a:ln>
            <a:effectLst/>
          </p:spPr>
        </p:pic>
        <p:pic>
          <p:nvPicPr>
            <p:cNvPr id="120" name="pasted-image.tif"/>
            <p:cNvPicPr/>
            <p:nvPr/>
          </p:nvPicPr>
          <p:blipFill>
            <a:blip r:embed="rId8"/>
            <a:stretch>
              <a:fillRect/>
            </a:stretch>
          </p:blipFill>
          <p:spPr>
            <a:xfrm rot="16200000">
              <a:off x="3566826" y="614524"/>
              <a:ext cx="189542" cy="1384301"/>
            </a:xfrm>
            <a:prstGeom prst="rect">
              <a:avLst/>
            </a:prstGeom>
            <a:ln w="12700" cap="flat">
              <a:noFill/>
              <a:miter lim="400000"/>
            </a:ln>
            <a:effectLst/>
          </p:spPr>
        </p:pic>
        <p:sp>
          <p:nvSpPr>
            <p:cNvPr id="121" name="Shape 121"/>
            <p:cNvSpPr/>
            <p:nvPr/>
          </p:nvSpPr>
          <p:spPr>
            <a:xfrm>
              <a:off x="3466486" y="831516"/>
              <a:ext cx="512961" cy="4814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700">
                  <a:latin typeface="Helvetica Light"/>
                  <a:ea typeface="Helvetica Light"/>
                  <a:cs typeface="Helvetica Light"/>
                  <a:sym typeface="Helvetica Light"/>
                </a:defRPr>
              </a:lvl1pPr>
            </a:lstStyle>
            <a:p>
              <a:pPr lvl="0">
                <a:defRPr sz="1800"/>
              </a:pPr>
              <a:r>
                <a:rPr sz="2200"/>
                <a:t>vs.</a:t>
              </a:r>
            </a:p>
          </p:txBody>
        </p:sp>
      </p:grpSp>
      <p:grpSp>
        <p:nvGrpSpPr>
          <p:cNvPr id="128" name="Group 128"/>
          <p:cNvGrpSpPr/>
          <p:nvPr/>
        </p:nvGrpSpPr>
        <p:grpSpPr>
          <a:xfrm>
            <a:off x="1347561" y="1934102"/>
            <a:ext cx="6924721" cy="1232455"/>
            <a:chOff x="-73281" y="-37549"/>
            <a:chExt cx="9848490" cy="1752824"/>
          </a:xfrm>
        </p:grpSpPr>
        <p:grpSp>
          <p:nvGrpSpPr>
            <p:cNvPr id="125" name="Group 125"/>
            <p:cNvGrpSpPr/>
            <p:nvPr/>
          </p:nvGrpSpPr>
          <p:grpSpPr>
            <a:xfrm>
              <a:off x="-73281" y="125914"/>
              <a:ext cx="2097441" cy="1589361"/>
              <a:chOff x="-73280" y="-37549"/>
              <a:chExt cx="2097441" cy="1589359"/>
            </a:xfrm>
          </p:grpSpPr>
          <p:sp>
            <p:nvSpPr>
              <p:cNvPr id="123" name="Shape 123"/>
              <p:cNvSpPr/>
              <p:nvPr/>
            </p:nvSpPr>
            <p:spPr>
              <a:xfrm>
                <a:off x="1241412" y="488300"/>
                <a:ext cx="376818" cy="1063510"/>
              </a:xfrm>
              <a:prstGeom prst="line">
                <a:avLst/>
              </a:prstGeom>
              <a:noFill/>
              <a:ln w="12700" cap="flat">
                <a:solidFill>
                  <a:srgbClr val="000000"/>
                </a:solidFill>
                <a:prstDash val="solid"/>
                <a:miter lim="400000"/>
                <a:tailEnd type="triangle" w="med" len="med"/>
              </a:ln>
              <a:effectLst/>
            </p:spPr>
            <p:txBody>
              <a:bodyPr wrap="square" lIns="35719" tIns="35719" rIns="35719" bIns="35719" numCol="1" anchor="ctr">
                <a:noAutofit/>
              </a:bodyPr>
              <a:lstStyle/>
              <a:p>
                <a:pPr lvl="0">
                  <a:defRPr sz="2400">
                    <a:latin typeface="Helvetica Light"/>
                    <a:ea typeface="Helvetica Light"/>
                    <a:cs typeface="Helvetica Light"/>
                    <a:sym typeface="Helvetica Light"/>
                  </a:defRPr>
                </a:pPr>
                <a:endParaRPr sz="2200"/>
              </a:p>
            </p:txBody>
          </p:sp>
          <p:sp>
            <p:nvSpPr>
              <p:cNvPr id="124" name="Shape 124"/>
              <p:cNvSpPr/>
              <p:nvPr/>
            </p:nvSpPr>
            <p:spPr>
              <a:xfrm>
                <a:off x="-73280" y="-37549"/>
                <a:ext cx="2097441" cy="4814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000">
                    <a:latin typeface="Helvetica Light"/>
                    <a:ea typeface="Helvetica Light"/>
                    <a:cs typeface="Helvetica Light"/>
                    <a:sym typeface="Helvetica Light"/>
                  </a:defRPr>
                </a:lvl1pPr>
              </a:lstStyle>
              <a:p>
                <a:pPr lvl="0">
                  <a:defRPr sz="1800"/>
                </a:pPr>
                <a:r>
                  <a:rPr sz="2200" dirty="0"/>
                  <a:t>1920</a:t>
                </a:r>
                <a:r>
                  <a:rPr lang="zh-CN" altLang="en-US" sz="2200" dirty="0"/>
                  <a:t>词向量</a:t>
                </a:r>
                <a:endParaRPr sz="2200" dirty="0"/>
              </a:p>
            </p:txBody>
          </p:sp>
        </p:grpSp>
        <p:sp>
          <p:nvSpPr>
            <p:cNvPr id="126" name="Shape 126"/>
            <p:cNvSpPr/>
            <p:nvPr/>
          </p:nvSpPr>
          <p:spPr>
            <a:xfrm flipH="1">
              <a:off x="8574013" y="473969"/>
              <a:ext cx="212815" cy="1064749"/>
            </a:xfrm>
            <a:prstGeom prst="line">
              <a:avLst/>
            </a:prstGeom>
            <a:noFill/>
            <a:ln w="12700" cap="flat">
              <a:solidFill>
                <a:srgbClr val="000000"/>
              </a:solidFill>
              <a:prstDash val="solid"/>
              <a:miter lim="400000"/>
              <a:tailEnd type="triangle" w="med" len="med"/>
            </a:ln>
            <a:effectLst/>
          </p:spPr>
          <p:txBody>
            <a:bodyPr wrap="square" lIns="35719" tIns="35719" rIns="35719" bIns="35719" numCol="1" anchor="ctr">
              <a:noAutofit/>
            </a:bodyPr>
            <a:lstStyle/>
            <a:p>
              <a:pPr lvl="0">
                <a:defRPr sz="2400">
                  <a:latin typeface="Helvetica Light"/>
                  <a:ea typeface="Helvetica Light"/>
                  <a:cs typeface="Helvetica Light"/>
                  <a:sym typeface="Helvetica Light"/>
                </a:defRPr>
              </a:pPr>
              <a:endParaRPr sz="2200"/>
            </a:p>
          </p:txBody>
        </p:sp>
        <p:sp>
          <p:nvSpPr>
            <p:cNvPr id="127" name="Shape 127"/>
            <p:cNvSpPr/>
            <p:nvPr/>
          </p:nvSpPr>
          <p:spPr>
            <a:xfrm>
              <a:off x="7677769" y="-37549"/>
              <a:ext cx="2097440" cy="4814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000">
                  <a:latin typeface="Helvetica Light"/>
                  <a:ea typeface="Helvetica Light"/>
                  <a:cs typeface="Helvetica Light"/>
                  <a:sym typeface="Helvetica Light"/>
                </a:defRPr>
              </a:lvl1pPr>
            </a:lstStyle>
            <a:p>
              <a:pPr lvl="0">
                <a:defRPr sz="1800"/>
              </a:pPr>
              <a:r>
                <a:rPr lang="zh-CN" altLang="en-US" sz="2200" dirty="0"/>
                <a:t>词向量</a:t>
              </a:r>
              <a:r>
                <a:rPr sz="2200" dirty="0"/>
                <a:t>1990</a:t>
              </a:r>
            </a:p>
          </p:txBody>
        </p:sp>
      </p:grpSp>
      <p:grpSp>
        <p:nvGrpSpPr>
          <p:cNvPr id="131" name="Group 131"/>
          <p:cNvGrpSpPr/>
          <p:nvPr/>
        </p:nvGrpSpPr>
        <p:grpSpPr>
          <a:xfrm>
            <a:off x="2204792" y="3143518"/>
            <a:ext cx="4822878" cy="1132227"/>
            <a:chOff x="0" y="0"/>
            <a:chExt cx="6859202" cy="1610277"/>
          </a:xfrm>
        </p:grpSpPr>
        <p:sp>
          <p:nvSpPr>
            <p:cNvPr id="129" name="Shape 129"/>
            <p:cNvSpPr/>
            <p:nvPr/>
          </p:nvSpPr>
          <p:spPr>
            <a:xfrm>
              <a:off x="0" y="0"/>
              <a:ext cx="179635" cy="1610278"/>
            </a:xfrm>
            <a:prstGeom prst="rect">
              <a:avLst/>
            </a:prstGeom>
            <a:noFill/>
            <a:ln w="12700" cap="flat">
              <a:solidFill>
                <a:srgbClr val="C82506"/>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latin typeface="Helvetica Light"/>
                  <a:ea typeface="Helvetica Light"/>
                  <a:cs typeface="Helvetica Light"/>
                  <a:sym typeface="Helvetica Light"/>
                </a:defRPr>
              </a:pPr>
              <a:endParaRPr sz="2200"/>
            </a:p>
          </p:txBody>
        </p:sp>
        <p:sp>
          <p:nvSpPr>
            <p:cNvPr id="130" name="Shape 130"/>
            <p:cNvSpPr/>
            <p:nvPr/>
          </p:nvSpPr>
          <p:spPr>
            <a:xfrm>
              <a:off x="6679567" y="0"/>
              <a:ext cx="179636" cy="1610278"/>
            </a:xfrm>
            <a:prstGeom prst="rect">
              <a:avLst/>
            </a:prstGeom>
            <a:noFill/>
            <a:ln w="12700" cap="flat">
              <a:solidFill>
                <a:srgbClr val="C82506"/>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latin typeface="Helvetica Light"/>
                  <a:ea typeface="Helvetica Light"/>
                  <a:cs typeface="Helvetica Light"/>
                  <a:sym typeface="Helvetica Light"/>
                </a:defRPr>
              </a:pPr>
              <a:endParaRPr sz="2200"/>
            </a:p>
          </p:txBody>
        </p:sp>
      </p:grpSp>
      <p:grpSp>
        <p:nvGrpSpPr>
          <p:cNvPr id="136" name="Group 136"/>
          <p:cNvGrpSpPr/>
          <p:nvPr/>
        </p:nvGrpSpPr>
        <p:grpSpPr>
          <a:xfrm>
            <a:off x="266134" y="2222561"/>
            <a:ext cx="7082012" cy="1361286"/>
            <a:chOff x="-1" y="-37549"/>
            <a:chExt cx="10072193" cy="1936050"/>
          </a:xfrm>
        </p:grpSpPr>
        <p:sp>
          <p:nvSpPr>
            <p:cNvPr id="132" name="Shape 132"/>
            <p:cNvSpPr/>
            <p:nvPr/>
          </p:nvSpPr>
          <p:spPr>
            <a:xfrm>
              <a:off x="1408671" y="1195865"/>
              <a:ext cx="1210309" cy="702636"/>
            </a:xfrm>
            <a:prstGeom prst="line">
              <a:avLst/>
            </a:prstGeom>
            <a:noFill/>
            <a:ln w="12700" cap="flat">
              <a:solidFill>
                <a:srgbClr val="000000"/>
              </a:solidFill>
              <a:prstDash val="solid"/>
              <a:miter lim="400000"/>
              <a:tailEnd type="triangle" w="med" len="med"/>
            </a:ln>
            <a:effectLst/>
          </p:spPr>
          <p:txBody>
            <a:bodyPr wrap="square" lIns="35719" tIns="35719" rIns="35719" bIns="35719" numCol="1" anchor="ctr">
              <a:noAutofit/>
            </a:bodyPr>
            <a:lstStyle/>
            <a:p>
              <a:pPr lvl="0">
                <a:defRPr sz="2400">
                  <a:latin typeface="Helvetica Light"/>
                  <a:ea typeface="Helvetica Light"/>
                  <a:cs typeface="Helvetica Light"/>
                  <a:sym typeface="Helvetica Light"/>
                </a:defRPr>
              </a:pPr>
              <a:endParaRPr sz="2200"/>
            </a:p>
          </p:txBody>
        </p:sp>
        <p:sp>
          <p:nvSpPr>
            <p:cNvPr id="133" name="Shape 133"/>
            <p:cNvSpPr/>
            <p:nvPr/>
          </p:nvSpPr>
          <p:spPr>
            <a:xfrm>
              <a:off x="-1" y="670016"/>
              <a:ext cx="3235074" cy="4814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000">
                  <a:latin typeface="Helvetica Light"/>
                  <a:ea typeface="Helvetica Light"/>
                  <a:cs typeface="Helvetica Light"/>
                  <a:sym typeface="Helvetica Light"/>
                </a:defRPr>
              </a:lvl1pPr>
            </a:lstStyle>
            <a:p>
              <a:pPr lvl="0">
                <a:defRPr sz="1800"/>
              </a:pPr>
              <a:r>
                <a:rPr sz="2200" dirty="0"/>
                <a:t>“dog” 1920</a:t>
              </a:r>
              <a:r>
                <a:rPr lang="zh-CN" altLang="en-US" sz="2200" dirty="0"/>
                <a:t>词向量</a:t>
              </a:r>
              <a:endParaRPr sz="2200" dirty="0"/>
            </a:p>
          </p:txBody>
        </p:sp>
        <p:sp>
          <p:nvSpPr>
            <p:cNvPr id="134" name="Shape 134"/>
            <p:cNvSpPr/>
            <p:nvPr/>
          </p:nvSpPr>
          <p:spPr>
            <a:xfrm>
              <a:off x="8134080" y="488301"/>
              <a:ext cx="1210159" cy="778503"/>
            </a:xfrm>
            <a:prstGeom prst="line">
              <a:avLst/>
            </a:prstGeom>
            <a:noFill/>
            <a:ln w="12700" cap="flat">
              <a:solidFill>
                <a:srgbClr val="000000"/>
              </a:solidFill>
              <a:prstDash val="solid"/>
              <a:miter lim="400000"/>
              <a:tailEnd type="triangle" w="med" len="med"/>
            </a:ln>
            <a:effectLst/>
          </p:spPr>
          <p:txBody>
            <a:bodyPr wrap="square" lIns="35719" tIns="35719" rIns="35719" bIns="35719" numCol="1" anchor="ctr">
              <a:noAutofit/>
            </a:bodyPr>
            <a:lstStyle/>
            <a:p>
              <a:pPr lvl="0">
                <a:defRPr sz="2400">
                  <a:latin typeface="Helvetica Light"/>
                  <a:ea typeface="Helvetica Light"/>
                  <a:cs typeface="Helvetica Light"/>
                  <a:sym typeface="Helvetica Light"/>
                </a:defRPr>
              </a:pPr>
              <a:endParaRPr sz="2200"/>
            </a:p>
          </p:txBody>
        </p:sp>
        <p:sp>
          <p:nvSpPr>
            <p:cNvPr id="135" name="Shape 135"/>
            <p:cNvSpPr/>
            <p:nvPr/>
          </p:nvSpPr>
          <p:spPr>
            <a:xfrm>
              <a:off x="6725408" y="-37549"/>
              <a:ext cx="3346784" cy="4814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000">
                  <a:latin typeface="Helvetica Light"/>
                  <a:ea typeface="Helvetica Light"/>
                  <a:cs typeface="Helvetica Light"/>
                  <a:sym typeface="Helvetica Light"/>
                </a:defRPr>
              </a:lvl1pPr>
            </a:lstStyle>
            <a:p>
              <a:pPr lvl="0">
                <a:defRPr sz="1800"/>
              </a:pPr>
              <a:r>
                <a:rPr sz="2200" dirty="0"/>
                <a:t>“dog” 1990</a:t>
              </a:r>
              <a:r>
                <a:rPr lang="zh-CN" altLang="en-US" sz="2200" dirty="0"/>
                <a:t> 词向量</a:t>
              </a:r>
              <a:endParaRPr sz="2200" dirty="0"/>
            </a:p>
          </p:txBody>
        </p:sp>
      </p:grpSp>
      <p:sp>
        <p:nvSpPr>
          <p:cNvPr id="2" name="矩形 1">
            <a:extLst>
              <a:ext uri="{FF2B5EF4-FFF2-40B4-BE49-F238E27FC236}">
                <a16:creationId xmlns:a16="http://schemas.microsoft.com/office/drawing/2014/main" id="{355025A4-4818-3A45-A2AD-D2F6E6345264}"/>
              </a:ext>
            </a:extLst>
          </p:cNvPr>
          <p:cNvSpPr/>
          <p:nvPr/>
        </p:nvSpPr>
        <p:spPr>
          <a:xfrm>
            <a:off x="300682" y="1355717"/>
            <a:ext cx="4852058" cy="523220"/>
          </a:xfrm>
          <a:prstGeom prst="rect">
            <a:avLst/>
          </a:prstGeom>
        </p:spPr>
        <p:txBody>
          <a:bodyPr wrap="square">
            <a:spAutoFit/>
          </a:bodyPr>
          <a:lstStyle/>
          <a:p>
            <a:pPr marL="0" indent="0">
              <a:buNone/>
            </a:pPr>
            <a:r>
              <a:rPr lang="zh-CN" altLang="en-US" sz="2800" dirty="0"/>
              <a:t>词嵌入能够帮助学习单词历史</a:t>
            </a:r>
            <a:endParaRPr lang="en-US" altLang="zh-CN" sz="2800" dirty="0"/>
          </a:p>
        </p:txBody>
      </p:sp>
    </p:spTree>
    <p:extLst>
      <p:ext uri="{BB962C8B-B14F-4D97-AF65-F5344CB8AC3E}">
        <p14:creationId xmlns:p14="http://schemas.microsoft.com/office/powerpoint/2010/main" val="265293167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p:tmAbs val="0"/>
                                  </p:iterate>
                                  <p:childTnLst>
                                    <p:set>
                                      <p:cBhvr>
                                        <p:cTn id="10" fill="hold">
                                          <p:stCondLst>
                                            <p:cond delay="0"/>
                                          </p:stCondLst>
                                        </p:cTn>
                                        <p:tgtEl>
                                          <p:spTgt spid="1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advAuto="0"/>
      <p:bldP spid="128" grpId="0" animBg="1" advAuto="0"/>
      <p:bldP spid="128" grpId="1" animBg="1" advAuto="0"/>
      <p:bldP spid="131" grpId="0" animBg="1" advAuto="0"/>
      <p:bldP spid="136"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931-C4D3-6543-803C-212CE025F88F}"/>
              </a:ext>
            </a:extLst>
          </p:cNvPr>
          <p:cNvSpPr>
            <a:spLocks noGrp="1"/>
          </p:cNvSpPr>
          <p:nvPr>
            <p:ph type="title"/>
          </p:nvPr>
        </p:nvSpPr>
        <p:spPr/>
        <p:txBody>
          <a:bodyPr/>
          <a:lstStyle/>
          <a:p>
            <a:r>
              <a:rPr lang="zh-CN" altLang="en-US" dirty="0"/>
              <a:t>词向量评估</a:t>
            </a:r>
            <a:endParaRPr lang="en-US" dirty="0"/>
          </a:p>
        </p:txBody>
      </p:sp>
      <p:sp>
        <p:nvSpPr>
          <p:cNvPr id="3" name="Content Placeholder 2">
            <a:extLst>
              <a:ext uri="{FF2B5EF4-FFF2-40B4-BE49-F238E27FC236}">
                <a16:creationId xmlns:a16="http://schemas.microsoft.com/office/drawing/2014/main" id="{60E1B482-CFE4-6341-8AD4-AC9F3BDD320B}"/>
              </a:ext>
            </a:extLst>
          </p:cNvPr>
          <p:cNvSpPr>
            <a:spLocks noGrp="1"/>
          </p:cNvSpPr>
          <p:nvPr>
            <p:ph idx="1"/>
          </p:nvPr>
        </p:nvSpPr>
        <p:spPr/>
        <p:txBody>
          <a:bodyPr/>
          <a:lstStyle/>
          <a:p>
            <a:r>
              <a:rPr lang="zh-CN" altLang="en-US" sz="3200" dirty="0"/>
              <a:t>与人工评分的相似词任务结果相比较：</a:t>
            </a:r>
            <a:endParaRPr lang="en-US" sz="3200" dirty="0"/>
          </a:p>
          <a:p>
            <a:pPr marL="61912" indent="0">
              <a:buNone/>
            </a:pPr>
            <a:r>
              <a:rPr lang="zh-CN" altLang="en-US" sz="2400" dirty="0"/>
              <a:t>   </a:t>
            </a:r>
            <a:r>
              <a:rPr lang="en-US" sz="2400" dirty="0"/>
              <a:t>WordSim-353 (Finkelstein et al., 2002)</a:t>
            </a:r>
          </a:p>
          <a:p>
            <a:pPr marL="61912" indent="0">
              <a:buNone/>
            </a:pPr>
            <a:r>
              <a:rPr lang="zh-CN" altLang="en-US" sz="2400" dirty="0"/>
              <a:t>   </a:t>
            </a:r>
            <a:r>
              <a:rPr lang="en-US" sz="2400" dirty="0"/>
              <a:t>SimLex-999 (Hill et al., 2015)</a:t>
            </a:r>
          </a:p>
          <a:p>
            <a:pPr marL="61912" indent="0">
              <a:buNone/>
            </a:pPr>
            <a:r>
              <a:rPr lang="zh-CN" altLang="en-US" sz="2400" dirty="0"/>
              <a:t>   </a:t>
            </a:r>
            <a:r>
              <a:rPr lang="en-US" sz="2400" dirty="0"/>
              <a:t>Stanford Contextual Word Similarity (SCWS) dataset (Huang et al., 2012) </a:t>
            </a:r>
          </a:p>
          <a:p>
            <a:pPr marL="61912" indent="0">
              <a:buNone/>
            </a:pPr>
            <a:r>
              <a:rPr lang="zh-CN" altLang="en-US" sz="2400" dirty="0"/>
              <a:t>   </a:t>
            </a:r>
            <a:r>
              <a:rPr lang="en-US" sz="2400" dirty="0"/>
              <a:t>TOEFL dataset: </a:t>
            </a:r>
            <a:r>
              <a:rPr lang="en-US" sz="2400" i="1" dirty="0"/>
              <a:t>Levied is closest in meaning to: imposed, believed, requested, correlated </a:t>
            </a:r>
            <a:endParaRPr lang="en-US" sz="2400" dirty="0"/>
          </a:p>
          <a:p>
            <a:endParaRPr lang="en-US" dirty="0"/>
          </a:p>
        </p:txBody>
      </p:sp>
    </p:spTree>
    <p:extLst>
      <p:ext uri="{BB962C8B-B14F-4D97-AF65-F5344CB8AC3E}">
        <p14:creationId xmlns:p14="http://schemas.microsoft.com/office/powerpoint/2010/main" val="1471367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关系</a:t>
            </a:r>
            <a:r>
              <a:rPr lang="en-US" altLang="zh-CN" dirty="0"/>
              <a:t>3</a:t>
            </a:r>
            <a:r>
              <a:rPr lang="zh-CN" altLang="en-US" dirty="0"/>
              <a:t>：近义</a:t>
            </a:r>
            <a:r>
              <a:rPr lang="en-US" altLang="zh-CN" dirty="0"/>
              <a:t>(Similarity)</a:t>
            </a:r>
            <a:endParaRPr lang="en-US" dirty="0"/>
          </a:p>
        </p:txBody>
      </p:sp>
      <p:sp>
        <p:nvSpPr>
          <p:cNvPr id="3" name="Content Placeholder 2"/>
          <p:cNvSpPr>
            <a:spLocks noGrp="1"/>
          </p:cNvSpPr>
          <p:nvPr>
            <p:ph idx="1"/>
          </p:nvPr>
        </p:nvSpPr>
        <p:spPr/>
        <p:txBody>
          <a:bodyPr/>
          <a:lstStyle/>
          <a:p>
            <a:pPr marL="0" lvl="2" indent="0">
              <a:spcBef>
                <a:spcPts val="1200"/>
              </a:spcBef>
              <a:spcAft>
                <a:spcPts val="200"/>
              </a:spcAft>
              <a:buSzPct val="100000"/>
              <a:buNone/>
            </a:pPr>
            <a:r>
              <a:rPr lang="zh-CN" altLang="en-US" sz="3200" dirty="0">
                <a:latin typeface="楷体" panose="02010609060101010101" pitchFamily="49" charset="-122"/>
                <a:cs typeface="Calibri" charset="0"/>
              </a:rPr>
              <a:t>单词具有相似的含义。不是同义但含义在某个方面具有共性</a:t>
            </a:r>
            <a:endParaRPr lang="en-US" sz="3200" dirty="0">
              <a:latin typeface="楷体" panose="02010609060101010101" pitchFamily="49" charset="-122"/>
              <a:cs typeface="Calibri" charset="0"/>
            </a:endParaRPr>
          </a:p>
          <a:p>
            <a:pPr marL="91440" lvl="2" indent="-91440">
              <a:spcBef>
                <a:spcPts val="1200"/>
              </a:spcBef>
              <a:spcAft>
                <a:spcPts val="200"/>
              </a:spcAft>
              <a:buSzPct val="100000"/>
              <a:buFont typeface="Calibri" panose="020F0502020204030204" pitchFamily="34" charset="0"/>
              <a:buChar char=" "/>
            </a:pPr>
            <a:endParaRPr lang="en-US" sz="2400" dirty="0">
              <a:latin typeface="Courier"/>
              <a:cs typeface="Courier"/>
            </a:endParaRPr>
          </a:p>
          <a:p>
            <a:pPr marL="91440" lvl="2" indent="-91440">
              <a:spcBef>
                <a:spcPts val="1200"/>
              </a:spcBef>
              <a:spcAft>
                <a:spcPts val="200"/>
              </a:spcAft>
              <a:buSzPct val="100000"/>
              <a:buFont typeface="Calibri" panose="020F0502020204030204" pitchFamily="34" charset="0"/>
              <a:buChar char=" "/>
            </a:pPr>
            <a:r>
              <a:rPr lang="en-US" sz="2400" dirty="0">
                <a:latin typeface="Courier" charset="0"/>
                <a:ea typeface="Courier" charset="0"/>
                <a:cs typeface="Courier" charset="0"/>
              </a:rPr>
              <a:t>car, bicycle</a:t>
            </a:r>
          </a:p>
          <a:p>
            <a:pPr marL="91440" lvl="2" indent="-91440">
              <a:spcBef>
                <a:spcPts val="1200"/>
              </a:spcBef>
              <a:spcAft>
                <a:spcPts val="200"/>
              </a:spcAft>
              <a:buSzPct val="100000"/>
              <a:buFont typeface="Calibri" panose="020F0502020204030204" pitchFamily="34" charset="0"/>
              <a:buChar char=" "/>
            </a:pPr>
            <a:r>
              <a:rPr lang="en-US" sz="2400" dirty="0">
                <a:latin typeface="Courier" charset="0"/>
                <a:ea typeface="Courier" charset="0"/>
                <a:cs typeface="Courier" charset="0"/>
              </a:rPr>
              <a:t>cow, horse</a:t>
            </a:r>
          </a:p>
          <a:p>
            <a:endParaRPr lang="en-US" dirty="0"/>
          </a:p>
        </p:txBody>
      </p:sp>
    </p:spTree>
    <p:extLst>
      <p:ext uri="{BB962C8B-B14F-4D97-AF65-F5344CB8AC3E}">
        <p14:creationId xmlns:p14="http://schemas.microsoft.com/office/powerpoint/2010/main" val="3577050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7D8C-D1CA-854F-9DD1-9FA28452A3D0}"/>
              </a:ext>
            </a:extLst>
          </p:cNvPr>
          <p:cNvSpPr>
            <a:spLocks noGrp="1"/>
          </p:cNvSpPr>
          <p:nvPr>
            <p:ph type="title"/>
          </p:nvPr>
        </p:nvSpPr>
        <p:spPr/>
        <p:txBody>
          <a:bodyPr/>
          <a:lstStyle/>
          <a:p>
            <a:r>
              <a:rPr lang="zh-CN" altLang="en-US" dirty="0"/>
              <a:t>总结</a:t>
            </a:r>
            <a:endParaRPr lang="en-US" dirty="0"/>
          </a:p>
        </p:txBody>
      </p:sp>
      <p:sp>
        <p:nvSpPr>
          <p:cNvPr id="3" name="Content Placeholder 2">
            <a:extLst>
              <a:ext uri="{FF2B5EF4-FFF2-40B4-BE49-F238E27FC236}">
                <a16:creationId xmlns:a16="http://schemas.microsoft.com/office/drawing/2014/main" id="{AF55576B-B5E6-F743-866A-DD70D4F21952}"/>
              </a:ext>
            </a:extLst>
          </p:cNvPr>
          <p:cNvSpPr>
            <a:spLocks noGrp="1"/>
          </p:cNvSpPr>
          <p:nvPr>
            <p:ph idx="1"/>
          </p:nvPr>
        </p:nvSpPr>
        <p:spPr>
          <a:xfrm>
            <a:off x="822959" y="1845734"/>
            <a:ext cx="7543801" cy="4247562"/>
          </a:xfrm>
        </p:spPr>
        <p:txBody>
          <a:bodyPr>
            <a:normAutofit/>
          </a:bodyPr>
          <a:lstStyle/>
          <a:p>
            <a:pPr marL="409575" indent="-236538">
              <a:buFont typeface="Arial" panose="020B0604020202020204" pitchFamily="34" charset="0"/>
              <a:buChar char="•"/>
            </a:pPr>
            <a:r>
              <a:rPr lang="zh-CN" altLang="en-US" sz="2800" dirty="0"/>
              <a:t>词汇语义学</a:t>
            </a:r>
            <a:endParaRPr lang="en-US" sz="2800" dirty="0"/>
          </a:p>
          <a:p>
            <a:pPr marL="409575" indent="-236538">
              <a:buFont typeface="Arial" panose="020B0604020202020204" pitchFamily="34" charset="0"/>
              <a:buChar char="•"/>
            </a:pPr>
            <a:r>
              <a:rPr lang="zh-CN" altLang="en-US" sz="2800" dirty="0"/>
              <a:t>词嵌入思想：使用上下文词汇分布的函数表示词</a:t>
            </a:r>
            <a:endParaRPr lang="en-US" sz="2800" dirty="0"/>
          </a:p>
          <a:p>
            <a:pPr marL="409575" indent="-236538">
              <a:buFont typeface="Arial" panose="020B0604020202020204" pitchFamily="34" charset="0"/>
              <a:buChar char="•"/>
            </a:pPr>
            <a:r>
              <a:rPr lang="en-US" sz="2800" dirty="0" err="1"/>
              <a:t>Tf-idf</a:t>
            </a:r>
            <a:endParaRPr lang="en-US" sz="2800" dirty="0"/>
          </a:p>
          <a:p>
            <a:pPr marL="409575" indent="-236538">
              <a:buFont typeface="Arial" panose="020B0604020202020204" pitchFamily="34" charset="0"/>
              <a:buChar char="•"/>
            </a:pPr>
            <a:r>
              <a:rPr lang="en-US" sz="2800" dirty="0"/>
              <a:t>PPMI</a:t>
            </a:r>
          </a:p>
          <a:p>
            <a:pPr marL="409575" indent="-236538">
              <a:buFont typeface="Arial" panose="020B0604020202020204" pitchFamily="34" charset="0"/>
              <a:buChar char="•"/>
            </a:pPr>
            <a:r>
              <a:rPr lang="en-US" sz="2800" dirty="0"/>
              <a:t>Word2vec</a:t>
            </a:r>
          </a:p>
          <a:p>
            <a:pPr marL="173037" indent="0">
              <a:buNone/>
            </a:pPr>
            <a:r>
              <a:rPr lang="zh-CN" altLang="en-US" sz="2800" dirty="0"/>
              <a:t>   </a:t>
            </a:r>
            <a:r>
              <a:rPr lang="en-US" altLang="zh-CN" sz="2800" dirty="0"/>
              <a:t>Skip-gram</a:t>
            </a:r>
            <a:r>
              <a:rPr lang="zh-CN" altLang="en-US" sz="2800" dirty="0"/>
              <a:t>模型</a:t>
            </a:r>
            <a:endParaRPr lang="en-US" sz="2800" dirty="0"/>
          </a:p>
        </p:txBody>
      </p:sp>
    </p:spTree>
    <p:extLst>
      <p:ext uri="{BB962C8B-B14F-4D97-AF65-F5344CB8AC3E}">
        <p14:creationId xmlns:p14="http://schemas.microsoft.com/office/powerpoint/2010/main" val="9758069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ctrTitle"/>
          </p:nvPr>
        </p:nvSpPr>
        <p:spPr/>
        <p:txBody>
          <a:bodyPr/>
          <a:lstStyle/>
          <a:p>
            <a:pPr eaLnBrk="1" hangingPunct="1">
              <a:defRPr/>
            </a:pPr>
            <a:r>
              <a:rPr lang="zh-CN" altLang="en-US">
                <a:ea typeface="+mj-ea"/>
              </a:rPr>
              <a:t>结束</a:t>
            </a:r>
          </a:p>
        </p:txBody>
      </p:sp>
      <p:sp>
        <p:nvSpPr>
          <p:cNvPr id="197635" name="Rectangle 3"/>
          <p:cNvSpPr>
            <a:spLocks noGrp="1" noChangeArrowheads="1"/>
          </p:cNvSpPr>
          <p:nvPr>
            <p:ph type="subTitle" idx="1"/>
          </p:nvPr>
        </p:nvSpPr>
        <p:spPr/>
        <p:txBody>
          <a:bodyPr/>
          <a:lstStyle/>
          <a:p>
            <a:pPr eaLnBrk="1" hangingPunct="1">
              <a:defRPr/>
            </a:pPr>
            <a:endParaRPr lang="zh-CN" altLang="zh-CN">
              <a:ea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3F85-09BA-164B-8C1A-C230ABE4A5F4}"/>
              </a:ext>
            </a:extLst>
          </p:cNvPr>
          <p:cNvSpPr>
            <a:spLocks noGrp="1"/>
          </p:cNvSpPr>
          <p:nvPr>
            <p:ph type="title"/>
          </p:nvPr>
        </p:nvSpPr>
        <p:spPr/>
        <p:txBody>
          <a:bodyPr/>
          <a:lstStyle/>
          <a:p>
            <a:r>
              <a:rPr lang="zh-CN" altLang="en-US" dirty="0"/>
              <a:t>两个词的相似程度</a:t>
            </a:r>
            <a:endParaRPr lang="en-US" dirty="0"/>
          </a:p>
        </p:txBody>
      </p:sp>
      <p:graphicFrame>
        <p:nvGraphicFramePr>
          <p:cNvPr id="4" name="Content Placeholder 3">
            <a:extLst>
              <a:ext uri="{FF2B5EF4-FFF2-40B4-BE49-F238E27FC236}">
                <a16:creationId xmlns:a16="http://schemas.microsoft.com/office/drawing/2014/main" id="{C55544A2-008D-E345-808D-5AE802E8E626}"/>
              </a:ext>
            </a:extLst>
          </p:cNvPr>
          <p:cNvGraphicFramePr>
            <a:graphicFrameLocks noGrp="1"/>
          </p:cNvGraphicFramePr>
          <p:nvPr>
            <p:ph idx="1"/>
            <p:extLst>
              <p:ext uri="{D42A27DB-BD31-4B8C-83A1-F6EECF244321}">
                <p14:modId xmlns:p14="http://schemas.microsoft.com/office/powerpoint/2010/main" val="3482487654"/>
              </p:ext>
            </p:extLst>
          </p:nvPr>
        </p:nvGraphicFramePr>
        <p:xfrm>
          <a:off x="1447800" y="1846262"/>
          <a:ext cx="6918325" cy="3941710"/>
        </p:xfrm>
        <a:graphic>
          <a:graphicData uri="http://schemas.openxmlformats.org/drawingml/2006/table">
            <a:tbl>
              <a:tblPr firstRow="1" bandRow="1">
                <a:tableStyleId>{5C22544A-7EE6-4342-B048-85BDC9FD1C3A}</a:tableStyleId>
              </a:tblPr>
              <a:tblGrid>
                <a:gridCol w="1889125">
                  <a:extLst>
                    <a:ext uri="{9D8B030D-6E8A-4147-A177-3AD203B41FA5}">
                      <a16:colId xmlns:a16="http://schemas.microsoft.com/office/drawing/2014/main" val="4069172633"/>
                    </a:ext>
                  </a:extLst>
                </a:gridCol>
                <a:gridCol w="2514600">
                  <a:extLst>
                    <a:ext uri="{9D8B030D-6E8A-4147-A177-3AD203B41FA5}">
                      <a16:colId xmlns:a16="http://schemas.microsoft.com/office/drawing/2014/main" val="3213786418"/>
                    </a:ext>
                  </a:extLst>
                </a:gridCol>
                <a:gridCol w="2514600">
                  <a:extLst>
                    <a:ext uri="{9D8B030D-6E8A-4147-A177-3AD203B41FA5}">
                      <a16:colId xmlns:a16="http://schemas.microsoft.com/office/drawing/2014/main" val="1592160975"/>
                    </a:ext>
                  </a:extLst>
                </a:gridCol>
              </a:tblGrid>
              <a:tr h="466990">
                <a:tc>
                  <a:txBody>
                    <a:bodyPr/>
                    <a:lstStyle/>
                    <a:p>
                      <a:r>
                        <a:rPr lang="en-US" sz="2400" dirty="0">
                          <a:solidFill>
                            <a:srgbClr val="000000"/>
                          </a:solidFill>
                        </a:rPr>
                        <a:t>word1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rPr>
                        <a:t>word2</a:t>
                      </a:r>
                    </a:p>
                  </a:txBody>
                  <a:tcPr/>
                </a:tc>
                <a:tc>
                  <a:txBody>
                    <a:bodyPr/>
                    <a:lstStyle/>
                    <a:p>
                      <a:r>
                        <a:rPr lang="en-US" sz="2400" dirty="0">
                          <a:solidFill>
                            <a:srgbClr val="000000"/>
                          </a:solidFill>
                        </a:rPr>
                        <a:t>similarity</a:t>
                      </a:r>
                    </a:p>
                  </a:txBody>
                  <a:tcPr/>
                </a:tc>
                <a:extLst>
                  <a:ext uri="{0D108BD9-81ED-4DB2-BD59-A6C34878D82A}">
                    <a16:rowId xmlns:a16="http://schemas.microsoft.com/office/drawing/2014/main" val="3135492860"/>
                  </a:ext>
                </a:extLst>
              </a:tr>
              <a:tr h="466990">
                <a:tc>
                  <a:txBody>
                    <a:bodyPr/>
                    <a:lstStyle/>
                    <a:p>
                      <a:r>
                        <a:rPr lang="en-US" sz="3200" dirty="0">
                          <a:effectLst/>
                          <a:latin typeface="Times New Roman" panose="02020603050405020304" pitchFamily="18" charset="0"/>
                          <a:cs typeface="Times New Roman" panose="02020603050405020304" pitchFamily="18" charset="0"/>
                        </a:rPr>
                        <a:t>vanish</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disappear</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9.8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18428773"/>
                  </a:ext>
                </a:extLst>
              </a:tr>
              <a:tr h="466990">
                <a:tc>
                  <a:txBody>
                    <a:bodyPr/>
                    <a:lstStyle/>
                    <a:p>
                      <a:r>
                        <a:rPr lang="en-US" sz="3200" dirty="0">
                          <a:effectLst/>
                          <a:latin typeface="Times New Roman" panose="02020603050405020304" pitchFamily="18" charset="0"/>
                          <a:cs typeface="Times New Roman" panose="02020603050405020304" pitchFamily="18" charset="0"/>
                        </a:rPr>
                        <a:t>behave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obey</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7.3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23566929"/>
                  </a:ext>
                </a:extLst>
              </a:tr>
              <a:tr h="466990">
                <a:tc>
                  <a:txBody>
                    <a:bodyPr/>
                    <a:lstStyle/>
                    <a:p>
                      <a:r>
                        <a:rPr lang="en-US" sz="3200" dirty="0">
                          <a:effectLst/>
                          <a:latin typeface="Times New Roman" panose="02020603050405020304" pitchFamily="18" charset="0"/>
                          <a:cs typeface="Times New Roman" panose="02020603050405020304" pitchFamily="18" charset="0"/>
                        </a:rPr>
                        <a:t>belief</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impression </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5.95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12151455"/>
                  </a:ext>
                </a:extLst>
              </a:tr>
              <a:tr h="466990">
                <a:tc>
                  <a:txBody>
                    <a:bodyPr/>
                    <a:lstStyle/>
                    <a:p>
                      <a:r>
                        <a:rPr lang="en-US" sz="3200" dirty="0">
                          <a:effectLst/>
                          <a:latin typeface="Times New Roman" panose="02020603050405020304" pitchFamily="18" charset="0"/>
                          <a:cs typeface="Times New Roman" panose="02020603050405020304" pitchFamily="18" charset="0"/>
                        </a:rPr>
                        <a:t>muscle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bone </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3.65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33697757"/>
                  </a:ext>
                </a:extLst>
              </a:tr>
              <a:tr h="466990">
                <a:tc>
                  <a:txBody>
                    <a:bodyPr/>
                    <a:lstStyle/>
                    <a:p>
                      <a:r>
                        <a:rPr lang="en-US" sz="3200" dirty="0">
                          <a:effectLst/>
                          <a:latin typeface="Times New Roman" panose="02020603050405020304" pitchFamily="18" charset="0"/>
                          <a:cs typeface="Times New Roman" panose="02020603050405020304" pitchFamily="18" charset="0"/>
                        </a:rPr>
                        <a:t>modest</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flexible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0.98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2353346"/>
                  </a:ext>
                </a:extLst>
              </a:tr>
              <a:tr h="466990">
                <a:tc>
                  <a:txBody>
                    <a:bodyPr/>
                    <a:lstStyle/>
                    <a:p>
                      <a:r>
                        <a:rPr lang="en-US" sz="3200" dirty="0">
                          <a:effectLst/>
                          <a:latin typeface="Times New Roman" panose="02020603050405020304" pitchFamily="18" charset="0"/>
                          <a:cs typeface="Times New Roman" panose="02020603050405020304" pitchFamily="18" charset="0"/>
                        </a:rPr>
                        <a:t>hole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agreement</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0.3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95844498"/>
                  </a:ext>
                </a:extLst>
              </a:tr>
            </a:tbl>
          </a:graphicData>
        </a:graphic>
      </p:graphicFrame>
      <p:sp>
        <p:nvSpPr>
          <p:cNvPr id="5" name="TextBox 4">
            <a:extLst>
              <a:ext uri="{FF2B5EF4-FFF2-40B4-BE49-F238E27FC236}">
                <a16:creationId xmlns:a16="http://schemas.microsoft.com/office/drawing/2014/main" id="{5CDD254D-28BE-7E43-89B0-7BDDC061A516}"/>
              </a:ext>
            </a:extLst>
          </p:cNvPr>
          <p:cNvSpPr txBox="1"/>
          <p:nvPr/>
        </p:nvSpPr>
        <p:spPr>
          <a:xfrm>
            <a:off x="2514600" y="6248400"/>
            <a:ext cx="3646960" cy="369332"/>
          </a:xfrm>
          <a:prstGeom prst="rect">
            <a:avLst/>
          </a:prstGeom>
          <a:noFill/>
        </p:spPr>
        <p:txBody>
          <a:bodyPr wrap="none" rtlCol="0">
            <a:spAutoFit/>
          </a:bodyPr>
          <a:lstStyle/>
          <a:p>
            <a:r>
              <a:rPr lang="en-US" dirty="0"/>
              <a:t>SimLex-999 dataset (Hill et al., 2015) </a:t>
            </a:r>
          </a:p>
        </p:txBody>
      </p:sp>
    </p:spTree>
    <p:extLst>
      <p:ext uri="{BB962C8B-B14F-4D97-AF65-F5344CB8AC3E}">
        <p14:creationId xmlns:p14="http://schemas.microsoft.com/office/powerpoint/2010/main" val="2282149134"/>
      </p:ext>
    </p:extLst>
  </p:cSld>
  <p:clrMapOvr>
    <a:masterClrMapping/>
  </p:clrMapOvr>
</p:sld>
</file>

<file path=ppt/theme/theme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Verdan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Verdana" pitchFamily="34" charset="0"/>
            <a:ea typeface="宋体" pitchFamily="2" charset="-122"/>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Balloons</Template>
  <TotalTime>19140</TotalTime>
  <Words>4283</Words>
  <Application>Microsoft Macintosh PowerPoint</Application>
  <PresentationFormat>全屏显示(4:3)</PresentationFormat>
  <Paragraphs>610</Paragraphs>
  <Slides>81</Slides>
  <Notes>26</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81</vt:i4>
      </vt:variant>
    </vt:vector>
  </HeadingPairs>
  <TitlesOfParts>
    <vt:vector size="93" baseType="lpstr">
      <vt:lpstr>楷体</vt:lpstr>
      <vt:lpstr>楷体_GB2312</vt:lpstr>
      <vt:lpstr>KaiTi</vt:lpstr>
      <vt:lpstr>Arial</vt:lpstr>
      <vt:lpstr>Calibri</vt:lpstr>
      <vt:lpstr>Cambria Math</vt:lpstr>
      <vt:lpstr>Courier</vt:lpstr>
      <vt:lpstr>Helvetica Light</vt:lpstr>
      <vt:lpstr>Times New Roman</vt:lpstr>
      <vt:lpstr>Verdana</vt:lpstr>
      <vt:lpstr>Balloons</vt:lpstr>
      <vt:lpstr>Equation</vt:lpstr>
      <vt:lpstr>自然语言处理  第07章 向量语义与嵌入</vt:lpstr>
      <vt:lpstr>本章内容</vt:lpstr>
      <vt:lpstr>词的语义学</vt:lpstr>
      <vt:lpstr>关系1：同义(Synonymy)</vt:lpstr>
      <vt:lpstr>关系1：同义</vt:lpstr>
      <vt:lpstr>关系1：同义？</vt:lpstr>
      <vt:lpstr>关系2：反义(Antonymy)</vt:lpstr>
      <vt:lpstr>关系3：近义(Similarity)</vt:lpstr>
      <vt:lpstr>两个词的相似程度</vt:lpstr>
      <vt:lpstr>关系4：词的关联性(Relatedness)</vt:lpstr>
      <vt:lpstr>语义场</vt:lpstr>
      <vt:lpstr>关系5：内涵(Connotation)</vt:lpstr>
      <vt:lpstr>本章内容</vt:lpstr>
      <vt:lpstr>词义计算模型</vt:lpstr>
      <vt:lpstr>词义计算模型</vt:lpstr>
      <vt:lpstr>词义计算模型</vt:lpstr>
      <vt:lpstr>词义计算模型</vt:lpstr>
      <vt:lpstr>词义计算模型</vt:lpstr>
      <vt:lpstr>词义计算模型</vt:lpstr>
      <vt:lpstr>词义计算模型</vt:lpstr>
      <vt:lpstr>词义计算模型</vt:lpstr>
      <vt:lpstr>词义计算模型</vt:lpstr>
      <vt:lpstr>词义计算模型</vt:lpstr>
      <vt:lpstr>词义计算模型</vt:lpstr>
      <vt:lpstr>本章内容</vt:lpstr>
      <vt:lpstr>文档向量表示</vt:lpstr>
      <vt:lpstr>文档向量表示</vt:lpstr>
      <vt:lpstr>文档向量表示</vt:lpstr>
      <vt:lpstr>文档向量表示</vt:lpstr>
      <vt:lpstr>词的向量表示</vt:lpstr>
      <vt:lpstr>PowerPoint 演示文稿</vt:lpstr>
      <vt:lpstr>词的向量表示</vt:lpstr>
      <vt:lpstr>词的向量表示</vt:lpstr>
      <vt:lpstr>词的向量表示</vt:lpstr>
      <vt:lpstr>PowerPoint 演示文稿</vt:lpstr>
      <vt:lpstr>词的向量表示</vt:lpstr>
      <vt:lpstr>本章内容</vt:lpstr>
      <vt:lpstr>TFIDF词向量</vt:lpstr>
      <vt:lpstr>TFIDF向量</vt:lpstr>
      <vt:lpstr>TFIDF向量</vt:lpstr>
      <vt:lpstr>TFIDF向量</vt:lpstr>
      <vt:lpstr>TFIDF向量</vt:lpstr>
      <vt:lpstr>TFIDF向量</vt:lpstr>
      <vt:lpstr>TFIDF词向量</vt:lpstr>
      <vt:lpstr>本章内容</vt:lpstr>
      <vt:lpstr>Tf-idf是稀疏向量</vt:lpstr>
      <vt:lpstr>替换方案：密集向量</vt:lpstr>
      <vt:lpstr>稀疏向量VS密集向量</vt:lpstr>
      <vt:lpstr>Word2vec词向量</vt:lpstr>
      <vt:lpstr>Word2vec</vt:lpstr>
      <vt:lpstr>Word2vec</vt:lpstr>
      <vt:lpstr>Word2vec</vt:lpstr>
      <vt:lpstr>Word2Vec：Skip-Gram 模型</vt:lpstr>
      <vt:lpstr>Skip-gram算法</vt:lpstr>
      <vt:lpstr>Skip-Gram模型</vt:lpstr>
      <vt:lpstr>Skip-Gram模型</vt:lpstr>
      <vt:lpstr>Skip-Gram模型</vt:lpstr>
      <vt:lpstr>Skip-Gram模型</vt:lpstr>
      <vt:lpstr>Skip-Gram模型</vt:lpstr>
      <vt:lpstr>Skip-Gram模型</vt:lpstr>
      <vt:lpstr>Skip-Gram模型</vt:lpstr>
      <vt:lpstr>Word2vec词向量</vt:lpstr>
      <vt:lpstr>Skip-Gram模型学习</vt:lpstr>
      <vt:lpstr>Skip-Gram模型学习</vt:lpstr>
      <vt:lpstr>Skip-Gram模型学习</vt:lpstr>
      <vt:lpstr>Skip-Gram模型学习</vt:lpstr>
      <vt:lpstr>Skip-Gram模型学习</vt:lpstr>
      <vt:lpstr>Skip-Gram模型学习</vt:lpstr>
      <vt:lpstr>Skip-Gram模型学习</vt:lpstr>
      <vt:lpstr>Skip-Gram模型学习</vt:lpstr>
      <vt:lpstr>Skip-Gram模型学习</vt:lpstr>
      <vt:lpstr>Skip-Gram模型学习</vt:lpstr>
      <vt:lpstr>Skip-Gram模型学习</vt:lpstr>
      <vt:lpstr>Skip-Gram模型学习：总结</vt:lpstr>
      <vt:lpstr>Word2vec词向量</vt:lpstr>
      <vt:lpstr>词向量应用与评估</vt:lpstr>
      <vt:lpstr>词向量应用与评估</vt:lpstr>
      <vt:lpstr>词向量应用与评估</vt:lpstr>
      <vt:lpstr>词向量评估</vt:lpstr>
      <vt:lpstr>总结</vt:lpstr>
      <vt:lpstr>结束</vt:lpstr>
    </vt:vector>
  </TitlesOfParts>
  <Company>hit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第06章 隐马尔科夫模型</dc:title>
  <dc:creator>chenyin</dc:creator>
  <cp:lastModifiedBy>Microsoft Office User</cp:lastModifiedBy>
  <cp:revision>1066</cp:revision>
  <dcterms:created xsi:type="dcterms:W3CDTF">2009-07-13T05:22:58Z</dcterms:created>
  <dcterms:modified xsi:type="dcterms:W3CDTF">2025-03-20T13:03:17Z</dcterms:modified>
</cp:coreProperties>
</file>