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3"/>
  </p:notesMasterIdLst>
  <p:handoutMasterIdLst>
    <p:handoutMasterId r:id="rId114"/>
  </p:handoutMasterIdLst>
  <p:sldIdLst>
    <p:sldId id="256" r:id="rId2"/>
    <p:sldId id="599" r:id="rId3"/>
    <p:sldId id="434" r:id="rId4"/>
    <p:sldId id="600" r:id="rId5"/>
    <p:sldId id="597" r:id="rId6"/>
    <p:sldId id="387" r:id="rId7"/>
    <p:sldId id="558" r:id="rId8"/>
    <p:sldId id="627" r:id="rId9"/>
    <p:sldId id="388" r:id="rId10"/>
    <p:sldId id="945" r:id="rId11"/>
    <p:sldId id="545" r:id="rId12"/>
    <p:sldId id="598" r:id="rId13"/>
    <p:sldId id="546" r:id="rId14"/>
    <p:sldId id="547" r:id="rId15"/>
    <p:sldId id="947" r:id="rId16"/>
    <p:sldId id="549" r:id="rId17"/>
    <p:sldId id="550" r:id="rId18"/>
    <p:sldId id="447" r:id="rId19"/>
    <p:sldId id="551" r:id="rId20"/>
    <p:sldId id="450" r:id="rId21"/>
    <p:sldId id="451" r:id="rId22"/>
    <p:sldId id="453" r:id="rId23"/>
    <p:sldId id="454" r:id="rId24"/>
    <p:sldId id="455" r:id="rId25"/>
    <p:sldId id="456" r:id="rId26"/>
    <p:sldId id="601" r:id="rId27"/>
    <p:sldId id="458" r:id="rId28"/>
    <p:sldId id="477" r:id="rId29"/>
    <p:sldId id="459" r:id="rId30"/>
    <p:sldId id="409" r:id="rId31"/>
    <p:sldId id="410" r:id="rId32"/>
    <p:sldId id="603" r:id="rId33"/>
    <p:sldId id="946" r:id="rId34"/>
    <p:sldId id="489" r:id="rId35"/>
    <p:sldId id="473" r:id="rId36"/>
    <p:sldId id="461" r:id="rId37"/>
    <p:sldId id="460" r:id="rId38"/>
    <p:sldId id="949" r:id="rId39"/>
    <p:sldId id="538" r:id="rId40"/>
    <p:sldId id="539" r:id="rId41"/>
    <p:sldId id="540" r:id="rId42"/>
    <p:sldId id="532" r:id="rId43"/>
    <p:sldId id="533" r:id="rId44"/>
    <p:sldId id="542" r:id="rId45"/>
    <p:sldId id="625" r:id="rId46"/>
    <p:sldId id="948" r:id="rId47"/>
    <p:sldId id="925" r:id="rId48"/>
    <p:sldId id="574" r:id="rId49"/>
    <p:sldId id="944" r:id="rId50"/>
    <p:sldId id="846" r:id="rId51"/>
    <p:sldId id="436" r:id="rId52"/>
    <p:sldId id="847" r:id="rId53"/>
    <p:sldId id="848" r:id="rId54"/>
    <p:sldId id="849" r:id="rId55"/>
    <p:sldId id="424" r:id="rId56"/>
    <p:sldId id="854" r:id="rId57"/>
    <p:sldId id="425" r:id="rId58"/>
    <p:sldId id="865" r:id="rId59"/>
    <p:sldId id="426" r:id="rId60"/>
    <p:sldId id="850" r:id="rId61"/>
    <p:sldId id="853" r:id="rId62"/>
    <p:sldId id="927" r:id="rId63"/>
    <p:sldId id="575" r:id="rId64"/>
    <p:sldId id="576" r:id="rId65"/>
    <p:sldId id="438" r:id="rId66"/>
    <p:sldId id="427" r:id="rId67"/>
    <p:sldId id="437" r:id="rId68"/>
    <p:sldId id="428" r:id="rId69"/>
    <p:sldId id="429" r:id="rId70"/>
    <p:sldId id="859" r:id="rId71"/>
    <p:sldId id="928" r:id="rId72"/>
    <p:sldId id="419" r:id="rId73"/>
    <p:sldId id="860" r:id="rId74"/>
    <p:sldId id="869" r:id="rId75"/>
    <p:sldId id="870" r:id="rId76"/>
    <p:sldId id="930" r:id="rId77"/>
    <p:sldId id="932" r:id="rId78"/>
    <p:sldId id="873" r:id="rId79"/>
    <p:sldId id="875" r:id="rId80"/>
    <p:sldId id="877" r:id="rId81"/>
    <p:sldId id="874" r:id="rId82"/>
    <p:sldId id="878" r:id="rId83"/>
    <p:sldId id="881" r:id="rId84"/>
    <p:sldId id="933" r:id="rId85"/>
    <p:sldId id="935" r:id="rId86"/>
    <p:sldId id="936" r:id="rId87"/>
    <p:sldId id="885" r:id="rId88"/>
    <p:sldId id="886" r:id="rId89"/>
    <p:sldId id="888" r:id="rId90"/>
    <p:sldId id="890" r:id="rId91"/>
    <p:sldId id="892" r:id="rId92"/>
    <p:sldId id="893" r:id="rId93"/>
    <p:sldId id="896" r:id="rId94"/>
    <p:sldId id="897" r:id="rId95"/>
    <p:sldId id="937" r:id="rId96"/>
    <p:sldId id="938" r:id="rId97"/>
    <p:sldId id="939" r:id="rId98"/>
    <p:sldId id="898" r:id="rId99"/>
    <p:sldId id="940" r:id="rId100"/>
    <p:sldId id="941" r:id="rId101"/>
    <p:sldId id="899" r:id="rId102"/>
    <p:sldId id="929" r:id="rId103"/>
    <p:sldId id="799" r:id="rId104"/>
    <p:sldId id="812" r:id="rId105"/>
    <p:sldId id="800" r:id="rId106"/>
    <p:sldId id="806" r:id="rId107"/>
    <p:sldId id="801" r:id="rId108"/>
    <p:sldId id="802" r:id="rId109"/>
    <p:sldId id="593" r:id="rId110"/>
    <p:sldId id="662" r:id="rId111"/>
    <p:sldId id="316" r:id="rId112"/>
  </p:sldIdLst>
  <p:sldSz cx="9144000" cy="6858000" type="screen4x3"/>
  <p:notesSz cx="7099300" cy="10234613"/>
  <p:defaultTextStyle>
    <a:defPPr>
      <a:defRPr lang="zh-CN"/>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B2B2"/>
    <a:srgbClr val="000000"/>
    <a:srgbClr val="D60093"/>
    <a:srgbClr val="E61600"/>
    <a:srgbClr val="0033CC"/>
    <a:srgbClr val="FFCCCC"/>
    <a:srgbClr val="25A7FF"/>
    <a:srgbClr val="4D4D4D"/>
    <a:srgbClr val="5F5F5F"/>
    <a:srgbClr val="FFE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77" autoAdjust="0"/>
    <p:restoredTop sz="96021" autoAdjust="0"/>
  </p:normalViewPr>
  <p:slideViewPr>
    <p:cSldViewPr>
      <p:cViewPr varScale="1">
        <p:scale>
          <a:sx n="108" d="100"/>
          <a:sy n="108" d="100"/>
        </p:scale>
        <p:origin x="200" y="10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emf"/><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207875" name="Rectangle 3"/>
          <p:cNvSpPr>
            <a:spLocks noGrp="1" noChangeArrowheads="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r" defTabSz="965200" eaLnBrk="1" hangingPunct="1">
              <a:defRPr sz="1300">
                <a:latin typeface="Arial" charset="0"/>
              </a:defRPr>
            </a:lvl1pPr>
          </a:lstStyle>
          <a:p>
            <a:pPr>
              <a:defRPr/>
            </a:pPr>
            <a:endParaRPr lang="en-US" altLang="zh-CN"/>
          </a:p>
        </p:txBody>
      </p:sp>
      <p:sp>
        <p:nvSpPr>
          <p:cNvPr id="207876" name="Rectangle 4"/>
          <p:cNvSpPr>
            <a:spLocks noGrp="1" noChangeArrowheads="1"/>
          </p:cNvSpPr>
          <p:nvPr>
            <p:ph type="ftr" sz="quarter" idx="2"/>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207877" name="Rectangle 5"/>
          <p:cNvSpPr>
            <a:spLocks noGrp="1" noChangeArrowheads="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r" defTabSz="965200" eaLnBrk="1" hangingPunct="1">
              <a:defRPr sz="1300">
                <a:latin typeface="Arial" charset="0"/>
              </a:defRPr>
            </a:lvl1pPr>
          </a:lstStyle>
          <a:p>
            <a:pPr>
              <a:defRPr/>
            </a:pPr>
            <a:fld id="{F86E4086-EED1-4F28-90E6-F3C04F632A66}" type="slidenum">
              <a:rPr lang="en-US" altLang="zh-CN"/>
              <a:pPr>
                <a:defRPr/>
              </a:pPr>
              <a:t>‹#›</a:t>
            </a:fld>
            <a:endParaRPr lang="en-US" altLang="zh-CN"/>
          </a:p>
        </p:txBody>
      </p:sp>
    </p:spTree>
    <p:extLst>
      <p:ext uri="{BB962C8B-B14F-4D97-AF65-F5344CB8AC3E}">
        <p14:creationId xmlns:p14="http://schemas.microsoft.com/office/powerpoint/2010/main" val="136874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139267" name="Rectangle 3"/>
          <p:cNvSpPr>
            <a:spLocks noGrp="1" noChangeArrowheads="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lvl1pPr algn="r" defTabSz="965200" eaLnBrk="1" hangingPunct="1">
              <a:defRPr sz="1300">
                <a:latin typeface="Arial" charset="0"/>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9" name="Rectangle 5"/>
          <p:cNvSpPr>
            <a:spLocks noGrp="1" noChangeArrowheads="1"/>
          </p:cNvSpPr>
          <p:nvPr>
            <p:ph type="body" sz="quarter" idx="3"/>
          </p:nvPr>
        </p:nvSpPr>
        <p:spPr bwMode="auto">
          <a:xfrm>
            <a:off x="711200" y="4862513"/>
            <a:ext cx="56769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39270" name="Rectangle 6"/>
          <p:cNvSpPr>
            <a:spLocks noGrp="1" noChangeArrowheads="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l" defTabSz="965200" eaLnBrk="1" hangingPunct="1">
              <a:defRPr sz="1300">
                <a:latin typeface="Arial" charset="0"/>
              </a:defRPr>
            </a:lvl1pPr>
          </a:lstStyle>
          <a:p>
            <a:pPr>
              <a:defRPr/>
            </a:pPr>
            <a:endParaRPr lang="en-US" altLang="zh-CN"/>
          </a:p>
        </p:txBody>
      </p:sp>
      <p:sp>
        <p:nvSpPr>
          <p:cNvPr id="139271" name="Rectangle 7"/>
          <p:cNvSpPr>
            <a:spLocks noGrp="1" noChangeArrowheads="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99" tIns="48250" rIns="96499" bIns="48250" numCol="1" anchor="b" anchorCtr="0" compatLnSpc="1">
            <a:prstTxWarp prst="textNoShape">
              <a:avLst/>
            </a:prstTxWarp>
          </a:bodyPr>
          <a:lstStyle>
            <a:lvl1pPr algn="r" defTabSz="965200" eaLnBrk="1" hangingPunct="1">
              <a:defRPr sz="1300">
                <a:latin typeface="Arial" charset="0"/>
              </a:defRPr>
            </a:lvl1pPr>
          </a:lstStyle>
          <a:p>
            <a:pPr>
              <a:defRPr/>
            </a:pPr>
            <a:fld id="{4897AA4B-4FA7-4D54-805B-E9F60F25C546}" type="slidenum">
              <a:rPr lang="en-US" altLang="zh-CN"/>
              <a:pPr>
                <a:defRPr/>
              </a:pPr>
              <a:t>‹#›</a:t>
            </a:fld>
            <a:endParaRPr lang="en-US" altLang="zh-CN"/>
          </a:p>
        </p:txBody>
      </p:sp>
    </p:spTree>
    <p:extLst>
      <p:ext uri="{BB962C8B-B14F-4D97-AF65-F5344CB8AC3E}">
        <p14:creationId xmlns:p14="http://schemas.microsoft.com/office/powerpoint/2010/main" val="2795396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4EA8D42B-1F54-4B84-8525-2E2330F91D37}"/>
              </a:ext>
            </a:extLst>
          </p:cNvPr>
          <p:cNvSpPr>
            <a:spLocks noGrp="1" noRot="1" noChangeAspect="1" noChangeArrowheads="1" noTextEdit="1"/>
          </p:cNvSpPr>
          <p:nvPr>
            <p:ph type="sldImg"/>
          </p:nvPr>
        </p:nvSpPr>
        <p:spPr>
          <a:ln/>
        </p:spPr>
      </p:sp>
      <p:sp>
        <p:nvSpPr>
          <p:cNvPr id="44035" name="备注占位符 2">
            <a:extLst>
              <a:ext uri="{FF2B5EF4-FFF2-40B4-BE49-F238E27FC236}">
                <a16:creationId xmlns:a16="http://schemas.microsoft.com/office/drawing/2014/main" id="{05B88433-FC71-40A7-B23E-3C344BA084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44036" name="灯片编号占位符 3">
            <a:extLst>
              <a:ext uri="{FF2B5EF4-FFF2-40B4-BE49-F238E27FC236}">
                <a16:creationId xmlns:a16="http://schemas.microsoft.com/office/drawing/2014/main" id="{8AAE4862-765E-49EE-A3EC-26A2159035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1600" b="1">
                <a:solidFill>
                  <a:schemeClr val="tx1"/>
                </a:solidFill>
                <a:latin typeface="Times New Roman" panose="02020603050405020304" pitchFamily="18" charset="0"/>
                <a:ea typeface="宋体" panose="02010600030101010101" pitchFamily="2" charset="-122"/>
              </a:defRPr>
            </a:lvl1pPr>
            <a:lvl2pPr marL="742950" indent="-285750" defTabSz="928688">
              <a:defRPr sz="1600" b="1">
                <a:solidFill>
                  <a:schemeClr val="tx1"/>
                </a:solidFill>
                <a:latin typeface="Times New Roman" panose="02020603050405020304" pitchFamily="18" charset="0"/>
                <a:ea typeface="宋体" panose="02010600030101010101" pitchFamily="2" charset="-122"/>
              </a:defRPr>
            </a:lvl2pPr>
            <a:lvl3pPr marL="1143000" indent="-228600" defTabSz="928688">
              <a:defRPr sz="1600" b="1">
                <a:solidFill>
                  <a:schemeClr val="tx1"/>
                </a:solidFill>
                <a:latin typeface="Times New Roman" panose="02020603050405020304" pitchFamily="18" charset="0"/>
                <a:ea typeface="宋体" panose="02010600030101010101" pitchFamily="2" charset="-122"/>
              </a:defRPr>
            </a:lvl3pPr>
            <a:lvl4pPr marL="1600200" indent="-228600" defTabSz="928688">
              <a:defRPr sz="1600" b="1">
                <a:solidFill>
                  <a:schemeClr val="tx1"/>
                </a:solidFill>
                <a:latin typeface="Times New Roman" panose="02020603050405020304" pitchFamily="18" charset="0"/>
                <a:ea typeface="宋体" panose="02010600030101010101" pitchFamily="2" charset="-122"/>
              </a:defRPr>
            </a:lvl4pPr>
            <a:lvl5pPr marL="2057400" indent="-228600" defTabSz="928688">
              <a:defRPr sz="1600" b="1">
                <a:solidFill>
                  <a:schemeClr val="tx1"/>
                </a:solidFill>
                <a:latin typeface="Times New Roman" panose="02020603050405020304" pitchFamily="18" charset="0"/>
                <a:ea typeface="宋体" panose="02010600030101010101" pitchFamily="2" charset="-122"/>
              </a:defRPr>
            </a:lvl5pPr>
            <a:lvl6pPr marL="2514600" indent="-228600" defTabSz="928688"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6pPr>
            <a:lvl7pPr marL="2971800" indent="-228600" defTabSz="928688"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7pPr>
            <a:lvl8pPr marL="3429000" indent="-228600" defTabSz="928688"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8pPr>
            <a:lvl9pPr marL="3886200" indent="-228600" defTabSz="928688"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9pPr>
          </a:lstStyle>
          <a:p>
            <a:fld id="{95A51F8C-5172-4180-8B3E-E15AADDAD0F9}" type="slidenum">
              <a:rPr lang="en-US" altLang="zh-CN" sz="1300" b="0" smtClean="0">
                <a:latin typeface="Arial" panose="020B0604020202020204" pitchFamily="34" charset="0"/>
              </a:rPr>
              <a:pPr/>
              <a:t>5</a:t>
            </a:fld>
            <a:endParaRPr lang="en-US" altLang="zh-CN" sz="1300" b="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has the property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58</a:t>
            </a:fld>
            <a:endParaRPr lang="en-US"/>
          </a:p>
        </p:txBody>
      </p:sp>
    </p:spTree>
    <p:extLst>
      <p:ext uri="{BB962C8B-B14F-4D97-AF65-F5344CB8AC3E}">
        <p14:creationId xmlns:p14="http://schemas.microsoft.com/office/powerpoint/2010/main" val="3314294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Suppose we are doing binary sentiment classification on movie review text, and we would like to know whether to assign the sentiment class 1=positive or 0=negative to the following review</a:t>
            </a:r>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65</a:t>
            </a:fld>
            <a:endParaRPr lang="en-US"/>
          </a:p>
        </p:txBody>
      </p:sp>
    </p:spTree>
    <p:extLst>
      <p:ext uri="{BB962C8B-B14F-4D97-AF65-F5344CB8AC3E}">
        <p14:creationId xmlns:p14="http://schemas.microsoft.com/office/powerpoint/2010/main" val="240655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We’ll represent each input observation by the 6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6 of the input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8600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assume for the moment that we’ve already learned a real-valued weight for each of these features, and that the 6 weights corresponding to the 6 features are as follows. The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for example indicates how important a feature the number of positive lexicon words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great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nice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enjoyable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etc.) is to a positive sentiment decision,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tells us the importance of negative lexicon words. Note that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2.5 is positive,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−5.0, meaning that negative words are negatively associated with a positive sentiment decision, and are about twice as important as positive words.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67</a:t>
            </a:fld>
            <a:endParaRPr lang="en-US"/>
          </a:p>
        </p:txBody>
      </p:sp>
    </p:spTree>
    <p:extLst>
      <p:ext uri="{BB962C8B-B14F-4D97-AF65-F5344CB8AC3E}">
        <p14:creationId xmlns:p14="http://schemas.microsoft.com/office/powerpoint/2010/main" val="132059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these 6 features and the input review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68</a:t>
            </a:fld>
            <a:endParaRPr lang="en-US"/>
          </a:p>
        </p:txBody>
      </p:sp>
    </p:spTree>
    <p:extLst>
      <p:ext uri="{BB962C8B-B14F-4D97-AF65-F5344CB8AC3E}">
        <p14:creationId xmlns:p14="http://schemas.microsoft.com/office/powerpoint/2010/main" val="185819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might use features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below expressing that the current word is lower case and the class is EOS (perhaps with a positive weight), or that the current word is in our abbreviations dictionary (“Prof.”) and the class is EOS (perhaps with a negative weight). A feature can also express a quite complex combination of properties. For example a period following an upper case word is likely to be an EOS, but if the word itself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the previous word is capitalized, then the period is likely part of a shortening of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street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69</a:t>
            </a:fld>
            <a:endParaRPr lang="en-US"/>
          </a:p>
        </p:txBody>
      </p:sp>
    </p:spTree>
    <p:extLst>
      <p:ext uri="{BB962C8B-B14F-4D97-AF65-F5344CB8AC3E}">
        <p14:creationId xmlns:p14="http://schemas.microsoft.com/office/powerpoint/2010/main" val="196922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Logistic regression is an instance of supervised classification in which we know the correct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(either 0 or 1) for each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But what the system produces is an estimate, ^y. We want to learn parameters (meaning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that make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for each training observation as close as possible to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72</a:t>
            </a:fld>
            <a:endParaRPr lang="en-US"/>
          </a:p>
        </p:txBody>
      </p:sp>
    </p:spTree>
    <p:extLst>
      <p:ext uri="{BB962C8B-B14F-4D97-AF65-F5344CB8AC3E}">
        <p14:creationId xmlns:p14="http://schemas.microsoft.com/office/powerpoint/2010/main" val="2142143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This requires two components. The first is a metric for how close the current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is to the true gold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Rather than measure similarity, we usually talk about the opposite of this: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distance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between the system output and the gold output, and we call this distance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loss</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function or 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cost</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function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we’ll introduce the loss function that is commonly used for logistic regression and also for neural networks,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br>
              <a:rPr kumimoji="1" lang="en-US" sz="1200" kern="1200" dirty="0">
                <a:solidFill>
                  <a:schemeClr val="tx1"/>
                </a:solidFill>
                <a:effectLst/>
                <a:latin typeface="Arial" pitchFamily="-65" charset="0"/>
                <a:ea typeface="ＭＳ Ｐゴシック" pitchFamily="-65" charset="-128"/>
                <a:cs typeface="ＭＳ Ｐゴシック" pitchFamily="-65" charset="-128"/>
              </a:rPr>
            </a:br>
            <a:r>
              <a:rPr kumimoji="1" lang="en-US" sz="1200" kern="1200" dirty="0">
                <a:solidFill>
                  <a:schemeClr val="tx1"/>
                </a:solidFill>
                <a:effectLst/>
                <a:latin typeface="Arial" pitchFamily="-65" charset="0"/>
                <a:ea typeface="ＭＳ Ｐゴシック" pitchFamily="-65" charset="-128"/>
                <a:cs typeface="ＭＳ Ｐゴシック" pitchFamily="-65" charset="-128"/>
              </a:rPr>
              <a:t>The second thing we need is an optimization algorithm for iteratively updating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weights so as to minimize this loss function. The standard algorithm for this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descent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introduce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stochastic gradient descent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algorithm in the following section.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73</a:t>
            </a:fld>
            <a:endParaRPr lang="en-US"/>
          </a:p>
        </p:txBody>
      </p:sp>
    </p:spTree>
    <p:extLst>
      <p:ext uri="{BB962C8B-B14F-4D97-AF65-F5344CB8AC3E}">
        <p14:creationId xmlns:p14="http://schemas.microsoft.com/office/powerpoint/2010/main" val="244766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loss function that expresses, for an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how close the classifier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to the correct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is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74</a:t>
            </a:fld>
            <a:endParaRPr lang="en-US"/>
          </a:p>
        </p:txBody>
      </p:sp>
    </p:spTree>
    <p:extLst>
      <p:ext uri="{BB962C8B-B14F-4D97-AF65-F5344CB8AC3E}">
        <p14:creationId xmlns:p14="http://schemas.microsoft.com/office/powerpoint/2010/main" val="2975935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do this via a loss function that prefers the correct class labels of the training examples to be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more likely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This is called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conditional maximum likelihood estimation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choose the parameters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maximize the log probability of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labels in the training data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 observations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resulting loss function is the negative log likelihood loss, generally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75</a:t>
            </a:fld>
            <a:endParaRPr lang="en-US"/>
          </a:p>
        </p:txBody>
      </p:sp>
    </p:spTree>
    <p:extLst>
      <p:ext uri="{BB962C8B-B14F-4D97-AF65-F5344CB8AC3E}">
        <p14:creationId xmlns:p14="http://schemas.microsoft.com/office/powerpoint/2010/main" val="156497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742846" indent="-285710" eaLnBrk="0" hangingPunct="0">
              <a:defRPr sz="2400">
                <a:solidFill>
                  <a:schemeClr val="tx1"/>
                </a:solidFill>
                <a:latin typeface="Lucida Sans" charset="0"/>
                <a:ea typeface="ＭＳ Ｐゴシック" charset="0"/>
              </a:defRPr>
            </a:lvl2pPr>
            <a:lvl3pPr marL="1142840" indent="-228568" eaLnBrk="0" hangingPunct="0">
              <a:defRPr sz="2400">
                <a:solidFill>
                  <a:schemeClr val="tx1"/>
                </a:solidFill>
                <a:latin typeface="Lucida Sans" charset="0"/>
                <a:ea typeface="ＭＳ Ｐゴシック" charset="0"/>
              </a:defRPr>
            </a:lvl3pPr>
            <a:lvl4pPr marL="1599975" indent="-228568" eaLnBrk="0" hangingPunct="0">
              <a:defRPr sz="2400">
                <a:solidFill>
                  <a:schemeClr val="tx1"/>
                </a:solidFill>
                <a:latin typeface="Lucida Sans" charset="0"/>
                <a:ea typeface="ＭＳ Ｐゴシック" charset="0"/>
              </a:defRPr>
            </a:lvl4pPr>
            <a:lvl5pPr marL="2057111" indent="-228568" eaLnBrk="0" hangingPunct="0">
              <a:defRPr sz="2400">
                <a:solidFill>
                  <a:schemeClr val="tx1"/>
                </a:solidFill>
                <a:latin typeface="Lucida Sans" charset="0"/>
                <a:ea typeface="ＭＳ Ｐゴシック" charset="0"/>
              </a:defRPr>
            </a:lvl5pPr>
            <a:lvl6pPr marL="2514247" indent="-228568" eaLnBrk="0" fontAlgn="base" hangingPunct="0">
              <a:spcBef>
                <a:spcPct val="0"/>
              </a:spcBef>
              <a:spcAft>
                <a:spcPct val="0"/>
              </a:spcAft>
              <a:defRPr sz="2400">
                <a:solidFill>
                  <a:schemeClr val="tx1"/>
                </a:solidFill>
                <a:latin typeface="Lucida Sans" charset="0"/>
                <a:ea typeface="ＭＳ Ｐゴシック" charset="0"/>
              </a:defRPr>
            </a:lvl6pPr>
            <a:lvl7pPr marL="2971383" indent="-228568" eaLnBrk="0" fontAlgn="base" hangingPunct="0">
              <a:spcBef>
                <a:spcPct val="0"/>
              </a:spcBef>
              <a:spcAft>
                <a:spcPct val="0"/>
              </a:spcAft>
              <a:defRPr sz="2400">
                <a:solidFill>
                  <a:schemeClr val="tx1"/>
                </a:solidFill>
                <a:latin typeface="Lucida Sans" charset="0"/>
                <a:ea typeface="ＭＳ Ｐゴシック" charset="0"/>
              </a:defRPr>
            </a:lvl7pPr>
            <a:lvl8pPr marL="3428519" indent="-228568" eaLnBrk="0" fontAlgn="base" hangingPunct="0">
              <a:spcBef>
                <a:spcPct val="0"/>
              </a:spcBef>
              <a:spcAft>
                <a:spcPct val="0"/>
              </a:spcAft>
              <a:defRPr sz="2400">
                <a:solidFill>
                  <a:schemeClr val="tx1"/>
                </a:solidFill>
                <a:latin typeface="Lucida Sans" charset="0"/>
                <a:ea typeface="ＭＳ Ｐゴシック" charset="0"/>
              </a:defRPr>
            </a:lvl8pPr>
            <a:lvl9pPr marL="3885655" indent="-228568"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384C32A9-5A2D-B045-843B-D06D034130F2}" type="slidenum">
              <a:rPr lang="en-US" sz="1200"/>
              <a:pPr eaLnBrk="1" hangingPunct="1"/>
              <a:t>39</a:t>
            </a:fld>
            <a:endParaRPr lang="en-US" sz="1200" dirty="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precision, recall, f-measure [many have seen before]</a:t>
            </a:r>
          </a:p>
          <a:p>
            <a:r>
              <a:rPr lang="en-US" dirty="0">
                <a:latin typeface="Arial" charset="0"/>
                <a:ea typeface="ＭＳ Ｐゴシック" charset="0"/>
                <a:cs typeface="ＭＳ Ｐゴシック" charset="0"/>
              </a:rPr>
              <a:t>there are two sets: CORRECT entities and SELECTED entities</a:t>
            </a:r>
          </a:p>
          <a:p>
            <a:r>
              <a:rPr lang="en-US" dirty="0">
                <a:latin typeface="Arial" charset="0"/>
                <a:ea typeface="ＭＳ Ｐゴシック" charset="0"/>
                <a:cs typeface="ＭＳ Ｐゴシック" charset="0"/>
              </a:rPr>
              <a:t>2x2 contingency table, four possible outcomes</a:t>
            </a:r>
          </a:p>
          <a:p>
            <a:r>
              <a:rPr lang="en-US" dirty="0">
                <a:latin typeface="Arial" charset="0"/>
                <a:ea typeface="ＭＳ Ｐゴシック" charset="0"/>
                <a:cs typeface="ＭＳ Ｐゴシック" charset="0"/>
              </a:rPr>
              <a:t>for precision &amp; recall, you're ignoring bottom corner (where you get O right)</a:t>
            </a:r>
          </a:p>
          <a:p>
            <a:r>
              <a:rPr lang="en-US" dirty="0">
                <a:latin typeface="Arial" charset="0"/>
                <a:ea typeface="ＭＳ Ｐゴシック" charset="0"/>
                <a:cs typeface="ＭＳ Ｐゴシック" charset="0"/>
              </a:rPr>
              <a:t>precision: what proportion of your guesses are correct?</a:t>
            </a:r>
          </a:p>
          <a:p>
            <a:r>
              <a:rPr lang="en-US" dirty="0">
                <a:latin typeface="Arial" charset="0"/>
                <a:ea typeface="ＭＳ Ｐゴシック" charset="0"/>
                <a:cs typeface="ＭＳ Ｐゴシック" charset="0"/>
              </a:rPr>
              <a:t>note that correctness means (a) correct boundaries, and (b) correct label</a:t>
            </a:r>
          </a:p>
          <a:p>
            <a:r>
              <a:rPr lang="en-US" dirty="0">
                <a:latin typeface="Arial" charset="0"/>
                <a:ea typeface="ＭＳ Ｐゴシック" charset="0"/>
                <a:cs typeface="ＭＳ Ｐゴシック" charset="0"/>
              </a:rPr>
              <a:t>recall: what proportion of true entities did you get right?</a:t>
            </a:r>
          </a:p>
          <a:p>
            <a:r>
              <a:rPr lang="en-US" dirty="0">
                <a:latin typeface="Arial" charset="0"/>
                <a:ea typeface="ＭＳ Ｐゴシック" charset="0"/>
                <a:cs typeface="ＭＳ Ｐゴシック" charset="0"/>
              </a:rPr>
              <a:t>ASK STUDENTS HERE ABOUT WHY NOT TO USE ACCURACY</a:t>
            </a:r>
          </a:p>
          <a:p>
            <a:r>
              <a:rPr lang="en-US" dirty="0">
                <a:latin typeface="Arial" charset="0"/>
                <a:ea typeface="ＭＳ Ｐゴシック" charset="0"/>
                <a:cs typeface="ＭＳ Ｐゴシック" charset="0"/>
              </a:rPr>
              <a:t>[note that there is typically a trade-off between precision and recall!]</a:t>
            </a:r>
          </a:p>
          <a:p>
            <a:r>
              <a:rPr lang="en-US" dirty="0">
                <a:latin typeface="Arial" charset="0"/>
                <a:ea typeface="ＭＳ Ｐゴシック" charset="0"/>
                <a:cs typeface="ＭＳ Ｐゴシック" charset="0"/>
              </a:rPr>
              <a:t>[to get high precision, be very reluctant to make guesses – but then you may have poor recall]</a:t>
            </a:r>
          </a:p>
          <a:p>
            <a:r>
              <a:rPr lang="en-US" dirty="0">
                <a:latin typeface="Arial" charset="0"/>
                <a:ea typeface="ＭＳ Ｐゴシック" charset="0"/>
                <a:cs typeface="ＭＳ Ｐゴシック" charset="0"/>
              </a:rPr>
              <a:t>[to get high recall, be very promiscuous in making guesses – but then you may have poor precision]</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40846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By contrast, let’s pretend instead that the example was actually negative, i.e.,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(perhaps the reviewer went on to say “But bottom line, the movie is terrible! I beg you not to see it!”) . In this case our model is confused, the model is wrong, so we’d want the loss to be higher. Let's plug in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and 1−</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 .31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81</a:t>
            </a:fld>
            <a:endParaRPr lang="en-US"/>
          </a:p>
        </p:txBody>
      </p:sp>
    </p:spTree>
    <p:extLst>
      <p:ext uri="{BB962C8B-B14F-4D97-AF65-F5344CB8AC3E}">
        <p14:creationId xmlns:p14="http://schemas.microsoft.com/office/powerpoint/2010/main" val="3215936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r>
                  <a:rPr lang="en-US" i="0">
                    <a:latin typeface="Cambria Math" panose="02040503050406030204" pitchFamily="18" charset="0"/>
                  </a:rPr>
                  <a:t>𝑦 ̂  </a:t>
                </a:r>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3EB9031F-EB71-7642-8F3C-6FDC1408CB92}" type="slidenum">
              <a:rPr lang="en-US" smtClean="0"/>
              <a:pPr/>
              <a:t>83</a:t>
            </a:fld>
            <a:endParaRPr lang="en-US"/>
          </a:p>
        </p:txBody>
      </p:sp>
    </p:spTree>
    <p:extLst>
      <p:ext uri="{BB962C8B-B14F-4D97-AF65-F5344CB8AC3E}">
        <p14:creationId xmlns:p14="http://schemas.microsoft.com/office/powerpoint/2010/main" val="383083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87</a:t>
            </a:fld>
            <a:endParaRPr lang="en-US"/>
          </a:p>
        </p:txBody>
      </p:sp>
    </p:spTree>
    <p:extLst>
      <p:ext uri="{BB962C8B-B14F-4D97-AF65-F5344CB8AC3E}">
        <p14:creationId xmlns:p14="http://schemas.microsoft.com/office/powerpoint/2010/main" val="392352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magnitude of the amount to move in gradient descent is the value of the slope of the loss function (with respect to w) weighted by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 higher (faster) learning rate means that we should move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on each step. The change we make in our parameter is the learning rate times the gradient (or the slope, in our single-variable example)</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88</a:t>
            </a:fld>
            <a:endParaRPr lang="en-US"/>
          </a:p>
        </p:txBody>
      </p:sp>
    </p:spTree>
    <p:extLst>
      <p:ext uri="{BB962C8B-B14F-4D97-AF65-F5344CB8AC3E}">
        <p14:creationId xmlns:p14="http://schemas.microsoft.com/office/powerpoint/2010/main" val="89577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If we’re just imagining two weight dimensions (say for one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one bias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might be a vector with two orthogonal components, each of which tells us how much the ground slopes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and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This figure shows a visualization of the value of a 2-dimensional gradient vector taken at the red point.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89</a:t>
            </a:fld>
            <a:endParaRPr lang="en-US"/>
          </a:p>
        </p:txBody>
      </p:sp>
    </p:spTree>
    <p:extLst>
      <p:ext uri="{BB962C8B-B14F-4D97-AF65-F5344CB8AC3E}">
        <p14:creationId xmlns:p14="http://schemas.microsoft.com/office/powerpoint/2010/main" val="45416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a vector of gradients.  We’ll represent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make the dependence 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obvious: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90</a:t>
            </a:fld>
            <a:endParaRPr lang="en-US"/>
          </a:p>
        </p:txBody>
      </p:sp>
    </p:spTree>
    <p:extLst>
      <p:ext uri="{BB962C8B-B14F-4D97-AF65-F5344CB8AC3E}">
        <p14:creationId xmlns:p14="http://schemas.microsoft.com/office/powerpoint/2010/main" val="94035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In order to update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definition for the gradient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Recall that for logistic regression, the cross-entropy loss function 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It turns out that the derivative of this function for one observation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Note that the gradient with respect to a single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a very intuitive value: the difference between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our estimated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for that observation, multiplied by the corresponding input value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91</a:t>
            </a:fld>
            <a:endParaRPr lang="en-US"/>
          </a:p>
        </p:txBody>
      </p:sp>
    </p:spTree>
    <p:extLst>
      <p:ext uri="{BB962C8B-B14F-4D97-AF65-F5344CB8AC3E}">
        <p14:creationId xmlns:p14="http://schemas.microsoft.com/office/powerpoint/2010/main" val="330750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hyperparameter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must be adjusted. If it’s too high, the learner will take steps that are too large, overshooting the minimum of the loss function. If it’s too low, the learner will take steps that are too small, and take too long to get to the minimum. It is common to start with a higher learning rate and then slowly decrease it. Hyperparameters are a special kind of parameter for any machine learning model. Unlike regular parameters of a model (weights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are learned by the algorithm from the training set, hyperparameters are special parameters chosen by the algorithm designer that affect how the algorithm works.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92</a:t>
            </a:fld>
            <a:endParaRPr lang="en-US"/>
          </a:p>
        </p:txBody>
      </p:sp>
    </p:spTree>
    <p:extLst>
      <p:ext uri="{BB962C8B-B14F-4D97-AF65-F5344CB8AC3E}">
        <p14:creationId xmlns:p14="http://schemas.microsoft.com/office/powerpoint/2010/main" val="1875606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walk though a single step of the gradient descent algorithm. We’ll use a simplified version of our sentiment classification example as it sees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whose correct value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(this is a positive review), and with only two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3 (count of positive lexicon words),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2 (count of negative lexicon words). Let’s assume the initial weights and bias in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a:t>
            </a:r>
            <a:r>
              <a:rPr kumimoji="1" lang="en-US" sz="1200" kern="1200" dirty="0">
                <a:solidFill>
                  <a:schemeClr val="tx1"/>
                </a:solidFill>
                <a:effectLst/>
                <a:latin typeface="Arial" pitchFamily="-65" charset="0"/>
                <a:ea typeface="ＭＳ Ｐゴシック" pitchFamily="-65" charset="-128"/>
                <a:cs typeface="ＭＳ Ｐゴシック" pitchFamily="-65" charset="-128"/>
              </a:rPr>
              <a:t>_</a:t>
            </a:r>
            <a:r>
              <a:rPr kumimoji="1" lang="el-GR" sz="1200" kern="1200" dirty="0">
                <a:solidFill>
                  <a:schemeClr val="tx1"/>
                </a:solidFill>
                <a:effectLst/>
                <a:latin typeface="Arial" pitchFamily="-65" charset="0"/>
                <a:ea typeface="ＭＳ Ｐゴシック" pitchFamily="-65" charset="-128"/>
                <a:cs typeface="ＭＳ Ｐゴシック" pitchFamily="-65" charset="-128"/>
              </a:rPr>
              <a:t>0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are all set to 0, and the initial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0.1: </a:t>
            </a:r>
            <a:endParaRPr lang="en-US" dirty="0"/>
          </a:p>
          <a:p>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93</a:t>
            </a:fld>
            <a:endParaRPr lang="en-US"/>
          </a:p>
        </p:txBody>
      </p:sp>
    </p:spTree>
    <p:extLst>
      <p:ext uri="{BB962C8B-B14F-4D97-AF65-F5344CB8AC3E}">
        <p14:creationId xmlns:p14="http://schemas.microsoft.com/office/powerpoint/2010/main" val="2391731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94</a:t>
            </a:fld>
            <a:endParaRPr lang="en-US"/>
          </a:p>
        </p:txBody>
      </p:sp>
    </p:spTree>
    <p:extLst>
      <p:ext uri="{BB962C8B-B14F-4D97-AF65-F5344CB8AC3E}">
        <p14:creationId xmlns:p14="http://schemas.microsoft.com/office/powerpoint/2010/main" val="51136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742846" indent="-285710" eaLnBrk="0" hangingPunct="0">
              <a:defRPr sz="2400">
                <a:solidFill>
                  <a:schemeClr val="tx1"/>
                </a:solidFill>
                <a:latin typeface="Lucida Sans" charset="0"/>
                <a:ea typeface="ＭＳ Ｐゴシック" charset="0"/>
              </a:defRPr>
            </a:lvl2pPr>
            <a:lvl3pPr marL="1142840" indent="-228568" eaLnBrk="0" hangingPunct="0">
              <a:defRPr sz="2400">
                <a:solidFill>
                  <a:schemeClr val="tx1"/>
                </a:solidFill>
                <a:latin typeface="Lucida Sans" charset="0"/>
                <a:ea typeface="ＭＳ Ｐゴシック" charset="0"/>
              </a:defRPr>
            </a:lvl3pPr>
            <a:lvl4pPr marL="1599975" indent="-228568" eaLnBrk="0" hangingPunct="0">
              <a:defRPr sz="2400">
                <a:solidFill>
                  <a:schemeClr val="tx1"/>
                </a:solidFill>
                <a:latin typeface="Lucida Sans" charset="0"/>
                <a:ea typeface="ＭＳ Ｐゴシック" charset="0"/>
              </a:defRPr>
            </a:lvl4pPr>
            <a:lvl5pPr marL="2057111" indent="-228568" eaLnBrk="0" hangingPunct="0">
              <a:defRPr sz="2400">
                <a:solidFill>
                  <a:schemeClr val="tx1"/>
                </a:solidFill>
                <a:latin typeface="Lucida Sans" charset="0"/>
                <a:ea typeface="ＭＳ Ｐゴシック" charset="0"/>
              </a:defRPr>
            </a:lvl5pPr>
            <a:lvl6pPr marL="2514247" indent="-228568" eaLnBrk="0" fontAlgn="base" hangingPunct="0">
              <a:spcBef>
                <a:spcPct val="0"/>
              </a:spcBef>
              <a:spcAft>
                <a:spcPct val="0"/>
              </a:spcAft>
              <a:defRPr sz="2400">
                <a:solidFill>
                  <a:schemeClr val="tx1"/>
                </a:solidFill>
                <a:latin typeface="Lucida Sans" charset="0"/>
                <a:ea typeface="ＭＳ Ｐゴシック" charset="0"/>
              </a:defRPr>
            </a:lvl6pPr>
            <a:lvl7pPr marL="2971383" indent="-228568" eaLnBrk="0" fontAlgn="base" hangingPunct="0">
              <a:spcBef>
                <a:spcPct val="0"/>
              </a:spcBef>
              <a:spcAft>
                <a:spcPct val="0"/>
              </a:spcAft>
              <a:defRPr sz="2400">
                <a:solidFill>
                  <a:schemeClr val="tx1"/>
                </a:solidFill>
                <a:latin typeface="Lucida Sans" charset="0"/>
                <a:ea typeface="ＭＳ Ｐゴシック" charset="0"/>
              </a:defRPr>
            </a:lvl7pPr>
            <a:lvl8pPr marL="3428519" indent="-228568" eaLnBrk="0" fontAlgn="base" hangingPunct="0">
              <a:spcBef>
                <a:spcPct val="0"/>
              </a:spcBef>
              <a:spcAft>
                <a:spcPct val="0"/>
              </a:spcAft>
              <a:defRPr sz="2400">
                <a:solidFill>
                  <a:schemeClr val="tx1"/>
                </a:solidFill>
                <a:latin typeface="Lucida Sans" charset="0"/>
                <a:ea typeface="ＭＳ Ｐゴシック" charset="0"/>
              </a:defRPr>
            </a:lvl8pPr>
            <a:lvl9pPr marL="3885655" indent="-228568"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384C32A9-5A2D-B045-843B-D06D034130F2}" type="slidenum">
              <a:rPr lang="en-US" sz="1200"/>
              <a:pPr eaLnBrk="1" hangingPunct="1"/>
              <a:t>40</a:t>
            </a:fld>
            <a:endParaRPr lang="en-US" sz="1200" dirty="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8041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95</a:t>
            </a:fld>
            <a:endParaRPr lang="en-US"/>
          </a:p>
        </p:txBody>
      </p:sp>
    </p:spTree>
    <p:extLst>
      <p:ext uri="{BB962C8B-B14F-4D97-AF65-F5344CB8AC3E}">
        <p14:creationId xmlns:p14="http://schemas.microsoft.com/office/powerpoint/2010/main" val="3289321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96</a:t>
            </a:fld>
            <a:endParaRPr lang="en-US"/>
          </a:p>
        </p:txBody>
      </p:sp>
    </p:spTree>
    <p:extLst>
      <p:ext uri="{BB962C8B-B14F-4D97-AF65-F5344CB8AC3E}">
        <p14:creationId xmlns:p14="http://schemas.microsoft.com/office/powerpoint/2010/main" val="3133066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97</a:t>
            </a:fld>
            <a:endParaRPr lang="en-US"/>
          </a:p>
        </p:txBody>
      </p:sp>
    </p:spTree>
    <p:extLst>
      <p:ext uri="{BB962C8B-B14F-4D97-AF65-F5344CB8AC3E}">
        <p14:creationId xmlns:p14="http://schemas.microsoft.com/office/powerpoint/2010/main" val="781636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Stochastic gradient descent is called stochastic because it chooses a single random example at a time, moving the weights so as to improve performance on that single example. That can result in very choppy movements, so it’s common to compute the gradient over batches of training instances rather than a single instance.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For example in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batch training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compute the gradient over the entire dataset. By seeing so many examples, batch training offers a superb estimate of which direction to move the weights, at the cost of spending a lot of time processing every single example in the training set to compute this perfect direction.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A compromise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mini-batch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training: we train on a group of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examples (perhaps 512, or 1024) that is less than the whole dataset.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Mini-batch training also has the advantage of computational efficiency. The mini-batches can easily be vectorized, choosing the size of the mini-batch based on the computational resources. This allows us to process all the exam-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ples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in one mini-batch in parallel and then accumulate the loss, something that’s not possible with individual or batch training.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101</a:t>
            </a:fld>
            <a:endParaRPr lang="en-US"/>
          </a:p>
        </p:txBody>
      </p:sp>
    </p:spTree>
    <p:extLst>
      <p:ext uri="{BB962C8B-B14F-4D97-AF65-F5344CB8AC3E}">
        <p14:creationId xmlns:p14="http://schemas.microsoft.com/office/powerpoint/2010/main" val="3838663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465ECCB-07C6-49E8-8530-6ABC164233BA}" type="slidenum">
              <a:rPr lang="en-US" altLang="zh-CN" smtClean="0">
                <a:solidFill>
                  <a:srgbClr val="000000"/>
                </a:solidFill>
              </a:rPr>
              <a:pPr>
                <a:defRPr/>
              </a:pPr>
              <a:t>110</a:t>
            </a:fld>
            <a:endParaRPr lang="en-US" altLang="zh-CN">
              <a:solidFill>
                <a:srgbClr val="000000"/>
              </a:solidFill>
            </a:endParaRPr>
          </a:p>
        </p:txBody>
      </p:sp>
    </p:spTree>
    <p:extLst>
      <p:ext uri="{BB962C8B-B14F-4D97-AF65-F5344CB8AC3E}">
        <p14:creationId xmlns:p14="http://schemas.microsoft.com/office/powerpoint/2010/main" val="144264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742846" indent="-285710" eaLnBrk="0" hangingPunct="0">
              <a:defRPr sz="2400">
                <a:solidFill>
                  <a:schemeClr val="tx1"/>
                </a:solidFill>
                <a:latin typeface="Lucida Sans" charset="0"/>
                <a:ea typeface="ＭＳ Ｐゴシック" charset="0"/>
              </a:defRPr>
            </a:lvl2pPr>
            <a:lvl3pPr marL="1142840" indent="-228568" eaLnBrk="0" hangingPunct="0">
              <a:defRPr sz="2400">
                <a:solidFill>
                  <a:schemeClr val="tx1"/>
                </a:solidFill>
                <a:latin typeface="Lucida Sans" charset="0"/>
                <a:ea typeface="ＭＳ Ｐゴシック" charset="0"/>
              </a:defRPr>
            </a:lvl3pPr>
            <a:lvl4pPr marL="1599975" indent="-228568" eaLnBrk="0" hangingPunct="0">
              <a:defRPr sz="2400">
                <a:solidFill>
                  <a:schemeClr val="tx1"/>
                </a:solidFill>
                <a:latin typeface="Lucida Sans" charset="0"/>
                <a:ea typeface="ＭＳ Ｐゴシック" charset="0"/>
              </a:defRPr>
            </a:lvl4pPr>
            <a:lvl5pPr marL="2057111" indent="-228568" eaLnBrk="0" hangingPunct="0">
              <a:defRPr sz="2400">
                <a:solidFill>
                  <a:schemeClr val="tx1"/>
                </a:solidFill>
                <a:latin typeface="Lucida Sans" charset="0"/>
                <a:ea typeface="ＭＳ Ｐゴシック" charset="0"/>
              </a:defRPr>
            </a:lvl5pPr>
            <a:lvl6pPr marL="2514247" indent="-228568" eaLnBrk="0" fontAlgn="base" hangingPunct="0">
              <a:spcBef>
                <a:spcPct val="0"/>
              </a:spcBef>
              <a:spcAft>
                <a:spcPct val="0"/>
              </a:spcAft>
              <a:defRPr sz="2400">
                <a:solidFill>
                  <a:schemeClr val="tx1"/>
                </a:solidFill>
                <a:latin typeface="Lucida Sans" charset="0"/>
                <a:ea typeface="ＭＳ Ｐゴシック" charset="0"/>
              </a:defRPr>
            </a:lvl6pPr>
            <a:lvl7pPr marL="2971383" indent="-228568" eaLnBrk="0" fontAlgn="base" hangingPunct="0">
              <a:spcBef>
                <a:spcPct val="0"/>
              </a:spcBef>
              <a:spcAft>
                <a:spcPct val="0"/>
              </a:spcAft>
              <a:defRPr sz="2400">
                <a:solidFill>
                  <a:schemeClr val="tx1"/>
                </a:solidFill>
                <a:latin typeface="Lucida Sans" charset="0"/>
                <a:ea typeface="ＭＳ Ｐゴシック" charset="0"/>
              </a:defRPr>
            </a:lvl7pPr>
            <a:lvl8pPr marL="3428519" indent="-228568" eaLnBrk="0" fontAlgn="base" hangingPunct="0">
              <a:spcBef>
                <a:spcPct val="0"/>
              </a:spcBef>
              <a:spcAft>
                <a:spcPct val="0"/>
              </a:spcAft>
              <a:defRPr sz="2400">
                <a:solidFill>
                  <a:schemeClr val="tx1"/>
                </a:solidFill>
                <a:latin typeface="Lucida Sans" charset="0"/>
                <a:ea typeface="ＭＳ Ｐゴシック" charset="0"/>
              </a:defRPr>
            </a:lvl8pPr>
            <a:lvl9pPr marL="3885655" indent="-228568"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CE933F43-4F06-6E4C-A88E-635F26D155D2}" type="slidenum">
              <a:rPr lang="en-US" sz="1200"/>
              <a:pPr eaLnBrk="1" hangingPunct="1"/>
              <a:t>41</a:t>
            </a:fld>
            <a:endParaRPr lang="en-US" sz="1200"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combined measure: F-measure: weighted harmonic mean between precision and recall</a:t>
            </a:r>
          </a:p>
          <a:p>
            <a:r>
              <a:rPr lang="en-US">
                <a:latin typeface="Arial" charset="0"/>
                <a:ea typeface="ＭＳ Ｐゴシック" charset="0"/>
                <a:cs typeface="ＭＳ Ｐゴシック" charset="0"/>
              </a:rPr>
              <a:t>[why weighted?  in some applications you may care more about P or R]</a:t>
            </a:r>
          </a:p>
          <a:p>
            <a:r>
              <a:rPr lang="en-US">
                <a:latin typeface="Arial" charset="0"/>
                <a:ea typeface="ＭＳ Ｐゴシック" charset="0"/>
                <a:cs typeface="ＭＳ Ｐゴシック" charset="0"/>
              </a:rPr>
              <a:t>[why harmonic?  it's conservative -- lower than arith or geo mean]</a:t>
            </a:r>
          </a:p>
          <a:p>
            <a:r>
              <a:rPr lang="en-US">
                <a:latin typeface="Arial" charset="0"/>
                <a:ea typeface="ＭＳ Ｐゴシック" charset="0"/>
                <a:cs typeface="ＭＳ Ｐゴシック" charset="0"/>
              </a:rPr>
              <a:t>[if P and R are far apart, F tends to be near lower value]</a:t>
            </a:r>
          </a:p>
          <a:p>
            <a:r>
              <a:rPr lang="en-US">
                <a:latin typeface="Arial" charset="0"/>
                <a:ea typeface="ＭＳ Ｐゴシック" charset="0"/>
                <a:cs typeface="ＭＳ Ｐゴシック" charset="0"/>
              </a:rPr>
              <a:t>[in order to do well on F1, need to do well on BOTH P and R]</a:t>
            </a:r>
          </a:p>
          <a:p>
            <a:r>
              <a:rPr lang="en-US">
                <a:latin typeface="Arial" charset="0"/>
                <a:ea typeface="ＭＳ Ｐゴシック" charset="0"/>
                <a:cs typeface="ＭＳ Ｐゴシック" charset="0"/>
              </a:rPr>
              <a:t>[this way, can't beat the system by being either too reluctant or too promiscuous]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Comment: when ppl say f-measure w/o specifying beta, they mean balanced, and this is by far the most common way of doing it</a:t>
            </a:r>
          </a:p>
        </p:txBody>
      </p:sp>
    </p:spTree>
    <p:extLst>
      <p:ext uri="{BB962C8B-B14F-4D97-AF65-F5344CB8AC3E}">
        <p14:creationId xmlns:p14="http://schemas.microsoft.com/office/powerpoint/2010/main" val="184809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how important that input feature is to the classification decision, and can be positive (providing evidence that the in- stance being classified belongs in the positive class) or negative (providing evidence that the instance being classified belongs in the negative class). Thus we might expect in a sentiment task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awesome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high positive weight,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abysmal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very negative weight.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51</a:t>
            </a:fld>
            <a:endParaRPr lang="en-US"/>
          </a:p>
        </p:txBody>
      </p:sp>
    </p:spTree>
    <p:extLst>
      <p:ext uri="{BB962C8B-B14F-4D97-AF65-F5344CB8AC3E}">
        <p14:creationId xmlns:p14="http://schemas.microsoft.com/office/powerpoint/2010/main" val="380035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bias term</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also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intercept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another real number that’s added to the weighted inputs. In the rest of the book we’ll represent such sums using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dot product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notation from linear algebra. The dot product of two vectors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written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the sum of the products of the corresponding elements of each vector.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53</a:t>
            </a:fld>
            <a:endParaRPr lang="en-US"/>
          </a:p>
        </p:txBody>
      </p:sp>
    </p:spTree>
    <p:extLst>
      <p:ext uri="{BB962C8B-B14F-4D97-AF65-F5344CB8AC3E}">
        <p14:creationId xmlns:p14="http://schemas.microsoft.com/office/powerpoint/2010/main" val="254907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nothing in Eq. 5.3 forces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be a legal probability, that is, to lie between 0 and 1. In fact, since weights are real-valued, the output might even be negative;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ranges from −∞ to ∞.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54</a:t>
            </a:fld>
            <a:endParaRPr lang="en-US"/>
          </a:p>
        </p:txBody>
      </p:sp>
    </p:spTree>
    <p:extLst>
      <p:ext uri="{BB962C8B-B14F-4D97-AF65-F5344CB8AC3E}">
        <p14:creationId xmlns:p14="http://schemas.microsoft.com/office/powerpoint/2010/main" val="7326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The 1/1+e^-z (so-named because it looks like an s) is also called the logistic function. It takes a real value and maps it to the range [0, 1</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It is nearly linear around 0 but outlier values get squashed toward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55</a:t>
            </a:fld>
            <a:endParaRPr lang="en-US"/>
          </a:p>
        </p:txBody>
      </p:sp>
    </p:spTree>
    <p:extLst>
      <p:ext uri="{BB962C8B-B14F-4D97-AF65-F5344CB8AC3E}">
        <p14:creationId xmlns:p14="http://schemas.microsoft.com/office/powerpoint/2010/main" val="284853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We’re almost there. If we apply the sigmoid to the sum of the weighted features, we get a number between 0 and 1. To make it a probability, we just need to make sure that the two cases,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sum to 1. We can do this as follows: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57</a:t>
            </a:fld>
            <a:endParaRPr lang="en-US"/>
          </a:p>
        </p:txBody>
      </p:sp>
    </p:spTree>
    <p:extLst>
      <p:ext uri="{BB962C8B-B14F-4D97-AF65-F5344CB8AC3E}">
        <p14:creationId xmlns:p14="http://schemas.microsoft.com/office/powerpoint/2010/main" val="91012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5407" name="Rectangle 47"/>
          <p:cNvSpPr>
            <a:spLocks noGrp="1" noChangeArrowheads="1"/>
          </p:cNvSpPr>
          <p:nvPr>
            <p:ph type="ctrTitle"/>
          </p:nvPr>
        </p:nvSpPr>
        <p:spPr>
          <a:xfrm>
            <a:off x="2455863" y="596900"/>
            <a:ext cx="6192837" cy="3581400"/>
          </a:xfrm>
        </p:spPr>
        <p:txBody>
          <a:bodyPr/>
          <a:lstStyle>
            <a:lvl1pPr>
              <a:defRPr sz="5200" b="1"/>
            </a:lvl1pPr>
          </a:lstStyle>
          <a:p>
            <a:r>
              <a:rPr lang="zh-CN" altLang="en-US"/>
              <a:t>单击此处编辑母版标题样式</a:t>
            </a:r>
          </a:p>
        </p:txBody>
      </p:sp>
      <p:sp>
        <p:nvSpPr>
          <p:cNvPr id="15408"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zh-CN" altLang="en-US"/>
              <a:t>单击此处编辑母版副标题样式</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CN"/>
          </a:p>
        </p:txBody>
      </p:sp>
      <p:sp>
        <p:nvSpPr>
          <p:cNvPr id="47" name="Rectangle 45"/>
          <p:cNvSpPr>
            <a:spLocks noGrp="1" noChangeArrowheads="1"/>
          </p:cNvSpPr>
          <p:nvPr>
            <p:ph type="ftr" sz="quarter" idx="11"/>
          </p:nvPr>
        </p:nvSpPr>
        <p:spPr/>
        <p:txBody>
          <a:bodyPr/>
          <a:lstStyle>
            <a:lvl1pPr>
              <a:defRPr/>
            </a:lvl1pPr>
          </a:lstStyle>
          <a:p>
            <a:pPr>
              <a:defRPr/>
            </a:pPr>
            <a:endParaRPr lang="en-US" altLang="zh-CN"/>
          </a:p>
        </p:txBody>
      </p:sp>
      <p:sp>
        <p:nvSpPr>
          <p:cNvPr id="48" name="Rectangle 46"/>
          <p:cNvSpPr>
            <a:spLocks noGrp="1" noChangeArrowheads="1"/>
          </p:cNvSpPr>
          <p:nvPr>
            <p:ph type="sldNum" sz="quarter" idx="12"/>
          </p:nvPr>
        </p:nvSpPr>
        <p:spPr/>
        <p:txBody>
          <a:bodyPr/>
          <a:lstStyle>
            <a:lvl1pPr>
              <a:defRPr/>
            </a:lvl1pPr>
          </a:lstStyle>
          <a:p>
            <a:pPr>
              <a:defRPr/>
            </a:pPr>
            <a:fld id="{4FA2F536-17DB-40D3-B6BE-C4E6080F1C6A}" type="slidenum">
              <a:rPr lang="en-US" altLang="zh-CN"/>
              <a:pPr>
                <a:defRPr/>
              </a:pPr>
              <a:t>‹#›</a:t>
            </a:fld>
            <a:endParaRPr lang="en-US" altLang="zh-CN"/>
          </a:p>
        </p:txBody>
      </p:sp>
    </p:spTree>
    <p:extLst>
      <p:ext uri="{BB962C8B-B14F-4D97-AF65-F5344CB8AC3E}">
        <p14:creationId xmlns:p14="http://schemas.microsoft.com/office/powerpoint/2010/main" val="358634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7658D26B-D5A8-454B-97AE-881488365030}" type="slidenum">
              <a:rPr lang="en-US" altLang="zh-CN"/>
              <a:pPr>
                <a:defRPr/>
              </a:pPr>
              <a:t>‹#›</a:t>
            </a:fld>
            <a:endParaRPr lang="en-US" altLang="zh-CN"/>
          </a:p>
        </p:txBody>
      </p:sp>
    </p:spTree>
    <p:extLst>
      <p:ext uri="{BB962C8B-B14F-4D97-AF65-F5344CB8AC3E}">
        <p14:creationId xmlns:p14="http://schemas.microsoft.com/office/powerpoint/2010/main" val="160847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6225" y="103188"/>
            <a:ext cx="2060575" cy="59531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2913" y="103188"/>
            <a:ext cx="6030912" cy="59531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2AB7BCD3-64DF-4DA5-996D-D6E7389F1E83}" type="slidenum">
              <a:rPr lang="en-US" altLang="zh-CN"/>
              <a:pPr>
                <a:defRPr/>
              </a:pPr>
              <a:t>‹#›</a:t>
            </a:fld>
            <a:endParaRPr lang="en-US" altLang="zh-CN"/>
          </a:p>
        </p:txBody>
      </p:sp>
    </p:spTree>
    <p:extLst>
      <p:ext uri="{BB962C8B-B14F-4D97-AF65-F5344CB8AC3E}">
        <p14:creationId xmlns:p14="http://schemas.microsoft.com/office/powerpoint/2010/main" val="171326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49"/>
          <p:cNvSpPr>
            <a:spLocks noGrp="1" noChangeArrowheads="1"/>
          </p:cNvSpPr>
          <p:nvPr>
            <p:ph type="sldNum" sz="quarter" idx="12"/>
          </p:nvPr>
        </p:nvSpPr>
        <p:spPr>
          <a:ln/>
        </p:spPr>
        <p:txBody>
          <a:bodyPr/>
          <a:lstStyle>
            <a:lvl1pPr>
              <a:defRPr/>
            </a:lvl1pPr>
          </a:lstStyle>
          <a:p>
            <a:pPr>
              <a:defRPr/>
            </a:pPr>
            <a:fld id="{3BC34CDA-B7CA-44E8-BA82-5E60E4E4F889}" type="slidenum">
              <a:rPr lang="en-US" altLang="zh-CN"/>
              <a:pPr>
                <a:defRPr/>
              </a:pPr>
              <a:t>‹#›</a:t>
            </a:fld>
            <a:endParaRPr lang="en-US" altLang="zh-CN"/>
          </a:p>
        </p:txBody>
      </p:sp>
    </p:spTree>
    <p:extLst>
      <p:ext uri="{BB962C8B-B14F-4D97-AF65-F5344CB8AC3E}">
        <p14:creationId xmlns:p14="http://schemas.microsoft.com/office/powerpoint/2010/main" val="388617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42913" y="103188"/>
            <a:ext cx="8243887" cy="1314450"/>
          </a:xfrm>
        </p:spPr>
        <p:txBody>
          <a:bodyPr/>
          <a:lstStyle/>
          <a:p>
            <a:r>
              <a:rPr lang="zh-CN" altLang="en-US"/>
              <a:t>单击此处编辑母版标题样式</a:t>
            </a:r>
          </a:p>
        </p:txBody>
      </p:sp>
      <p:sp>
        <p:nvSpPr>
          <p:cNvPr id="3" name="内容占位符 2"/>
          <p:cNvSpPr>
            <a:spLocks noGrp="1"/>
          </p:cNvSpPr>
          <p:nvPr>
            <p:ph sz="quarter" idx="1"/>
          </p:nvPr>
        </p:nvSpPr>
        <p:spPr>
          <a:xfrm>
            <a:off x="457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9"/>
          <p:cNvSpPr>
            <a:spLocks noGrp="1" noChangeArrowheads="1"/>
          </p:cNvSpPr>
          <p:nvPr>
            <p:ph type="sldNum" sz="quarter" idx="12"/>
          </p:nvPr>
        </p:nvSpPr>
        <p:spPr>
          <a:ln/>
        </p:spPr>
        <p:txBody>
          <a:bodyPr/>
          <a:lstStyle>
            <a:lvl1pPr>
              <a:defRPr/>
            </a:lvl1pPr>
          </a:lstStyle>
          <a:p>
            <a:pPr>
              <a:defRPr/>
            </a:pPr>
            <a:fld id="{C5B8D621-4246-4E5C-9643-6E25C3E1BFC6}" type="slidenum">
              <a:rPr lang="en-US" altLang="zh-CN"/>
              <a:pPr>
                <a:defRPr/>
              </a:pPr>
              <a:t>‹#›</a:t>
            </a:fld>
            <a:endParaRPr lang="en-US" altLang="zh-CN"/>
          </a:p>
        </p:txBody>
      </p:sp>
    </p:spTree>
    <p:extLst>
      <p:ext uri="{BB962C8B-B14F-4D97-AF65-F5344CB8AC3E}">
        <p14:creationId xmlns:p14="http://schemas.microsoft.com/office/powerpoint/2010/main" val="62786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E98E538B-F598-48DE-AD05-8E8837DFD4EE}" type="slidenum">
              <a:rPr lang="en-US" altLang="zh-CN"/>
              <a:pPr>
                <a:defRPr/>
              </a:pPr>
              <a:t>‹#›</a:t>
            </a:fld>
            <a:endParaRPr lang="en-US" altLang="zh-CN"/>
          </a:p>
        </p:txBody>
      </p:sp>
    </p:spTree>
    <p:extLst>
      <p:ext uri="{BB962C8B-B14F-4D97-AF65-F5344CB8AC3E}">
        <p14:creationId xmlns:p14="http://schemas.microsoft.com/office/powerpoint/2010/main" val="107733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1314450"/>
          </a:xfrm>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4561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510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03663"/>
            <a:ext cx="4038600" cy="2152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49"/>
          <p:cNvSpPr>
            <a:spLocks noGrp="1" noChangeArrowheads="1"/>
          </p:cNvSpPr>
          <p:nvPr>
            <p:ph type="sldNum" sz="quarter" idx="12"/>
          </p:nvPr>
        </p:nvSpPr>
        <p:spPr>
          <a:ln/>
        </p:spPr>
        <p:txBody>
          <a:bodyPr/>
          <a:lstStyle>
            <a:lvl1pPr>
              <a:defRPr/>
            </a:lvl1pPr>
          </a:lstStyle>
          <a:p>
            <a:pPr>
              <a:defRPr/>
            </a:pPr>
            <a:fld id="{A3FB0F1C-BEB9-479B-BEB2-F07BFEEA6C36}" type="slidenum">
              <a:rPr lang="en-US" altLang="zh-CN"/>
              <a:pPr>
                <a:defRPr/>
              </a:pPr>
              <a:t>‹#›</a:t>
            </a:fld>
            <a:endParaRPr lang="en-US" altLang="zh-CN"/>
          </a:p>
        </p:txBody>
      </p:sp>
    </p:spTree>
    <p:extLst>
      <p:ext uri="{BB962C8B-B14F-4D97-AF65-F5344CB8AC3E}">
        <p14:creationId xmlns:p14="http://schemas.microsoft.com/office/powerpoint/2010/main" val="337059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752601"/>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4076701"/>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3406143" y="3406142"/>
            <a:ext cx="68580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508000"/>
            <a:ext cx="74676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240062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78E20D4B-E2F5-4068-A935-EEC346F4F775}" type="slidenum">
              <a:rPr lang="en-US" altLang="zh-CN"/>
              <a:pPr>
                <a:defRPr/>
              </a:pPr>
              <a:t>‹#›</a:t>
            </a:fld>
            <a:endParaRPr lang="en-US" altLang="zh-CN"/>
          </a:p>
        </p:txBody>
      </p:sp>
    </p:spTree>
    <p:extLst>
      <p:ext uri="{BB962C8B-B14F-4D97-AF65-F5344CB8AC3E}">
        <p14:creationId xmlns:p14="http://schemas.microsoft.com/office/powerpoint/2010/main" val="306643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9"/>
          <p:cNvSpPr>
            <a:spLocks noGrp="1" noChangeArrowheads="1"/>
          </p:cNvSpPr>
          <p:nvPr>
            <p:ph type="sldNum" sz="quarter" idx="12"/>
          </p:nvPr>
        </p:nvSpPr>
        <p:spPr>
          <a:ln/>
        </p:spPr>
        <p:txBody>
          <a:bodyPr/>
          <a:lstStyle>
            <a:lvl1pPr>
              <a:defRPr/>
            </a:lvl1pPr>
          </a:lstStyle>
          <a:p>
            <a:pPr>
              <a:defRPr/>
            </a:pPr>
            <a:fld id="{E7E07A42-35A7-4DCC-BBAA-7AD57C262063}" type="slidenum">
              <a:rPr lang="en-US" altLang="zh-CN"/>
              <a:pPr>
                <a:defRPr/>
              </a:pPr>
              <a:t>‹#›</a:t>
            </a:fld>
            <a:endParaRPr lang="en-US" altLang="zh-CN"/>
          </a:p>
        </p:txBody>
      </p:sp>
    </p:spTree>
    <p:extLst>
      <p:ext uri="{BB962C8B-B14F-4D97-AF65-F5344CB8AC3E}">
        <p14:creationId xmlns:p14="http://schemas.microsoft.com/office/powerpoint/2010/main" val="82839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73F17D6A-CF3C-447A-97B4-B3D3A90423F2}" type="slidenum">
              <a:rPr lang="en-US" altLang="zh-CN"/>
              <a:pPr>
                <a:defRPr/>
              </a:pPr>
              <a:t>‹#›</a:t>
            </a:fld>
            <a:endParaRPr lang="en-US" altLang="zh-CN"/>
          </a:p>
        </p:txBody>
      </p:sp>
    </p:spTree>
    <p:extLst>
      <p:ext uri="{BB962C8B-B14F-4D97-AF65-F5344CB8AC3E}">
        <p14:creationId xmlns:p14="http://schemas.microsoft.com/office/powerpoint/2010/main" val="337451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9"/>
          <p:cNvSpPr>
            <a:spLocks noGrp="1" noChangeArrowheads="1"/>
          </p:cNvSpPr>
          <p:nvPr>
            <p:ph type="sldNum" sz="quarter" idx="12"/>
          </p:nvPr>
        </p:nvSpPr>
        <p:spPr>
          <a:ln/>
        </p:spPr>
        <p:txBody>
          <a:bodyPr/>
          <a:lstStyle>
            <a:lvl1pPr>
              <a:defRPr/>
            </a:lvl1pPr>
          </a:lstStyle>
          <a:p>
            <a:pPr>
              <a:defRPr/>
            </a:pPr>
            <a:fld id="{5DBA3F97-0BEB-494D-9409-8D38A100D521}" type="slidenum">
              <a:rPr lang="en-US" altLang="zh-CN"/>
              <a:pPr>
                <a:defRPr/>
              </a:pPr>
              <a:t>‹#›</a:t>
            </a:fld>
            <a:endParaRPr lang="en-US" altLang="zh-CN"/>
          </a:p>
        </p:txBody>
      </p:sp>
    </p:spTree>
    <p:extLst>
      <p:ext uri="{BB962C8B-B14F-4D97-AF65-F5344CB8AC3E}">
        <p14:creationId xmlns:p14="http://schemas.microsoft.com/office/powerpoint/2010/main" val="202488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9"/>
          <p:cNvSpPr>
            <a:spLocks noGrp="1" noChangeArrowheads="1"/>
          </p:cNvSpPr>
          <p:nvPr>
            <p:ph type="sldNum" sz="quarter" idx="12"/>
          </p:nvPr>
        </p:nvSpPr>
        <p:spPr>
          <a:ln/>
        </p:spPr>
        <p:txBody>
          <a:bodyPr/>
          <a:lstStyle>
            <a:lvl1pPr>
              <a:defRPr/>
            </a:lvl1pPr>
          </a:lstStyle>
          <a:p>
            <a:pPr>
              <a:defRPr/>
            </a:pPr>
            <a:fld id="{97FF30D3-74B8-460D-A309-1F96C36FB7DE}" type="slidenum">
              <a:rPr lang="en-US" altLang="zh-CN"/>
              <a:pPr>
                <a:defRPr/>
              </a:pPr>
              <a:t>‹#›</a:t>
            </a:fld>
            <a:endParaRPr lang="en-US" altLang="zh-CN"/>
          </a:p>
        </p:txBody>
      </p:sp>
    </p:spTree>
    <p:extLst>
      <p:ext uri="{BB962C8B-B14F-4D97-AF65-F5344CB8AC3E}">
        <p14:creationId xmlns:p14="http://schemas.microsoft.com/office/powerpoint/2010/main" val="380561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49"/>
          <p:cNvSpPr>
            <a:spLocks noGrp="1" noChangeArrowheads="1"/>
          </p:cNvSpPr>
          <p:nvPr>
            <p:ph type="sldNum" sz="quarter" idx="12"/>
          </p:nvPr>
        </p:nvSpPr>
        <p:spPr>
          <a:ln/>
        </p:spPr>
        <p:txBody>
          <a:bodyPr/>
          <a:lstStyle>
            <a:lvl1pPr>
              <a:defRPr/>
            </a:lvl1pPr>
          </a:lstStyle>
          <a:p>
            <a:pPr>
              <a:defRPr/>
            </a:pPr>
            <a:fld id="{AF5A18CB-8387-4080-9633-CE6C5FCADB2E}" type="slidenum">
              <a:rPr lang="en-US" altLang="zh-CN"/>
              <a:pPr>
                <a:defRPr/>
              </a:pPr>
              <a:t>‹#›</a:t>
            </a:fld>
            <a:endParaRPr lang="en-US" altLang="zh-CN"/>
          </a:p>
        </p:txBody>
      </p:sp>
    </p:spTree>
    <p:extLst>
      <p:ext uri="{BB962C8B-B14F-4D97-AF65-F5344CB8AC3E}">
        <p14:creationId xmlns:p14="http://schemas.microsoft.com/office/powerpoint/2010/main" val="263767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EC91D61E-C37E-4853-A7BF-466382E66BCC}" type="slidenum">
              <a:rPr lang="en-US" altLang="zh-CN"/>
              <a:pPr>
                <a:defRPr/>
              </a:pPr>
              <a:t>‹#›</a:t>
            </a:fld>
            <a:endParaRPr lang="en-US" altLang="zh-CN"/>
          </a:p>
        </p:txBody>
      </p:sp>
    </p:spTree>
    <p:extLst>
      <p:ext uri="{BB962C8B-B14F-4D97-AF65-F5344CB8AC3E}">
        <p14:creationId xmlns:p14="http://schemas.microsoft.com/office/powerpoint/2010/main" val="311772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9"/>
          <p:cNvSpPr>
            <a:spLocks noGrp="1" noChangeArrowheads="1"/>
          </p:cNvSpPr>
          <p:nvPr>
            <p:ph type="sldNum" sz="quarter" idx="12"/>
          </p:nvPr>
        </p:nvSpPr>
        <p:spPr>
          <a:ln/>
        </p:spPr>
        <p:txBody>
          <a:bodyPr/>
          <a:lstStyle>
            <a:lvl1pPr>
              <a:defRPr/>
            </a:lvl1pPr>
          </a:lstStyle>
          <a:p>
            <a:pPr>
              <a:defRPr/>
            </a:pPr>
            <a:fld id="{68A1CF56-CAA9-485B-A28D-8B353CB750D8}" type="slidenum">
              <a:rPr lang="en-US" altLang="zh-CN"/>
              <a:pPr>
                <a:defRPr/>
              </a:pPr>
              <a:t>‹#›</a:t>
            </a:fld>
            <a:endParaRPr lang="en-US" altLang="zh-CN"/>
          </a:p>
        </p:txBody>
      </p:sp>
    </p:spTree>
    <p:extLst>
      <p:ext uri="{BB962C8B-B14F-4D97-AF65-F5344CB8AC3E}">
        <p14:creationId xmlns:p14="http://schemas.microsoft.com/office/powerpoint/2010/main" val="134691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81"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383"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a:latin typeface="+mn-lt"/>
                <a:ea typeface="楷体" pitchFamily="49" charset="-122"/>
              </a:defRPr>
            </a:lvl1pPr>
          </a:lstStyle>
          <a:p>
            <a:pPr>
              <a:defRPr/>
            </a:pPr>
            <a:endParaRPr lang="en-US" altLang="zh-CN"/>
          </a:p>
        </p:txBody>
      </p:sp>
      <p:sp>
        <p:nvSpPr>
          <p:cNvPr id="14384"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mn-lt"/>
                <a:ea typeface="楷体" pitchFamily="49" charset="-122"/>
              </a:defRPr>
            </a:lvl1pPr>
          </a:lstStyle>
          <a:p>
            <a:pPr>
              <a:defRPr/>
            </a:pPr>
            <a:endParaRPr lang="en-US" altLang="zh-CN"/>
          </a:p>
        </p:txBody>
      </p:sp>
      <p:sp>
        <p:nvSpPr>
          <p:cNvPr id="14385"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mn-lt"/>
                <a:ea typeface="楷体" pitchFamily="49" charset="-122"/>
              </a:defRPr>
            </a:lvl1pPr>
          </a:lstStyle>
          <a:p>
            <a:pPr>
              <a:defRPr/>
            </a:pPr>
            <a:fld id="{725E670F-3292-4BAF-8527-F7F659CFCAA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24"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5" r:id="rId16"/>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n-lt"/>
          <a:ea typeface="楷体" pitchFamily="49" charset="-122"/>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楷体" pitchFamily="49" charset="-122"/>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楷体"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0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6.emf"/><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8.emf"/><Relationship Id="rId5" Type="http://schemas.openxmlformats.org/officeDocument/2006/relationships/oleObject" Target="../embeddings/oleObject9.bin"/><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7.emf"/><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29.png"/><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6.xml"/><Relationship Id="rId1" Type="http://schemas.openxmlformats.org/officeDocument/2006/relationships/vmlDrawing" Target="../drawings/vmlDrawing9.vml"/><Relationship Id="rId6" Type="http://schemas.openxmlformats.org/officeDocument/2006/relationships/image" Target="../media/image21.emf"/><Relationship Id="rId5" Type="http://schemas.openxmlformats.org/officeDocument/2006/relationships/oleObject" Target="../embeddings/oleObject13.bin"/><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4.emf"/><Relationship Id="rId5" Type="http://schemas.openxmlformats.org/officeDocument/2006/relationships/oleObject" Target="../embeddings/oleObject16.bin"/><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6.emf"/><Relationship Id="rId5" Type="http://schemas.openxmlformats.org/officeDocument/2006/relationships/oleObject" Target="../embeddings/oleObject18.bin"/><Relationship Id="rId4" Type="http://schemas.openxmlformats.org/officeDocument/2006/relationships/image" Target="../media/image25.emf"/><Relationship Id="rId9"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8.e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0.emf"/><Relationship Id="rId5" Type="http://schemas.openxmlformats.org/officeDocument/2006/relationships/oleObject" Target="../embeddings/oleObject23.bin"/><Relationship Id="rId4" Type="http://schemas.openxmlformats.org/officeDocument/2006/relationships/image" Target="../media/image2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4.emf"/><Relationship Id="rId4" Type="http://schemas.openxmlformats.org/officeDocument/2006/relationships/oleObject" Target="../embeddings/oleObject25.bin"/></Relationships>
</file>

<file path=ppt/slides/_rels/slide4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5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6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8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8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8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8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72.emf"/></Relationships>
</file>

<file path=ppt/slides/_rels/slide9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72.emf"/></Relationships>
</file>

<file path=ppt/slides/_rels/slide9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72.emf"/></Relationships>
</file>

<file path=ppt/slides/_rels/slide9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72.emf"/></Relationships>
</file>

<file path=ppt/slides/_rels/slide9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9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7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zh-CN" altLang="en-US" sz="6000" dirty="0">
                <a:latin typeface="楷体_GB2312" pitchFamily="49" charset="-122"/>
              </a:rPr>
              <a:t>自然语言处理</a:t>
            </a:r>
            <a:br>
              <a:rPr lang="zh-CN" altLang="en-US" sz="6000" dirty="0">
                <a:latin typeface="楷体_GB2312" pitchFamily="49" charset="-122"/>
              </a:rPr>
            </a:br>
            <a:br>
              <a:rPr lang="zh-CN" altLang="en-US" sz="2400" dirty="0">
                <a:latin typeface="楷体_GB2312" pitchFamily="49" charset="-122"/>
              </a:rPr>
            </a:br>
            <a:r>
              <a:rPr lang="zh-CN" altLang="en-US" sz="3600" dirty="0">
                <a:latin typeface="楷体_GB2312" pitchFamily="49" charset="-122"/>
              </a:rPr>
              <a:t>第</a:t>
            </a:r>
            <a:r>
              <a:rPr lang="en-US" altLang="zh-CN" sz="3600" dirty="0">
                <a:latin typeface="楷体_GB2312" pitchFamily="49" charset="-122"/>
              </a:rPr>
              <a:t>06</a:t>
            </a:r>
            <a:r>
              <a:rPr lang="zh-CN" altLang="en-US" sz="3600" dirty="0">
                <a:latin typeface="楷体_GB2312" pitchFamily="49" charset="-122"/>
              </a:rPr>
              <a:t>章 文本分类</a:t>
            </a:r>
          </a:p>
        </p:txBody>
      </p:sp>
      <p:sp>
        <p:nvSpPr>
          <p:cNvPr id="2051" name="Rectangle 3"/>
          <p:cNvSpPr>
            <a:spLocks noGrp="1" noChangeArrowheads="1"/>
          </p:cNvSpPr>
          <p:nvPr>
            <p:ph type="subTitle" idx="1"/>
          </p:nvPr>
        </p:nvSpPr>
        <p:spPr/>
        <p:txBody>
          <a:bodyPr/>
          <a:lstStyle/>
          <a:p>
            <a:pPr eaLnBrk="1" hangingPunct="1">
              <a:defRPr/>
            </a:pPr>
            <a:r>
              <a:rPr lang="zh-CN" altLang="en-US" dirty="0">
                <a:latin typeface="楷体_GB2312" pitchFamily="49" charset="-122"/>
              </a:rPr>
              <a:t>软件学院 刘春</a:t>
            </a:r>
            <a:endParaRPr lang="en-US" altLang="zh-CN" dirty="0">
              <a:latin typeface="楷体_GB2312" pitchFamily="49" charset="-122"/>
            </a:endParaRPr>
          </a:p>
        </p:txBody>
      </p:sp>
      <p:sp>
        <p:nvSpPr>
          <p:cNvPr id="4" name="Rectangle 3">
            <a:extLst>
              <a:ext uri="{FF2B5EF4-FFF2-40B4-BE49-F238E27FC236}">
                <a16:creationId xmlns:a16="http://schemas.microsoft.com/office/drawing/2014/main" id="{1796E90F-D236-42E8-827A-ACF693B53F16}"/>
              </a:ext>
            </a:extLst>
          </p:cNvPr>
          <p:cNvSpPr txBox="1">
            <a:spLocks noChangeArrowheads="1"/>
          </p:cNvSpPr>
          <p:nvPr/>
        </p:nvSpPr>
        <p:spPr bwMode="auto">
          <a:xfrm>
            <a:off x="323528" y="6093296"/>
            <a:ext cx="8642350" cy="622300"/>
          </a:xfrm>
          <a:prstGeom prst="rect">
            <a:avLst/>
          </a:prstGeom>
          <a:noFill/>
          <a:ln>
            <a:noFill/>
          </a:ln>
        </p:spPr>
        <p:txBody>
          <a:bodyPr/>
          <a:lstStyle>
            <a:lvl1pPr marL="0" indent="0" algn="ctr" rtl="0" eaLnBrk="0" fontAlgn="base" hangingPunct="0">
              <a:spcBef>
                <a:spcPct val="20000"/>
              </a:spcBef>
              <a:spcAft>
                <a:spcPct val="0"/>
              </a:spcAft>
              <a:buFontTx/>
              <a:buNone/>
              <a:defRPr sz="3200" b="1">
                <a:solidFill>
                  <a:schemeClr val="tx1"/>
                </a:solidFill>
                <a:effectLst>
                  <a:outerShdw blurRad="38100" dist="38100" dir="2700000" algn="tl">
                    <a:srgbClr val="C0C0C0"/>
                  </a:outerShdw>
                </a:effectLst>
                <a:latin typeface="+mn-lt"/>
                <a:ea typeface="楷体_GB2312"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_GB2312"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_GB2312"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_GB2312"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defRPr/>
            </a:pPr>
            <a:endParaRPr lang="zh-CN" altLang="en-US" sz="2800" kern="0" dirty="0">
              <a:effectLst/>
              <a:latin typeface="楷体" panose="02010609060101010101" pitchFamily="49" charset="-122"/>
              <a:ea typeface="楷体" panose="02010609060101010101" pitchFamily="49" charset="-122"/>
            </a:endParaRPr>
          </a:p>
        </p:txBody>
      </p:sp>
      <p:sp>
        <p:nvSpPr>
          <p:cNvPr id="5" name="Rectangle 3">
            <a:extLst>
              <a:ext uri="{FF2B5EF4-FFF2-40B4-BE49-F238E27FC236}">
                <a16:creationId xmlns:a16="http://schemas.microsoft.com/office/drawing/2014/main" id="{8247C628-ECCE-4D1E-BBD5-6E84EA6DB478}"/>
              </a:ext>
            </a:extLst>
          </p:cNvPr>
          <p:cNvSpPr txBox="1">
            <a:spLocks noChangeArrowheads="1"/>
          </p:cNvSpPr>
          <p:nvPr/>
        </p:nvSpPr>
        <p:spPr bwMode="auto">
          <a:xfrm>
            <a:off x="178122" y="6095639"/>
            <a:ext cx="8642350" cy="622300"/>
          </a:xfrm>
          <a:prstGeom prst="rect">
            <a:avLst/>
          </a:prstGeom>
          <a:noFill/>
          <a:ln>
            <a:noFill/>
          </a:ln>
        </p:spPr>
        <p:txBody>
          <a:bodyPr/>
          <a:lstStyle>
            <a:lvl1pPr marL="0" indent="0" algn="ctr" rtl="0" eaLnBrk="0" fontAlgn="base" hangingPunct="0">
              <a:spcBef>
                <a:spcPct val="20000"/>
              </a:spcBef>
              <a:spcAft>
                <a:spcPct val="0"/>
              </a:spcAft>
              <a:buFontTx/>
              <a:buNone/>
              <a:defRPr sz="3200" b="1">
                <a:solidFill>
                  <a:schemeClr val="tx1"/>
                </a:solidFill>
                <a:effectLst>
                  <a:outerShdw blurRad="38100" dist="38100" dir="2700000" algn="tl">
                    <a:srgbClr val="C0C0C0"/>
                  </a:outerShdw>
                </a:effectLst>
                <a:latin typeface="+mn-lt"/>
                <a:ea typeface="楷体_GB2312"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_GB2312"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_GB2312"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_GB2312"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defRPr/>
            </a:pPr>
            <a:r>
              <a:rPr lang="zh-CN" altLang="en-US" sz="2800" kern="0" dirty="0">
                <a:effectLst/>
                <a:latin typeface="楷体" panose="02010609060101010101" pitchFamily="49" charset="-122"/>
                <a:ea typeface="楷体" panose="02010609060101010101" pitchFamily="49" charset="-122"/>
              </a:rPr>
              <a:t>参考：</a:t>
            </a:r>
            <a:r>
              <a:rPr lang="en-US" altLang="zh-CN" sz="2800" kern="0" dirty="0">
                <a:effectLst/>
                <a:ea typeface="楷体" panose="02010609060101010101" pitchFamily="49" charset="-122"/>
              </a:rPr>
              <a:t>Dan </a:t>
            </a:r>
            <a:r>
              <a:rPr lang="en-US" altLang="zh-CN" sz="2800" kern="0" dirty="0" err="1">
                <a:effectLst/>
                <a:ea typeface="楷体" panose="02010609060101010101" pitchFamily="49" charset="-122"/>
              </a:rPr>
              <a:t>Jurafsky</a:t>
            </a:r>
            <a:r>
              <a:rPr lang="en-US" altLang="zh-CN" sz="2800" kern="0" dirty="0">
                <a:effectLst/>
                <a:latin typeface="楷体" panose="02010609060101010101" pitchFamily="49" charset="-122"/>
                <a:ea typeface="楷体" panose="02010609060101010101" pitchFamily="49" charset="-122"/>
              </a:rPr>
              <a:t>《</a:t>
            </a:r>
            <a:r>
              <a:rPr lang="zh-CN" altLang="en-US" sz="2800" kern="0" dirty="0">
                <a:effectLst/>
                <a:latin typeface="楷体" panose="02010609060101010101" pitchFamily="49" charset="-122"/>
                <a:ea typeface="楷体" panose="02010609060101010101" pitchFamily="49" charset="-122"/>
              </a:rPr>
              <a:t>自然语言处理</a:t>
            </a:r>
            <a:r>
              <a:rPr lang="en-US" altLang="zh-CN" sz="2800" kern="0" dirty="0">
                <a:effectLst/>
                <a:latin typeface="楷体" panose="02010609060101010101" pitchFamily="49" charset="-122"/>
                <a:ea typeface="楷体" panose="02010609060101010101" pitchFamily="49" charset="-122"/>
              </a:rPr>
              <a:t>》</a:t>
            </a:r>
            <a:endParaRPr lang="zh-CN" altLang="en-US" sz="2800" kern="0" dirty="0">
              <a:effectLst/>
              <a:latin typeface="楷体" panose="02010609060101010101" pitchFamily="49" charset="-122"/>
              <a:ea typeface="楷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solidFill>
                  <a:srgbClr val="B2B2B2"/>
                </a:solidFill>
              </a:rPr>
              <a:t>6.1 </a:t>
            </a:r>
            <a:r>
              <a:rPr lang="zh-CN" altLang="en-US" sz="2800" b="1" dirty="0">
                <a:solidFill>
                  <a:srgbClr val="B2B2B2"/>
                </a:solidFill>
              </a:rPr>
              <a:t>文本分类模型</a:t>
            </a:r>
          </a:p>
          <a:p>
            <a:pPr eaLnBrk="1" hangingPunct="1"/>
            <a:r>
              <a:rPr lang="en-US" altLang="zh-CN" sz="2800" b="1" dirty="0"/>
              <a:t>6.2 Naïve</a:t>
            </a:r>
            <a:r>
              <a:rPr lang="zh-CN" altLang="en-US" sz="2800" b="1" dirty="0"/>
              <a:t>贝叶斯分类</a:t>
            </a:r>
            <a:endParaRPr lang="en-US" altLang="zh-CN" sz="2800" b="1" dirty="0"/>
          </a:p>
          <a:p>
            <a:pPr eaLnBrk="1" hangingPunct="1"/>
            <a:r>
              <a:rPr lang="en-US" altLang="zh-CN" sz="2800" b="1" dirty="0"/>
              <a:t>6.3 Naïve</a:t>
            </a:r>
            <a:r>
              <a:rPr lang="zh-CN" altLang="en-US" sz="2800" b="1" dirty="0"/>
              <a:t>贝叶斯分类与语言模型</a:t>
            </a:r>
            <a:endParaRPr lang="en-US" altLang="zh-CN" sz="2800" b="1" dirty="0"/>
          </a:p>
          <a:p>
            <a:pPr eaLnBrk="1" hangingPunct="1"/>
            <a:r>
              <a:rPr lang="en-US" altLang="zh-CN" sz="2800" b="1" dirty="0"/>
              <a:t>6.4 </a:t>
            </a:r>
            <a:r>
              <a:rPr lang="zh-CN" altLang="en-US" sz="2800" b="1" dirty="0"/>
              <a:t>文本分类评估</a:t>
            </a:r>
          </a:p>
          <a:p>
            <a:pPr eaLnBrk="1" hangingPunct="1"/>
            <a:r>
              <a:rPr lang="en-US" altLang="zh-CN" sz="2800" b="1" dirty="0"/>
              <a:t>6.5 Logistics</a:t>
            </a:r>
            <a:r>
              <a:rPr lang="zh-CN" altLang="en-US" sz="2800" b="1" dirty="0"/>
              <a:t>回归文本分类</a:t>
            </a:r>
            <a:endParaRPr lang="en-US" altLang="zh-CN" sz="2800" b="1" dirty="0"/>
          </a:p>
        </p:txBody>
      </p:sp>
    </p:spTree>
    <p:extLst>
      <p:ext uri="{BB962C8B-B14F-4D97-AF65-F5344CB8AC3E}">
        <p14:creationId xmlns:p14="http://schemas.microsoft.com/office/powerpoint/2010/main" val="1956600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930106"/>
            <a:ext cx="7543800" cy="680397"/>
          </a:xfrm>
        </p:spPr>
        <p:txBody>
          <a:bodyPr/>
          <a:lstStyle/>
          <a:p>
            <a:r>
              <a:rPr lang="zh-CN" altLang="en-US" dirty="0"/>
              <a:t>随机梯度速降：例</a:t>
            </a:r>
            <a:endParaRPr lang="en-US" dirty="0"/>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9" y="375909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1" y="1610503"/>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1" y="3718864"/>
            <a:ext cx="1801775" cy="430887"/>
          </a:xfrm>
          <a:prstGeom prst="rect">
            <a:avLst/>
          </a:prstGeom>
          <a:noFill/>
        </p:spPr>
        <p:txBody>
          <a:bodyPr wrap="none" rtlCol="0">
            <a:spAutoFit/>
          </a:bodyPr>
          <a:lstStyle/>
          <a:p>
            <a:pPr marL="742950" lvl="4" indent="-49213"/>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1" y="4368134"/>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3" y="2739915"/>
            <a:ext cx="8785875" cy="369332"/>
          </a:xfrm>
          <a:prstGeom prst="rect">
            <a:avLst/>
          </a:prstGeom>
          <a:noFill/>
        </p:spPr>
        <p:txBody>
          <a:bodyPr wrap="square" rtlCol="0">
            <a:spAutoFit/>
          </a:bodyPr>
          <a:lstStyle/>
          <a:p>
            <a:r>
              <a:rPr lang="zh-CN" altLang="en-US" dirty="0">
                <a:latin typeface="KaiTi" panose="02010609060101010101" pitchFamily="49" charset="-122"/>
                <a:ea typeface="KaiTi" panose="02010609060101010101" pitchFamily="49" charset="-122"/>
                <a:cs typeface="Calibri" panose="020F0502020204030204" pitchFamily="34" charset="0"/>
              </a:rPr>
              <a:t>新参数</a:t>
            </a:r>
            <a:r>
              <a:rPr lang="en-US" dirty="0">
                <a:latin typeface="KaiTi" panose="02010609060101010101" pitchFamily="49" charset="-122"/>
                <a:ea typeface="KaiTi" panose="02010609060101010101" pitchFamily="49" charset="-122"/>
                <a:cs typeface="Calibri" panose="020F0502020204030204" pitchFamily="34" charset="0"/>
              </a:rPr>
              <a:t>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zh-CN" altLang="en-US" dirty="0">
                <a:latin typeface="KaiTi" panose="02010609060101010101" pitchFamily="49" charset="-122"/>
                <a:ea typeface="KaiTi" panose="02010609060101010101" pitchFamily="49" charset="-122"/>
                <a:cs typeface="Calibri" panose="020F0502020204030204" pitchFamily="34" charset="0"/>
              </a:rPr>
              <a:t>通过移动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zh-CN" altLang="el-GR" dirty="0">
                <a:latin typeface="KaiTi" panose="02010609060101010101" pitchFamily="49" charset="-122"/>
                <a:ea typeface="KaiTi" panose="02010609060101010101" pitchFamily="49" charset="-122"/>
                <a:cs typeface="Calibri" panose="020F0502020204030204" pitchFamily="34" charset="0"/>
              </a:rPr>
              <a:t>沿着</a:t>
            </a:r>
            <a:r>
              <a:rPr lang="zh-CN" altLang="en-US" dirty="0">
                <a:latin typeface="KaiTi" panose="02010609060101010101" pitchFamily="49" charset="-122"/>
                <a:ea typeface="KaiTi" panose="02010609060101010101" pitchFamily="49" charset="-122"/>
                <a:cs typeface="Calibri" panose="020F0502020204030204" pitchFamily="34" charset="0"/>
              </a:rPr>
              <a:t>梯度反方向</a:t>
            </a:r>
            <a:r>
              <a:rPr lang="en-US" dirty="0">
                <a:latin typeface="KaiTi" panose="02010609060101010101" pitchFamily="49" charset="-122"/>
                <a:ea typeface="KaiTi" panose="02010609060101010101" pitchFamily="49" charset="-122"/>
                <a:cs typeface="Calibri" panose="020F0502020204030204" pitchFamily="34" charset="0"/>
              </a:rPr>
              <a:t>: </a:t>
            </a:r>
          </a:p>
        </p:txBody>
      </p:sp>
    </p:spTree>
    <p:extLst>
      <p:ext uri="{BB962C8B-B14F-4D97-AF65-F5344CB8AC3E}">
        <p14:creationId xmlns:p14="http://schemas.microsoft.com/office/powerpoint/2010/main" val="4184081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E97F-18A8-6D4B-8675-65B869DB16AC}"/>
              </a:ext>
            </a:extLst>
          </p:cNvPr>
          <p:cNvSpPr>
            <a:spLocks noGrp="1"/>
          </p:cNvSpPr>
          <p:nvPr>
            <p:ph type="title"/>
          </p:nvPr>
        </p:nvSpPr>
        <p:spPr/>
        <p:txBody>
          <a:bodyPr/>
          <a:lstStyle/>
          <a:p>
            <a:r>
              <a:rPr lang="zh-CN" altLang="en-US" dirty="0"/>
              <a:t>最小批次训练</a:t>
            </a:r>
            <a:endParaRPr lang="en-US" dirty="0"/>
          </a:p>
        </p:txBody>
      </p:sp>
      <p:sp>
        <p:nvSpPr>
          <p:cNvPr id="3" name="Content Placeholder 2">
            <a:extLst>
              <a:ext uri="{FF2B5EF4-FFF2-40B4-BE49-F238E27FC236}">
                <a16:creationId xmlns:a16="http://schemas.microsoft.com/office/drawing/2014/main" id="{5E3A3A6A-C554-A848-8361-300A8EE9EAEB}"/>
              </a:ext>
            </a:extLst>
          </p:cNvPr>
          <p:cNvSpPr>
            <a:spLocks noGrp="1"/>
          </p:cNvSpPr>
          <p:nvPr>
            <p:ph idx="1"/>
          </p:nvPr>
        </p:nvSpPr>
        <p:spPr/>
        <p:txBody>
          <a:bodyPr>
            <a:normAutofit/>
          </a:bodyPr>
          <a:lstStyle/>
          <a:p>
            <a:r>
              <a:rPr lang="zh-CN" altLang="en-US" dirty="0"/>
              <a:t>随机梯度速降法每次随机选择一个样本进行训练</a:t>
            </a:r>
            <a:r>
              <a:rPr lang="en-US" dirty="0"/>
              <a:t>.</a:t>
            </a:r>
          </a:p>
          <a:p>
            <a:r>
              <a:rPr lang="zh-CN" altLang="en-US" dirty="0"/>
              <a:t>更常用的方法是每次选择一批数据进行训练</a:t>
            </a:r>
            <a:r>
              <a:rPr lang="en-US" dirty="0"/>
              <a:t>.</a:t>
            </a:r>
          </a:p>
          <a:p>
            <a:r>
              <a:rPr lang="zh-CN" altLang="en-US" b="1" dirty="0"/>
              <a:t>批训练：</a:t>
            </a:r>
            <a:r>
              <a:rPr lang="zh-CN" altLang="en-US" dirty="0"/>
              <a:t>整个数据集</a:t>
            </a:r>
            <a:endParaRPr lang="en-US" dirty="0"/>
          </a:p>
          <a:p>
            <a:r>
              <a:rPr lang="zh-CN" altLang="en-US" b="1" dirty="0"/>
              <a:t>最小批次训练：每次</a:t>
            </a:r>
            <a:r>
              <a:rPr lang="en-US" i="1" dirty="0"/>
              <a:t>m</a:t>
            </a:r>
            <a:r>
              <a:rPr lang="zh-CN" altLang="en-US" dirty="0"/>
              <a:t>个样本</a:t>
            </a:r>
            <a:r>
              <a:rPr lang="en-US" dirty="0"/>
              <a:t> (512, </a:t>
            </a:r>
            <a:r>
              <a:rPr lang="zh-CN" altLang="en-US" dirty="0"/>
              <a:t>或</a:t>
            </a:r>
            <a:r>
              <a:rPr lang="en-US" dirty="0"/>
              <a:t> 1024)</a:t>
            </a:r>
          </a:p>
          <a:p>
            <a:endParaRPr lang="en-US" dirty="0"/>
          </a:p>
        </p:txBody>
      </p:sp>
    </p:spTree>
    <p:extLst>
      <p:ext uri="{BB962C8B-B14F-4D97-AF65-F5344CB8AC3E}">
        <p14:creationId xmlns:p14="http://schemas.microsoft.com/office/powerpoint/2010/main" val="3077770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Logistics</a:t>
            </a:r>
            <a:r>
              <a:rPr lang="zh-CN" altLang="en-US" dirty="0"/>
              <a:t>回归</a:t>
            </a:r>
          </a:p>
        </p:txBody>
      </p:sp>
      <p:sp>
        <p:nvSpPr>
          <p:cNvPr id="13315" name="Rectangle 3"/>
          <p:cNvSpPr>
            <a:spLocks noGrp="1" noChangeArrowheads="1"/>
          </p:cNvSpPr>
          <p:nvPr>
            <p:ph type="body" idx="1"/>
          </p:nvPr>
        </p:nvSpPr>
        <p:spPr/>
        <p:txBody>
          <a:bodyPr/>
          <a:lstStyle/>
          <a:p>
            <a:pPr eaLnBrk="1" hangingPunct="1"/>
            <a:r>
              <a:rPr lang="en-US" altLang="zh-CN" sz="2800" b="1" dirty="0"/>
              <a:t>6.5.1 </a:t>
            </a:r>
            <a:r>
              <a:rPr lang="en" altLang="zh-CN" sz="2800" b="1" dirty="0"/>
              <a:t>Logistics</a:t>
            </a:r>
            <a:r>
              <a:rPr lang="zh-CN" altLang="en-US" sz="2800" b="1" dirty="0"/>
              <a:t>回归模型</a:t>
            </a:r>
          </a:p>
          <a:p>
            <a:pPr eaLnBrk="1" hangingPunct="1"/>
            <a:r>
              <a:rPr lang="en-US" altLang="zh-CN" sz="2800" b="1" dirty="0"/>
              <a:t>6.5.2 Logistics</a:t>
            </a:r>
            <a:r>
              <a:rPr lang="zh-CN" altLang="en-US" sz="2800" b="1" dirty="0"/>
              <a:t>回归模型概率解释</a:t>
            </a:r>
            <a:endParaRPr lang="en-US" altLang="zh-CN" sz="2800" b="1" dirty="0"/>
          </a:p>
          <a:p>
            <a:pPr eaLnBrk="1" hangingPunct="1"/>
            <a:r>
              <a:rPr lang="en-US" altLang="zh-CN" sz="2800" b="1" dirty="0"/>
              <a:t>6.5.3</a:t>
            </a:r>
            <a:r>
              <a:rPr lang="zh-CN" altLang="en-US" sz="2800" b="1" dirty="0"/>
              <a:t> </a:t>
            </a:r>
            <a:r>
              <a:rPr lang="en" altLang="zh-CN" sz="2800" b="1" dirty="0"/>
              <a:t>Logistics</a:t>
            </a:r>
            <a:r>
              <a:rPr lang="zh-CN" altLang="en-US" sz="2800" b="1" dirty="0"/>
              <a:t>回归学习</a:t>
            </a:r>
          </a:p>
          <a:p>
            <a:pPr eaLnBrk="1" hangingPunct="1"/>
            <a:r>
              <a:rPr lang="en-US" altLang="zh-CN" sz="2800" b="1" dirty="0">
                <a:solidFill>
                  <a:srgbClr val="B2B2B2"/>
                </a:solidFill>
              </a:rPr>
              <a:t>6.5.4 </a:t>
            </a:r>
            <a:r>
              <a:rPr lang="zh-CN" altLang="en-US" sz="2800" b="1" dirty="0">
                <a:solidFill>
                  <a:srgbClr val="B2B2B2"/>
                </a:solidFill>
              </a:rPr>
              <a:t>多元</a:t>
            </a:r>
            <a:r>
              <a:rPr lang="en" altLang="zh-CN" sz="2800" b="1" dirty="0">
                <a:solidFill>
                  <a:srgbClr val="B2B2B2"/>
                </a:solidFill>
              </a:rPr>
              <a:t>Logistics</a:t>
            </a:r>
            <a:r>
              <a:rPr lang="zh-CN" altLang="en-US" sz="2800" b="1" dirty="0">
                <a:solidFill>
                  <a:srgbClr val="B2B2B2"/>
                </a:solidFill>
              </a:rPr>
              <a:t>回归</a:t>
            </a:r>
            <a:endParaRPr lang="en-US" altLang="zh-CN" sz="2800" b="1" dirty="0">
              <a:solidFill>
                <a:srgbClr val="B2B2B2"/>
              </a:solidFill>
            </a:endParaRPr>
          </a:p>
        </p:txBody>
      </p:sp>
    </p:spTree>
    <p:extLst>
      <p:ext uri="{BB962C8B-B14F-4D97-AF65-F5344CB8AC3E}">
        <p14:creationId xmlns:p14="http://schemas.microsoft.com/office/powerpoint/2010/main" val="8859210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zh-CN" altLang="en" dirty="0"/>
              <a:t>多元</a:t>
            </a:r>
            <a:r>
              <a:rPr lang="en" altLang="zh-CN" dirty="0"/>
              <a:t>Logistics</a:t>
            </a:r>
            <a:r>
              <a:rPr lang="zh-CN" altLang="en-US" dirty="0"/>
              <a:t>回归</a:t>
            </a:r>
            <a:endParaRPr lang="en-US" dirty="0"/>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304799" y="1628800"/>
            <a:ext cx="8534401" cy="4095750"/>
          </a:xfrm>
        </p:spPr>
        <p:txBody>
          <a:bodyPr>
            <a:normAutofit/>
          </a:bodyPr>
          <a:lstStyle/>
          <a:p>
            <a:r>
              <a:rPr lang="zh-CN" altLang="en-US" sz="2800" dirty="0"/>
              <a:t>类别高于</a:t>
            </a:r>
            <a:r>
              <a:rPr lang="en-US" altLang="zh-CN" sz="2800" dirty="0"/>
              <a:t>2</a:t>
            </a:r>
            <a:r>
              <a:rPr lang="zh-CN" altLang="en-US" sz="2800" dirty="0"/>
              <a:t>类</a:t>
            </a:r>
            <a:endParaRPr lang="en-US" sz="2800" dirty="0"/>
          </a:p>
          <a:p>
            <a:pPr lvl="1"/>
            <a:r>
              <a:rPr lang="zh-CN" altLang="en-US" sz="2400" dirty="0"/>
              <a:t>正向</a:t>
            </a:r>
            <a:r>
              <a:rPr lang="en-US" sz="2400" dirty="0"/>
              <a:t>/</a:t>
            </a:r>
            <a:r>
              <a:rPr lang="zh-CN" altLang="en-US" sz="2400" dirty="0"/>
              <a:t>负向</a:t>
            </a:r>
            <a:r>
              <a:rPr lang="en-US" sz="2400" dirty="0"/>
              <a:t>/</a:t>
            </a:r>
            <a:r>
              <a:rPr lang="zh-CN" altLang="en-US" sz="2400" dirty="0"/>
              <a:t>中性</a:t>
            </a:r>
            <a:endParaRPr lang="en-US" sz="2400" dirty="0"/>
          </a:p>
          <a:p>
            <a:pPr lvl="1"/>
            <a:r>
              <a:rPr lang="zh-CN" altLang="en-US" sz="2400" dirty="0"/>
              <a:t>词性标注</a:t>
            </a:r>
            <a:r>
              <a:rPr lang="en-US" sz="2400" dirty="0"/>
              <a:t> (</a:t>
            </a:r>
            <a:r>
              <a:rPr lang="zh-CN" altLang="en-US" sz="2400" dirty="0"/>
              <a:t>名词</a:t>
            </a:r>
            <a:r>
              <a:rPr lang="en-US" sz="2400" dirty="0"/>
              <a:t>, </a:t>
            </a:r>
            <a:r>
              <a:rPr lang="zh-CN" altLang="en-US" sz="2400" dirty="0"/>
              <a:t>动词</a:t>
            </a:r>
            <a:r>
              <a:rPr lang="en-US" sz="2400" dirty="0"/>
              <a:t>, </a:t>
            </a:r>
            <a:r>
              <a:rPr lang="zh-CN" altLang="en-US" sz="2400" dirty="0"/>
              <a:t>形容词</a:t>
            </a:r>
            <a:r>
              <a:rPr lang="en-US" sz="2400" dirty="0"/>
              <a:t>, </a:t>
            </a:r>
            <a:r>
              <a:rPr lang="zh-CN" altLang="en-US" sz="2400" dirty="0"/>
              <a:t>副词</a:t>
            </a:r>
            <a:r>
              <a:rPr lang="en-US" sz="2400" dirty="0"/>
              <a:t>, </a:t>
            </a:r>
            <a:r>
              <a:rPr lang="zh-CN" altLang="en-US" sz="2400" dirty="0"/>
              <a:t>介词等</a:t>
            </a:r>
            <a:r>
              <a:rPr lang="en-US" sz="2400" dirty="0"/>
              <a:t>.)</a:t>
            </a:r>
          </a:p>
          <a:p>
            <a:r>
              <a:rPr lang="zh-CN" altLang="en-US" sz="2400" dirty="0"/>
              <a:t>如果</a:t>
            </a:r>
            <a:r>
              <a:rPr lang="en-US" sz="2400" dirty="0"/>
              <a:t> &gt;2</a:t>
            </a:r>
            <a:r>
              <a:rPr lang="zh-CN" altLang="en-US" sz="2400" dirty="0"/>
              <a:t>类使用</a:t>
            </a:r>
            <a:r>
              <a:rPr lang="zh-CN" altLang="en" sz="2400" dirty="0"/>
              <a:t>多元</a:t>
            </a:r>
            <a:r>
              <a:rPr lang="en" altLang="zh-CN" sz="2400" dirty="0"/>
              <a:t>Logistics</a:t>
            </a:r>
            <a:r>
              <a:rPr lang="zh-CN" altLang="en-US" sz="2400" dirty="0"/>
              <a:t>回归</a:t>
            </a:r>
            <a:endParaRPr lang="en-US" sz="2400" b="1" dirty="0"/>
          </a:p>
          <a:p>
            <a:pPr marL="406400" lvl="2" indent="0">
              <a:buNone/>
            </a:pPr>
            <a:r>
              <a:rPr lang="en-US" dirty="0"/>
              <a:t>= </a:t>
            </a:r>
            <a:r>
              <a:rPr lang="en-US" dirty="0" err="1"/>
              <a:t>Softmax</a:t>
            </a:r>
            <a:r>
              <a:rPr lang="zh-CN" altLang="en-US" dirty="0"/>
              <a:t>回归</a:t>
            </a:r>
            <a:endParaRPr lang="en-US" dirty="0"/>
          </a:p>
          <a:p>
            <a:pPr marL="406400" lvl="2" indent="0">
              <a:buNone/>
            </a:pPr>
            <a:r>
              <a:rPr lang="en-US" dirty="0"/>
              <a:t>= </a:t>
            </a:r>
            <a:r>
              <a:rPr lang="zh-CN" altLang="en-US" dirty="0"/>
              <a:t>多元</a:t>
            </a:r>
            <a:r>
              <a:rPr lang="en-US" dirty="0"/>
              <a:t>logit</a:t>
            </a:r>
          </a:p>
          <a:p>
            <a:pPr marL="406400" lvl="2" indent="0">
              <a:buNone/>
            </a:pPr>
            <a:r>
              <a:rPr lang="en-US" dirty="0"/>
              <a:t>= </a:t>
            </a:r>
            <a:r>
              <a:rPr lang="zh-CN" altLang="en-US" dirty="0"/>
              <a:t>未使用的名字：最大熵模型 或</a:t>
            </a:r>
            <a:r>
              <a:rPr lang="en-US" dirty="0"/>
              <a:t> </a:t>
            </a:r>
            <a:r>
              <a:rPr lang="en-US" dirty="0" err="1"/>
              <a:t>MaxEnt</a:t>
            </a:r>
            <a:endParaRPr lang="en-US" b="1" dirty="0"/>
          </a:p>
          <a:p>
            <a:r>
              <a:rPr lang="en-US" sz="2400" dirty="0"/>
              <a:t>“logistics</a:t>
            </a:r>
            <a:r>
              <a:rPr lang="zh-CN" altLang="en-US" sz="2400" dirty="0"/>
              <a:t>回归</a:t>
            </a:r>
            <a:r>
              <a:rPr lang="en-US" sz="2400" dirty="0"/>
              <a:t>” </a:t>
            </a:r>
            <a:r>
              <a:rPr lang="zh-CN" altLang="en-US" sz="2400" dirty="0"/>
              <a:t>特指两类</a:t>
            </a:r>
            <a:endParaRPr lang="en-US" sz="2400" b="1" dirty="0"/>
          </a:p>
          <a:p>
            <a:pPr marL="406400" lvl="2" indent="0">
              <a:buNone/>
            </a:pPr>
            <a:endParaRPr lang="en-US" dirty="0"/>
          </a:p>
          <a:p>
            <a:pPr marL="406400" lvl="2" indent="0">
              <a:buNone/>
            </a:pPr>
            <a:endParaRPr lang="en-US" dirty="0"/>
          </a:p>
          <a:p>
            <a:endParaRPr lang="en-US" sz="1800"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103</a:t>
            </a:fld>
            <a:endParaRPr lang="en-US" dirty="0"/>
          </a:p>
        </p:txBody>
      </p:sp>
    </p:spTree>
    <p:extLst>
      <p:ext uri="{BB962C8B-B14F-4D97-AF65-F5344CB8AC3E}">
        <p14:creationId xmlns:p14="http://schemas.microsoft.com/office/powerpoint/2010/main" val="38006622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lstStyle/>
          <a:p>
            <a:r>
              <a:rPr lang="zh-CN" altLang="en" dirty="0"/>
              <a:t>多元</a:t>
            </a:r>
            <a:r>
              <a:rPr lang="en" altLang="zh-CN" dirty="0"/>
              <a:t>Logistics</a:t>
            </a:r>
            <a:r>
              <a:rPr lang="zh-CN" altLang="en-US" dirty="0"/>
              <a:t>回归</a:t>
            </a:r>
            <a:endParaRPr lang="en-US" dirty="0"/>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457201" y="1905000"/>
            <a:ext cx="8534401" cy="4070934"/>
          </a:xfrm>
        </p:spPr>
        <p:txBody>
          <a:bodyPr>
            <a:normAutofit/>
          </a:bodyPr>
          <a:lstStyle/>
          <a:p>
            <a:r>
              <a:rPr lang="zh-CN" altLang="en-US" sz="2800" dirty="0"/>
              <a:t>多个类别的概率之和需为</a:t>
            </a:r>
            <a:r>
              <a:rPr lang="en-US" sz="2800" dirty="0"/>
              <a:t>1</a:t>
            </a:r>
            <a:endParaRPr lang="en-US" sz="2000" dirty="0">
              <a:latin typeface="Courier" pitchFamily="2" charset="0"/>
            </a:endParaRPr>
          </a:p>
          <a:p>
            <a:pPr marL="150876" lvl="1" indent="0">
              <a:buNone/>
            </a:pPr>
            <a:r>
              <a:rPr lang="zh-CN" altLang="en-US" sz="1800" dirty="0">
                <a:latin typeface="Courier" pitchFamily="2" charset="0"/>
              </a:rPr>
              <a:t>  </a:t>
            </a:r>
            <a:r>
              <a:rPr lang="en-US" sz="1800" dirty="0">
                <a:latin typeface="Courier" pitchFamily="2" charset="0"/>
              </a:rPr>
              <a:t>P(</a:t>
            </a:r>
            <a:r>
              <a:rPr lang="en-US" sz="1800" dirty="0" err="1">
                <a:latin typeface="Courier" pitchFamily="2" charset="0"/>
              </a:rPr>
              <a:t>positive|doc</a:t>
            </a:r>
            <a:r>
              <a:rPr lang="en-US" sz="1800" dirty="0">
                <a:latin typeface="Courier" pitchFamily="2" charset="0"/>
              </a:rPr>
              <a:t>) + P(</a:t>
            </a:r>
            <a:r>
              <a:rPr lang="en-US" sz="1800" dirty="0" err="1">
                <a:latin typeface="Courier" pitchFamily="2" charset="0"/>
              </a:rPr>
              <a:t>negative|doc</a:t>
            </a:r>
            <a:r>
              <a:rPr lang="en-US" sz="1800" dirty="0">
                <a:latin typeface="Courier" pitchFamily="2" charset="0"/>
              </a:rPr>
              <a:t>) + P(</a:t>
            </a:r>
            <a:r>
              <a:rPr lang="en-US" sz="1800" dirty="0" err="1">
                <a:latin typeface="Courier" pitchFamily="2" charset="0"/>
              </a:rPr>
              <a:t>neutral|doc</a:t>
            </a:r>
            <a:r>
              <a:rPr lang="en-US" sz="1800" dirty="0">
                <a:latin typeface="Courier" pitchFamily="2" charset="0"/>
              </a:rPr>
              <a:t>) = 1</a:t>
            </a:r>
            <a:endParaRPr lang="en-US" sz="2800" dirty="0"/>
          </a:p>
          <a:p>
            <a:r>
              <a:rPr lang="zh-CN" altLang="en-US" sz="2800" dirty="0"/>
              <a:t>将</a:t>
            </a:r>
            <a:r>
              <a:rPr lang="en-US" sz="2800" dirty="0"/>
              <a:t>sigmoid </a:t>
            </a:r>
            <a:r>
              <a:rPr lang="zh-CN" altLang="en-US" sz="2800" dirty="0"/>
              <a:t>泛化到多元称为</a:t>
            </a:r>
            <a:r>
              <a:rPr lang="en-US" sz="2800" dirty="0"/>
              <a:t> </a:t>
            </a:r>
            <a:r>
              <a:rPr lang="en-US" sz="2800" b="1" dirty="0" err="1"/>
              <a:t>softmax</a:t>
            </a:r>
            <a:endParaRPr lang="en-US" sz="2800" b="1" dirty="0"/>
          </a:p>
          <a:p>
            <a:pPr lvl="1"/>
            <a:r>
              <a:rPr lang="zh-CN" altLang="en-US" sz="2400" dirty="0"/>
              <a:t>选择一个</a:t>
            </a:r>
            <a:r>
              <a:rPr lang="en-US" altLang="zh-CN" sz="2400" i="1" dirty="0"/>
              <a:t>k</a:t>
            </a:r>
            <a:r>
              <a:rPr lang="zh-CN" altLang="en-US" sz="2400" dirty="0"/>
              <a:t>维向量</a:t>
            </a:r>
            <a:r>
              <a:rPr lang="en-US" sz="2400" dirty="0"/>
              <a:t> </a:t>
            </a:r>
            <a:r>
              <a:rPr lang="en-US" sz="2400" i="1" dirty="0"/>
              <a:t>z </a:t>
            </a:r>
            <a:r>
              <a:rPr lang="en-US" sz="2400" dirty="0"/>
              <a:t>= [</a:t>
            </a:r>
            <a:r>
              <a:rPr lang="en-US" sz="2400" i="1" dirty="0"/>
              <a:t>z</a:t>
            </a:r>
            <a:r>
              <a:rPr lang="en-US" sz="2400" dirty="0"/>
              <a:t>1, </a:t>
            </a:r>
            <a:r>
              <a:rPr lang="en-US" sz="2400" i="1" dirty="0"/>
              <a:t>z</a:t>
            </a:r>
            <a:r>
              <a:rPr lang="en-US" sz="2400" dirty="0"/>
              <a:t>2, ..., </a:t>
            </a:r>
            <a:r>
              <a:rPr lang="en-US" sz="2400" i="1" dirty="0" err="1"/>
              <a:t>zk</a:t>
            </a:r>
            <a:r>
              <a:rPr lang="en-US" sz="2400" dirty="0"/>
              <a:t>] </a:t>
            </a:r>
          </a:p>
          <a:p>
            <a:pPr lvl="1"/>
            <a:r>
              <a:rPr lang="zh-CN" altLang="en-US" sz="2400" dirty="0"/>
              <a:t>输出一个概率分布</a:t>
            </a:r>
            <a:endParaRPr lang="en-US" sz="2400" dirty="0"/>
          </a:p>
          <a:p>
            <a:pPr lvl="2"/>
            <a:r>
              <a:rPr lang="zh-CN" altLang="en-US" dirty="0"/>
              <a:t>每一个值在范围</a:t>
            </a:r>
            <a:r>
              <a:rPr lang="en-US" dirty="0"/>
              <a:t> [0,1]</a:t>
            </a:r>
            <a:r>
              <a:rPr lang="zh-CN" altLang="en-US" dirty="0"/>
              <a:t>之间</a:t>
            </a:r>
            <a:endParaRPr lang="en-US" dirty="0"/>
          </a:p>
          <a:p>
            <a:pPr lvl="2"/>
            <a:r>
              <a:rPr lang="zh-CN" altLang="en-US" dirty="0"/>
              <a:t>所有值求和为</a:t>
            </a:r>
            <a:r>
              <a:rPr lang="en-US" dirty="0"/>
              <a:t>1</a:t>
            </a:r>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104</a:t>
            </a:fld>
            <a:endParaRPr lang="en-US"/>
          </a:p>
        </p:txBody>
      </p:sp>
    </p:spTree>
    <p:extLst>
      <p:ext uri="{BB962C8B-B14F-4D97-AF65-F5344CB8AC3E}">
        <p14:creationId xmlns:p14="http://schemas.microsoft.com/office/powerpoint/2010/main" val="20345001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zh-CN" altLang="en" dirty="0"/>
              <a:t>多元</a:t>
            </a:r>
            <a:r>
              <a:rPr lang="en" altLang="zh-CN" dirty="0"/>
              <a:t>Logistics</a:t>
            </a:r>
            <a:r>
              <a:rPr lang="zh-CN" altLang="en-US" dirty="0"/>
              <a:t>回归：</a:t>
            </a:r>
            <a:r>
              <a:rPr lang="en-US" b="1" dirty="0" err="1"/>
              <a:t>softmax</a:t>
            </a:r>
            <a:endParaRPr lang="en-US" dirty="0"/>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325690" y="1879571"/>
            <a:ext cx="8742110" cy="3460539"/>
          </a:xfrm>
        </p:spPr>
        <p:txBody>
          <a:bodyPr/>
          <a:lstStyle/>
          <a:p>
            <a:pPr marL="150876" lvl="1" indent="0">
              <a:buNone/>
            </a:pPr>
            <a:r>
              <a:rPr lang="zh-CN" altLang="en-US" sz="2400" dirty="0"/>
              <a:t>将</a:t>
            </a:r>
            <a:r>
              <a:rPr lang="en-US" altLang="zh-CN" sz="2400" i="1" dirty="0"/>
              <a:t>k</a:t>
            </a:r>
            <a:r>
              <a:rPr lang="zh-CN" altLang="en-US" sz="2400" dirty="0"/>
              <a:t>维向量</a:t>
            </a:r>
            <a:r>
              <a:rPr lang="en-US" sz="2400" i="1" dirty="0">
                <a:latin typeface="Times New Roman" panose="02020603050405020304" pitchFamily="18" charset="0"/>
                <a:cs typeface="Times New Roman" panose="02020603050405020304" pitchFamily="18" charset="0"/>
              </a:rPr>
              <a:t>z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z</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z</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 , </a:t>
            </a:r>
            <a:r>
              <a:rPr lang="en-US" sz="2400" i="1" dirty="0" err="1">
                <a:latin typeface="Times New Roman" panose="02020603050405020304" pitchFamily="18" charset="0"/>
                <a:cs typeface="Times New Roman" panose="02020603050405020304" pitchFamily="18" charset="0"/>
              </a:rPr>
              <a:t>z</a:t>
            </a:r>
            <a:r>
              <a:rPr lang="en-US" sz="2400" i="1" baseline="-25000" dirty="0" err="1">
                <a:latin typeface="Times New Roman" panose="02020603050405020304" pitchFamily="18" charset="0"/>
                <a:cs typeface="Times New Roman" panose="02020603050405020304" pitchFamily="18" charset="0"/>
              </a:rPr>
              <a:t>k</a:t>
            </a:r>
            <a:r>
              <a:rPr lang="en-US" sz="2400" dirty="0">
                <a:latin typeface="Times New Roman" panose="02020603050405020304" pitchFamily="18" charset="0"/>
                <a:cs typeface="Times New Roman" panose="02020603050405020304" pitchFamily="18" charset="0"/>
              </a:rPr>
              <a:t>]</a:t>
            </a:r>
            <a:r>
              <a:rPr lang="en-US" sz="2400" dirty="0"/>
              <a:t> </a:t>
            </a:r>
            <a:r>
              <a:rPr lang="zh-CN" altLang="en-US" sz="2400" dirty="0"/>
              <a:t>归一化为概率分布</a:t>
            </a: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105</a:t>
            </a:fld>
            <a:endParaRPr lang="en-US"/>
          </a:p>
        </p:txBody>
      </p:sp>
      <p:pic>
        <p:nvPicPr>
          <p:cNvPr id="5" name="Picture 4">
            <a:extLst>
              <a:ext uri="{FF2B5EF4-FFF2-40B4-BE49-F238E27FC236}">
                <a16:creationId xmlns:a16="http://schemas.microsoft.com/office/drawing/2014/main" id="{8E3E623C-2035-0A40-9EC7-A3BF0A096A2F}"/>
              </a:ext>
            </a:extLst>
          </p:cNvPr>
          <p:cNvPicPr>
            <a:picLocks noChangeAspect="1"/>
          </p:cNvPicPr>
          <p:nvPr/>
        </p:nvPicPr>
        <p:blipFill>
          <a:blip r:embed="rId2"/>
          <a:srcRect/>
          <a:stretch/>
        </p:blipFill>
        <p:spPr>
          <a:xfrm>
            <a:off x="1187624" y="2755581"/>
            <a:ext cx="6282345" cy="1182559"/>
          </a:xfrm>
          <a:prstGeom prst="rect">
            <a:avLst/>
          </a:prstGeom>
        </p:spPr>
      </p:pic>
      <p:pic>
        <p:nvPicPr>
          <p:cNvPr id="6" name="Picture 5">
            <a:extLst>
              <a:ext uri="{FF2B5EF4-FFF2-40B4-BE49-F238E27FC236}">
                <a16:creationId xmlns:a16="http://schemas.microsoft.com/office/drawing/2014/main" id="{F7BC8B49-8E2B-7547-A10C-570742F38F37}"/>
              </a:ext>
            </a:extLst>
          </p:cNvPr>
          <p:cNvPicPr>
            <a:picLocks noChangeAspect="1"/>
          </p:cNvPicPr>
          <p:nvPr/>
        </p:nvPicPr>
        <p:blipFill>
          <a:blip r:embed="rId3"/>
          <a:srcRect/>
          <a:stretch/>
        </p:blipFill>
        <p:spPr>
          <a:xfrm>
            <a:off x="827584" y="4329339"/>
            <a:ext cx="7311071" cy="1024657"/>
          </a:xfrm>
          <a:prstGeom prst="rect">
            <a:avLst/>
          </a:prstGeom>
        </p:spPr>
      </p:pic>
    </p:spTree>
    <p:extLst>
      <p:ext uri="{BB962C8B-B14F-4D97-AF65-F5344CB8AC3E}">
        <p14:creationId xmlns:p14="http://schemas.microsoft.com/office/powerpoint/2010/main" val="2759109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5CD-92B4-8042-8F3F-0835F0CAB644}"/>
              </a:ext>
            </a:extLst>
          </p:cNvPr>
          <p:cNvSpPr>
            <a:spLocks noGrp="1"/>
          </p:cNvSpPr>
          <p:nvPr>
            <p:ph type="title"/>
          </p:nvPr>
        </p:nvSpPr>
        <p:spPr/>
        <p:txBody>
          <a:bodyPr>
            <a:normAutofit/>
          </a:bodyPr>
          <a:lstStyle/>
          <a:p>
            <a:r>
              <a:rPr lang="zh-CN" altLang="en" dirty="0"/>
              <a:t>多元</a:t>
            </a:r>
            <a:r>
              <a:rPr lang="en" altLang="zh-CN" dirty="0"/>
              <a:t>Logistics</a:t>
            </a:r>
            <a:r>
              <a:rPr lang="zh-CN" altLang="en-US" dirty="0"/>
              <a:t>回归</a:t>
            </a:r>
            <a:endParaRPr lang="en-US" dirty="0"/>
          </a:p>
        </p:txBody>
      </p:sp>
      <p:sp>
        <p:nvSpPr>
          <p:cNvPr id="3" name="Content Placeholder 2">
            <a:extLst>
              <a:ext uri="{FF2B5EF4-FFF2-40B4-BE49-F238E27FC236}">
                <a16:creationId xmlns:a16="http://schemas.microsoft.com/office/drawing/2014/main" id="{43BA191C-5681-E64A-B840-660DF774D47E}"/>
              </a:ext>
            </a:extLst>
          </p:cNvPr>
          <p:cNvSpPr>
            <a:spLocks noGrp="1"/>
          </p:cNvSpPr>
          <p:nvPr>
            <p:ph idx="1"/>
          </p:nvPr>
        </p:nvSpPr>
        <p:spPr>
          <a:xfrm>
            <a:off x="990601" y="1964226"/>
            <a:ext cx="7543801" cy="3460539"/>
          </a:xfrm>
        </p:spPr>
        <p:txBody>
          <a:bodyPr/>
          <a:lstStyle/>
          <a:p>
            <a:pPr lvl="1"/>
            <a:r>
              <a:rPr lang="zh-CN" altLang="en-US" sz="2000" dirty="0"/>
              <a:t>将向量</a:t>
            </a:r>
            <a:r>
              <a:rPr lang="en-US" sz="2000" dirty="0"/>
              <a:t> </a:t>
            </a:r>
            <a:r>
              <a:rPr lang="en-US" sz="2000" i="1" dirty="0">
                <a:latin typeface="Times New Roman" panose="02020603050405020304" pitchFamily="18" charset="0"/>
                <a:cs typeface="Times New Roman" panose="02020603050405020304" pitchFamily="18" charset="0"/>
              </a:rPr>
              <a:t>z </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z</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z</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r>
              <a:rPr lang="en-US" sz="2000" dirty="0"/>
              <a:t> </a:t>
            </a:r>
            <a:r>
              <a:rPr lang="zh-CN" altLang="en-US" sz="2000" dirty="0"/>
              <a:t>转化为概率向量</a:t>
            </a:r>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id="{BCD8853B-5D9E-5645-B1C9-8D591EDC2A8C}"/>
              </a:ext>
            </a:extLst>
          </p:cNvPr>
          <p:cNvSpPr>
            <a:spLocks noGrp="1"/>
          </p:cNvSpPr>
          <p:nvPr>
            <p:ph type="sldNum" sz="quarter" idx="12"/>
          </p:nvPr>
        </p:nvSpPr>
        <p:spPr/>
        <p:txBody>
          <a:bodyPr/>
          <a:lstStyle/>
          <a:p>
            <a:fld id="{D07771B2-D7F7-364E-B6F3-F7FE93606BCE}" type="slidenum">
              <a:rPr lang="en-US" smtClean="0"/>
              <a:t>106</a:t>
            </a:fld>
            <a:endParaRPr lang="en-US"/>
          </a:p>
        </p:txBody>
      </p:sp>
      <p:pic>
        <p:nvPicPr>
          <p:cNvPr id="8" name="Picture 7">
            <a:extLst>
              <a:ext uri="{FF2B5EF4-FFF2-40B4-BE49-F238E27FC236}">
                <a16:creationId xmlns:a16="http://schemas.microsoft.com/office/drawing/2014/main" id="{2FB1B253-675B-404B-BDC4-633810AB11E7}"/>
              </a:ext>
            </a:extLst>
          </p:cNvPr>
          <p:cNvPicPr>
            <a:picLocks noChangeAspect="1"/>
          </p:cNvPicPr>
          <p:nvPr/>
        </p:nvPicPr>
        <p:blipFill>
          <a:blip r:embed="rId2"/>
          <a:stretch>
            <a:fillRect/>
          </a:stretch>
        </p:blipFill>
        <p:spPr>
          <a:xfrm>
            <a:off x="1733631" y="2733656"/>
            <a:ext cx="5528464" cy="646184"/>
          </a:xfrm>
          <a:prstGeom prst="rect">
            <a:avLst/>
          </a:prstGeom>
        </p:spPr>
      </p:pic>
      <p:pic>
        <p:nvPicPr>
          <p:cNvPr id="9" name="Picture 8">
            <a:extLst>
              <a:ext uri="{FF2B5EF4-FFF2-40B4-BE49-F238E27FC236}">
                <a16:creationId xmlns:a16="http://schemas.microsoft.com/office/drawing/2014/main" id="{11DBF203-7EAD-5A46-B7F7-7557F9A34A3C}"/>
              </a:ext>
            </a:extLst>
          </p:cNvPr>
          <p:cNvPicPr>
            <a:picLocks noChangeAspect="1"/>
          </p:cNvPicPr>
          <p:nvPr/>
        </p:nvPicPr>
        <p:blipFill>
          <a:blip r:embed="rId3"/>
          <a:stretch>
            <a:fillRect/>
          </a:stretch>
        </p:blipFill>
        <p:spPr>
          <a:xfrm>
            <a:off x="1543435" y="4885491"/>
            <a:ext cx="6102849" cy="789780"/>
          </a:xfrm>
          <a:prstGeom prst="rect">
            <a:avLst/>
          </a:prstGeom>
        </p:spPr>
      </p:pic>
      <p:pic>
        <p:nvPicPr>
          <p:cNvPr id="11" name="Picture 10">
            <a:extLst>
              <a:ext uri="{FF2B5EF4-FFF2-40B4-BE49-F238E27FC236}">
                <a16:creationId xmlns:a16="http://schemas.microsoft.com/office/drawing/2014/main" id="{586A0B18-F3A8-1148-9B9C-E713ADAF0C0B}"/>
              </a:ext>
            </a:extLst>
          </p:cNvPr>
          <p:cNvPicPr>
            <a:picLocks noChangeAspect="1"/>
          </p:cNvPicPr>
          <p:nvPr/>
        </p:nvPicPr>
        <p:blipFill>
          <a:blip r:embed="rId4"/>
          <a:srcRect/>
          <a:stretch/>
        </p:blipFill>
        <p:spPr>
          <a:xfrm>
            <a:off x="842328" y="3576650"/>
            <a:ext cx="7311071" cy="1024657"/>
          </a:xfrm>
          <a:prstGeom prst="rect">
            <a:avLst/>
          </a:prstGeom>
        </p:spPr>
      </p:pic>
    </p:spTree>
    <p:extLst>
      <p:ext uri="{BB962C8B-B14F-4D97-AF65-F5344CB8AC3E}">
        <p14:creationId xmlns:p14="http://schemas.microsoft.com/office/powerpoint/2010/main" val="38747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0433-E5CD-5A47-B7F8-BE3FB424BDE9}"/>
              </a:ext>
            </a:extLst>
          </p:cNvPr>
          <p:cNvSpPr>
            <a:spLocks noGrp="1"/>
          </p:cNvSpPr>
          <p:nvPr>
            <p:ph type="title"/>
          </p:nvPr>
        </p:nvSpPr>
        <p:spPr>
          <a:xfrm>
            <a:off x="822960" y="1072204"/>
            <a:ext cx="7863840" cy="908997"/>
          </a:xfrm>
        </p:spPr>
        <p:txBody>
          <a:bodyPr>
            <a:normAutofit/>
          </a:bodyPr>
          <a:lstStyle/>
          <a:p>
            <a:r>
              <a:rPr lang="zh-CN" altLang="en" dirty="0"/>
              <a:t>多元</a:t>
            </a:r>
            <a:r>
              <a:rPr lang="en" altLang="zh-CN" dirty="0"/>
              <a:t>Logistics</a:t>
            </a:r>
            <a:r>
              <a:rPr lang="zh-CN" altLang="en-US" dirty="0"/>
              <a:t>回归</a:t>
            </a:r>
            <a:endParaRPr lang="en-US" dirty="0"/>
          </a:p>
        </p:txBody>
      </p:sp>
      <p:pic>
        <p:nvPicPr>
          <p:cNvPr id="5" name="Content Placeholder 4">
            <a:extLst>
              <a:ext uri="{FF2B5EF4-FFF2-40B4-BE49-F238E27FC236}">
                <a16:creationId xmlns:a16="http://schemas.microsoft.com/office/drawing/2014/main" id="{70DD8E05-C5EC-EF4B-88CC-ABB35037F488}"/>
              </a:ext>
            </a:extLst>
          </p:cNvPr>
          <p:cNvPicPr>
            <a:picLocks noGrp="1" noChangeAspect="1"/>
          </p:cNvPicPr>
          <p:nvPr>
            <p:ph idx="1"/>
          </p:nvPr>
        </p:nvPicPr>
        <p:blipFill>
          <a:blip r:embed="rId2"/>
          <a:srcRect/>
          <a:stretch/>
        </p:blipFill>
        <p:spPr>
          <a:xfrm>
            <a:off x="1798768" y="2508503"/>
            <a:ext cx="4769320" cy="1589773"/>
          </a:xfrm>
          <a:prstGeom prst="rect">
            <a:avLst/>
          </a:prstGeom>
        </p:spPr>
      </p:pic>
      <p:sp>
        <p:nvSpPr>
          <p:cNvPr id="4" name="Slide Number Placeholder 3">
            <a:extLst>
              <a:ext uri="{FF2B5EF4-FFF2-40B4-BE49-F238E27FC236}">
                <a16:creationId xmlns:a16="http://schemas.microsoft.com/office/drawing/2014/main" id="{4C70A2D5-249F-1C4F-9601-2F01D287E14D}"/>
              </a:ext>
            </a:extLst>
          </p:cNvPr>
          <p:cNvSpPr>
            <a:spLocks noGrp="1"/>
          </p:cNvSpPr>
          <p:nvPr>
            <p:ph type="sldNum" sz="quarter" idx="12"/>
          </p:nvPr>
        </p:nvSpPr>
        <p:spPr/>
        <p:txBody>
          <a:bodyPr/>
          <a:lstStyle/>
          <a:p>
            <a:fld id="{D07771B2-D7F7-364E-B6F3-F7FE93606BCE}" type="slidenum">
              <a:rPr lang="en-US" smtClean="0"/>
              <a:t>107</a:t>
            </a:fld>
            <a:endParaRPr lang="en-US"/>
          </a:p>
        </p:txBody>
      </p:sp>
      <p:sp>
        <p:nvSpPr>
          <p:cNvPr id="3" name="TextBox 2">
            <a:extLst>
              <a:ext uri="{FF2B5EF4-FFF2-40B4-BE49-F238E27FC236}">
                <a16:creationId xmlns:a16="http://schemas.microsoft.com/office/drawing/2014/main" id="{8343F32C-9B45-1444-9D14-AA9A7FF1106E}"/>
              </a:ext>
            </a:extLst>
          </p:cNvPr>
          <p:cNvSpPr txBox="1"/>
          <p:nvPr/>
        </p:nvSpPr>
        <p:spPr>
          <a:xfrm>
            <a:off x="822960" y="4415135"/>
            <a:ext cx="8244840" cy="923330"/>
          </a:xfrm>
          <a:prstGeom prst="rect">
            <a:avLst/>
          </a:prstGeom>
          <a:noFill/>
        </p:spPr>
        <p:txBody>
          <a:bodyPr wrap="square" rtlCol="0">
            <a:spAutoFit/>
          </a:bodyPr>
          <a:lstStyle/>
          <a:p>
            <a:r>
              <a:rPr lang="zh-CN" altLang="en-US" dirty="0"/>
              <a:t>输入仍然是权重向量</a:t>
            </a:r>
            <a:r>
              <a:rPr lang="en-US" altLang="zh-CN" i="1" dirty="0"/>
              <a:t>w</a:t>
            </a:r>
            <a:r>
              <a:rPr lang="zh-CN" altLang="en-US" dirty="0"/>
              <a:t>和输入向量</a:t>
            </a:r>
            <a:r>
              <a:rPr lang="en-US" altLang="zh-CN" i="1" dirty="0"/>
              <a:t>x</a:t>
            </a:r>
            <a:r>
              <a:rPr lang="zh-CN" altLang="en-US" dirty="0"/>
              <a:t>的乘积</a:t>
            </a:r>
            <a:endParaRPr lang="en-US" i="1" dirty="0"/>
          </a:p>
          <a:p>
            <a:r>
              <a:rPr lang="zh-CN" altLang="en-US" dirty="0"/>
              <a:t>输出是属于各个类别的概率</a:t>
            </a:r>
            <a:r>
              <a:rPr lang="en-US" dirty="0"/>
              <a:t>. </a:t>
            </a:r>
          </a:p>
          <a:p>
            <a:endParaRPr lang="en-US" dirty="0"/>
          </a:p>
        </p:txBody>
      </p:sp>
    </p:spTree>
    <p:extLst>
      <p:ext uri="{BB962C8B-B14F-4D97-AF65-F5344CB8AC3E}">
        <p14:creationId xmlns:p14="http://schemas.microsoft.com/office/powerpoint/2010/main" val="22586971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7A38-E4BF-6B4B-A217-C2E718A9B179}"/>
              </a:ext>
            </a:extLst>
          </p:cNvPr>
          <p:cNvSpPr>
            <a:spLocks noGrp="1"/>
          </p:cNvSpPr>
          <p:nvPr>
            <p:ph type="title"/>
          </p:nvPr>
        </p:nvSpPr>
        <p:spPr>
          <a:xfrm>
            <a:off x="457200" y="976953"/>
            <a:ext cx="8686800" cy="680397"/>
          </a:xfrm>
        </p:spPr>
        <p:txBody>
          <a:bodyPr>
            <a:noAutofit/>
          </a:bodyPr>
          <a:lstStyle/>
          <a:p>
            <a:r>
              <a:rPr lang="zh-CN" altLang="en" dirty="0"/>
              <a:t>多元</a:t>
            </a:r>
            <a:r>
              <a:rPr lang="en" altLang="zh-CN" dirty="0"/>
              <a:t>Logistics</a:t>
            </a:r>
            <a:r>
              <a:rPr lang="zh-CN" altLang="en-US" dirty="0"/>
              <a:t>回归</a:t>
            </a:r>
            <a:endParaRPr lang="en-US" dirty="0"/>
          </a:p>
        </p:txBody>
      </p:sp>
      <p:sp>
        <p:nvSpPr>
          <p:cNvPr id="7" name="Content Placeholder 6">
            <a:extLst>
              <a:ext uri="{FF2B5EF4-FFF2-40B4-BE49-F238E27FC236}">
                <a16:creationId xmlns:a16="http://schemas.microsoft.com/office/drawing/2014/main" id="{DD70CA76-6649-5C4A-BB87-695522F5855B}"/>
              </a:ext>
            </a:extLst>
          </p:cNvPr>
          <p:cNvSpPr>
            <a:spLocks noGrp="1"/>
          </p:cNvSpPr>
          <p:nvPr>
            <p:ph idx="1"/>
          </p:nvPr>
        </p:nvSpPr>
        <p:spPr>
          <a:xfrm>
            <a:off x="875188" y="1920240"/>
            <a:ext cx="7811612" cy="3032760"/>
          </a:xfrm>
        </p:spPr>
        <p:txBody>
          <a:bodyPr/>
          <a:lstStyle/>
          <a:p>
            <a:r>
              <a:rPr lang="zh-CN" altLang="en-US" dirty="0"/>
              <a:t>二元：正权重</a:t>
            </a:r>
            <a:r>
              <a:rPr lang="en-US" dirty="0">
                <a:sym typeface="Wingdings" pitchFamily="2" charset="2"/>
              </a:rPr>
              <a:t> y=1  </a:t>
            </a:r>
            <a:r>
              <a:rPr lang="zh-CN" altLang="en-US" dirty="0">
                <a:sym typeface="Wingdings" pitchFamily="2" charset="2"/>
              </a:rPr>
              <a:t>负权重</a:t>
            </a:r>
            <a:r>
              <a:rPr lang="en-US" dirty="0">
                <a:sym typeface="Wingdings" pitchFamily="2" charset="2"/>
              </a:rPr>
              <a:t> y=0</a:t>
            </a:r>
            <a:endParaRPr lang="en-US" dirty="0"/>
          </a:p>
          <a:p>
            <a:endParaRPr lang="en-US" dirty="0"/>
          </a:p>
          <a:p>
            <a:endParaRPr lang="en-US" dirty="0"/>
          </a:p>
          <a:p>
            <a:r>
              <a:rPr lang="zh-CN" altLang="en-US" dirty="0"/>
              <a:t>多元：每一类分别指定权重</a:t>
            </a:r>
            <a:endParaRPr lang="en-US" dirty="0"/>
          </a:p>
        </p:txBody>
      </p:sp>
      <p:sp>
        <p:nvSpPr>
          <p:cNvPr id="4" name="Slide Number Placeholder 3">
            <a:extLst>
              <a:ext uri="{FF2B5EF4-FFF2-40B4-BE49-F238E27FC236}">
                <a16:creationId xmlns:a16="http://schemas.microsoft.com/office/drawing/2014/main" id="{AC02F31A-6DAD-F644-9960-23B353DCDEA4}"/>
              </a:ext>
            </a:extLst>
          </p:cNvPr>
          <p:cNvSpPr>
            <a:spLocks noGrp="1"/>
          </p:cNvSpPr>
          <p:nvPr>
            <p:ph type="sldNum" sz="quarter" idx="12"/>
          </p:nvPr>
        </p:nvSpPr>
        <p:spPr/>
        <p:txBody>
          <a:bodyPr/>
          <a:lstStyle/>
          <a:p>
            <a:fld id="{D07771B2-D7F7-364E-B6F3-F7FE93606BCE}" type="slidenum">
              <a:rPr lang="en-US" smtClean="0"/>
              <a:t>108</a:t>
            </a:fld>
            <a:endParaRPr lang="en-US"/>
          </a:p>
        </p:txBody>
      </p:sp>
      <p:pic>
        <p:nvPicPr>
          <p:cNvPr id="9" name="Picture 8">
            <a:extLst>
              <a:ext uri="{FF2B5EF4-FFF2-40B4-BE49-F238E27FC236}">
                <a16:creationId xmlns:a16="http://schemas.microsoft.com/office/drawing/2014/main" id="{C7EF844B-6DD5-8548-8A43-E8FF8722ABD3}"/>
              </a:ext>
            </a:extLst>
          </p:cNvPr>
          <p:cNvPicPr>
            <a:picLocks noChangeAspect="1"/>
          </p:cNvPicPr>
          <p:nvPr/>
        </p:nvPicPr>
        <p:blipFill>
          <a:blip r:embed="rId2"/>
          <a:stretch>
            <a:fillRect/>
          </a:stretch>
        </p:blipFill>
        <p:spPr>
          <a:xfrm>
            <a:off x="2195736" y="2492896"/>
            <a:ext cx="3842544" cy="1193800"/>
          </a:xfrm>
          <a:prstGeom prst="rect">
            <a:avLst/>
          </a:prstGeom>
        </p:spPr>
      </p:pic>
      <p:sp>
        <p:nvSpPr>
          <p:cNvPr id="13" name="TextBox 12">
            <a:extLst>
              <a:ext uri="{FF2B5EF4-FFF2-40B4-BE49-F238E27FC236}">
                <a16:creationId xmlns:a16="http://schemas.microsoft.com/office/drawing/2014/main" id="{32EA04EC-BD2C-1247-B38A-F407216F6CE6}"/>
              </a:ext>
            </a:extLst>
          </p:cNvPr>
          <p:cNvSpPr txBox="1"/>
          <p:nvPr/>
        </p:nvSpPr>
        <p:spPr>
          <a:xfrm>
            <a:off x="6372200" y="2780928"/>
            <a:ext cx="142935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a:t>
            </a:r>
            <a:r>
              <a:rPr lang="en-US" sz="2800" baseline="-250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 3.0</a:t>
            </a:r>
          </a:p>
        </p:txBody>
      </p:sp>
      <p:pic>
        <p:nvPicPr>
          <p:cNvPr id="15" name="Picture 14">
            <a:extLst>
              <a:ext uri="{FF2B5EF4-FFF2-40B4-BE49-F238E27FC236}">
                <a16:creationId xmlns:a16="http://schemas.microsoft.com/office/drawing/2014/main" id="{8C1AF89A-F9CE-7749-9CC7-F343971032E7}"/>
              </a:ext>
            </a:extLst>
          </p:cNvPr>
          <p:cNvPicPr>
            <a:picLocks noChangeAspect="1"/>
          </p:cNvPicPr>
          <p:nvPr/>
        </p:nvPicPr>
        <p:blipFill>
          <a:blip r:embed="rId3"/>
          <a:stretch>
            <a:fillRect/>
          </a:stretch>
        </p:blipFill>
        <p:spPr>
          <a:xfrm>
            <a:off x="1331640" y="4559116"/>
            <a:ext cx="6764867" cy="1193800"/>
          </a:xfrm>
          <a:prstGeom prst="rect">
            <a:avLst/>
          </a:prstGeom>
        </p:spPr>
      </p:pic>
    </p:spTree>
    <p:extLst>
      <p:ext uri="{BB962C8B-B14F-4D97-AF65-F5344CB8AC3E}">
        <p14:creationId xmlns:p14="http://schemas.microsoft.com/office/powerpoint/2010/main" val="26496659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CA2848-DAA5-4CB8-890F-038B7CB5C8BA}"/>
              </a:ext>
            </a:extLst>
          </p:cNvPr>
          <p:cNvSpPr>
            <a:spLocks noGrp="1"/>
          </p:cNvSpPr>
          <p:nvPr>
            <p:ph type="title"/>
          </p:nvPr>
        </p:nvSpPr>
        <p:spPr/>
        <p:txBody>
          <a:bodyPr/>
          <a:lstStyle/>
          <a:p>
            <a:r>
              <a:rPr lang="zh-CN" altLang="en" dirty="0"/>
              <a:t>多元</a:t>
            </a:r>
            <a:r>
              <a:rPr lang="en" altLang="zh-CN" dirty="0"/>
              <a:t>Logistics</a:t>
            </a:r>
            <a:r>
              <a:rPr lang="zh-CN" altLang="en-US" dirty="0"/>
              <a:t>回归</a:t>
            </a:r>
          </a:p>
        </p:txBody>
      </p:sp>
      <p:sp>
        <p:nvSpPr>
          <p:cNvPr id="3" name="内容占位符 2">
            <a:extLst>
              <a:ext uri="{FF2B5EF4-FFF2-40B4-BE49-F238E27FC236}">
                <a16:creationId xmlns:a16="http://schemas.microsoft.com/office/drawing/2014/main" id="{DAD65D62-FC67-4BDC-896A-AB508F45E2CE}"/>
              </a:ext>
            </a:extLst>
          </p:cNvPr>
          <p:cNvSpPr>
            <a:spLocks noGrp="1"/>
          </p:cNvSpPr>
          <p:nvPr>
            <p:ph idx="1"/>
          </p:nvPr>
        </p:nvSpPr>
        <p:spPr/>
        <p:txBody>
          <a:bodyPr/>
          <a:lstStyle/>
          <a:p>
            <a:r>
              <a:rPr lang="zh-CN" altLang="en-US" dirty="0"/>
              <a:t>类别概率</a:t>
            </a:r>
            <a:endParaRPr lang="en-US" altLang="zh-CN" dirty="0"/>
          </a:p>
          <a:p>
            <a:endParaRPr lang="en-US" altLang="zh-CN" dirty="0"/>
          </a:p>
          <a:p>
            <a:r>
              <a:rPr lang="zh-CN" altLang="en-US" dirty="0"/>
              <a:t>学习</a:t>
            </a:r>
            <a:endParaRPr lang="en-US" altLang="zh-CN" dirty="0"/>
          </a:p>
        </p:txBody>
      </p:sp>
      <p:pic>
        <p:nvPicPr>
          <p:cNvPr id="4" name="图片 3">
            <a:extLst>
              <a:ext uri="{FF2B5EF4-FFF2-40B4-BE49-F238E27FC236}">
                <a16:creationId xmlns:a16="http://schemas.microsoft.com/office/drawing/2014/main" id="{7001BE18-58B4-4BCE-9F91-D77789C1FF19}"/>
              </a:ext>
            </a:extLst>
          </p:cNvPr>
          <p:cNvPicPr>
            <a:picLocks noChangeAspect="1"/>
          </p:cNvPicPr>
          <p:nvPr/>
        </p:nvPicPr>
        <p:blipFill>
          <a:blip r:embed="rId2"/>
          <a:stretch>
            <a:fillRect/>
          </a:stretch>
        </p:blipFill>
        <p:spPr>
          <a:xfrm>
            <a:off x="3159918" y="1548978"/>
            <a:ext cx="2809875" cy="1247775"/>
          </a:xfrm>
          <a:prstGeom prst="rect">
            <a:avLst/>
          </a:prstGeom>
        </p:spPr>
      </p:pic>
      <p:pic>
        <p:nvPicPr>
          <p:cNvPr id="5" name="图片 4">
            <a:extLst>
              <a:ext uri="{FF2B5EF4-FFF2-40B4-BE49-F238E27FC236}">
                <a16:creationId xmlns:a16="http://schemas.microsoft.com/office/drawing/2014/main" id="{18FC8D20-0D81-41BD-90E3-54FB1209C414}"/>
              </a:ext>
            </a:extLst>
          </p:cNvPr>
          <p:cNvPicPr>
            <a:picLocks noChangeAspect="1"/>
          </p:cNvPicPr>
          <p:nvPr/>
        </p:nvPicPr>
        <p:blipFill>
          <a:blip r:embed="rId3"/>
          <a:stretch>
            <a:fillRect/>
          </a:stretch>
        </p:blipFill>
        <p:spPr>
          <a:xfrm>
            <a:off x="2123728" y="3047206"/>
            <a:ext cx="4171950" cy="1562100"/>
          </a:xfrm>
          <a:prstGeom prst="rect">
            <a:avLst/>
          </a:prstGeom>
        </p:spPr>
      </p:pic>
      <p:pic>
        <p:nvPicPr>
          <p:cNvPr id="6" name="图片 5">
            <a:extLst>
              <a:ext uri="{FF2B5EF4-FFF2-40B4-BE49-F238E27FC236}">
                <a16:creationId xmlns:a16="http://schemas.microsoft.com/office/drawing/2014/main" id="{4765F18F-C220-42AE-9168-A8214638A21F}"/>
              </a:ext>
            </a:extLst>
          </p:cNvPr>
          <p:cNvPicPr>
            <a:picLocks noChangeAspect="1"/>
          </p:cNvPicPr>
          <p:nvPr/>
        </p:nvPicPr>
        <p:blipFill>
          <a:blip r:embed="rId4"/>
          <a:stretch>
            <a:fillRect/>
          </a:stretch>
        </p:blipFill>
        <p:spPr>
          <a:xfrm>
            <a:off x="2107332" y="4839916"/>
            <a:ext cx="4105275" cy="1466850"/>
          </a:xfrm>
          <a:prstGeom prst="rect">
            <a:avLst/>
          </a:prstGeom>
        </p:spPr>
      </p:pic>
    </p:spTree>
    <p:extLst>
      <p:ext uri="{BB962C8B-B14F-4D97-AF65-F5344CB8AC3E}">
        <p14:creationId xmlns:p14="http://schemas.microsoft.com/office/powerpoint/2010/main" val="3716830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4C8B25-98A0-46B2-A967-E15D4CF9ED93}"/>
              </a:ext>
            </a:extLst>
          </p:cNvPr>
          <p:cNvSpPr>
            <a:spLocks noGrp="1"/>
          </p:cNvSpPr>
          <p:nvPr>
            <p:ph type="title"/>
          </p:nvPr>
        </p:nvSpPr>
        <p:spPr/>
        <p:txBody>
          <a:bodyPr/>
          <a:lstStyle/>
          <a:p>
            <a:r>
              <a:rPr lang="zh-CN" altLang="en-US" dirty="0">
                <a:effectLst/>
              </a:rPr>
              <a:t>文本分类模型：基于规则</a:t>
            </a:r>
            <a:endParaRPr lang="zh-CN" altLang="en-US" dirty="0"/>
          </a:p>
        </p:txBody>
      </p:sp>
      <p:sp>
        <p:nvSpPr>
          <p:cNvPr id="3" name="内容占位符 2">
            <a:extLst>
              <a:ext uri="{FF2B5EF4-FFF2-40B4-BE49-F238E27FC236}">
                <a16:creationId xmlns:a16="http://schemas.microsoft.com/office/drawing/2014/main" id="{636E3A11-C97E-4763-86F9-CA5267385CE4}"/>
              </a:ext>
            </a:extLst>
          </p:cNvPr>
          <p:cNvSpPr>
            <a:spLocks noGrp="1"/>
          </p:cNvSpPr>
          <p:nvPr>
            <p:ph idx="1"/>
          </p:nvPr>
        </p:nvSpPr>
        <p:spPr/>
        <p:txBody>
          <a:bodyPr/>
          <a:lstStyle/>
          <a:p>
            <a:r>
              <a:rPr lang="zh-CN" altLang="en-US" dirty="0"/>
              <a:t>由词和其他特征构成的规则</a:t>
            </a:r>
            <a:endParaRPr lang="en-US" altLang="zh-CN" dirty="0">
              <a:latin typeface="Calibri" charset="0"/>
            </a:endParaRPr>
          </a:p>
          <a:p>
            <a:pPr lvl="1"/>
            <a:r>
              <a:rPr lang="en-US" altLang="zh-CN" dirty="0">
                <a:latin typeface="Calibri" charset="0"/>
              </a:rPr>
              <a:t> spam</a:t>
            </a:r>
            <a:r>
              <a:rPr lang="zh-CN" altLang="en-US" dirty="0">
                <a:latin typeface="Calibri" charset="0"/>
              </a:rPr>
              <a:t>检测</a:t>
            </a:r>
            <a:r>
              <a:rPr lang="en-US" altLang="zh-CN" dirty="0">
                <a:latin typeface="Calibri" charset="0"/>
              </a:rPr>
              <a:t>: </a:t>
            </a:r>
          </a:p>
          <a:p>
            <a:pPr marL="457200" lvl="1" indent="0">
              <a:buNone/>
            </a:pPr>
            <a:r>
              <a:rPr lang="en-US" altLang="zh-CN" dirty="0">
                <a:latin typeface="Calibri" charset="0"/>
              </a:rPr>
              <a:t>    </a:t>
            </a:r>
            <a:r>
              <a:rPr lang="zh-CN" altLang="en-US" dirty="0">
                <a:latin typeface="Calibri" charset="0"/>
              </a:rPr>
              <a:t>黑名单邮件地址 </a:t>
            </a:r>
            <a:r>
              <a:rPr lang="en-US" altLang="zh-CN" dirty="0">
                <a:latin typeface="Calibri" charset="0"/>
              </a:rPr>
              <a:t>OR</a:t>
            </a:r>
            <a:r>
              <a:rPr lang="zh-CN" altLang="en-US" dirty="0">
                <a:latin typeface="Calibri" charset="0"/>
              </a:rPr>
              <a:t> （“元”</a:t>
            </a:r>
            <a:r>
              <a:rPr lang="en-US" altLang="zh-CN" dirty="0">
                <a:latin typeface="Calibri" charset="0"/>
              </a:rPr>
              <a:t>AND</a:t>
            </a:r>
            <a:r>
              <a:rPr lang="zh-CN" altLang="en-US" dirty="0">
                <a:latin typeface="Calibri" charset="0"/>
              </a:rPr>
              <a:t>“发票”）</a:t>
            </a:r>
            <a:endParaRPr lang="en-US" altLang="zh-CN" dirty="0">
              <a:latin typeface="Calibri" charset="0"/>
            </a:endParaRPr>
          </a:p>
          <a:p>
            <a:r>
              <a:rPr lang="zh-CN" altLang="en-US" dirty="0"/>
              <a:t>优点：精确率高</a:t>
            </a:r>
            <a:endParaRPr lang="en-US" altLang="zh-CN" dirty="0">
              <a:latin typeface="Calibri" charset="0"/>
            </a:endParaRPr>
          </a:p>
          <a:p>
            <a:pPr lvl="1"/>
            <a:r>
              <a:rPr lang="zh-CN" altLang="en-US" dirty="0">
                <a:latin typeface="Calibri" charset="0"/>
              </a:rPr>
              <a:t>如果规则由专家精心设计</a:t>
            </a:r>
            <a:endParaRPr lang="en-US" altLang="zh-CN" dirty="0">
              <a:latin typeface="Calibri" charset="0"/>
            </a:endParaRPr>
          </a:p>
          <a:p>
            <a:r>
              <a:rPr lang="zh-CN" altLang="en-US" dirty="0"/>
              <a:t>缺点：构建和维持规则集合成本高</a:t>
            </a:r>
            <a:endParaRPr lang="en-US" altLang="zh-CN" dirty="0"/>
          </a:p>
          <a:p>
            <a:pPr marL="0" indent="0">
              <a:buNone/>
            </a:pPr>
            <a:endParaRPr lang="en-US" altLang="zh-CN" dirty="0"/>
          </a:p>
          <a:p>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26184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zh-CN" altLang="en-US"/>
              <a:t>本章小结</a:t>
            </a:r>
          </a:p>
        </p:txBody>
      </p:sp>
      <p:sp>
        <p:nvSpPr>
          <p:cNvPr id="62467" name="Rectangle 3"/>
          <p:cNvSpPr>
            <a:spLocks noGrp="1" noChangeArrowheads="1"/>
          </p:cNvSpPr>
          <p:nvPr>
            <p:ph sz="half" idx="1"/>
          </p:nvPr>
        </p:nvSpPr>
        <p:spPr>
          <a:xfrm>
            <a:off x="251520" y="1600200"/>
            <a:ext cx="4546848" cy="4456113"/>
          </a:xfrm>
        </p:spPr>
        <p:txBody>
          <a:bodyPr/>
          <a:lstStyle/>
          <a:p>
            <a:pPr eaLnBrk="1" hangingPunct="1">
              <a:lnSpc>
                <a:spcPct val="90000"/>
              </a:lnSpc>
            </a:pPr>
            <a:r>
              <a:rPr lang="zh-CN" altLang="en-US" sz="2400" b="1" dirty="0"/>
              <a:t>文本分类模型</a:t>
            </a:r>
          </a:p>
          <a:p>
            <a:pPr eaLnBrk="1" hangingPunct="1">
              <a:lnSpc>
                <a:spcPct val="90000"/>
              </a:lnSpc>
            </a:pPr>
            <a:r>
              <a:rPr lang="en-US" altLang="zh-CN" sz="2400" b="1" dirty="0"/>
              <a:t>Naïve</a:t>
            </a:r>
            <a:r>
              <a:rPr lang="zh-CN" altLang="en-US" sz="2400" b="1" dirty="0"/>
              <a:t>贝叶斯分类</a:t>
            </a:r>
          </a:p>
          <a:p>
            <a:pPr lvl="1" eaLnBrk="1" hangingPunct="1">
              <a:lnSpc>
                <a:spcPct val="90000"/>
              </a:lnSpc>
            </a:pPr>
            <a:r>
              <a:rPr lang="zh-CN" altLang="en-US" sz="2000" b="1" dirty="0"/>
              <a:t>最大后验概率</a:t>
            </a:r>
            <a:endParaRPr lang="zh-CN" altLang="en-US" sz="1400" b="1" dirty="0"/>
          </a:p>
          <a:p>
            <a:pPr lvl="1" eaLnBrk="1" hangingPunct="1">
              <a:lnSpc>
                <a:spcPct val="90000"/>
              </a:lnSpc>
            </a:pPr>
            <a:r>
              <a:rPr lang="zh-CN" altLang="en-US" sz="2000" b="1" dirty="0"/>
              <a:t>词袋表示</a:t>
            </a:r>
            <a:endParaRPr lang="zh-CN" altLang="en-US" sz="1400" b="1" dirty="0"/>
          </a:p>
          <a:p>
            <a:pPr lvl="1" eaLnBrk="1" hangingPunct="1">
              <a:lnSpc>
                <a:spcPct val="90000"/>
              </a:lnSpc>
            </a:pPr>
            <a:r>
              <a:rPr lang="zh-CN" altLang="en-US" sz="2000" b="1" dirty="0"/>
              <a:t>特征词相互独立</a:t>
            </a:r>
            <a:endParaRPr lang="zh-CN" altLang="en-US" sz="1400" b="1" dirty="0"/>
          </a:p>
          <a:p>
            <a:pPr lvl="1" eaLnBrk="1" hangingPunct="1">
              <a:lnSpc>
                <a:spcPct val="90000"/>
              </a:lnSpc>
            </a:pPr>
            <a:r>
              <a:rPr lang="zh-CN" altLang="en-US" sz="2000" b="1" dirty="0"/>
              <a:t>模型学习</a:t>
            </a:r>
            <a:endParaRPr lang="zh-CN" altLang="en-US" sz="1400" b="1" dirty="0"/>
          </a:p>
          <a:p>
            <a:pPr lvl="1" eaLnBrk="1" hangingPunct="1">
              <a:lnSpc>
                <a:spcPct val="90000"/>
              </a:lnSpc>
            </a:pPr>
            <a:r>
              <a:rPr lang="zh-CN" altLang="en-US" sz="2000" b="1" dirty="0"/>
              <a:t>加</a:t>
            </a:r>
            <a:r>
              <a:rPr lang="en-US" altLang="zh-CN" sz="2000" b="1" dirty="0"/>
              <a:t>1</a:t>
            </a:r>
            <a:r>
              <a:rPr lang="zh-CN" altLang="en-US" sz="2000" b="1" dirty="0"/>
              <a:t>平滑</a:t>
            </a:r>
            <a:endParaRPr lang="zh-CN" altLang="en-US" sz="1400" b="1" dirty="0"/>
          </a:p>
          <a:p>
            <a:pPr lvl="0" eaLnBrk="1" hangingPunct="1">
              <a:lnSpc>
                <a:spcPct val="90000"/>
              </a:lnSpc>
            </a:pPr>
            <a:r>
              <a:rPr lang="zh-CN" altLang="en-US" sz="2400" b="1" dirty="0">
                <a:solidFill>
                  <a:srgbClr val="006699"/>
                </a:solidFill>
              </a:rPr>
              <a:t>文本分类性能评估</a:t>
            </a:r>
            <a:endParaRPr lang="en-US" altLang="zh-CN" sz="2400" b="1" dirty="0">
              <a:solidFill>
                <a:srgbClr val="006699"/>
              </a:solidFill>
            </a:endParaRPr>
          </a:p>
          <a:p>
            <a:pPr lvl="1" eaLnBrk="1" hangingPunct="1">
              <a:lnSpc>
                <a:spcPct val="90000"/>
              </a:lnSpc>
            </a:pPr>
            <a:r>
              <a:rPr lang="zh-CN" altLang="en-US" sz="2000" b="1" dirty="0"/>
              <a:t>精确率</a:t>
            </a:r>
          </a:p>
          <a:p>
            <a:pPr lvl="1" eaLnBrk="1" hangingPunct="1">
              <a:lnSpc>
                <a:spcPct val="90000"/>
              </a:lnSpc>
            </a:pPr>
            <a:r>
              <a:rPr lang="zh-CN" altLang="en-US" sz="2000" b="1" dirty="0"/>
              <a:t>召回率</a:t>
            </a:r>
            <a:endParaRPr lang="en-US" altLang="zh-CN" sz="1400" b="1" dirty="0"/>
          </a:p>
          <a:p>
            <a:pPr lvl="1" eaLnBrk="1" hangingPunct="1">
              <a:lnSpc>
                <a:spcPct val="90000"/>
              </a:lnSpc>
            </a:pPr>
            <a:r>
              <a:rPr lang="en-US" altLang="zh-CN" sz="2000" b="1" dirty="0">
                <a:solidFill>
                  <a:srgbClr val="006699"/>
                </a:solidFill>
              </a:rPr>
              <a:t> F</a:t>
            </a:r>
            <a:r>
              <a:rPr lang="zh-CN" altLang="en-US" sz="2000" b="1" dirty="0">
                <a:solidFill>
                  <a:srgbClr val="006699"/>
                </a:solidFill>
              </a:rPr>
              <a:t>测度</a:t>
            </a:r>
            <a:endParaRPr lang="en-US" altLang="zh-CN" sz="1400" b="1" dirty="0">
              <a:solidFill>
                <a:srgbClr val="006699"/>
              </a:solidFill>
            </a:endParaRPr>
          </a:p>
          <a:p>
            <a:pPr lvl="1"/>
            <a:r>
              <a:rPr lang="zh-CN" altLang="en-US" sz="2000" b="1" dirty="0">
                <a:solidFill>
                  <a:srgbClr val="006699"/>
                </a:solidFill>
              </a:rPr>
              <a:t>训练数据划分</a:t>
            </a:r>
            <a:endParaRPr lang="en-US" altLang="zh-CN" sz="2000" b="1" dirty="0">
              <a:solidFill>
                <a:srgbClr val="006699"/>
              </a:solidFill>
            </a:endParaRPr>
          </a:p>
          <a:p>
            <a:pPr lvl="1" eaLnBrk="1" hangingPunct="1">
              <a:lnSpc>
                <a:spcPct val="90000"/>
              </a:lnSpc>
            </a:pPr>
            <a:endParaRPr lang="zh-CN" altLang="en-US" sz="1400" b="1" dirty="0">
              <a:solidFill>
                <a:srgbClr val="006699"/>
              </a:solidFill>
            </a:endParaRPr>
          </a:p>
          <a:p>
            <a:pPr lvl="1" eaLnBrk="1" hangingPunct="1">
              <a:lnSpc>
                <a:spcPct val="90000"/>
              </a:lnSpc>
            </a:pPr>
            <a:endParaRPr lang="zh-CN" altLang="en-US" sz="1400" b="1" dirty="0"/>
          </a:p>
        </p:txBody>
      </p:sp>
      <p:sp>
        <p:nvSpPr>
          <p:cNvPr id="2" name="内容占位符 1"/>
          <p:cNvSpPr>
            <a:spLocks noGrp="1"/>
          </p:cNvSpPr>
          <p:nvPr>
            <p:ph sz="half" idx="2"/>
          </p:nvPr>
        </p:nvSpPr>
        <p:spPr>
          <a:xfrm>
            <a:off x="4576192" y="1600200"/>
            <a:ext cx="4748336" cy="4456113"/>
          </a:xfrm>
        </p:spPr>
        <p:txBody>
          <a:bodyPr/>
          <a:lstStyle/>
          <a:p>
            <a:pPr eaLnBrk="1" hangingPunct="1">
              <a:lnSpc>
                <a:spcPct val="90000"/>
              </a:lnSpc>
            </a:pPr>
            <a:r>
              <a:rPr lang="en-US" altLang="zh-CN" sz="2400" b="1" dirty="0"/>
              <a:t>Logistics</a:t>
            </a:r>
            <a:r>
              <a:rPr lang="zh-CN" altLang="en-US" sz="2400" b="1" dirty="0"/>
              <a:t>回归</a:t>
            </a:r>
            <a:endParaRPr lang="en-US" altLang="zh-CN" sz="2400" b="1" dirty="0"/>
          </a:p>
          <a:p>
            <a:pPr lvl="1" eaLnBrk="1" hangingPunct="1">
              <a:lnSpc>
                <a:spcPct val="90000"/>
              </a:lnSpc>
            </a:pPr>
            <a:r>
              <a:rPr lang="en-US" altLang="zh-CN" sz="2000" b="1" dirty="0"/>
              <a:t>Logistics</a:t>
            </a:r>
            <a:r>
              <a:rPr lang="zh-CN" altLang="en-US" sz="2000" b="1" dirty="0"/>
              <a:t>回归模型</a:t>
            </a:r>
            <a:endParaRPr lang="zh-CN" altLang="en-US" sz="1400" b="1" dirty="0"/>
          </a:p>
          <a:p>
            <a:pPr lvl="1" eaLnBrk="1" hangingPunct="1">
              <a:lnSpc>
                <a:spcPct val="90000"/>
              </a:lnSpc>
            </a:pPr>
            <a:r>
              <a:rPr lang="zh-CN" altLang="en-US" sz="2000" b="1" dirty="0"/>
              <a:t>概率解释</a:t>
            </a:r>
            <a:endParaRPr lang="en-US" altLang="zh-CN" sz="2000" b="1" dirty="0"/>
          </a:p>
          <a:p>
            <a:pPr lvl="1" eaLnBrk="1" hangingPunct="1">
              <a:lnSpc>
                <a:spcPct val="90000"/>
              </a:lnSpc>
            </a:pPr>
            <a:r>
              <a:rPr lang="zh-CN" altLang="en-US" sz="2000" b="1" dirty="0"/>
              <a:t>学习方法</a:t>
            </a:r>
            <a:endParaRPr lang="en-US" altLang="zh-CN" sz="2000" b="1" dirty="0"/>
          </a:p>
          <a:p>
            <a:pPr lvl="1" eaLnBrk="1" hangingPunct="1">
              <a:lnSpc>
                <a:spcPct val="90000"/>
              </a:lnSpc>
            </a:pPr>
            <a:r>
              <a:rPr lang="zh-CN" altLang="en-US" sz="2000" b="1" dirty="0"/>
              <a:t>多元模型</a:t>
            </a:r>
            <a:endParaRPr lang="zh-CN" altLang="en-US" sz="1400" b="1" dirty="0"/>
          </a:p>
          <a:p>
            <a:pPr marL="0" indent="0" eaLnBrk="1" hangingPunct="1">
              <a:lnSpc>
                <a:spcPct val="90000"/>
              </a:lnSpc>
              <a:buNone/>
            </a:pPr>
            <a:endParaRPr lang="en-US" altLang="zh-CN" sz="2400" b="1" dirty="0"/>
          </a:p>
          <a:p>
            <a:pPr marL="0" indent="0" eaLnBrk="1" hangingPunct="1">
              <a:lnSpc>
                <a:spcPct val="90000"/>
              </a:lnSpc>
              <a:buNone/>
            </a:pPr>
            <a:endParaRPr lang="en-US" altLang="zh-CN" sz="2400" dirty="0"/>
          </a:p>
          <a:p>
            <a:endParaRPr lang="zh-CN" altLang="en-US" dirty="0"/>
          </a:p>
        </p:txBody>
      </p:sp>
    </p:spTree>
    <p:extLst>
      <p:ext uri="{BB962C8B-B14F-4D97-AF65-F5344CB8AC3E}">
        <p14:creationId xmlns:p14="http://schemas.microsoft.com/office/powerpoint/2010/main" val="4452933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p:txBody>
          <a:bodyPr/>
          <a:lstStyle/>
          <a:p>
            <a:pPr eaLnBrk="1" hangingPunct="1">
              <a:defRPr/>
            </a:pPr>
            <a:r>
              <a:rPr lang="zh-CN" altLang="en-US">
                <a:ea typeface="+mj-ea"/>
              </a:rPr>
              <a:t>结束</a:t>
            </a:r>
          </a:p>
        </p:txBody>
      </p:sp>
      <p:sp>
        <p:nvSpPr>
          <p:cNvPr id="197635" name="Rectangle 3"/>
          <p:cNvSpPr>
            <a:spLocks noGrp="1" noChangeArrowheads="1"/>
          </p:cNvSpPr>
          <p:nvPr>
            <p:ph type="subTitle" idx="1"/>
          </p:nvPr>
        </p:nvSpPr>
        <p:spPr/>
        <p:txBody>
          <a:bodyPr/>
          <a:lstStyle/>
          <a:p>
            <a:pPr eaLnBrk="1" hangingPunct="1">
              <a:defRPr/>
            </a:pPr>
            <a:endParaRPr lang="zh-CN" altLang="zh-CN">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dirty="0">
                <a:effectLst/>
              </a:rPr>
              <a:t>文本分类模型：监督分类方法</a:t>
            </a:r>
            <a:endParaRPr lang="en-US" dirty="0"/>
          </a:p>
        </p:txBody>
      </p:sp>
      <p:sp>
        <p:nvSpPr>
          <p:cNvPr id="24579" name="Rectangle 3"/>
          <p:cNvSpPr>
            <a:spLocks noGrp="1" noChangeArrowheads="1"/>
          </p:cNvSpPr>
          <p:nvPr>
            <p:ph sz="quarter" idx="1"/>
          </p:nvPr>
        </p:nvSpPr>
        <p:spPr/>
        <p:txBody>
          <a:bodyPr/>
          <a:lstStyle/>
          <a:p>
            <a:r>
              <a:rPr lang="zh-CN" altLang="en-US" dirty="0">
                <a:latin typeface="Calibri" charset="0"/>
              </a:rPr>
              <a:t>流程</a:t>
            </a:r>
            <a:endParaRPr lang="en-US" altLang="zh-CN" dirty="0">
              <a:latin typeface="Calibri" charset="0"/>
            </a:endParaRPr>
          </a:p>
          <a:p>
            <a:endParaRPr lang="en-US" altLang="zh-CN" dirty="0">
              <a:latin typeface="Calibri" charset="0"/>
            </a:endParaRPr>
          </a:p>
          <a:p>
            <a:endParaRPr lang="en-US" altLang="zh-CN" dirty="0">
              <a:latin typeface="Calibri" charset="0"/>
            </a:endParaRPr>
          </a:p>
          <a:p>
            <a:endParaRPr lang="en-US" altLang="zh-CN" dirty="0">
              <a:latin typeface="Calibri" charset="0"/>
            </a:endParaRPr>
          </a:p>
          <a:p>
            <a:r>
              <a:rPr lang="zh-CN" altLang="en-US" dirty="0">
                <a:latin typeface="Calibri" charset="0"/>
              </a:rPr>
              <a:t>文本表示</a:t>
            </a:r>
            <a:endParaRPr lang="en-US" altLang="zh-CN" dirty="0">
              <a:latin typeface="Calibri" charset="0"/>
            </a:endParaRPr>
          </a:p>
          <a:p>
            <a:r>
              <a:rPr lang="zh-CN" altLang="en-US" dirty="0">
                <a:latin typeface="Calibri" charset="0"/>
              </a:rPr>
              <a:t>分类器</a:t>
            </a:r>
            <a:endParaRPr lang="en-US" altLang="zh-CN" dirty="0">
              <a:latin typeface="Calibri" charset="0"/>
            </a:endParaRPr>
          </a:p>
        </p:txBody>
      </p:sp>
      <p:pic>
        <p:nvPicPr>
          <p:cNvPr id="22532" name="Picture 4" descr="preview">
            <a:extLst>
              <a:ext uri="{FF2B5EF4-FFF2-40B4-BE49-F238E27FC236}">
                <a16:creationId xmlns:a16="http://schemas.microsoft.com/office/drawing/2014/main" id="{FB3739E1-66E8-4534-A134-A96659993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420888"/>
            <a:ext cx="57150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8165D9E6-1C2B-9E4B-A936-5F4B73D938F3}"/>
              </a:ext>
            </a:extLst>
          </p:cNvPr>
          <p:cNvPicPr>
            <a:picLocks noChangeAspect="1"/>
          </p:cNvPicPr>
          <p:nvPr/>
        </p:nvPicPr>
        <p:blipFill>
          <a:blip r:embed="rId3"/>
          <a:stretch>
            <a:fillRect/>
          </a:stretch>
        </p:blipFill>
        <p:spPr>
          <a:xfrm>
            <a:off x="5292080" y="3961656"/>
            <a:ext cx="3694399" cy="2592288"/>
          </a:xfrm>
          <a:prstGeom prst="rect">
            <a:avLst/>
          </a:prstGeom>
        </p:spPr>
      </p:pic>
    </p:spTree>
    <p:extLst>
      <p:ext uri="{BB962C8B-B14F-4D97-AF65-F5344CB8AC3E}">
        <p14:creationId xmlns:p14="http://schemas.microsoft.com/office/powerpoint/2010/main" val="252082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dirty="0">
                <a:effectLst/>
              </a:rPr>
              <a:t>文本分类模型：监督分类方法</a:t>
            </a:r>
            <a:endParaRPr lang="en-US" dirty="0"/>
          </a:p>
        </p:txBody>
      </p:sp>
      <p:sp>
        <p:nvSpPr>
          <p:cNvPr id="24579" name="Rectangle 3"/>
          <p:cNvSpPr>
            <a:spLocks noGrp="1" noChangeArrowheads="1"/>
          </p:cNvSpPr>
          <p:nvPr>
            <p:ph sz="quarter" idx="1"/>
          </p:nvPr>
        </p:nvSpPr>
        <p:spPr/>
        <p:txBody>
          <a:bodyPr/>
          <a:lstStyle/>
          <a:p>
            <a:r>
              <a:rPr lang="zh-CN" altLang="en-US" i="1" dirty="0">
                <a:latin typeface="Calibri" charset="0"/>
              </a:rPr>
              <a:t>输入：</a:t>
            </a:r>
            <a:endParaRPr lang="en-US" dirty="0">
              <a:latin typeface="Calibri" charset="0"/>
            </a:endParaRPr>
          </a:p>
          <a:p>
            <a:pPr lvl="1"/>
            <a:r>
              <a:rPr lang="en-US" dirty="0">
                <a:latin typeface="楷体_GB2312"/>
              </a:rPr>
              <a:t> </a:t>
            </a:r>
            <a:r>
              <a:rPr lang="zh-CN" altLang="en-US" dirty="0">
                <a:latin typeface="楷体_GB2312"/>
              </a:rPr>
              <a:t>文档</a:t>
            </a:r>
            <a:r>
              <a:rPr lang="en-US" dirty="0">
                <a:latin typeface="楷体_GB2312"/>
              </a:rPr>
              <a:t> </a:t>
            </a:r>
            <a:r>
              <a:rPr lang="en-US" i="1" dirty="0">
                <a:solidFill>
                  <a:srgbClr val="FF0000"/>
                </a:solidFill>
                <a:latin typeface="Calibri" charset="0"/>
              </a:rPr>
              <a:t>d</a:t>
            </a:r>
          </a:p>
          <a:p>
            <a:pPr lvl="1"/>
            <a:r>
              <a:rPr lang="en-US" i="1" dirty="0">
                <a:latin typeface="Calibri" charset="0"/>
              </a:rPr>
              <a:t> </a:t>
            </a:r>
            <a:r>
              <a:rPr lang="zh-CN" altLang="en-US" dirty="0">
                <a:latin typeface="楷体" panose="02010609060101010101" pitchFamily="49" charset="-122"/>
              </a:rPr>
              <a:t>类别集合 </a:t>
            </a:r>
            <a:r>
              <a:rPr lang="en-US" altLang="zh-CN" i="1" dirty="0">
                <a:solidFill>
                  <a:srgbClr val="FF0000"/>
                </a:solidFill>
                <a:latin typeface="Calibri" charset="0"/>
                <a:ea typeface="ＭＳ Ｐゴシック" charset="0"/>
              </a:rPr>
              <a:t>C </a:t>
            </a:r>
            <a:r>
              <a:rPr lang="en-US" altLang="zh-CN" dirty="0">
                <a:solidFill>
                  <a:srgbClr val="FF0000"/>
                </a:solidFill>
                <a:latin typeface="Calibri" charset="0"/>
                <a:ea typeface="ＭＳ Ｐゴシック" charset="0"/>
              </a:rPr>
              <a:t>=</a:t>
            </a:r>
            <a:r>
              <a:rPr lang="en-US" altLang="zh-CN" i="1" dirty="0">
                <a:solidFill>
                  <a:srgbClr val="FF0000"/>
                </a:solidFill>
                <a:latin typeface="Calibri" charset="0"/>
                <a:ea typeface="ＭＳ Ｐゴシック" charset="0"/>
              </a:rPr>
              <a:t> </a:t>
            </a:r>
            <a:r>
              <a:rPr lang="en-US" altLang="zh-CN" dirty="0">
                <a:solidFill>
                  <a:srgbClr val="FF0000"/>
                </a:solidFill>
                <a:latin typeface="Calibri" charset="0"/>
                <a:ea typeface="ＭＳ Ｐゴシック" charset="0"/>
                <a:sym typeface="Symbol" charset="0"/>
              </a:rPr>
              <a:t>{</a:t>
            </a:r>
            <a:r>
              <a:rPr lang="en-US" altLang="zh-CN" i="1" dirty="0">
                <a:solidFill>
                  <a:srgbClr val="FF0000"/>
                </a:solidFill>
                <a:latin typeface="Calibri" charset="0"/>
                <a:ea typeface="ＭＳ Ｐゴシック" charset="0"/>
                <a:sym typeface="Symbol" charset="0"/>
              </a:rPr>
              <a:t>c</a:t>
            </a:r>
            <a:r>
              <a:rPr lang="en-US" altLang="zh-CN" baseline="-25000" dirty="0">
                <a:solidFill>
                  <a:srgbClr val="FF0000"/>
                </a:solidFill>
                <a:latin typeface="Calibri" charset="0"/>
                <a:ea typeface="ＭＳ Ｐゴシック" charset="0"/>
                <a:sym typeface="Symbol" charset="0"/>
              </a:rPr>
              <a:t>1</a:t>
            </a:r>
            <a:r>
              <a:rPr lang="en-US" altLang="zh-CN" dirty="0">
                <a:solidFill>
                  <a:srgbClr val="FF0000"/>
                </a:solidFill>
                <a:latin typeface="Calibri" charset="0"/>
                <a:ea typeface="ＭＳ Ｐゴシック" charset="0"/>
                <a:sym typeface="Symbol" charset="0"/>
              </a:rPr>
              <a:t>, </a:t>
            </a:r>
            <a:r>
              <a:rPr lang="en-US" altLang="zh-CN" i="1" dirty="0">
                <a:solidFill>
                  <a:srgbClr val="FF0000"/>
                </a:solidFill>
                <a:latin typeface="Calibri" charset="0"/>
                <a:ea typeface="ＭＳ Ｐゴシック" charset="0"/>
                <a:sym typeface="Symbol" charset="0"/>
              </a:rPr>
              <a:t>c</a:t>
            </a:r>
            <a:r>
              <a:rPr lang="en-US" altLang="zh-CN" baseline="-25000" dirty="0">
                <a:solidFill>
                  <a:srgbClr val="FF0000"/>
                </a:solidFill>
                <a:latin typeface="Calibri" charset="0"/>
                <a:ea typeface="ＭＳ Ｐゴシック" charset="0"/>
                <a:sym typeface="Symbol" charset="0"/>
              </a:rPr>
              <a:t>2</a:t>
            </a:r>
            <a:r>
              <a:rPr lang="en-US" altLang="zh-CN" dirty="0">
                <a:solidFill>
                  <a:srgbClr val="FF0000"/>
                </a:solidFill>
                <a:latin typeface="Calibri" charset="0"/>
                <a:ea typeface="ＭＳ Ｐゴシック" charset="0"/>
                <a:sym typeface="Symbol" charset="0"/>
              </a:rPr>
              <a:t>,…, </a:t>
            </a:r>
            <a:r>
              <a:rPr lang="en-US" altLang="zh-CN" i="1" dirty="0" err="1">
                <a:solidFill>
                  <a:srgbClr val="FF0000"/>
                </a:solidFill>
                <a:latin typeface="Calibri" charset="0"/>
                <a:ea typeface="ＭＳ Ｐゴシック" charset="0"/>
                <a:sym typeface="Symbol" charset="0"/>
              </a:rPr>
              <a:t>c</a:t>
            </a:r>
            <a:r>
              <a:rPr lang="en-US" altLang="zh-CN" i="1" baseline="-25000" dirty="0" err="1">
                <a:solidFill>
                  <a:srgbClr val="FF0000"/>
                </a:solidFill>
                <a:latin typeface="Calibri" charset="0"/>
                <a:ea typeface="ＭＳ Ｐゴシック" charset="0"/>
                <a:sym typeface="Symbol" charset="0"/>
              </a:rPr>
              <a:t>J</a:t>
            </a:r>
            <a:r>
              <a:rPr lang="en-US" altLang="zh-CN" dirty="0">
                <a:solidFill>
                  <a:srgbClr val="FF0000"/>
                </a:solidFill>
                <a:latin typeface="Calibri" charset="0"/>
                <a:ea typeface="ＭＳ Ｐゴシック" charset="0"/>
                <a:sym typeface="Symbol" charset="0"/>
              </a:rPr>
              <a:t>}</a:t>
            </a:r>
            <a:endParaRPr lang="en-US" altLang="zh-CN" dirty="0">
              <a:solidFill>
                <a:srgbClr val="FF0000"/>
              </a:solidFill>
              <a:latin typeface="楷体" panose="02010609060101010101" pitchFamily="49" charset="-122"/>
              <a:ea typeface="ＭＳ Ｐゴシック" charset="0"/>
              <a:sym typeface="Symbol" charset="0"/>
            </a:endParaRPr>
          </a:p>
          <a:p>
            <a:pPr lvl="1"/>
            <a:r>
              <a:rPr lang="en-US" altLang="zh-CN" i="1" dirty="0">
                <a:solidFill>
                  <a:schemeClr val="tx2"/>
                </a:solidFill>
                <a:latin typeface="Calibri" charset="0"/>
              </a:rPr>
              <a:t> </a:t>
            </a:r>
            <a:r>
              <a:rPr lang="en-US" altLang="zh-CN" i="1" dirty="0">
                <a:solidFill>
                  <a:srgbClr val="FF0000"/>
                </a:solidFill>
                <a:latin typeface="Calibri" charset="0"/>
              </a:rPr>
              <a:t>m </a:t>
            </a:r>
            <a:r>
              <a:rPr lang="zh-CN" altLang="en-US" dirty="0">
                <a:latin typeface="楷体" panose="02010609060101010101" pitchFamily="49" charset="-122"/>
              </a:rPr>
              <a:t>个文档</a:t>
            </a:r>
            <a:r>
              <a:rPr lang="en-US" altLang="zh-CN" dirty="0">
                <a:latin typeface="楷体" panose="02010609060101010101" pitchFamily="49" charset="-122"/>
              </a:rPr>
              <a:t>-</a:t>
            </a:r>
            <a:r>
              <a:rPr lang="zh-CN" altLang="en-US" dirty="0">
                <a:latin typeface="楷体" panose="02010609060101010101" pitchFamily="49" charset="-122"/>
              </a:rPr>
              <a:t>类别训练集合</a:t>
            </a:r>
            <a:endParaRPr lang="en-US" altLang="zh-CN" dirty="0">
              <a:latin typeface="楷体" panose="02010609060101010101" pitchFamily="49" charset="-122"/>
            </a:endParaRPr>
          </a:p>
          <a:p>
            <a:pPr marL="457200" lvl="1" indent="0">
              <a:buNone/>
            </a:pPr>
            <a:r>
              <a:rPr lang="en-US" altLang="zh-CN" i="1" dirty="0">
                <a:solidFill>
                  <a:srgbClr val="FF0000"/>
                </a:solidFill>
                <a:latin typeface="楷体" panose="02010609060101010101" pitchFamily="49" charset="-122"/>
              </a:rPr>
              <a:t>   </a:t>
            </a:r>
            <a:r>
              <a:rPr lang="en-US" altLang="zh-CN" i="1" dirty="0">
                <a:solidFill>
                  <a:srgbClr val="FF0000"/>
                </a:solidFill>
                <a:latin typeface="Calibri" charset="0"/>
              </a:rPr>
              <a:t>(d</a:t>
            </a:r>
            <a:r>
              <a:rPr lang="en-US" altLang="zh-CN" i="1" baseline="-25000" dirty="0">
                <a:solidFill>
                  <a:srgbClr val="FF0000"/>
                </a:solidFill>
                <a:latin typeface="Calibri" charset="0"/>
              </a:rPr>
              <a:t>1</a:t>
            </a:r>
            <a:r>
              <a:rPr lang="en-US" altLang="zh-CN" i="1" dirty="0">
                <a:solidFill>
                  <a:srgbClr val="FF0000"/>
                </a:solidFill>
                <a:latin typeface="Calibri" charset="0"/>
              </a:rPr>
              <a:t>,c</a:t>
            </a:r>
            <a:r>
              <a:rPr lang="en-US" altLang="zh-CN" i="1" baseline="-25000" dirty="0">
                <a:solidFill>
                  <a:srgbClr val="FF0000"/>
                </a:solidFill>
                <a:latin typeface="Calibri" charset="0"/>
              </a:rPr>
              <a:t>1</a:t>
            </a:r>
            <a:r>
              <a:rPr lang="en-US" altLang="zh-CN" i="1" dirty="0">
                <a:solidFill>
                  <a:srgbClr val="FF0000"/>
                </a:solidFill>
                <a:latin typeface="Calibri" charset="0"/>
              </a:rPr>
              <a:t>),....,(</a:t>
            </a:r>
            <a:r>
              <a:rPr lang="en-US" altLang="zh-CN" i="1" dirty="0" err="1">
                <a:solidFill>
                  <a:srgbClr val="FF0000"/>
                </a:solidFill>
                <a:latin typeface="Calibri" charset="0"/>
              </a:rPr>
              <a:t>d</a:t>
            </a:r>
            <a:r>
              <a:rPr lang="en-US" altLang="zh-CN" i="1" baseline="-25000" dirty="0" err="1">
                <a:solidFill>
                  <a:srgbClr val="FF0000"/>
                </a:solidFill>
                <a:latin typeface="Calibri" charset="0"/>
              </a:rPr>
              <a:t>m</a:t>
            </a:r>
            <a:r>
              <a:rPr lang="en-US" altLang="zh-CN" i="1" dirty="0" err="1">
                <a:solidFill>
                  <a:srgbClr val="FF0000"/>
                </a:solidFill>
                <a:latin typeface="Calibri" charset="0"/>
              </a:rPr>
              <a:t>,c</a:t>
            </a:r>
            <a:r>
              <a:rPr lang="en-US" altLang="zh-CN" i="1" baseline="-25000" dirty="0" err="1">
                <a:solidFill>
                  <a:srgbClr val="FF0000"/>
                </a:solidFill>
                <a:latin typeface="Calibri" charset="0"/>
              </a:rPr>
              <a:t>m</a:t>
            </a:r>
            <a:r>
              <a:rPr lang="en-US" altLang="zh-CN" i="1" dirty="0">
                <a:solidFill>
                  <a:srgbClr val="FF0000"/>
                </a:solidFill>
                <a:latin typeface="Calibri" charset="0"/>
              </a:rPr>
              <a:t>)</a:t>
            </a:r>
            <a:endParaRPr lang="en-US" altLang="zh-CN" dirty="0">
              <a:solidFill>
                <a:srgbClr val="FF0000"/>
              </a:solidFill>
              <a:latin typeface="Calibri" charset="0"/>
              <a:ea typeface="ＭＳ Ｐゴシック" charset="0"/>
              <a:sym typeface="Symbol" charset="0"/>
            </a:endParaRPr>
          </a:p>
          <a:p>
            <a:r>
              <a:rPr lang="zh-CN" altLang="en-US" i="1" dirty="0">
                <a:latin typeface="Calibri" charset="0"/>
              </a:rPr>
              <a:t>输出</a:t>
            </a:r>
            <a:r>
              <a:rPr lang="zh-CN" altLang="en-US" dirty="0">
                <a:latin typeface="Calibri" charset="0"/>
              </a:rPr>
              <a:t>：</a:t>
            </a:r>
            <a:endParaRPr lang="en-US" altLang="zh-CN" dirty="0">
              <a:latin typeface="Calibri" charset="0"/>
            </a:endParaRPr>
          </a:p>
          <a:p>
            <a:pPr lvl="1"/>
            <a:r>
              <a:rPr lang="zh-CN" altLang="en-US" dirty="0">
                <a:latin typeface="Calibri" charset="0"/>
              </a:rPr>
              <a:t>学习的分类器 </a:t>
            </a:r>
            <a:r>
              <a:rPr lang="en-US" altLang="zh-CN" i="1" dirty="0">
                <a:solidFill>
                  <a:srgbClr val="FF0000"/>
                </a:solidFill>
                <a:latin typeface="Calibri" charset="0"/>
              </a:rPr>
              <a:t>γ:d </a:t>
            </a:r>
            <a:r>
              <a:rPr lang="en-US" altLang="zh-CN" i="1" dirty="0">
                <a:solidFill>
                  <a:srgbClr val="FF0000"/>
                </a:solidFill>
                <a:latin typeface="Calibri" charset="0"/>
                <a:sym typeface="Wingdings" charset="2"/>
              </a:rPr>
              <a:t> c</a:t>
            </a:r>
            <a:endParaRPr lang="en-US" altLang="zh-CN" dirty="0">
              <a:latin typeface="Calibri" charset="0"/>
            </a:endParaRPr>
          </a:p>
        </p:txBody>
      </p:sp>
      <p:pic>
        <p:nvPicPr>
          <p:cNvPr id="4" name="图片 3">
            <a:extLst>
              <a:ext uri="{FF2B5EF4-FFF2-40B4-BE49-F238E27FC236}">
                <a16:creationId xmlns:a16="http://schemas.microsoft.com/office/drawing/2014/main" id="{58810EED-7AF1-0E4D-AFD6-50DEF1066B70}"/>
              </a:ext>
            </a:extLst>
          </p:cNvPr>
          <p:cNvPicPr>
            <a:picLocks noChangeAspect="1"/>
          </p:cNvPicPr>
          <p:nvPr/>
        </p:nvPicPr>
        <p:blipFill>
          <a:blip r:embed="rId2"/>
          <a:stretch>
            <a:fillRect/>
          </a:stretch>
        </p:blipFill>
        <p:spPr>
          <a:xfrm>
            <a:off x="5364088" y="1844824"/>
            <a:ext cx="3694399" cy="2592288"/>
          </a:xfrm>
          <a:prstGeom prst="rect">
            <a:avLst/>
          </a:prstGeom>
        </p:spPr>
      </p:pic>
    </p:spTree>
    <p:extLst>
      <p:ext uri="{BB962C8B-B14F-4D97-AF65-F5344CB8AC3E}">
        <p14:creationId xmlns:p14="http://schemas.microsoft.com/office/powerpoint/2010/main" val="279287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4C8B25-98A0-46B2-A967-E15D4CF9ED93}"/>
              </a:ext>
            </a:extLst>
          </p:cNvPr>
          <p:cNvSpPr>
            <a:spLocks noGrp="1"/>
          </p:cNvSpPr>
          <p:nvPr>
            <p:ph type="title"/>
          </p:nvPr>
        </p:nvSpPr>
        <p:spPr/>
        <p:txBody>
          <a:bodyPr/>
          <a:lstStyle/>
          <a:p>
            <a:r>
              <a:rPr lang="zh-CN" altLang="en-US" dirty="0">
                <a:effectLst/>
              </a:rPr>
              <a:t>文本分类模型：监督分类方法</a:t>
            </a:r>
            <a:endParaRPr lang="zh-CN" altLang="en-US" dirty="0"/>
          </a:p>
        </p:txBody>
      </p:sp>
      <p:sp>
        <p:nvSpPr>
          <p:cNvPr id="3" name="内容占位符 2">
            <a:extLst>
              <a:ext uri="{FF2B5EF4-FFF2-40B4-BE49-F238E27FC236}">
                <a16:creationId xmlns:a16="http://schemas.microsoft.com/office/drawing/2014/main" id="{636E3A11-C97E-4763-86F9-CA5267385CE4}"/>
              </a:ext>
            </a:extLst>
          </p:cNvPr>
          <p:cNvSpPr>
            <a:spLocks noGrp="1"/>
          </p:cNvSpPr>
          <p:nvPr>
            <p:ph idx="1"/>
          </p:nvPr>
        </p:nvSpPr>
        <p:spPr/>
        <p:txBody>
          <a:bodyPr/>
          <a:lstStyle/>
          <a:p>
            <a:r>
              <a:rPr lang="zh-CN" altLang="en-US" dirty="0">
                <a:latin typeface="Calibri" charset="0"/>
              </a:rPr>
              <a:t>分类器</a:t>
            </a:r>
            <a:endParaRPr lang="en-US" altLang="zh-CN" dirty="0">
              <a:latin typeface="Calibri" charset="0"/>
            </a:endParaRPr>
          </a:p>
          <a:p>
            <a:pPr lvl="1"/>
            <a:r>
              <a:rPr lang="en-US" altLang="zh-CN" dirty="0">
                <a:latin typeface="Calibri" charset="0"/>
              </a:rPr>
              <a:t>Naïve</a:t>
            </a:r>
            <a:r>
              <a:rPr lang="zh-CN" altLang="en-US" dirty="0">
                <a:latin typeface="Calibri" charset="0"/>
              </a:rPr>
              <a:t>贝叶斯分类</a:t>
            </a:r>
            <a:endParaRPr lang="en-US" altLang="zh-CN" dirty="0">
              <a:latin typeface="Calibri" charset="0"/>
            </a:endParaRPr>
          </a:p>
          <a:p>
            <a:pPr lvl="1"/>
            <a:r>
              <a:rPr lang="en-US" altLang="zh-CN" dirty="0">
                <a:latin typeface="Calibri" charset="0"/>
              </a:rPr>
              <a:t>Logistic</a:t>
            </a:r>
            <a:r>
              <a:rPr lang="zh-CN" altLang="en-US" dirty="0">
                <a:latin typeface="Calibri" charset="0"/>
              </a:rPr>
              <a:t>回归</a:t>
            </a:r>
            <a:endParaRPr lang="en-US" altLang="zh-CN" dirty="0">
              <a:latin typeface="Calibri" charset="0"/>
            </a:endParaRPr>
          </a:p>
          <a:p>
            <a:pPr lvl="1"/>
            <a:r>
              <a:rPr lang="en-US" altLang="zh-CN" dirty="0">
                <a:latin typeface="Calibri" charset="0"/>
              </a:rPr>
              <a:t>SVM</a:t>
            </a:r>
          </a:p>
          <a:p>
            <a:pPr lvl="1"/>
            <a:r>
              <a:rPr lang="en-US" altLang="zh-CN" dirty="0">
                <a:latin typeface="Calibri" charset="0"/>
              </a:rPr>
              <a:t>k-</a:t>
            </a:r>
            <a:r>
              <a:rPr lang="zh-CN" altLang="en-US" dirty="0">
                <a:latin typeface="Calibri" charset="0"/>
              </a:rPr>
              <a:t>近邻</a:t>
            </a:r>
            <a:endParaRPr lang="en-US" altLang="zh-CN" dirty="0">
              <a:latin typeface="Calibri" charset="0"/>
            </a:endParaRPr>
          </a:p>
          <a:p>
            <a:pPr lvl="1"/>
            <a:endParaRPr lang="en-US" altLang="zh-CN" dirty="0">
              <a:latin typeface="Calibri" charset="0"/>
            </a:endParaRPr>
          </a:p>
          <a:p>
            <a:pPr marL="0" indent="0">
              <a:buNone/>
            </a:pPr>
            <a:endParaRPr lang="en-US" altLang="zh-CN" dirty="0"/>
          </a:p>
          <a:p>
            <a:endParaRPr lang="en-US" altLang="zh-CN" dirty="0"/>
          </a:p>
          <a:p>
            <a:endParaRPr lang="en-US" altLang="zh-CN" dirty="0"/>
          </a:p>
          <a:p>
            <a:endParaRPr lang="en-US" altLang="zh-CN" dirty="0"/>
          </a:p>
          <a:p>
            <a:endParaRPr lang="zh-CN" altLang="en-US" dirty="0"/>
          </a:p>
        </p:txBody>
      </p:sp>
    </p:spTree>
    <p:extLst>
      <p:ext uri="{BB962C8B-B14F-4D97-AF65-F5344CB8AC3E}">
        <p14:creationId xmlns:p14="http://schemas.microsoft.com/office/powerpoint/2010/main" val="274954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6.1 </a:t>
            </a:r>
            <a:r>
              <a:rPr lang="zh-CN" altLang="en-US" sz="2800" b="1" dirty="0"/>
              <a:t>文本分类模型</a:t>
            </a:r>
          </a:p>
          <a:p>
            <a:pPr eaLnBrk="1" hangingPunct="1"/>
            <a:r>
              <a:rPr lang="en-US" altLang="zh-CN" sz="2800" b="1" dirty="0">
                <a:solidFill>
                  <a:srgbClr val="B2B2B2"/>
                </a:solidFill>
              </a:rPr>
              <a:t>6.2 Naïve</a:t>
            </a:r>
            <a:r>
              <a:rPr lang="zh-CN" altLang="en-US" sz="2800" b="1" dirty="0">
                <a:solidFill>
                  <a:srgbClr val="B2B2B2"/>
                </a:solidFill>
              </a:rPr>
              <a:t>贝叶斯分类</a:t>
            </a:r>
            <a:endParaRPr lang="en-US" altLang="zh-CN" sz="2800" b="1" dirty="0">
              <a:solidFill>
                <a:srgbClr val="B2B2B2"/>
              </a:solidFill>
            </a:endParaRPr>
          </a:p>
          <a:p>
            <a:pPr eaLnBrk="1" hangingPunct="1"/>
            <a:r>
              <a:rPr lang="en-US" altLang="zh-CN" sz="2800" b="1" dirty="0"/>
              <a:t>6.3 Naïve</a:t>
            </a:r>
            <a:r>
              <a:rPr lang="zh-CN" altLang="en-US" sz="2800" b="1" dirty="0"/>
              <a:t>贝叶斯分类与语言模型</a:t>
            </a:r>
            <a:endParaRPr lang="en-US" altLang="zh-CN" sz="2800" b="1" dirty="0"/>
          </a:p>
          <a:p>
            <a:pPr eaLnBrk="1" hangingPunct="1"/>
            <a:r>
              <a:rPr lang="en-US" altLang="zh-CN" sz="2800" b="1" dirty="0"/>
              <a:t>6.4 </a:t>
            </a:r>
            <a:r>
              <a:rPr lang="zh-CN" altLang="en-US" sz="2800" b="1" dirty="0"/>
              <a:t>文本分类评估</a:t>
            </a:r>
          </a:p>
          <a:p>
            <a:pPr eaLnBrk="1" hangingPunct="1"/>
            <a:r>
              <a:rPr lang="en-US" altLang="zh-CN" sz="2800" b="1" dirty="0"/>
              <a:t>6.5 Logistics</a:t>
            </a:r>
            <a:r>
              <a:rPr lang="zh-CN" altLang="en-US" sz="2800" b="1" dirty="0"/>
              <a:t>回归文本分类</a:t>
            </a:r>
            <a:endParaRPr lang="en-US" altLang="zh-CN" sz="2800" b="1" dirty="0"/>
          </a:p>
        </p:txBody>
      </p:sp>
    </p:spTree>
    <p:extLst>
      <p:ext uri="{BB962C8B-B14F-4D97-AF65-F5344CB8AC3E}">
        <p14:creationId xmlns:p14="http://schemas.microsoft.com/office/powerpoint/2010/main" val="4810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21F5F-FA7C-4ABD-952A-315466F1E19D}"/>
              </a:ext>
            </a:extLst>
          </p:cNvPr>
          <p:cNvSpPr>
            <a:spLocks noGrp="1"/>
          </p:cNvSpPr>
          <p:nvPr>
            <p:ph type="title"/>
          </p:nvPr>
        </p:nvSpPr>
        <p:spPr/>
        <p:txBody>
          <a:bodyPr/>
          <a:lstStyle/>
          <a:p>
            <a:r>
              <a:rPr lang="en-US" altLang="zh-CN" dirty="0"/>
              <a:t>Naïve</a:t>
            </a:r>
            <a:r>
              <a:rPr lang="zh-CN" altLang="en-US" dirty="0"/>
              <a:t>贝叶斯分类</a:t>
            </a:r>
          </a:p>
        </p:txBody>
      </p:sp>
      <p:sp>
        <p:nvSpPr>
          <p:cNvPr id="3" name="内容占位符 2">
            <a:extLst>
              <a:ext uri="{FF2B5EF4-FFF2-40B4-BE49-F238E27FC236}">
                <a16:creationId xmlns:a16="http://schemas.microsoft.com/office/drawing/2014/main" id="{955FB3BE-C1E7-4EA8-BC76-79B631C6F175}"/>
              </a:ext>
            </a:extLst>
          </p:cNvPr>
          <p:cNvSpPr>
            <a:spLocks noGrp="1"/>
          </p:cNvSpPr>
          <p:nvPr>
            <p:ph idx="1"/>
          </p:nvPr>
        </p:nvSpPr>
        <p:spPr/>
        <p:txBody>
          <a:bodyPr/>
          <a:lstStyle/>
          <a:p>
            <a:r>
              <a:rPr lang="zh-CN" altLang="en-US" dirty="0"/>
              <a:t>简单分类器</a:t>
            </a:r>
            <a:endParaRPr lang="en-US" altLang="zh-CN" dirty="0"/>
          </a:p>
          <a:p>
            <a:pPr marL="0" indent="0">
              <a:buNone/>
            </a:pPr>
            <a:r>
              <a:rPr lang="en-US" altLang="zh-CN" dirty="0"/>
              <a:t>    - </a:t>
            </a:r>
            <a:r>
              <a:rPr lang="zh-CN" altLang="en-US" dirty="0"/>
              <a:t>基于贝叶斯准则</a:t>
            </a:r>
            <a:endParaRPr lang="en-US" altLang="zh-CN" dirty="0"/>
          </a:p>
          <a:p>
            <a:endParaRPr lang="en-US" altLang="zh-CN" dirty="0"/>
          </a:p>
          <a:p>
            <a:r>
              <a:rPr lang="zh-CN" altLang="en-US" dirty="0"/>
              <a:t>仅仅基于简单的文档表示</a:t>
            </a:r>
            <a:endParaRPr lang="en-US" altLang="zh-CN" dirty="0"/>
          </a:p>
          <a:p>
            <a:pPr marL="0" indent="0">
              <a:buNone/>
            </a:pPr>
            <a:r>
              <a:rPr lang="en-US" altLang="zh-CN" dirty="0"/>
              <a:t>    - </a:t>
            </a:r>
            <a:r>
              <a:rPr lang="zh-CN" altLang="en-US" dirty="0"/>
              <a:t>词袋</a:t>
            </a:r>
            <a:endParaRPr lang="en-US" altLang="zh-CN" dirty="0"/>
          </a:p>
          <a:p>
            <a:endParaRPr lang="zh-CN" altLang="en-US" dirty="0"/>
          </a:p>
        </p:txBody>
      </p:sp>
    </p:spTree>
    <p:extLst>
      <p:ext uri="{BB962C8B-B14F-4D97-AF65-F5344CB8AC3E}">
        <p14:creationId xmlns:p14="http://schemas.microsoft.com/office/powerpoint/2010/main" val="208819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ACC5B-3E3C-40F7-8FC8-1D6B891FF13E}"/>
              </a:ext>
            </a:extLst>
          </p:cNvPr>
          <p:cNvSpPr>
            <a:spLocks noGrp="1"/>
          </p:cNvSpPr>
          <p:nvPr>
            <p:ph type="title"/>
          </p:nvPr>
        </p:nvSpPr>
        <p:spPr/>
        <p:txBody>
          <a:bodyPr/>
          <a:lstStyle/>
          <a:p>
            <a:r>
              <a:rPr lang="en-US" altLang="zh-CN" dirty="0"/>
              <a:t>Naïve</a:t>
            </a:r>
            <a:r>
              <a:rPr lang="zh-CN" altLang="en-US" dirty="0"/>
              <a:t>贝叶斯分类：词袋</a:t>
            </a:r>
          </a:p>
        </p:txBody>
      </p:sp>
      <p:sp>
        <p:nvSpPr>
          <p:cNvPr id="3" name="内容占位符 2">
            <a:extLst>
              <a:ext uri="{FF2B5EF4-FFF2-40B4-BE49-F238E27FC236}">
                <a16:creationId xmlns:a16="http://schemas.microsoft.com/office/drawing/2014/main" id="{C6E0AD24-115E-426F-B4A9-93FC6225C5F2}"/>
              </a:ext>
            </a:extLst>
          </p:cNvPr>
          <p:cNvSpPr>
            <a:spLocks noGrp="1"/>
          </p:cNvSpPr>
          <p:nvPr>
            <p:ph idx="1"/>
          </p:nvPr>
        </p:nvSpPr>
        <p:spPr/>
        <p:txBody>
          <a:bodyPr/>
          <a:lstStyle/>
          <a:p>
            <a:pPr marL="0" indent="0">
              <a:buNone/>
            </a:pPr>
            <a:endParaRPr lang="zh-CN" altLang="en-US" dirty="0"/>
          </a:p>
        </p:txBody>
      </p:sp>
      <p:pic>
        <p:nvPicPr>
          <p:cNvPr id="5" name="Picture 4" descr="bagofwords.pdf">
            <a:extLst>
              <a:ext uri="{FF2B5EF4-FFF2-40B4-BE49-F238E27FC236}">
                <a16:creationId xmlns:a16="http://schemas.microsoft.com/office/drawing/2014/main" id="{3121A4C3-5D94-4F08-B75E-3274256CD5D1}"/>
              </a:ext>
            </a:extLst>
          </p:cNvPr>
          <p:cNvPicPr>
            <a:picLocks noChangeAspect="1"/>
          </p:cNvPicPr>
          <p:nvPr/>
        </p:nvPicPr>
        <p:blipFill rotWithShape="1">
          <a:blip r:embed="rId2">
            <a:extLst>
              <a:ext uri="{28A0092B-C50C-407E-A947-70E740481C1C}">
                <a14:useLocalDpi xmlns:a14="http://schemas.microsoft.com/office/drawing/2010/main" val="0"/>
              </a:ext>
            </a:extLst>
          </a:blip>
          <a:srcRect l="1" r="72556"/>
          <a:stretch/>
        </p:blipFill>
        <p:spPr>
          <a:xfrm>
            <a:off x="304800" y="1524000"/>
            <a:ext cx="2496312" cy="5143500"/>
          </a:xfrm>
          <a:prstGeom prst="rect">
            <a:avLst/>
          </a:prstGeom>
        </p:spPr>
      </p:pic>
      <p:pic>
        <p:nvPicPr>
          <p:cNvPr id="6" name="Picture 5" descr="bagofwords.pdf">
            <a:extLst>
              <a:ext uri="{FF2B5EF4-FFF2-40B4-BE49-F238E27FC236}">
                <a16:creationId xmlns:a16="http://schemas.microsoft.com/office/drawing/2014/main" id="{77D3BC33-BB89-4D61-805A-5C606A36A620}"/>
              </a:ext>
            </a:extLst>
          </p:cNvPr>
          <p:cNvPicPr>
            <a:picLocks noChangeAspect="1"/>
          </p:cNvPicPr>
          <p:nvPr/>
        </p:nvPicPr>
        <p:blipFill rotWithShape="1">
          <a:blip r:embed="rId2">
            <a:extLst>
              <a:ext uri="{28A0092B-C50C-407E-A947-70E740481C1C}">
                <a14:useLocalDpi xmlns:a14="http://schemas.microsoft.com/office/drawing/2010/main" val="0"/>
              </a:ext>
            </a:extLst>
          </a:blip>
          <a:srcRect l="72368" r="-2024"/>
          <a:stretch/>
        </p:blipFill>
        <p:spPr>
          <a:xfrm>
            <a:off x="6690022" y="1600200"/>
            <a:ext cx="2377779" cy="4533900"/>
          </a:xfrm>
          <a:prstGeom prst="rect">
            <a:avLst/>
          </a:prstGeom>
        </p:spPr>
      </p:pic>
      <p:pic>
        <p:nvPicPr>
          <p:cNvPr id="7" name="Picture 6" descr="bagofwords.pdf">
            <a:extLst>
              <a:ext uri="{FF2B5EF4-FFF2-40B4-BE49-F238E27FC236}">
                <a16:creationId xmlns:a16="http://schemas.microsoft.com/office/drawing/2014/main" id="{92E3A0F7-185B-4AE7-88B3-8AF6EFABC76E}"/>
              </a:ext>
            </a:extLst>
          </p:cNvPr>
          <p:cNvPicPr>
            <a:picLocks noChangeAspect="1"/>
          </p:cNvPicPr>
          <p:nvPr/>
        </p:nvPicPr>
        <p:blipFill rotWithShape="1">
          <a:blip r:embed="rId2">
            <a:extLst>
              <a:ext uri="{28A0092B-C50C-407E-A947-70E740481C1C}">
                <a14:useLocalDpi xmlns:a14="http://schemas.microsoft.com/office/drawing/2010/main" val="0"/>
              </a:ext>
            </a:extLst>
          </a:blip>
          <a:srcRect l="27128" r="27127"/>
          <a:stretch/>
        </p:blipFill>
        <p:spPr>
          <a:xfrm>
            <a:off x="2895601" y="1676400"/>
            <a:ext cx="3667421" cy="4533900"/>
          </a:xfrm>
          <a:prstGeom prst="rect">
            <a:avLst/>
          </a:prstGeom>
        </p:spPr>
      </p:pic>
    </p:spTree>
    <p:extLst>
      <p:ext uri="{BB962C8B-B14F-4D97-AF65-F5344CB8AC3E}">
        <p14:creationId xmlns:p14="http://schemas.microsoft.com/office/powerpoint/2010/main" val="27185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1905000" y="2209800"/>
            <a:ext cx="4876800" cy="3276600"/>
          </a:xfrm>
          <a:prstGeom prst="rect">
            <a:avLst/>
          </a:prstGeom>
          <a:solidFill>
            <a:schemeClr val="accent6">
              <a:lumMod val="40000"/>
              <a:lumOff val="60000"/>
            </a:schemeClr>
          </a:solidFill>
          <a:ln w="28575">
            <a:solidFill>
              <a:schemeClr val="tx1"/>
            </a:solidFill>
            <a:miter lim="800000"/>
            <a:headEnd/>
            <a:tailEnd/>
          </a:ln>
        </p:spPr>
        <p:txBody>
          <a:bodyPr>
            <a:prstTxWarp prst="textNoShape">
              <a:avLst/>
            </a:prstTxWarp>
          </a:bodyPr>
          <a:lstStyle/>
          <a:p>
            <a:pPr>
              <a:lnSpc>
                <a:spcPct val="80000"/>
              </a:lnSpc>
              <a:spcBef>
                <a:spcPct val="20000"/>
              </a:spcBef>
            </a:pPr>
            <a:endParaRPr lang="en-US" sz="2000" dirty="0">
              <a:latin typeface="Courier"/>
              <a:cs typeface="Courier"/>
            </a:endParaRPr>
          </a:p>
        </p:txBody>
      </p:sp>
      <p:sp>
        <p:nvSpPr>
          <p:cNvPr id="32773" name="Text Box 5"/>
          <p:cNvSpPr txBox="1">
            <a:spLocks noChangeArrowheads="1"/>
          </p:cNvSpPr>
          <p:nvPr/>
        </p:nvSpPr>
        <p:spPr bwMode="auto">
          <a:xfrm>
            <a:off x="457201" y="2849941"/>
            <a:ext cx="1371599" cy="1446550"/>
          </a:xfrm>
          <a:prstGeom prst="rect">
            <a:avLst/>
          </a:prstGeom>
          <a:noFill/>
          <a:ln w="25400">
            <a:noFill/>
            <a:miter lim="800000"/>
            <a:headEnd/>
            <a:tailEnd/>
          </a:ln>
        </p:spPr>
        <p:txBody>
          <a:bodyPr wrap="square">
            <a:prstTxWarp prst="textNoShape">
              <a:avLst/>
            </a:prstTxWarp>
            <a:spAutoFit/>
          </a:bodyPr>
          <a:lstStyle/>
          <a:p>
            <a:r>
              <a:rPr lang="en-US" sz="8800" dirty="0" err="1">
                <a:latin typeface="Lucida Grande"/>
                <a:ea typeface="Lucida Grande"/>
                <a:cs typeface="Lucida Grande"/>
              </a:rPr>
              <a:t>γ</a:t>
            </a:r>
            <a:r>
              <a:rPr lang="en-US" sz="8800" dirty="0"/>
              <a:t>(</a:t>
            </a:r>
          </a:p>
        </p:txBody>
      </p:sp>
      <p:sp>
        <p:nvSpPr>
          <p:cNvPr id="32774" name="Text Box 6"/>
          <p:cNvSpPr txBox="1">
            <a:spLocks noChangeArrowheads="1"/>
          </p:cNvSpPr>
          <p:nvPr/>
        </p:nvSpPr>
        <p:spPr bwMode="auto">
          <a:xfrm>
            <a:off x="6750396" y="2789675"/>
            <a:ext cx="2393604" cy="1569660"/>
          </a:xfrm>
          <a:prstGeom prst="rect">
            <a:avLst/>
          </a:prstGeom>
          <a:noFill/>
          <a:ln w="25400">
            <a:noFill/>
            <a:miter lim="800000"/>
            <a:headEnd/>
            <a:tailEnd/>
          </a:ln>
        </p:spPr>
        <p:txBody>
          <a:bodyPr wrap="none">
            <a:prstTxWarp prst="textNoShape">
              <a:avLst/>
            </a:prstTxWarp>
            <a:spAutoFit/>
          </a:bodyPr>
          <a:lstStyle/>
          <a:p>
            <a:r>
              <a:rPr lang="en-US" sz="9600" dirty="0"/>
              <a:t>)=c</a:t>
            </a:r>
          </a:p>
        </p:txBody>
      </p:sp>
      <p:graphicFrame>
        <p:nvGraphicFramePr>
          <p:cNvPr id="8" name="Group 44"/>
          <p:cNvGraphicFramePr>
            <a:graphicFrameLocks noGrp="1"/>
          </p:cNvGraphicFramePr>
          <p:nvPr/>
        </p:nvGraphicFramePr>
        <p:xfrm>
          <a:off x="1905000" y="2209801"/>
          <a:ext cx="4876800" cy="3284222"/>
        </p:xfrm>
        <a:graphic>
          <a:graphicData uri="http://schemas.openxmlformats.org/drawingml/2006/table">
            <a:tbl>
              <a:tblPr/>
              <a:tblGrid>
                <a:gridCol w="2926080">
                  <a:extLst>
                    <a:ext uri="{9D8B030D-6E8A-4147-A177-3AD203B41FA5}">
                      <a16:colId xmlns:a16="http://schemas.microsoft.com/office/drawing/2014/main" val="20000"/>
                    </a:ext>
                  </a:extLst>
                </a:gridCol>
                <a:gridCol w="1950720">
                  <a:extLst>
                    <a:ext uri="{9D8B030D-6E8A-4147-A177-3AD203B41FA5}">
                      <a16:colId xmlns:a16="http://schemas.microsoft.com/office/drawing/2014/main" val="20001"/>
                    </a:ext>
                  </a:extLst>
                </a:gridCol>
              </a:tblGrid>
              <a:tr h="426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seen</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2</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48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sweet</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1</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1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whimsical</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urier"/>
                          <a:ea typeface="Arial" charset="0"/>
                          <a:cs typeface="Courier"/>
                        </a:rPr>
                        <a:t>1</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1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recommend</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urier"/>
                          <a:ea typeface="Arial" charset="0"/>
                          <a:cs typeface="Courier"/>
                        </a:rPr>
                        <a:t>1</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happy</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1</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29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urier"/>
                          <a:ea typeface="Arial" charset="0"/>
                          <a:cs typeface="Courier"/>
                        </a:rPr>
                        <a:t>...</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9" name="Picture 8" descr="Thumbs-down-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5105400"/>
            <a:ext cx="558800" cy="503632"/>
          </a:xfrm>
          <a:prstGeom prst="rect">
            <a:avLst/>
          </a:prstGeom>
        </p:spPr>
      </p:pic>
      <p:pic>
        <p:nvPicPr>
          <p:cNvPr id="10" name="Picture 9" descr="Thumbs-up-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4419601"/>
            <a:ext cx="591828" cy="533399"/>
          </a:xfrm>
          <a:prstGeom prst="rect">
            <a:avLst/>
          </a:prstGeom>
        </p:spPr>
      </p:pic>
      <p:sp>
        <p:nvSpPr>
          <p:cNvPr id="3" name="标题 2">
            <a:extLst>
              <a:ext uri="{FF2B5EF4-FFF2-40B4-BE49-F238E27FC236}">
                <a16:creationId xmlns:a16="http://schemas.microsoft.com/office/drawing/2014/main" id="{030C9DAC-826A-49B2-8D85-F5D6B68CB6F2}"/>
              </a:ext>
            </a:extLst>
          </p:cNvPr>
          <p:cNvSpPr>
            <a:spLocks noGrp="1"/>
          </p:cNvSpPr>
          <p:nvPr>
            <p:ph type="title"/>
          </p:nvPr>
        </p:nvSpPr>
        <p:spPr/>
        <p:txBody>
          <a:bodyPr/>
          <a:lstStyle/>
          <a:p>
            <a:r>
              <a:rPr lang="en-US" altLang="zh-CN" dirty="0"/>
              <a:t>Naïve</a:t>
            </a:r>
            <a:r>
              <a:rPr lang="zh-CN" altLang="en-US" dirty="0"/>
              <a:t>贝叶斯分类：词袋</a:t>
            </a:r>
          </a:p>
        </p:txBody>
      </p:sp>
    </p:spTree>
    <p:extLst>
      <p:ext uri="{BB962C8B-B14F-4D97-AF65-F5344CB8AC3E}">
        <p14:creationId xmlns:p14="http://schemas.microsoft.com/office/powerpoint/2010/main" val="425409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21F5F-FA7C-4ABD-952A-315466F1E19D}"/>
              </a:ext>
            </a:extLst>
          </p:cNvPr>
          <p:cNvSpPr>
            <a:spLocks noGrp="1"/>
          </p:cNvSpPr>
          <p:nvPr>
            <p:ph type="title"/>
          </p:nvPr>
        </p:nvSpPr>
        <p:spPr/>
        <p:txBody>
          <a:bodyPr/>
          <a:lstStyle/>
          <a:p>
            <a:r>
              <a:rPr lang="en-US" altLang="zh-CN" dirty="0"/>
              <a:t>Naïve</a:t>
            </a:r>
            <a:r>
              <a:rPr lang="zh-CN" altLang="en-US" dirty="0"/>
              <a:t>贝叶斯分类：模型</a:t>
            </a:r>
          </a:p>
        </p:txBody>
      </p:sp>
      <p:sp>
        <p:nvSpPr>
          <p:cNvPr id="3" name="内容占位符 2">
            <a:extLst>
              <a:ext uri="{FF2B5EF4-FFF2-40B4-BE49-F238E27FC236}">
                <a16:creationId xmlns:a16="http://schemas.microsoft.com/office/drawing/2014/main" id="{955FB3BE-C1E7-4EA8-BC76-79B631C6F175}"/>
              </a:ext>
            </a:extLst>
          </p:cNvPr>
          <p:cNvSpPr>
            <a:spLocks noGrp="1"/>
          </p:cNvSpPr>
          <p:nvPr>
            <p:ph idx="1"/>
          </p:nvPr>
        </p:nvSpPr>
        <p:spPr/>
        <p:txBody>
          <a:bodyPr/>
          <a:lstStyle/>
          <a:p>
            <a:r>
              <a:rPr lang="zh-CN" altLang="en-US" dirty="0"/>
              <a:t>文档 </a:t>
            </a:r>
            <a:r>
              <a:rPr lang="en-US" altLang="zh-CN" i="1" dirty="0">
                <a:solidFill>
                  <a:srgbClr val="FF0000"/>
                </a:solidFill>
              </a:rPr>
              <a:t>d </a:t>
            </a:r>
            <a:r>
              <a:rPr lang="zh-CN" altLang="en-US" dirty="0"/>
              <a:t>和类别 </a:t>
            </a:r>
            <a:r>
              <a:rPr lang="en-US" altLang="zh-CN" i="1" dirty="0">
                <a:solidFill>
                  <a:srgbClr val="FF0000"/>
                </a:solidFill>
              </a:rPr>
              <a:t>c</a:t>
            </a:r>
            <a:endParaRPr lang="en-US" altLang="zh-CN" dirty="0"/>
          </a:p>
          <a:p>
            <a:pPr marL="0" indent="0">
              <a:buNone/>
            </a:pPr>
            <a:endParaRPr lang="en-US" altLang="zh-CN" dirty="0"/>
          </a:p>
        </p:txBody>
      </p:sp>
      <p:graphicFrame>
        <p:nvGraphicFramePr>
          <p:cNvPr id="4" name="Object 3">
            <a:extLst>
              <a:ext uri="{FF2B5EF4-FFF2-40B4-BE49-F238E27FC236}">
                <a16:creationId xmlns:a16="http://schemas.microsoft.com/office/drawing/2014/main" id="{E0334C6B-48AB-44F3-8ABD-EA253FF234C6}"/>
              </a:ext>
            </a:extLst>
          </p:cNvPr>
          <p:cNvGraphicFramePr>
            <a:graphicFrameLocks noChangeAspect="1"/>
          </p:cNvGraphicFramePr>
          <p:nvPr>
            <p:extLst>
              <p:ext uri="{D42A27DB-BD31-4B8C-83A1-F6EECF244321}">
                <p14:modId xmlns:p14="http://schemas.microsoft.com/office/powerpoint/2010/main" val="520693616"/>
              </p:ext>
            </p:extLst>
          </p:nvPr>
        </p:nvGraphicFramePr>
        <p:xfrm>
          <a:off x="1691680" y="3068960"/>
          <a:ext cx="4421188" cy="1377950"/>
        </p:xfrm>
        <a:graphic>
          <a:graphicData uri="http://schemas.openxmlformats.org/presentationml/2006/ole">
            <mc:AlternateContent xmlns:mc="http://schemas.openxmlformats.org/markup-compatibility/2006">
              <mc:Choice xmlns:v="urn:schemas-microsoft-com:vml" Requires="v">
                <p:oleObj spid="_x0000_s18059" name="Equation" r:id="rId3" imgW="1371600" imgH="419100" progId="Equation.3">
                  <p:embed/>
                </p:oleObj>
              </mc:Choice>
              <mc:Fallback>
                <p:oleObj name="Equation" r:id="rId3" imgW="1371600" imgH="419100" progId="Equation.3">
                  <p:embed/>
                  <p:pic>
                    <p:nvPicPr>
                      <p:cNvPr id="7" name="Object 3"/>
                      <p:cNvPicPr>
                        <a:picLocks noChangeAspect="1" noChangeArrowheads="1"/>
                      </p:cNvPicPr>
                      <p:nvPr/>
                    </p:nvPicPr>
                    <p:blipFill>
                      <a:blip r:embed="rId4"/>
                      <a:srcRect/>
                      <a:stretch>
                        <a:fillRect/>
                      </a:stretch>
                    </p:blipFill>
                    <p:spPr bwMode="auto">
                      <a:xfrm>
                        <a:off x="1691680" y="3068960"/>
                        <a:ext cx="4421188" cy="13779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6770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CN" altLang="en-US" dirty="0">
                <a:latin typeface="楷体" panose="02010609060101010101" pitchFamily="49" charset="-122"/>
              </a:rPr>
              <a:t>垃圾邮件？</a:t>
            </a:r>
            <a:endParaRPr lang="en-US" dirty="0">
              <a:latin typeface="楷体" panose="02010609060101010101" pitchFamily="49" charset="-122"/>
            </a:endParaRPr>
          </a:p>
        </p:txBody>
      </p:sp>
      <p:sp>
        <p:nvSpPr>
          <p:cNvPr id="2" name="Content Placeholder 1"/>
          <p:cNvSpPr>
            <a:spLocks noGrp="1"/>
          </p:cNvSpPr>
          <p:nvPr>
            <p:ph idx="1"/>
          </p:nvPr>
        </p:nvSpPr>
        <p:spPr/>
        <p:txBody>
          <a:bodyPr/>
          <a:lstStyle/>
          <a:p>
            <a:endParaRPr lang="en-US" dirty="0"/>
          </a:p>
        </p:txBody>
      </p:sp>
      <p:pic>
        <p:nvPicPr>
          <p:cNvPr id="5" name="Picture 2">
            <a:extLst>
              <a:ext uri="{FF2B5EF4-FFF2-40B4-BE49-F238E27FC236}">
                <a16:creationId xmlns:a16="http://schemas.microsoft.com/office/drawing/2014/main" id="{DA6D6885-94D9-6548-A8D7-844C6A0B0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00200"/>
            <a:ext cx="7628804"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6220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zh-CN" dirty="0"/>
              <a:t>Naïve</a:t>
            </a:r>
            <a:r>
              <a:rPr lang="zh-CN" altLang="en-US" dirty="0"/>
              <a:t>贝叶斯分类：模型</a:t>
            </a:r>
            <a:endParaRPr lang="en-US" dirty="0"/>
          </a:p>
        </p:txBody>
      </p:sp>
      <p:graphicFrame>
        <p:nvGraphicFramePr>
          <p:cNvPr id="5" name="Object 3"/>
          <p:cNvGraphicFramePr>
            <a:graphicFrameLocks noChangeAspect="1"/>
          </p:cNvGraphicFramePr>
          <p:nvPr/>
        </p:nvGraphicFramePr>
        <p:xfrm>
          <a:off x="1672597" y="2490788"/>
          <a:ext cx="4072567" cy="862012"/>
        </p:xfrm>
        <a:graphic>
          <a:graphicData uri="http://schemas.openxmlformats.org/presentationml/2006/ole">
            <mc:AlternateContent xmlns:mc="http://schemas.openxmlformats.org/markup-compatibility/2006">
              <mc:Choice xmlns:v="urn:schemas-microsoft-com:vml" Requires="v">
                <p:oleObj spid="_x0000_s69635" name="Equation" r:id="rId3" imgW="1371600" imgH="292100" progId="Equation.3">
                  <p:embed/>
                </p:oleObj>
              </mc:Choice>
              <mc:Fallback>
                <p:oleObj name="Equation" r:id="rId3" imgW="1371600" imgH="292100" progId="Equation.3">
                  <p:embed/>
                  <p:pic>
                    <p:nvPicPr>
                      <p:cNvPr id="5" name="Object 3"/>
                      <p:cNvPicPr>
                        <a:picLocks noChangeAspect="1" noChangeArrowheads="1"/>
                      </p:cNvPicPr>
                      <p:nvPr/>
                    </p:nvPicPr>
                    <p:blipFill>
                      <a:blip r:embed="rId4"/>
                      <a:srcRect/>
                      <a:stretch>
                        <a:fillRect/>
                      </a:stretch>
                    </p:blipFill>
                    <p:spPr bwMode="auto">
                      <a:xfrm>
                        <a:off x="1672597" y="2490788"/>
                        <a:ext cx="4072567" cy="862012"/>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nvGraphicFramePr>
        <p:xfrm>
          <a:off x="2542620" y="3352800"/>
          <a:ext cx="4010581" cy="1219200"/>
        </p:xfrm>
        <a:graphic>
          <a:graphicData uri="http://schemas.openxmlformats.org/presentationml/2006/ole">
            <mc:AlternateContent xmlns:mc="http://schemas.openxmlformats.org/markup-compatibility/2006">
              <mc:Choice xmlns:v="urn:schemas-microsoft-com:vml" Requires="v">
                <p:oleObj spid="_x0000_s69636" name="Equation" r:id="rId5" imgW="1371600" imgH="419100" progId="Equation.3">
                  <p:embed/>
                </p:oleObj>
              </mc:Choice>
              <mc:Fallback>
                <p:oleObj name="Equation" r:id="rId5" imgW="1371600" imgH="419100" progId="Equation.3">
                  <p:embed/>
                  <p:pic>
                    <p:nvPicPr>
                      <p:cNvPr id="6" name="Object 3"/>
                      <p:cNvPicPr>
                        <a:picLocks noChangeAspect="1" noChangeArrowheads="1"/>
                      </p:cNvPicPr>
                      <p:nvPr/>
                    </p:nvPicPr>
                    <p:blipFill>
                      <a:blip r:embed="rId6"/>
                      <a:srcRect/>
                      <a:stretch>
                        <a:fillRect/>
                      </a:stretch>
                    </p:blipFill>
                    <p:spPr bwMode="auto">
                      <a:xfrm>
                        <a:off x="2542620" y="3352800"/>
                        <a:ext cx="4010581" cy="1219200"/>
                      </a:xfrm>
                      <a:prstGeom prst="rect">
                        <a:avLst/>
                      </a:prstGeom>
                      <a:noFill/>
                      <a:ln>
                        <a:noFill/>
                      </a:ln>
                      <a:effectLst/>
                    </p:spPr>
                  </p:pic>
                </p:oleObj>
              </mc:Fallback>
            </mc:AlternateContent>
          </a:graphicData>
        </a:graphic>
      </p:graphicFrame>
      <p:graphicFrame>
        <p:nvGraphicFramePr>
          <p:cNvPr id="8" name="Object 3"/>
          <p:cNvGraphicFramePr>
            <a:graphicFrameLocks noChangeAspect="1"/>
          </p:cNvGraphicFramePr>
          <p:nvPr/>
        </p:nvGraphicFramePr>
        <p:xfrm>
          <a:off x="2511425" y="4724400"/>
          <a:ext cx="3886200" cy="838200"/>
        </p:xfrm>
        <a:graphic>
          <a:graphicData uri="http://schemas.openxmlformats.org/presentationml/2006/ole">
            <mc:AlternateContent xmlns:mc="http://schemas.openxmlformats.org/markup-compatibility/2006">
              <mc:Choice xmlns:v="urn:schemas-microsoft-com:vml" Requires="v">
                <p:oleObj spid="_x0000_s69637" name="Equation" r:id="rId7" imgW="1346200" imgH="292100" progId="Equation.3">
                  <p:embed/>
                </p:oleObj>
              </mc:Choice>
              <mc:Fallback>
                <p:oleObj name="Equation" r:id="rId7" imgW="1346200" imgH="292100" progId="Equation.3">
                  <p:embed/>
                  <p:pic>
                    <p:nvPicPr>
                      <p:cNvPr id="8" name="Object 3"/>
                      <p:cNvPicPr>
                        <a:picLocks noChangeAspect="1" noChangeArrowheads="1"/>
                      </p:cNvPicPr>
                      <p:nvPr/>
                    </p:nvPicPr>
                    <p:blipFill>
                      <a:blip r:embed="rId8"/>
                      <a:srcRect/>
                      <a:stretch>
                        <a:fillRect/>
                      </a:stretch>
                    </p:blipFill>
                    <p:spPr bwMode="auto">
                      <a:xfrm>
                        <a:off x="2511425" y="4724400"/>
                        <a:ext cx="3886200" cy="838200"/>
                      </a:xfrm>
                      <a:prstGeom prst="rect">
                        <a:avLst/>
                      </a:prstGeom>
                      <a:noFill/>
                      <a:ln>
                        <a:noFill/>
                      </a:ln>
                      <a:effectLst/>
                    </p:spPr>
                  </p:pic>
                </p:oleObj>
              </mc:Fallback>
            </mc:AlternateContent>
          </a:graphicData>
        </a:graphic>
      </p:graphicFrame>
      <p:sp>
        <p:nvSpPr>
          <p:cNvPr id="2" name="Content Placeholder 1"/>
          <p:cNvSpPr>
            <a:spLocks noGrp="1"/>
          </p:cNvSpPr>
          <p:nvPr>
            <p:ph idx="1"/>
          </p:nvPr>
        </p:nvSpPr>
        <p:spPr>
          <a:xfrm>
            <a:off x="304800" y="2209800"/>
            <a:ext cx="8534400" cy="4099520"/>
          </a:xfrm>
        </p:spPr>
        <p:txBody>
          <a:bodyPr/>
          <a:lstStyle/>
          <a:p>
            <a:endParaRPr lang="en-US" dirty="0"/>
          </a:p>
        </p:txBody>
      </p:sp>
      <p:sp>
        <p:nvSpPr>
          <p:cNvPr id="9" name="Text Box 16"/>
          <p:cNvSpPr txBox="1">
            <a:spLocks noChangeArrowheads="1"/>
          </p:cNvSpPr>
          <p:nvPr/>
        </p:nvSpPr>
        <p:spPr bwMode="auto">
          <a:xfrm>
            <a:off x="6248400" y="2438401"/>
            <a:ext cx="2438400" cy="830997"/>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en-US" altLang="zh-TW" sz="1600" dirty="0"/>
              <a:t>MAP is “maximum a posteriori”  = </a:t>
            </a:r>
            <a:r>
              <a:rPr lang="zh-CN" altLang="en-US" sz="1600" dirty="0"/>
              <a:t>最大后验概率</a:t>
            </a:r>
            <a:endParaRPr lang="en-US" altLang="zh-TW" sz="1600" dirty="0"/>
          </a:p>
        </p:txBody>
      </p:sp>
      <p:sp>
        <p:nvSpPr>
          <p:cNvPr id="11" name="Text Box 16"/>
          <p:cNvSpPr txBox="1">
            <a:spLocks noChangeArrowheads="1"/>
          </p:cNvSpPr>
          <p:nvPr/>
        </p:nvSpPr>
        <p:spPr bwMode="auto">
          <a:xfrm>
            <a:off x="6934200" y="3733800"/>
            <a:ext cx="1676400" cy="338554"/>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zh-CN" altLang="en-US" sz="1600" dirty="0"/>
              <a:t>贝叶斯准则</a:t>
            </a:r>
            <a:endParaRPr lang="en-US" altLang="zh-TW" sz="1600" dirty="0"/>
          </a:p>
        </p:txBody>
      </p:sp>
      <p:sp>
        <p:nvSpPr>
          <p:cNvPr id="12" name="Text Box 16"/>
          <p:cNvSpPr txBox="1">
            <a:spLocks noChangeArrowheads="1"/>
          </p:cNvSpPr>
          <p:nvPr/>
        </p:nvSpPr>
        <p:spPr bwMode="auto">
          <a:xfrm>
            <a:off x="7010400" y="4800600"/>
            <a:ext cx="1676400" cy="584775"/>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zh-CN" altLang="en-US" sz="1600" dirty="0"/>
              <a:t>对于所有类别分母一致</a:t>
            </a:r>
            <a:endParaRPr lang="en-US" altLang="zh-TW" sz="1600" dirty="0"/>
          </a:p>
        </p:txBody>
      </p:sp>
    </p:spTree>
    <p:extLst>
      <p:ext uri="{BB962C8B-B14F-4D97-AF65-F5344CB8AC3E}">
        <p14:creationId xmlns:p14="http://schemas.microsoft.com/office/powerpoint/2010/main" val="10971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zh-CN" dirty="0"/>
              <a:t>Naïve</a:t>
            </a:r>
            <a:r>
              <a:rPr lang="zh-CN" altLang="en-US" dirty="0"/>
              <a:t>贝叶斯分类：模型</a:t>
            </a:r>
            <a:endParaRPr lang="en-US" dirty="0"/>
          </a:p>
        </p:txBody>
      </p:sp>
      <p:graphicFrame>
        <p:nvGraphicFramePr>
          <p:cNvPr id="5" name="Object 3"/>
          <p:cNvGraphicFramePr>
            <a:graphicFrameLocks noChangeAspect="1"/>
          </p:cNvGraphicFramePr>
          <p:nvPr/>
        </p:nvGraphicFramePr>
        <p:xfrm>
          <a:off x="381000" y="2438400"/>
          <a:ext cx="4900612" cy="862012"/>
        </p:xfrm>
        <a:graphic>
          <a:graphicData uri="http://schemas.openxmlformats.org/presentationml/2006/ole">
            <mc:AlternateContent xmlns:mc="http://schemas.openxmlformats.org/markup-compatibility/2006">
              <mc:Choice xmlns:v="urn:schemas-microsoft-com:vml" Requires="v">
                <p:oleObj spid="_x0000_s4093" name="Equation" r:id="rId3" imgW="1651000" imgH="292100" progId="Equation.3">
                  <p:embed/>
                </p:oleObj>
              </mc:Choice>
              <mc:Fallback>
                <p:oleObj name="Equation" r:id="rId3" imgW="1651000" imgH="292100" progId="Equation.3">
                  <p:embed/>
                  <p:pic>
                    <p:nvPicPr>
                      <p:cNvPr id="5" name="Object 3"/>
                      <p:cNvPicPr>
                        <a:picLocks noChangeAspect="1" noChangeArrowheads="1"/>
                      </p:cNvPicPr>
                      <p:nvPr/>
                    </p:nvPicPr>
                    <p:blipFill>
                      <a:blip r:embed="rId4"/>
                      <a:srcRect/>
                      <a:stretch>
                        <a:fillRect/>
                      </a:stretch>
                    </p:blipFill>
                    <p:spPr bwMode="auto">
                      <a:xfrm>
                        <a:off x="381000" y="2438400"/>
                        <a:ext cx="4900612" cy="862012"/>
                      </a:xfrm>
                      <a:prstGeom prst="rect">
                        <a:avLst/>
                      </a:prstGeom>
                      <a:noFill/>
                      <a:ln>
                        <a:noFill/>
                      </a:ln>
                      <a:effectLst/>
                    </p:spPr>
                  </p:pic>
                </p:oleObj>
              </mc:Fallback>
            </mc:AlternateContent>
          </a:graphicData>
        </a:graphic>
      </p:graphicFrame>
      <p:sp>
        <p:nvSpPr>
          <p:cNvPr id="11" name="Text Box 16"/>
          <p:cNvSpPr txBox="1">
            <a:spLocks noChangeArrowheads="1"/>
          </p:cNvSpPr>
          <p:nvPr/>
        </p:nvSpPr>
        <p:spPr bwMode="auto">
          <a:xfrm>
            <a:off x="7239000" y="3429000"/>
            <a:ext cx="1676400" cy="584775"/>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zh-CN" altLang="en-US" sz="1600" dirty="0"/>
              <a:t>文档</a:t>
            </a:r>
            <a:r>
              <a:rPr lang="en-US" altLang="zh-TW" sz="1600" dirty="0"/>
              <a:t> d </a:t>
            </a:r>
            <a:r>
              <a:rPr lang="zh-CN" altLang="en-US" sz="1600" dirty="0"/>
              <a:t>表示为特征向量</a:t>
            </a:r>
            <a:r>
              <a:rPr lang="en-US" altLang="zh-TW" sz="1600" dirty="0"/>
              <a:t>x1..xn</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4CF67C1-817C-41B7-B35A-226022D92D10}"/>
                  </a:ext>
                </a:extLst>
              </p:cNvPr>
              <p:cNvSpPr txBox="1"/>
              <p:nvPr/>
            </p:nvSpPr>
            <p:spPr>
              <a:xfrm>
                <a:off x="1187624" y="3429000"/>
                <a:ext cx="5616624" cy="8234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CN" sz="3200" i="1" smtClean="0">
                              <a:solidFill>
                                <a:srgbClr val="000000"/>
                              </a:solidFill>
                              <a:latin typeface="Cambria Math" panose="02040503050406030204" pitchFamily="18" charset="0"/>
                            </a:rPr>
                          </m:ctrlPr>
                        </m:funcPr>
                        <m:fName>
                          <m:limLow>
                            <m:limLowPr>
                              <m:ctrlPr>
                                <a:rPr lang="en-US" altLang="zh-CN" sz="3200" i="1" smtClean="0">
                                  <a:solidFill>
                                    <a:srgbClr val="000000"/>
                                  </a:solidFill>
                                  <a:latin typeface="Cambria Math" panose="02040503050406030204" pitchFamily="18" charset="0"/>
                                </a:rPr>
                              </m:ctrlPr>
                            </m:limLowPr>
                            <m:e>
                              <m:r>
                                <a:rPr lang="en-US" altLang="zh-CN" sz="3200" b="0" i="1" smtClean="0">
                                  <a:solidFill>
                                    <a:srgbClr val="000000"/>
                                  </a:solidFill>
                                  <a:latin typeface="Cambria Math" panose="02040503050406030204" pitchFamily="18" charset="0"/>
                                </a:rPr>
                                <m:t>=</m:t>
                              </m:r>
                              <m:r>
                                <m:rPr>
                                  <m:sty m:val="p"/>
                                </m:rPr>
                                <a:rPr lang="en-US" altLang="zh-CN" sz="3200" i="1">
                                  <a:solidFill>
                                    <a:srgbClr val="000000"/>
                                  </a:solidFill>
                                  <a:latin typeface="Cambria Math" panose="02040503050406030204" pitchFamily="18" charset="0"/>
                                </a:rPr>
                                <m:t>arg</m:t>
                              </m:r>
                              <m:r>
                                <m:rPr>
                                  <m:sty m:val="p"/>
                                </m:rPr>
                                <a:rPr lang="en-US" altLang="zh-CN" sz="3200" i="0" smtClean="0">
                                  <a:solidFill>
                                    <a:srgbClr val="000000"/>
                                  </a:solidFill>
                                  <a:latin typeface="Cambria Math" panose="02040503050406030204" pitchFamily="18" charset="0"/>
                                </a:rPr>
                                <m:t>max</m:t>
                              </m:r>
                            </m:e>
                            <m:lim>
                              <m:r>
                                <a:rPr lang="en-US" altLang="zh-CN" sz="3200" b="0" i="1" smtClean="0">
                                  <a:solidFill>
                                    <a:srgbClr val="000000"/>
                                  </a:solidFill>
                                  <a:latin typeface="Cambria Math" panose="02040503050406030204" pitchFamily="18" charset="0"/>
                                </a:rPr>
                                <m:t>𝑐</m:t>
                              </m:r>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b="0" i="1" smtClean="0">
                                  <a:solidFill>
                                    <a:srgbClr val="000000"/>
                                  </a:solidFill>
                                  <a:latin typeface="Cambria Math" panose="02040503050406030204" pitchFamily="18" charset="0"/>
                                  <a:ea typeface="Cambria Math" panose="02040503050406030204" pitchFamily="18" charset="0"/>
                                </a:rPr>
                                <m:t>𝐶</m:t>
                              </m:r>
                            </m:lim>
                          </m:limLow>
                        </m:fName>
                        <m:e>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1</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2</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𝑛</m:t>
                                  </m:r>
                                </m:sub>
                              </m:sSub>
                              <m:r>
                                <a:rPr lang="en-US" altLang="zh-CN" sz="3200" b="0" i="1" smtClean="0">
                                  <a:solidFill>
                                    <a:srgbClr val="000000"/>
                                  </a:solidFill>
                                  <a:latin typeface="Cambria Math" panose="02040503050406030204" pitchFamily="18" charset="0"/>
                                </a:rPr>
                                <m:t>|</m:t>
                              </m:r>
                              <m:r>
                                <a:rPr lang="en-US" altLang="zh-CN" sz="3200" b="0" i="1" smtClean="0">
                                  <a:solidFill>
                                    <a:srgbClr val="000000"/>
                                  </a:solidFill>
                                  <a:latin typeface="Cambria Math" panose="02040503050406030204" pitchFamily="18" charset="0"/>
                                </a:rPr>
                                <m:t>𝑐</m:t>
                              </m:r>
                            </m:e>
                          </m:d>
                        </m:e>
                      </m:func>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r>
                            <a:rPr lang="en-US" altLang="zh-CN" sz="3200" b="0" i="1" smtClean="0">
                              <a:solidFill>
                                <a:srgbClr val="000000"/>
                              </a:solidFill>
                              <a:latin typeface="Cambria Math" panose="02040503050406030204" pitchFamily="18" charset="0"/>
                            </a:rPr>
                            <m:t>𝑐</m:t>
                          </m:r>
                        </m:e>
                      </m:d>
                    </m:oMath>
                  </m:oMathPara>
                </a14:m>
                <a:endParaRPr lang="zh-CN" altLang="en-US" sz="3200" dirty="0"/>
              </a:p>
            </p:txBody>
          </p:sp>
        </mc:Choice>
        <mc:Fallback xmlns="">
          <p:sp>
            <p:nvSpPr>
              <p:cNvPr id="2" name="文本框 1">
                <a:extLst>
                  <a:ext uri="{FF2B5EF4-FFF2-40B4-BE49-F238E27FC236}">
                    <a16:creationId xmlns:a16="http://schemas.microsoft.com/office/drawing/2014/main" id="{74CF67C1-817C-41B7-B35A-226022D92D10}"/>
                  </a:ext>
                </a:extLst>
              </p:cNvPr>
              <p:cNvSpPr txBox="1">
                <a:spLocks noRot="1" noChangeAspect="1" noMove="1" noResize="1" noEditPoints="1" noAdjustHandles="1" noChangeArrowheads="1" noChangeShapeType="1" noTextEdit="1"/>
              </p:cNvSpPr>
              <p:nvPr/>
            </p:nvSpPr>
            <p:spPr>
              <a:xfrm>
                <a:off x="1187624" y="3429000"/>
                <a:ext cx="5616624" cy="823495"/>
              </a:xfrm>
              <a:prstGeom prst="rect">
                <a:avLst/>
              </a:prstGeom>
              <a:blipFill>
                <a:blip r:embed="rId5"/>
                <a:stretch>
                  <a:fillRect r="-1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6146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1371600" y="1238250"/>
            <a:ext cx="7620000" cy="742950"/>
          </a:xfrm>
        </p:spPr>
        <p:txBody>
          <a:bodyPr/>
          <a:lstStyle/>
          <a:p>
            <a:r>
              <a:rPr lang="en-US" altLang="zh-CN" dirty="0"/>
              <a:t>Naïve</a:t>
            </a:r>
            <a:r>
              <a:rPr lang="zh-CN" altLang="en-US" dirty="0"/>
              <a:t>贝叶斯分类：模型</a:t>
            </a:r>
            <a:endParaRPr lang="en-US" dirty="0"/>
          </a:p>
        </p:txBody>
      </p:sp>
      <p:sp>
        <p:nvSpPr>
          <p:cNvPr id="11" name="Text Box 16"/>
          <p:cNvSpPr txBox="1">
            <a:spLocks noChangeArrowheads="1"/>
          </p:cNvSpPr>
          <p:nvPr/>
        </p:nvSpPr>
        <p:spPr bwMode="auto">
          <a:xfrm>
            <a:off x="6324600" y="3512403"/>
            <a:ext cx="2438400" cy="338554"/>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zh-CN" altLang="en-US" sz="1600" dirty="0"/>
              <a:t>类别先验概率</a:t>
            </a:r>
            <a:r>
              <a:rPr lang="en-US" altLang="zh-TW" sz="1600" dirty="0"/>
              <a:t>?</a:t>
            </a:r>
          </a:p>
        </p:txBody>
      </p:sp>
      <p:sp>
        <p:nvSpPr>
          <p:cNvPr id="6" name="Text Box 16"/>
          <p:cNvSpPr txBox="1">
            <a:spLocks noChangeArrowheads="1"/>
          </p:cNvSpPr>
          <p:nvPr/>
        </p:nvSpPr>
        <p:spPr bwMode="auto">
          <a:xfrm>
            <a:off x="1600200" y="3459541"/>
            <a:ext cx="4343400" cy="369332"/>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lvl="1" eaLnBrk="1" hangingPunct="1"/>
            <a:r>
              <a:rPr lang="en-US" dirty="0">
                <a:latin typeface="Calibri" charset="0"/>
                <a:cs typeface="Arial" charset="0"/>
              </a:rPr>
              <a:t>O(|</a:t>
            </a:r>
            <a:r>
              <a:rPr lang="en-US" i="1" dirty="0" err="1">
                <a:latin typeface="Calibri" charset="0"/>
                <a:cs typeface="Arial" charset="0"/>
              </a:rPr>
              <a:t>X</a:t>
            </a:r>
            <a:r>
              <a:rPr lang="en-US" dirty="0" err="1">
                <a:latin typeface="Calibri" charset="0"/>
                <a:cs typeface="Arial" charset="0"/>
              </a:rPr>
              <a:t>|</a:t>
            </a:r>
            <a:r>
              <a:rPr lang="en-US" i="1" baseline="30000" dirty="0" err="1">
                <a:latin typeface="Calibri" charset="0"/>
                <a:cs typeface="Arial" charset="0"/>
              </a:rPr>
              <a:t>n</a:t>
            </a:r>
            <a:r>
              <a:rPr lang="en-US" dirty="0">
                <a:latin typeface="Calibri" charset="0"/>
                <a:cs typeface="Arial" charset="0"/>
                <a:sym typeface="Symbol" charset="0"/>
              </a:rPr>
              <a:t>•|</a:t>
            </a:r>
            <a:r>
              <a:rPr lang="en-US" i="1" dirty="0">
                <a:latin typeface="Calibri" charset="0"/>
                <a:cs typeface="Arial" charset="0"/>
                <a:sym typeface="Symbol" charset="0"/>
              </a:rPr>
              <a:t>C</a:t>
            </a:r>
            <a:r>
              <a:rPr lang="en-US" dirty="0">
                <a:latin typeface="Calibri" charset="0"/>
                <a:cs typeface="Arial" charset="0"/>
                <a:sym typeface="Symbol" charset="0"/>
              </a:rPr>
              <a:t>|) </a:t>
            </a:r>
            <a:r>
              <a:rPr lang="zh-CN" altLang="en-US" dirty="0">
                <a:latin typeface="Calibri" charset="0"/>
                <a:cs typeface="Arial" charset="0"/>
                <a:sym typeface="Symbol" charset="0"/>
              </a:rPr>
              <a:t>参数</a:t>
            </a:r>
            <a:endParaRPr lang="en-US" dirty="0">
              <a:latin typeface="Calibri" charset="0"/>
              <a:cs typeface="Arial" charset="0"/>
            </a:endParaRPr>
          </a:p>
        </p:txBody>
      </p:sp>
      <p:sp>
        <p:nvSpPr>
          <p:cNvPr id="8" name="Text Box 16"/>
          <p:cNvSpPr txBox="1">
            <a:spLocks noChangeArrowheads="1"/>
          </p:cNvSpPr>
          <p:nvPr/>
        </p:nvSpPr>
        <p:spPr bwMode="auto">
          <a:xfrm>
            <a:off x="6324600" y="4492601"/>
            <a:ext cx="2438400" cy="338554"/>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a:defRPr/>
            </a:pPr>
            <a:r>
              <a:rPr lang="zh-CN" altLang="en-US" sz="1600" dirty="0"/>
              <a:t>计算语料中类别的频率</a:t>
            </a:r>
            <a:endParaRPr lang="en-US" altLang="zh-TW" sz="1600" dirty="0"/>
          </a:p>
        </p:txBody>
      </p:sp>
      <p:sp>
        <p:nvSpPr>
          <p:cNvPr id="9" name="Text Box 16"/>
          <p:cNvSpPr txBox="1">
            <a:spLocks noChangeArrowheads="1"/>
          </p:cNvSpPr>
          <p:nvPr/>
        </p:nvSpPr>
        <p:spPr bwMode="auto">
          <a:xfrm>
            <a:off x="1600200" y="4477212"/>
            <a:ext cx="4343400" cy="369332"/>
          </a:xfrm>
          <a:prstGeom prst="rect">
            <a:avLst/>
          </a:prstGeom>
          <a:solidFill>
            <a:srgbClr val="FFCC66"/>
          </a:solidFill>
          <a:ln w="3175">
            <a:solidFill>
              <a:schemeClr val="tx1"/>
            </a:solid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pPr lvl="1" eaLnBrk="1" hangingPunct="1"/>
            <a:r>
              <a:rPr lang="zh-CN" altLang="en-US" dirty="0">
                <a:latin typeface="Calibri" charset="0"/>
              </a:rPr>
              <a:t>需要大的训练集合进行估计</a:t>
            </a:r>
            <a:endParaRPr lang="en-US" dirty="0">
              <a:latin typeface="Calibri"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8633A773-859E-49E5-82A5-85FCD6DED78C}"/>
                  </a:ext>
                </a:extLst>
              </p:cNvPr>
              <p:cNvSpPr txBox="1"/>
              <p:nvPr/>
            </p:nvSpPr>
            <p:spPr>
              <a:xfrm>
                <a:off x="1475656" y="2364738"/>
                <a:ext cx="6984776" cy="8234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CN" sz="3200" i="1" smtClean="0">
                              <a:solidFill>
                                <a:srgbClr val="000000"/>
                              </a:solidFill>
                              <a:latin typeface="Cambria Math" panose="02040503050406030204" pitchFamily="18" charset="0"/>
                            </a:rPr>
                          </m:ctrlPr>
                        </m:funcPr>
                        <m:fName>
                          <m:sSub>
                            <m:sSubPr>
                              <m:ctrlPr>
                                <a:rPr lang="en-US" altLang="zh-CN" sz="320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𝑐</m:t>
                              </m:r>
                            </m:e>
                            <m:sub>
                              <m:r>
                                <a:rPr lang="en-US" altLang="zh-CN" sz="3200" b="0" i="1" smtClean="0">
                                  <a:solidFill>
                                    <a:srgbClr val="000000"/>
                                  </a:solidFill>
                                  <a:latin typeface="Cambria Math" panose="02040503050406030204" pitchFamily="18" charset="0"/>
                                </a:rPr>
                                <m:t>𝑀𝐴𝑃</m:t>
                              </m:r>
                            </m:sub>
                          </m:sSub>
                          <m:limLow>
                            <m:limLowPr>
                              <m:ctrlPr>
                                <a:rPr lang="en-US" altLang="zh-CN" sz="3200" i="1" smtClean="0">
                                  <a:solidFill>
                                    <a:srgbClr val="000000"/>
                                  </a:solidFill>
                                  <a:latin typeface="Cambria Math" panose="02040503050406030204" pitchFamily="18" charset="0"/>
                                </a:rPr>
                              </m:ctrlPr>
                            </m:limLowPr>
                            <m:e>
                              <m:r>
                                <a:rPr lang="en-US" altLang="zh-CN" sz="3200" b="0" i="1" smtClean="0">
                                  <a:solidFill>
                                    <a:srgbClr val="000000"/>
                                  </a:solidFill>
                                  <a:latin typeface="Cambria Math" panose="02040503050406030204" pitchFamily="18" charset="0"/>
                                </a:rPr>
                                <m:t>=</m:t>
                              </m:r>
                              <m:r>
                                <m:rPr>
                                  <m:sty m:val="p"/>
                                </m:rPr>
                                <a:rPr lang="en-US" altLang="zh-CN" sz="3200" i="1">
                                  <a:solidFill>
                                    <a:srgbClr val="000000"/>
                                  </a:solidFill>
                                  <a:latin typeface="Cambria Math" panose="02040503050406030204" pitchFamily="18" charset="0"/>
                                </a:rPr>
                                <m:t>arg</m:t>
                              </m:r>
                              <m:r>
                                <m:rPr>
                                  <m:sty m:val="p"/>
                                </m:rPr>
                                <a:rPr lang="en-US" altLang="zh-CN" sz="3200" i="0" smtClean="0">
                                  <a:solidFill>
                                    <a:srgbClr val="000000"/>
                                  </a:solidFill>
                                  <a:latin typeface="Cambria Math" panose="02040503050406030204" pitchFamily="18" charset="0"/>
                                </a:rPr>
                                <m:t>max</m:t>
                              </m:r>
                            </m:e>
                            <m:lim>
                              <m:r>
                                <a:rPr lang="en-US" altLang="zh-CN" sz="3200" b="0" i="1" smtClean="0">
                                  <a:solidFill>
                                    <a:srgbClr val="000000"/>
                                  </a:solidFill>
                                  <a:latin typeface="Cambria Math" panose="02040503050406030204" pitchFamily="18" charset="0"/>
                                </a:rPr>
                                <m:t>𝑐</m:t>
                              </m:r>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b="0" i="1" smtClean="0">
                                  <a:solidFill>
                                    <a:srgbClr val="000000"/>
                                  </a:solidFill>
                                  <a:latin typeface="Cambria Math" panose="02040503050406030204" pitchFamily="18" charset="0"/>
                                  <a:ea typeface="Cambria Math" panose="02040503050406030204" pitchFamily="18" charset="0"/>
                                </a:rPr>
                                <m:t>𝐶</m:t>
                              </m:r>
                            </m:lim>
                          </m:limLow>
                        </m:fName>
                        <m:e>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1</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2</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𝑛</m:t>
                                  </m:r>
                                </m:sub>
                              </m:sSub>
                              <m:r>
                                <a:rPr lang="en-US" altLang="zh-CN" sz="3200" b="0" i="1" smtClean="0">
                                  <a:solidFill>
                                    <a:srgbClr val="000000"/>
                                  </a:solidFill>
                                  <a:latin typeface="Cambria Math" panose="02040503050406030204" pitchFamily="18" charset="0"/>
                                </a:rPr>
                                <m:t>|</m:t>
                              </m:r>
                              <m:r>
                                <a:rPr lang="en-US" altLang="zh-CN" sz="3200" b="0" i="1" smtClean="0">
                                  <a:solidFill>
                                    <a:srgbClr val="000000"/>
                                  </a:solidFill>
                                  <a:latin typeface="Cambria Math" panose="02040503050406030204" pitchFamily="18" charset="0"/>
                                </a:rPr>
                                <m:t>𝑐</m:t>
                              </m:r>
                            </m:e>
                          </m:d>
                        </m:e>
                      </m:func>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r>
                            <a:rPr lang="en-US" altLang="zh-CN" sz="3200" b="0" i="1" smtClean="0">
                              <a:solidFill>
                                <a:srgbClr val="000000"/>
                              </a:solidFill>
                              <a:latin typeface="Cambria Math" panose="02040503050406030204" pitchFamily="18" charset="0"/>
                            </a:rPr>
                            <m:t>𝑐</m:t>
                          </m:r>
                        </m:e>
                      </m:d>
                    </m:oMath>
                  </m:oMathPara>
                </a14:m>
                <a:endParaRPr lang="zh-CN" altLang="en-US" sz="3200" dirty="0"/>
              </a:p>
            </p:txBody>
          </p:sp>
        </mc:Choice>
        <mc:Fallback xmlns="">
          <p:sp>
            <p:nvSpPr>
              <p:cNvPr id="12" name="文本框 11">
                <a:extLst>
                  <a:ext uri="{FF2B5EF4-FFF2-40B4-BE49-F238E27FC236}">
                    <a16:creationId xmlns:a16="http://schemas.microsoft.com/office/drawing/2014/main" id="{8633A773-859E-49E5-82A5-85FCD6DED78C}"/>
                  </a:ext>
                </a:extLst>
              </p:cNvPr>
              <p:cNvSpPr txBox="1">
                <a:spLocks noRot="1" noChangeAspect="1" noMove="1" noResize="1" noEditPoints="1" noAdjustHandles="1" noChangeArrowheads="1" noChangeShapeType="1" noTextEdit="1"/>
              </p:cNvSpPr>
              <p:nvPr/>
            </p:nvSpPr>
            <p:spPr>
              <a:xfrm>
                <a:off x="1475656" y="2364738"/>
                <a:ext cx="6984776" cy="823495"/>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48717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880196" y="562711"/>
            <a:ext cx="7620000" cy="1123950"/>
          </a:xfrm>
        </p:spPr>
        <p:txBody>
          <a:bodyPr/>
          <a:lstStyle/>
          <a:p>
            <a:r>
              <a:rPr lang="en-US" altLang="zh-CN" dirty="0"/>
              <a:t>Naïve</a:t>
            </a:r>
            <a:r>
              <a:rPr lang="zh-CN" altLang="en-US" dirty="0"/>
              <a:t>贝叶斯分类：模型</a:t>
            </a:r>
            <a:endParaRPr lang="en-US" dirty="0"/>
          </a:p>
        </p:txBody>
      </p:sp>
      <p:sp>
        <p:nvSpPr>
          <p:cNvPr id="12" name="Rectangle 3"/>
          <p:cNvSpPr>
            <a:spLocks noGrp="1" noChangeArrowheads="1"/>
          </p:cNvSpPr>
          <p:nvPr>
            <p:ph sz="quarter" idx="1"/>
          </p:nvPr>
        </p:nvSpPr>
        <p:spPr>
          <a:xfrm>
            <a:off x="304800" y="3048000"/>
            <a:ext cx="8686800" cy="2590800"/>
          </a:xfrm>
        </p:spPr>
        <p:txBody>
          <a:bodyPr/>
          <a:lstStyle/>
          <a:p>
            <a:r>
              <a:rPr lang="zh-CN" altLang="en-US" sz="2800" b="1" dirty="0">
                <a:latin typeface="Calibri" charset="0"/>
                <a:sym typeface="Symbol" charset="2"/>
              </a:rPr>
              <a:t>词袋假设</a:t>
            </a:r>
            <a:r>
              <a:rPr lang="en-US" sz="2800" dirty="0">
                <a:latin typeface="Calibri" charset="0"/>
                <a:sym typeface="Symbol" charset="2"/>
              </a:rPr>
              <a:t>: </a:t>
            </a:r>
            <a:r>
              <a:rPr lang="zh-CN" altLang="en-US" sz="2800" dirty="0">
                <a:latin typeface="Calibri" charset="0"/>
                <a:sym typeface="Symbol" charset="2"/>
              </a:rPr>
              <a:t>与位置无关</a:t>
            </a:r>
            <a:endParaRPr lang="en-US" sz="2800" dirty="0">
              <a:latin typeface="Calibri" charset="0"/>
              <a:sym typeface="Symbol" charset="2"/>
            </a:endParaRPr>
          </a:p>
          <a:p>
            <a:r>
              <a:rPr lang="zh-CN" altLang="en-US" sz="2800" b="1" dirty="0">
                <a:latin typeface="Calibri" charset="0"/>
                <a:sym typeface="Symbol" charset="2"/>
              </a:rPr>
              <a:t>条件独立</a:t>
            </a:r>
            <a:r>
              <a:rPr lang="en-US" sz="2800" dirty="0">
                <a:latin typeface="Calibri" charset="0"/>
                <a:sym typeface="Symbol" charset="2"/>
              </a:rPr>
              <a:t>: </a:t>
            </a:r>
            <a:r>
              <a:rPr lang="zh-CN" altLang="en-US" sz="2800" dirty="0">
                <a:latin typeface="Calibri" charset="0"/>
                <a:sym typeface="Symbol" charset="2"/>
              </a:rPr>
              <a:t>各个特征条件概率</a:t>
            </a:r>
            <a:r>
              <a:rPr lang="en-US" altLang="zh-CN" sz="2800" i="1" dirty="0">
                <a:latin typeface="Calibri" charset="0"/>
                <a:sym typeface="Symbol" charset="2"/>
              </a:rPr>
              <a:t>P</a:t>
            </a:r>
            <a:r>
              <a:rPr lang="en-US" altLang="zh-CN" sz="2800" dirty="0">
                <a:latin typeface="Calibri" charset="0"/>
                <a:sym typeface="Symbol" charset="2"/>
              </a:rPr>
              <a:t>(</a:t>
            </a:r>
            <a:r>
              <a:rPr lang="en-US" altLang="zh-CN" sz="2800" i="1" dirty="0" err="1">
                <a:latin typeface="Calibri" charset="0"/>
                <a:sym typeface="Symbol" charset="2"/>
              </a:rPr>
              <a:t>x</a:t>
            </a:r>
            <a:r>
              <a:rPr lang="en-US" altLang="zh-CN" sz="2800" i="1" baseline="-25000" dirty="0" err="1">
                <a:latin typeface="Calibri" charset="0"/>
                <a:sym typeface="Symbol" charset="2"/>
              </a:rPr>
              <a:t>i</a:t>
            </a:r>
            <a:r>
              <a:rPr lang="en-US" altLang="zh-CN" sz="2800" dirty="0" err="1">
                <a:latin typeface="Calibri" charset="0"/>
                <a:sym typeface="Symbol" charset="2"/>
              </a:rPr>
              <a:t>|</a:t>
            </a:r>
            <a:r>
              <a:rPr lang="en-US" altLang="zh-CN" sz="2800" i="1" dirty="0" err="1">
                <a:latin typeface="Calibri" charset="0"/>
                <a:sym typeface="Symbol" charset="2"/>
              </a:rPr>
              <a:t>c</a:t>
            </a:r>
            <a:r>
              <a:rPr lang="en-US" altLang="zh-CN" sz="2800" i="1" baseline="-25000" dirty="0" err="1">
                <a:latin typeface="Calibri" charset="0"/>
                <a:sym typeface="Symbol" charset="2"/>
              </a:rPr>
              <a:t>j</a:t>
            </a:r>
            <a:r>
              <a:rPr lang="en-US" altLang="zh-CN" sz="2800" dirty="0">
                <a:latin typeface="Calibri" charset="0"/>
                <a:sym typeface="Symbol" charset="2"/>
              </a:rPr>
              <a:t>)</a:t>
            </a:r>
            <a:r>
              <a:rPr lang="zh-CN" altLang="en-US" sz="2800" dirty="0">
                <a:latin typeface="Calibri" charset="0"/>
                <a:sym typeface="Symbol" charset="2"/>
              </a:rPr>
              <a:t>相互独立</a:t>
            </a:r>
            <a:endParaRPr lang="en-US" sz="2800" dirty="0">
              <a:latin typeface="Calibri" charset="0"/>
              <a:sym typeface="Symbol" charset="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A0A9C3A-178B-4600-B37D-71D87EE847BA}"/>
                  </a:ext>
                </a:extLst>
              </p:cNvPr>
              <p:cNvSpPr txBox="1"/>
              <p:nvPr/>
            </p:nvSpPr>
            <p:spPr>
              <a:xfrm>
                <a:off x="2555776" y="2238608"/>
                <a:ext cx="388843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1</m:t>
                              </m:r>
                            </m:sub>
                          </m:sSub>
                          <m:r>
                            <a:rPr lang="en-US" altLang="zh-CN" sz="3200" i="1">
                              <a:solidFill>
                                <a:srgbClr val="000000"/>
                              </a:solidFill>
                              <a:latin typeface="Cambria Math" panose="02040503050406030204" pitchFamily="18" charset="0"/>
                            </a:rPr>
                            <m:t>,</m:t>
                          </m:r>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2</m:t>
                              </m:r>
                            </m:sub>
                          </m:sSub>
                          <m:r>
                            <a:rPr lang="en-US" altLang="zh-CN" sz="3200" i="1">
                              <a:solidFill>
                                <a:srgbClr val="000000"/>
                              </a:solidFill>
                              <a:latin typeface="Cambria Math" panose="02040503050406030204" pitchFamily="18" charset="0"/>
                            </a:rPr>
                            <m:t>,…,</m:t>
                          </m:r>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𝑛</m:t>
                              </m:r>
                            </m:sub>
                          </m:sSub>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oMath>
                  </m:oMathPara>
                </a14:m>
                <a:endParaRPr lang="zh-CN" altLang="en-US" sz="3200" dirty="0"/>
              </a:p>
            </p:txBody>
          </p:sp>
        </mc:Choice>
        <mc:Fallback xmlns="">
          <p:sp>
            <p:nvSpPr>
              <p:cNvPr id="6" name="文本框 5">
                <a:extLst>
                  <a:ext uri="{FF2B5EF4-FFF2-40B4-BE49-F238E27FC236}">
                    <a16:creationId xmlns:a16="http://schemas.microsoft.com/office/drawing/2014/main" id="{BA0A9C3A-178B-4600-B37D-71D87EE847BA}"/>
                  </a:ext>
                </a:extLst>
              </p:cNvPr>
              <p:cNvSpPr txBox="1">
                <a:spLocks noRot="1" noChangeAspect="1" noMove="1" noResize="1" noEditPoints="1" noAdjustHandles="1" noChangeArrowheads="1" noChangeShapeType="1" noTextEdit="1"/>
              </p:cNvSpPr>
              <p:nvPr/>
            </p:nvSpPr>
            <p:spPr>
              <a:xfrm>
                <a:off x="2555776" y="2238608"/>
                <a:ext cx="3888432" cy="584775"/>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61ACD11-C9E1-4151-9497-3C98EEADC9F3}"/>
                  </a:ext>
                </a:extLst>
              </p:cNvPr>
              <p:cNvSpPr txBox="1"/>
              <p:nvPr/>
            </p:nvSpPr>
            <p:spPr>
              <a:xfrm>
                <a:off x="154369" y="4184722"/>
                <a:ext cx="9244136" cy="584775"/>
              </a:xfrm>
              <a:prstGeom prst="rect">
                <a:avLst/>
              </a:prstGeom>
              <a:noFill/>
            </p:spPr>
            <p:txBody>
              <a:bodyPr wrap="square" rtlCol="0">
                <a:spAutoFit/>
              </a:bodyPr>
              <a:lstStyle/>
              <a:p>
                <a14:m>
                  <m:oMath xmlns:m="http://schemas.openxmlformats.org/officeDocument/2006/math">
                    <m:r>
                      <a:rPr lang="en-US" altLang="zh-CN" sz="3200" i="1" smtClean="0">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1</m:t>
                            </m:r>
                          </m:sub>
                        </m:sSub>
                        <m:r>
                          <a:rPr lang="en-US" altLang="zh-CN" sz="3200" i="1">
                            <a:solidFill>
                              <a:srgbClr val="000000"/>
                            </a:solidFill>
                            <a:latin typeface="Cambria Math" panose="02040503050406030204" pitchFamily="18" charset="0"/>
                          </a:rPr>
                          <m:t>,</m:t>
                        </m:r>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2</m:t>
                            </m:r>
                          </m:sub>
                        </m:sSub>
                        <m:r>
                          <a:rPr lang="en-US" altLang="zh-CN" sz="3200" i="1">
                            <a:solidFill>
                              <a:srgbClr val="000000"/>
                            </a:solidFill>
                            <a:latin typeface="Cambria Math" panose="02040503050406030204" pitchFamily="18" charset="0"/>
                          </a:rPr>
                          <m:t>,…,</m:t>
                        </m:r>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𝑛</m:t>
                            </m:r>
                          </m:sub>
                        </m:sSub>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r>
                      <a:rPr lang="en-US" altLang="zh-CN" sz="3200" b="0" i="1" smtClean="0">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i="1">
                                <a:solidFill>
                                  <a:srgbClr val="000000"/>
                                </a:solidFill>
                                <a:latin typeface="Cambria Math" panose="02040503050406030204" pitchFamily="18" charset="0"/>
                              </a:rPr>
                              <m:t>1</m:t>
                            </m:r>
                          </m:sub>
                        </m:sSub>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2</m:t>
                            </m:r>
                          </m:sub>
                        </m:sSub>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oMath>
                </a14:m>
                <a:r>
                  <a:rPr lang="en-US" altLang="zh-CN" sz="3200" dirty="0">
                    <a:solidFill>
                      <a:srgbClr val="000000"/>
                    </a:solidFill>
                    <a:ea typeface="Cambria Math" panose="02040503050406030204" pitchFamily="18" charset="0"/>
                  </a:rPr>
                  <a:t> </a:t>
                </a:r>
                <a14:m>
                  <m:oMath xmlns:m="http://schemas.openxmlformats.org/officeDocument/2006/math">
                    <m:r>
                      <a:rPr lang="en-US" altLang="zh-CN" sz="3200" i="1">
                        <a:solidFill>
                          <a:srgbClr val="000000"/>
                        </a:solidFill>
                        <a:latin typeface="Cambria Math" panose="02040503050406030204" pitchFamily="18" charset="0"/>
                        <a:ea typeface="Cambria Math" panose="02040503050406030204" pitchFamily="18" charset="0"/>
                      </a:rPr>
                      <m:t>∙</m:t>
                    </m:r>
                  </m:oMath>
                </a14:m>
                <a:r>
                  <a:rPr lang="en-US" altLang="zh-CN" sz="3200" dirty="0">
                    <a:solidFill>
                      <a:srgbClr val="000000"/>
                    </a:solidFill>
                  </a:rPr>
                  <a:t>…</a:t>
                </a:r>
                <a14:m>
                  <m:oMath xmlns:m="http://schemas.openxmlformats.org/officeDocument/2006/math">
                    <m:r>
                      <a:rPr lang="en-US" altLang="zh-CN" sz="3200" i="1">
                        <a:solidFill>
                          <a:srgbClr val="000000"/>
                        </a:solidFill>
                        <a:latin typeface="Cambria Math" panose="02040503050406030204" pitchFamily="18" charset="0"/>
                        <a:ea typeface="Cambria Math" panose="02040503050406030204" pitchFamily="18" charset="0"/>
                      </a:rPr>
                      <m:t>∙</m:t>
                    </m:r>
                  </m:oMath>
                </a14:m>
                <a:r>
                  <a:rPr lang="en-US" altLang="zh-CN" sz="3200" dirty="0">
                    <a:solidFill>
                      <a:srgbClr val="000000"/>
                    </a:solidFill>
                  </a:rPr>
                  <a:t> </a:t>
                </a:r>
                <a14:m>
                  <m:oMath xmlns:m="http://schemas.openxmlformats.org/officeDocument/2006/math">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sSub>
                          <m:sSubPr>
                            <m:ctrlPr>
                              <a:rPr lang="en-US" altLang="zh-CN" sz="3200" i="1">
                                <a:solidFill>
                                  <a:srgbClr val="000000"/>
                                </a:solidFill>
                                <a:latin typeface="Cambria Math" panose="02040503050406030204" pitchFamily="18" charset="0"/>
                              </a:rPr>
                            </m:ctrlPr>
                          </m:sSubPr>
                          <m:e>
                            <m:r>
                              <a:rPr lang="en-US" altLang="zh-CN" sz="3200" i="1">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𝑛</m:t>
                            </m:r>
                          </m:sub>
                        </m:sSub>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oMath>
                </a14:m>
                <a:endParaRPr lang="zh-CN" altLang="en-US" sz="3200" dirty="0"/>
              </a:p>
            </p:txBody>
          </p:sp>
        </mc:Choice>
        <mc:Fallback xmlns="">
          <p:sp>
            <p:nvSpPr>
              <p:cNvPr id="7" name="文本框 6">
                <a:extLst>
                  <a:ext uri="{FF2B5EF4-FFF2-40B4-BE49-F238E27FC236}">
                    <a16:creationId xmlns:a16="http://schemas.microsoft.com/office/drawing/2014/main" id="{961ACD11-C9E1-4151-9497-3C98EEADC9F3}"/>
                  </a:ext>
                </a:extLst>
              </p:cNvPr>
              <p:cNvSpPr txBox="1">
                <a:spLocks noRot="1" noChangeAspect="1" noMove="1" noResize="1" noEditPoints="1" noAdjustHandles="1" noChangeArrowheads="1" noChangeShapeType="1" noTextEdit="1"/>
              </p:cNvSpPr>
              <p:nvPr/>
            </p:nvSpPr>
            <p:spPr>
              <a:xfrm>
                <a:off x="154369" y="4184722"/>
                <a:ext cx="9244136" cy="584775"/>
              </a:xfrm>
              <a:prstGeom prst="rect">
                <a:avLst/>
              </a:prstGeom>
              <a:blipFill>
                <a:blip r:embed="rId3"/>
                <a:stretch>
                  <a:fillRect t="-14583" b="-322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7489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751841" y="836712"/>
            <a:ext cx="7620000" cy="742950"/>
          </a:xfrm>
        </p:spPr>
        <p:txBody>
          <a:bodyPr/>
          <a:lstStyle/>
          <a:p>
            <a:r>
              <a:rPr lang="en-US" altLang="zh-CN" dirty="0"/>
              <a:t>Naïve</a:t>
            </a:r>
            <a:r>
              <a:rPr lang="zh-CN" altLang="en-US" dirty="0"/>
              <a:t>贝叶斯分类：模型</a:t>
            </a:r>
            <a:endParaRPr 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0751A7C-922B-4FA2-A021-6E197F6BFDDF}"/>
                  </a:ext>
                </a:extLst>
              </p:cNvPr>
              <p:cNvSpPr txBox="1"/>
              <p:nvPr/>
            </p:nvSpPr>
            <p:spPr>
              <a:xfrm>
                <a:off x="746555" y="2455873"/>
                <a:ext cx="6984776" cy="8234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CN" sz="3200" i="1" smtClean="0">
                              <a:solidFill>
                                <a:srgbClr val="000000"/>
                              </a:solidFill>
                              <a:latin typeface="Cambria Math" panose="02040503050406030204" pitchFamily="18" charset="0"/>
                            </a:rPr>
                          </m:ctrlPr>
                        </m:funcPr>
                        <m:fName>
                          <m:sSub>
                            <m:sSubPr>
                              <m:ctrlPr>
                                <a:rPr lang="en-US" altLang="zh-CN" sz="320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𝑐</m:t>
                              </m:r>
                            </m:e>
                            <m:sub>
                              <m:r>
                                <a:rPr lang="en-US" altLang="zh-CN" sz="3200" b="0" i="1" smtClean="0">
                                  <a:solidFill>
                                    <a:srgbClr val="000000"/>
                                  </a:solidFill>
                                  <a:latin typeface="Cambria Math" panose="02040503050406030204" pitchFamily="18" charset="0"/>
                                </a:rPr>
                                <m:t>𝑀𝐴𝑃</m:t>
                              </m:r>
                            </m:sub>
                          </m:sSub>
                          <m:limLow>
                            <m:limLowPr>
                              <m:ctrlPr>
                                <a:rPr lang="en-US" altLang="zh-CN" sz="3200" i="1" smtClean="0">
                                  <a:solidFill>
                                    <a:srgbClr val="000000"/>
                                  </a:solidFill>
                                  <a:latin typeface="Cambria Math" panose="02040503050406030204" pitchFamily="18" charset="0"/>
                                </a:rPr>
                              </m:ctrlPr>
                            </m:limLowPr>
                            <m:e>
                              <m:r>
                                <a:rPr lang="en-US" altLang="zh-CN" sz="3200" b="0" i="1" smtClean="0">
                                  <a:solidFill>
                                    <a:srgbClr val="000000"/>
                                  </a:solidFill>
                                  <a:latin typeface="Cambria Math" panose="02040503050406030204" pitchFamily="18" charset="0"/>
                                </a:rPr>
                                <m:t>=</m:t>
                              </m:r>
                              <m:r>
                                <m:rPr>
                                  <m:sty m:val="p"/>
                                </m:rPr>
                                <a:rPr lang="en-US" altLang="zh-CN" sz="3200" i="1">
                                  <a:solidFill>
                                    <a:srgbClr val="000000"/>
                                  </a:solidFill>
                                  <a:latin typeface="Cambria Math" panose="02040503050406030204" pitchFamily="18" charset="0"/>
                                </a:rPr>
                                <m:t>arg</m:t>
                              </m:r>
                              <m:r>
                                <m:rPr>
                                  <m:sty m:val="p"/>
                                </m:rPr>
                                <a:rPr lang="en-US" altLang="zh-CN" sz="3200" i="0" smtClean="0">
                                  <a:solidFill>
                                    <a:srgbClr val="000000"/>
                                  </a:solidFill>
                                  <a:latin typeface="Cambria Math" panose="02040503050406030204" pitchFamily="18" charset="0"/>
                                </a:rPr>
                                <m:t>max</m:t>
                              </m:r>
                            </m:e>
                            <m:lim>
                              <m:r>
                                <a:rPr lang="en-US" altLang="zh-CN" sz="3200" b="0" i="1" smtClean="0">
                                  <a:solidFill>
                                    <a:srgbClr val="000000"/>
                                  </a:solidFill>
                                  <a:latin typeface="Cambria Math" panose="02040503050406030204" pitchFamily="18" charset="0"/>
                                </a:rPr>
                                <m:t>𝑐</m:t>
                              </m:r>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b="0" i="1" smtClean="0">
                                  <a:solidFill>
                                    <a:srgbClr val="000000"/>
                                  </a:solidFill>
                                  <a:latin typeface="Cambria Math" panose="02040503050406030204" pitchFamily="18" charset="0"/>
                                  <a:ea typeface="Cambria Math" panose="02040503050406030204" pitchFamily="18" charset="0"/>
                                </a:rPr>
                                <m:t>𝐶</m:t>
                              </m:r>
                            </m:lim>
                          </m:limLow>
                        </m:fName>
                        <m:e>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1</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2</m:t>
                                  </m:r>
                                </m:sub>
                              </m:sSub>
                              <m:r>
                                <a:rPr lang="en-US" altLang="zh-CN" sz="3200" b="0" i="1" smtClean="0">
                                  <a:solidFill>
                                    <a:srgbClr val="000000"/>
                                  </a:solidFill>
                                  <a:latin typeface="Cambria Math" panose="02040503050406030204" pitchFamily="18" charset="0"/>
                                </a:rPr>
                                <m:t>,…,</m:t>
                              </m:r>
                              <m:sSub>
                                <m:sSubPr>
                                  <m:ctrlPr>
                                    <a:rPr lang="en-US" altLang="zh-CN" sz="3200" b="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𝑥</m:t>
                                  </m:r>
                                </m:e>
                                <m:sub>
                                  <m:r>
                                    <a:rPr lang="en-US" altLang="zh-CN" sz="3200" b="0" i="1" smtClean="0">
                                      <a:solidFill>
                                        <a:srgbClr val="000000"/>
                                      </a:solidFill>
                                      <a:latin typeface="Cambria Math" panose="02040503050406030204" pitchFamily="18" charset="0"/>
                                    </a:rPr>
                                    <m:t>𝑛</m:t>
                                  </m:r>
                                </m:sub>
                              </m:sSub>
                              <m:r>
                                <a:rPr lang="en-US" altLang="zh-CN" sz="3200" b="0" i="1" smtClean="0">
                                  <a:solidFill>
                                    <a:srgbClr val="000000"/>
                                  </a:solidFill>
                                  <a:latin typeface="Cambria Math" panose="02040503050406030204" pitchFamily="18" charset="0"/>
                                </a:rPr>
                                <m:t>|</m:t>
                              </m:r>
                              <m:r>
                                <a:rPr lang="en-US" altLang="zh-CN" sz="3200" b="0" i="1" smtClean="0">
                                  <a:solidFill>
                                    <a:srgbClr val="000000"/>
                                  </a:solidFill>
                                  <a:latin typeface="Cambria Math" panose="02040503050406030204" pitchFamily="18" charset="0"/>
                                </a:rPr>
                                <m:t>𝑐</m:t>
                              </m:r>
                            </m:e>
                          </m:d>
                        </m:e>
                      </m:func>
                      <m:r>
                        <a:rPr lang="en-US" altLang="zh-CN" sz="3200" b="0" i="1" smtClean="0">
                          <a:solidFill>
                            <a:srgbClr val="000000"/>
                          </a:solidFill>
                          <a:latin typeface="Cambria Math" panose="02040503050406030204" pitchFamily="18" charset="0"/>
                        </a:rPr>
                        <m:t>𝑃</m:t>
                      </m:r>
                      <m:d>
                        <m:dPr>
                          <m:ctrlPr>
                            <a:rPr lang="en-US" altLang="zh-CN" sz="3200" b="0" i="1" smtClean="0">
                              <a:solidFill>
                                <a:srgbClr val="000000"/>
                              </a:solidFill>
                              <a:latin typeface="Cambria Math" panose="02040503050406030204" pitchFamily="18" charset="0"/>
                            </a:rPr>
                          </m:ctrlPr>
                        </m:dPr>
                        <m:e>
                          <m:r>
                            <a:rPr lang="en-US" altLang="zh-CN" sz="3200" b="0" i="1" smtClean="0">
                              <a:solidFill>
                                <a:srgbClr val="000000"/>
                              </a:solidFill>
                              <a:latin typeface="Cambria Math" panose="02040503050406030204" pitchFamily="18" charset="0"/>
                            </a:rPr>
                            <m:t>𝑐</m:t>
                          </m:r>
                        </m:e>
                      </m:d>
                    </m:oMath>
                  </m:oMathPara>
                </a14:m>
                <a:endParaRPr lang="zh-CN" altLang="en-US" sz="3200" dirty="0"/>
              </a:p>
            </p:txBody>
          </p:sp>
        </mc:Choice>
        <mc:Fallback xmlns="">
          <p:sp>
            <p:nvSpPr>
              <p:cNvPr id="5" name="文本框 4">
                <a:extLst>
                  <a:ext uri="{FF2B5EF4-FFF2-40B4-BE49-F238E27FC236}">
                    <a16:creationId xmlns:a16="http://schemas.microsoft.com/office/drawing/2014/main" id="{B0751A7C-922B-4FA2-A021-6E197F6BFDDF}"/>
                  </a:ext>
                </a:extLst>
              </p:cNvPr>
              <p:cNvSpPr txBox="1">
                <a:spLocks noRot="1" noChangeAspect="1" noMove="1" noResize="1" noEditPoints="1" noAdjustHandles="1" noChangeArrowheads="1" noChangeShapeType="1" noTextEdit="1"/>
              </p:cNvSpPr>
              <p:nvPr/>
            </p:nvSpPr>
            <p:spPr>
              <a:xfrm>
                <a:off x="746555" y="2455873"/>
                <a:ext cx="6984776" cy="823495"/>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226A764-C8DA-46B8-AB6C-58D055361B97}"/>
                  </a:ext>
                </a:extLst>
              </p:cNvPr>
              <p:cNvSpPr txBox="1"/>
              <p:nvPr/>
            </p:nvSpPr>
            <p:spPr>
              <a:xfrm>
                <a:off x="467544" y="3717032"/>
                <a:ext cx="6057693" cy="12959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CN" sz="3200" i="1" smtClean="0">
                              <a:solidFill>
                                <a:srgbClr val="000000"/>
                              </a:solidFill>
                              <a:latin typeface="Cambria Math" panose="02040503050406030204" pitchFamily="18" charset="0"/>
                            </a:rPr>
                          </m:ctrlPr>
                        </m:funcPr>
                        <m:fName>
                          <m:sSub>
                            <m:sSubPr>
                              <m:ctrlPr>
                                <a:rPr lang="en-US" altLang="zh-CN" sz="3200" i="1" smtClean="0">
                                  <a:solidFill>
                                    <a:srgbClr val="000000"/>
                                  </a:solidFill>
                                  <a:latin typeface="Cambria Math" panose="02040503050406030204" pitchFamily="18" charset="0"/>
                                </a:rPr>
                              </m:ctrlPr>
                            </m:sSubPr>
                            <m:e>
                              <m:r>
                                <a:rPr lang="en-US" altLang="zh-CN" sz="3200" b="0" i="1" smtClean="0">
                                  <a:solidFill>
                                    <a:srgbClr val="000000"/>
                                  </a:solidFill>
                                  <a:latin typeface="Cambria Math" panose="02040503050406030204" pitchFamily="18" charset="0"/>
                                </a:rPr>
                                <m:t>𝑐</m:t>
                              </m:r>
                            </m:e>
                            <m:sub>
                              <m:r>
                                <a:rPr lang="en-US" altLang="zh-CN" sz="3200" b="0" i="1" smtClean="0">
                                  <a:solidFill>
                                    <a:srgbClr val="000000"/>
                                  </a:solidFill>
                                  <a:latin typeface="Cambria Math" panose="02040503050406030204" pitchFamily="18" charset="0"/>
                                </a:rPr>
                                <m:t>𝑁𝐵</m:t>
                              </m:r>
                            </m:sub>
                          </m:sSub>
                          <m:limLow>
                            <m:limLowPr>
                              <m:ctrlPr>
                                <a:rPr lang="en-US" altLang="zh-CN" sz="3200" i="1" smtClean="0">
                                  <a:solidFill>
                                    <a:srgbClr val="000000"/>
                                  </a:solidFill>
                                  <a:latin typeface="Cambria Math" panose="02040503050406030204" pitchFamily="18" charset="0"/>
                                </a:rPr>
                              </m:ctrlPr>
                            </m:limLowPr>
                            <m:e>
                              <m:r>
                                <a:rPr lang="en-US" altLang="zh-CN" sz="3200" b="0" i="1" smtClean="0">
                                  <a:solidFill>
                                    <a:srgbClr val="000000"/>
                                  </a:solidFill>
                                  <a:latin typeface="Cambria Math" panose="02040503050406030204" pitchFamily="18" charset="0"/>
                                </a:rPr>
                                <m:t>=</m:t>
                              </m:r>
                              <m:r>
                                <m:rPr>
                                  <m:sty m:val="p"/>
                                </m:rPr>
                                <a:rPr lang="en-US" altLang="zh-CN" sz="3200" i="1">
                                  <a:solidFill>
                                    <a:srgbClr val="000000"/>
                                  </a:solidFill>
                                  <a:latin typeface="Cambria Math" panose="02040503050406030204" pitchFamily="18" charset="0"/>
                                </a:rPr>
                                <m:t>arg</m:t>
                              </m:r>
                              <m:r>
                                <m:rPr>
                                  <m:sty m:val="p"/>
                                </m:rPr>
                                <a:rPr lang="en-US" altLang="zh-CN" sz="3200" i="0" smtClean="0">
                                  <a:solidFill>
                                    <a:srgbClr val="000000"/>
                                  </a:solidFill>
                                  <a:latin typeface="Cambria Math" panose="02040503050406030204" pitchFamily="18" charset="0"/>
                                </a:rPr>
                                <m:t>max</m:t>
                              </m:r>
                            </m:e>
                            <m:lim>
                              <m:r>
                                <a:rPr lang="en-US" altLang="zh-CN" sz="3200" b="0" i="1" smtClean="0">
                                  <a:solidFill>
                                    <a:srgbClr val="000000"/>
                                  </a:solidFill>
                                  <a:latin typeface="Cambria Math" panose="02040503050406030204" pitchFamily="18" charset="0"/>
                                </a:rPr>
                                <m:t>𝑐</m:t>
                              </m:r>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b="0" i="1" smtClean="0">
                                  <a:solidFill>
                                    <a:srgbClr val="000000"/>
                                  </a:solidFill>
                                  <a:latin typeface="Cambria Math" panose="02040503050406030204" pitchFamily="18" charset="0"/>
                                  <a:ea typeface="Cambria Math" panose="02040503050406030204" pitchFamily="18" charset="0"/>
                                </a:rPr>
                                <m:t>𝐶</m:t>
                              </m:r>
                            </m:lim>
                          </m:limLow>
                        </m:fName>
                        <m:e>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r>
                                <a:rPr lang="en-US" altLang="zh-CN" sz="3200" i="1">
                                  <a:solidFill>
                                    <a:srgbClr val="000000"/>
                                  </a:solidFill>
                                  <a:latin typeface="Cambria Math" panose="02040503050406030204" pitchFamily="18" charset="0"/>
                                </a:rPr>
                                <m:t>𝑐</m:t>
                              </m:r>
                            </m:e>
                          </m:d>
                          <m:nary>
                            <m:naryPr>
                              <m:chr m:val="∏"/>
                              <m:supHide m:val="on"/>
                              <m:ctrlPr>
                                <a:rPr lang="en-US" altLang="zh-CN" sz="3200" i="1" smtClean="0">
                                  <a:solidFill>
                                    <a:srgbClr val="000000"/>
                                  </a:solidFill>
                                  <a:latin typeface="Cambria Math" panose="02040503050406030204" pitchFamily="18" charset="0"/>
                                </a:rPr>
                              </m:ctrlPr>
                            </m:naryPr>
                            <m:sub>
                              <m:r>
                                <m:rPr>
                                  <m:brk m:alnAt="7"/>
                                </m:rPr>
                                <a:rPr lang="en-US" altLang="zh-CN" sz="3200" b="0" i="1" smtClean="0">
                                  <a:solidFill>
                                    <a:srgbClr val="000000"/>
                                  </a:solidFill>
                                  <a:latin typeface="Cambria Math" panose="02040503050406030204" pitchFamily="18" charset="0"/>
                                </a:rPr>
                                <m:t>𝑥</m:t>
                              </m:r>
                              <m:r>
                                <a:rPr lang="en-US" altLang="zh-CN" sz="3200" i="1" smtClean="0">
                                  <a:solidFill>
                                    <a:srgbClr val="000000"/>
                                  </a:solidFill>
                                  <a:latin typeface="Cambria Math" panose="02040503050406030204" pitchFamily="18" charset="0"/>
                                  <a:ea typeface="Cambria Math" panose="02040503050406030204" pitchFamily="18" charset="0"/>
                                </a:rPr>
                                <m:t>∈</m:t>
                              </m:r>
                              <m:r>
                                <a:rPr lang="en-US" altLang="zh-CN" sz="3200" b="0" i="1" smtClean="0">
                                  <a:solidFill>
                                    <a:srgbClr val="000000"/>
                                  </a:solidFill>
                                  <a:latin typeface="Cambria Math" panose="02040503050406030204" pitchFamily="18" charset="0"/>
                                  <a:ea typeface="Cambria Math" panose="02040503050406030204" pitchFamily="18" charset="0"/>
                                </a:rPr>
                                <m:t>𝑋</m:t>
                              </m:r>
                            </m:sub>
                            <m:sup/>
                            <m:e>
                              <m:r>
                                <a:rPr lang="en-US" altLang="zh-CN" sz="3200" i="1">
                                  <a:solidFill>
                                    <a:srgbClr val="000000"/>
                                  </a:solidFill>
                                  <a:latin typeface="Cambria Math" panose="02040503050406030204" pitchFamily="18" charset="0"/>
                                </a:rPr>
                                <m:t>𝑃</m:t>
                              </m:r>
                              <m:d>
                                <m:dPr>
                                  <m:ctrlPr>
                                    <a:rPr lang="en-US" altLang="zh-CN" sz="3200" i="1">
                                      <a:solidFill>
                                        <a:srgbClr val="000000"/>
                                      </a:solidFill>
                                      <a:latin typeface="Cambria Math" panose="02040503050406030204" pitchFamily="18" charset="0"/>
                                    </a:rPr>
                                  </m:ctrlPr>
                                </m:dPr>
                                <m:e>
                                  <m:r>
                                    <a:rPr lang="en-US" altLang="zh-CN" sz="3200" b="0" i="1" smtClean="0">
                                      <a:solidFill>
                                        <a:srgbClr val="000000"/>
                                      </a:solidFill>
                                      <a:latin typeface="Cambria Math" panose="02040503050406030204" pitchFamily="18" charset="0"/>
                                    </a:rPr>
                                    <m:t>𝑥</m:t>
                                  </m:r>
                                  <m:r>
                                    <a:rPr lang="en-US" altLang="zh-CN" sz="3200" i="1">
                                      <a:solidFill>
                                        <a:srgbClr val="000000"/>
                                      </a:solidFill>
                                      <a:latin typeface="Cambria Math" panose="02040503050406030204" pitchFamily="18" charset="0"/>
                                    </a:rPr>
                                    <m:t>|</m:t>
                                  </m:r>
                                  <m:r>
                                    <a:rPr lang="en-US" altLang="zh-CN" sz="3200" i="1">
                                      <a:solidFill>
                                        <a:srgbClr val="000000"/>
                                      </a:solidFill>
                                      <a:latin typeface="Cambria Math" panose="02040503050406030204" pitchFamily="18" charset="0"/>
                                    </a:rPr>
                                    <m:t>𝑐</m:t>
                                  </m:r>
                                </m:e>
                              </m:d>
                            </m:e>
                          </m:nary>
                        </m:e>
                      </m:func>
                    </m:oMath>
                  </m:oMathPara>
                </a14:m>
                <a:endParaRPr lang="zh-CN" altLang="en-US" sz="3200" dirty="0"/>
              </a:p>
            </p:txBody>
          </p:sp>
        </mc:Choice>
        <mc:Fallback xmlns="">
          <p:sp>
            <p:nvSpPr>
              <p:cNvPr id="6" name="文本框 5">
                <a:extLst>
                  <a:ext uri="{FF2B5EF4-FFF2-40B4-BE49-F238E27FC236}">
                    <a16:creationId xmlns:a16="http://schemas.microsoft.com/office/drawing/2014/main" id="{7226A764-C8DA-46B8-AB6C-58D055361B97}"/>
                  </a:ext>
                </a:extLst>
              </p:cNvPr>
              <p:cNvSpPr txBox="1">
                <a:spLocks noRot="1" noChangeAspect="1" noMove="1" noResize="1" noEditPoints="1" noAdjustHandles="1" noChangeArrowheads="1" noChangeShapeType="1" noTextEdit="1"/>
              </p:cNvSpPr>
              <p:nvPr/>
            </p:nvSpPr>
            <p:spPr>
              <a:xfrm>
                <a:off x="467544" y="3717032"/>
                <a:ext cx="6057693" cy="1295932"/>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627280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xfrm>
            <a:off x="762000" y="260648"/>
            <a:ext cx="7620000" cy="1864568"/>
          </a:xfrm>
        </p:spPr>
        <p:txBody>
          <a:bodyPr/>
          <a:lstStyle/>
          <a:p>
            <a:r>
              <a:rPr lang="en-US" altLang="zh-CN" dirty="0"/>
              <a:t>Naïve</a:t>
            </a:r>
            <a:r>
              <a:rPr lang="zh-CN" altLang="en-US" dirty="0"/>
              <a:t>贝叶斯分类：多元模型</a:t>
            </a:r>
            <a:endParaRPr lang="en-US" dirty="0"/>
          </a:p>
        </p:txBody>
      </p:sp>
      <p:graphicFrame>
        <p:nvGraphicFramePr>
          <p:cNvPr id="5" name="Object 2"/>
          <p:cNvGraphicFramePr>
            <a:graphicFrameLocks noChangeAspect="1"/>
          </p:cNvGraphicFramePr>
          <p:nvPr/>
        </p:nvGraphicFramePr>
        <p:xfrm>
          <a:off x="1524000" y="3886201"/>
          <a:ext cx="6045200" cy="1103313"/>
        </p:xfrm>
        <a:graphic>
          <a:graphicData uri="http://schemas.openxmlformats.org/presentationml/2006/ole">
            <mc:AlternateContent xmlns:mc="http://schemas.openxmlformats.org/markup-compatibility/2006">
              <mc:Choice xmlns:v="urn:schemas-microsoft-com:vml" Requires="v">
                <p:oleObj spid="_x0000_s7853" name="Equation" r:id="rId3" imgW="2146300" imgH="393700" progId="Equation.3">
                  <p:embed/>
                </p:oleObj>
              </mc:Choice>
              <mc:Fallback>
                <p:oleObj name="Equation" r:id="rId3" imgW="2146300" imgH="393700" progId="Equation.3">
                  <p:embed/>
                  <p:pic>
                    <p:nvPicPr>
                      <p:cNvPr id="5" name="Object 2"/>
                      <p:cNvPicPr>
                        <a:picLocks noChangeAspect="1" noChangeArrowheads="1"/>
                      </p:cNvPicPr>
                      <p:nvPr/>
                    </p:nvPicPr>
                    <p:blipFill>
                      <a:blip r:embed="rId4"/>
                      <a:srcRect/>
                      <a:stretch>
                        <a:fillRect/>
                      </a:stretch>
                    </p:blipFill>
                    <p:spPr bwMode="auto">
                      <a:xfrm>
                        <a:off x="1524000" y="3886201"/>
                        <a:ext cx="6045200" cy="1103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685801" y="2438401"/>
            <a:ext cx="7620000" cy="1384995"/>
          </a:xfrm>
          <a:prstGeom prst="rect">
            <a:avLst/>
          </a:prstGeom>
          <a:noFill/>
        </p:spPr>
        <p:txBody>
          <a:bodyPr wrap="square" rtlCol="0">
            <a:spAutoFit/>
          </a:bodyPr>
          <a:lstStyle/>
          <a:p>
            <a:pPr eaLnBrk="1" hangingPunct="1"/>
            <a:r>
              <a:rPr lang="zh-CN" altLang="en-US" sz="2800" dirty="0">
                <a:latin typeface="Times New Roman" charset="0"/>
              </a:rPr>
              <a:t>假设：</a:t>
            </a:r>
            <a:endParaRPr lang="en-US" altLang="zh-CN" sz="2800" dirty="0">
              <a:latin typeface="Times New Roman" charset="0"/>
            </a:endParaRPr>
          </a:p>
          <a:p>
            <a:pPr eaLnBrk="1" hangingPunct="1"/>
            <a:r>
              <a:rPr lang="zh-CN" altLang="en-US" sz="2800" dirty="0">
                <a:latin typeface="Times New Roman" charset="0"/>
              </a:rPr>
              <a:t>        位置</a:t>
            </a:r>
            <a:r>
              <a:rPr lang="en-US" sz="2800" dirty="0">
                <a:latin typeface="Times New Roman" charset="0"/>
              </a:rPr>
              <a:t> </a:t>
            </a:r>
            <a:r>
              <a:rPr lang="en-US" sz="2800" dirty="0">
                <a:latin typeface="Calibri" charset="0"/>
                <a:sym typeface="Symbol" charset="0"/>
              </a:rPr>
              <a:t> </a:t>
            </a:r>
            <a:r>
              <a:rPr lang="zh-CN" altLang="en-US" sz="2800" dirty="0">
                <a:latin typeface="Calibri" charset="0"/>
                <a:sym typeface="Symbol" charset="0"/>
              </a:rPr>
              <a:t>所有文档中的词汇位置</a:t>
            </a:r>
            <a:r>
              <a:rPr lang="en-US" sz="2800" dirty="0">
                <a:latin typeface="Calibri" charset="0"/>
                <a:sym typeface="Symbol" charset="0"/>
              </a:rPr>
              <a:t>			</a:t>
            </a:r>
            <a:endParaRPr lang="en-US" sz="2800" i="1" dirty="0">
              <a:latin typeface="Times New Roman" charset="0"/>
            </a:endParaRPr>
          </a:p>
        </p:txBody>
      </p:sp>
    </p:spTree>
    <p:extLst>
      <p:ext uri="{BB962C8B-B14F-4D97-AF65-F5344CB8AC3E}">
        <p14:creationId xmlns:p14="http://schemas.microsoft.com/office/powerpoint/2010/main" val="216089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en-US" altLang="zh-CN" dirty="0"/>
              <a:t>Naïve</a:t>
            </a:r>
            <a:r>
              <a:rPr lang="zh-CN" altLang="en-US" dirty="0"/>
              <a:t>贝叶斯分类：多元模型</a:t>
            </a:r>
            <a:endParaRPr lang="en-US" dirty="0"/>
          </a:p>
        </p:txBody>
      </p:sp>
      <p:sp>
        <p:nvSpPr>
          <p:cNvPr id="54276" name="Rectangle 3"/>
          <p:cNvSpPr>
            <a:spLocks noGrp="1" noChangeArrowheads="1"/>
          </p:cNvSpPr>
          <p:nvPr>
            <p:ph idx="1"/>
          </p:nvPr>
        </p:nvSpPr>
        <p:spPr>
          <a:xfrm>
            <a:off x="827584" y="1810262"/>
            <a:ext cx="8168640" cy="3657600"/>
          </a:xfrm>
        </p:spPr>
        <p:txBody>
          <a:bodyPr>
            <a:normAutofit/>
          </a:bodyPr>
          <a:lstStyle/>
          <a:p>
            <a:r>
              <a:rPr lang="en-US" sz="2400" dirty="0" err="1">
                <a:latin typeface="Calibri" charset="0"/>
              </a:rPr>
              <a:t>问题</a:t>
            </a:r>
            <a:r>
              <a:rPr lang="zh-CN" altLang="en-US" sz="2400" dirty="0">
                <a:latin typeface="Calibri" charset="0"/>
              </a:rPr>
              <a:t>：</a:t>
            </a:r>
            <a:endParaRPr lang="en-US" sz="2400" dirty="0">
              <a:latin typeface="Calibri" charset="0"/>
            </a:endParaRPr>
          </a:p>
          <a:p>
            <a:endParaRPr lang="en-US" sz="2400" dirty="0">
              <a:latin typeface="Calibri" charset="0"/>
            </a:endParaRPr>
          </a:p>
          <a:p>
            <a:endParaRPr lang="en-US" sz="2400" dirty="0">
              <a:latin typeface="Calibri" charset="0"/>
            </a:endParaRPr>
          </a:p>
          <a:p>
            <a:endParaRPr lang="en-US" sz="2400" dirty="0">
              <a:latin typeface="Calibri" charset="0"/>
            </a:endParaRPr>
          </a:p>
          <a:p>
            <a:pPr marL="0" indent="0">
              <a:buNone/>
            </a:pPr>
            <a:r>
              <a:rPr lang="zh-CN" altLang="en-US" sz="2200" dirty="0">
                <a:latin typeface="Calibri" charset="0"/>
              </a:rPr>
              <a:t>    </a:t>
            </a:r>
            <a:r>
              <a:rPr lang="en-US" sz="2200" dirty="0" err="1">
                <a:latin typeface="Calibri" charset="0"/>
              </a:rPr>
              <a:t>多个小概率浮点数相乘</a:t>
            </a:r>
            <a:r>
              <a:rPr lang="en-US" sz="2200" dirty="0">
                <a:latin typeface="Calibri" charset="0"/>
              </a:rPr>
              <a:t>!</a:t>
            </a:r>
          </a:p>
          <a:p>
            <a:pPr marL="0" indent="0">
              <a:buNone/>
            </a:pPr>
            <a:r>
              <a:rPr lang="zh-CN" altLang="en-US" sz="2200" dirty="0">
                <a:latin typeface="Calibri" charset="0"/>
              </a:rPr>
              <a:t> </a:t>
            </a:r>
            <a:r>
              <a:rPr lang="en-US" sz="2200" dirty="0">
                <a:latin typeface="Calibri" charset="0"/>
              </a:rPr>
              <a:t>	.0006 * .0007 * .0009 * .01 * .5 * .000008….</a:t>
            </a:r>
          </a:p>
          <a:p>
            <a:pPr marL="0" indent="0">
              <a:buNone/>
            </a:pPr>
            <a:r>
              <a:rPr lang="zh-CN" altLang="en-US" sz="2200" dirty="0">
                <a:latin typeface="Calibri" charset="0"/>
              </a:rPr>
              <a:t>     </a:t>
            </a:r>
            <a:r>
              <a:rPr lang="en-US" sz="2200" dirty="0" err="1">
                <a:latin typeface="Calibri" charset="0"/>
              </a:rPr>
              <a:t>使用对数</a:t>
            </a:r>
            <a:r>
              <a:rPr lang="zh-CN" altLang="en-US" sz="2200" dirty="0">
                <a:latin typeface="Calibri" charset="0"/>
              </a:rPr>
              <a:t> </a:t>
            </a:r>
            <a:r>
              <a:rPr lang="en-US" sz="2200" dirty="0">
                <a:latin typeface="Calibri" charset="0"/>
              </a:rPr>
              <a:t>log(</a:t>
            </a:r>
            <a:r>
              <a:rPr lang="en-US" sz="2200" i="1" dirty="0">
                <a:latin typeface="Calibri" charset="0"/>
              </a:rPr>
              <a:t>ab</a:t>
            </a:r>
            <a:r>
              <a:rPr lang="en-US" sz="2200" dirty="0">
                <a:latin typeface="Calibri" charset="0"/>
              </a:rPr>
              <a:t>) = log(</a:t>
            </a:r>
            <a:r>
              <a:rPr lang="en-US" sz="2200" i="1" dirty="0">
                <a:latin typeface="Calibri" charset="0"/>
              </a:rPr>
              <a:t>a</a:t>
            </a:r>
            <a:r>
              <a:rPr lang="en-US" sz="2200" dirty="0">
                <a:latin typeface="Calibri" charset="0"/>
              </a:rPr>
              <a:t>) + log(</a:t>
            </a:r>
            <a:r>
              <a:rPr lang="en-US" sz="2200" i="1" dirty="0">
                <a:latin typeface="Calibri" charset="0"/>
              </a:rPr>
              <a:t>b</a:t>
            </a:r>
            <a:r>
              <a:rPr lang="en-US" sz="2200" dirty="0">
                <a:latin typeface="Calibri" charset="0"/>
              </a:rPr>
              <a:t>)</a:t>
            </a:r>
          </a:p>
          <a:p>
            <a:pPr marL="0" indent="0">
              <a:buNone/>
            </a:pPr>
            <a:r>
              <a:rPr lang="en-US" sz="2200" dirty="0">
                <a:latin typeface="Calibri" charset="0"/>
              </a:rPr>
              <a:t>	</a:t>
            </a:r>
            <a:r>
              <a:rPr lang="en-US" sz="2200" dirty="0" err="1">
                <a:latin typeface="Calibri" charset="0"/>
              </a:rPr>
              <a:t>相乘变相加</a:t>
            </a:r>
            <a:r>
              <a:rPr lang="en-US" sz="2200" dirty="0">
                <a:latin typeface="Calibri" charset="0"/>
              </a:rPr>
              <a:t>!</a:t>
            </a:r>
          </a:p>
          <a:p>
            <a:endParaRPr lang="en-US" sz="2000" dirty="0">
              <a:latin typeface="Calibri" charset="0"/>
            </a:endParaRPr>
          </a:p>
          <a:p>
            <a:endParaRPr lang="en-US" sz="2000" dirty="0">
              <a:latin typeface="Calibri" charset="0"/>
            </a:endParaRPr>
          </a:p>
          <a:p>
            <a:endParaRPr lang="en-US" sz="2000" dirty="0">
              <a:latin typeface="Calibri" charset="0"/>
            </a:endParaRPr>
          </a:p>
        </p:txBody>
      </p:sp>
      <p:graphicFrame>
        <p:nvGraphicFramePr>
          <p:cNvPr id="5" name="Object 2">
            <a:extLst>
              <a:ext uri="{FF2B5EF4-FFF2-40B4-BE49-F238E27FC236}">
                <a16:creationId xmlns:a16="http://schemas.microsoft.com/office/drawing/2014/main" id="{8A740B1F-5B8B-4E44-83B7-29DC285E29EE}"/>
              </a:ext>
            </a:extLst>
          </p:cNvPr>
          <p:cNvGraphicFramePr>
            <a:graphicFrameLocks noChangeAspect="1"/>
          </p:cNvGraphicFramePr>
          <p:nvPr>
            <p:extLst>
              <p:ext uri="{D42A27DB-BD31-4B8C-83A1-F6EECF244321}">
                <p14:modId xmlns:p14="http://schemas.microsoft.com/office/powerpoint/2010/main" val="1154360343"/>
              </p:ext>
            </p:extLst>
          </p:nvPr>
        </p:nvGraphicFramePr>
        <p:xfrm>
          <a:off x="1935956" y="2436679"/>
          <a:ext cx="5257800" cy="959605"/>
        </p:xfrm>
        <a:graphic>
          <a:graphicData uri="http://schemas.openxmlformats.org/presentationml/2006/ole">
            <mc:AlternateContent xmlns:mc="http://schemas.openxmlformats.org/markup-compatibility/2006">
              <mc:Choice xmlns:v="urn:schemas-microsoft-com:vml" Requires="v">
                <p:oleObj spid="_x0000_s38172" name="Equation" r:id="rId3" imgW="2146300" imgH="393700" progId="Equation.3">
                  <p:embed/>
                </p:oleObj>
              </mc:Choice>
              <mc:Fallback>
                <p:oleObj name="Equation" r:id="rId3" imgW="2146300" imgH="393700" progId="Equation.3">
                  <p:embed/>
                  <p:pic>
                    <p:nvPicPr>
                      <p:cNvPr id="5" name="Object 2">
                        <a:extLst>
                          <a:ext uri="{FF2B5EF4-FFF2-40B4-BE49-F238E27FC236}">
                            <a16:creationId xmlns:a16="http://schemas.microsoft.com/office/drawing/2014/main" id="{8A740B1F-5B8B-4E44-83B7-29DC285E29EE}"/>
                          </a:ext>
                        </a:extLst>
                      </p:cNvPr>
                      <p:cNvPicPr>
                        <a:picLocks noChangeAspect="1" noChangeArrowheads="1"/>
                      </p:cNvPicPr>
                      <p:nvPr/>
                    </p:nvPicPr>
                    <p:blipFill>
                      <a:blip r:embed="rId4"/>
                      <a:srcRect/>
                      <a:stretch>
                        <a:fillRect/>
                      </a:stretch>
                    </p:blipFill>
                    <p:spPr bwMode="auto">
                      <a:xfrm>
                        <a:off x="1935956" y="2436679"/>
                        <a:ext cx="5257800" cy="9596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5532CB85-9908-D74E-A919-416BFC3B4CA2}"/>
              </a:ext>
            </a:extLst>
          </p:cNvPr>
          <p:cNvPicPr>
            <a:picLocks noChangeAspect="1"/>
          </p:cNvPicPr>
          <p:nvPr/>
        </p:nvPicPr>
        <p:blipFill>
          <a:blip r:embed="rId5"/>
          <a:stretch>
            <a:fillRect/>
          </a:stretch>
        </p:blipFill>
        <p:spPr>
          <a:xfrm>
            <a:off x="1547664" y="5301208"/>
            <a:ext cx="5740399" cy="937646"/>
          </a:xfrm>
          <a:prstGeom prst="rect">
            <a:avLst/>
          </a:prstGeom>
        </p:spPr>
      </p:pic>
    </p:spTree>
    <p:extLst>
      <p:ext uri="{BB962C8B-B14F-4D97-AF65-F5344CB8AC3E}">
        <p14:creationId xmlns:p14="http://schemas.microsoft.com/office/powerpoint/2010/main" val="419017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71600" y="1179316"/>
            <a:ext cx="7467600" cy="742950"/>
          </a:xfrm>
        </p:spPr>
        <p:txBody>
          <a:bodyPr/>
          <a:lstStyle/>
          <a:p>
            <a:pPr eaLnBrk="1" hangingPunct="1"/>
            <a:r>
              <a:rPr lang="en-US" altLang="zh-CN" dirty="0"/>
              <a:t>Naïve</a:t>
            </a:r>
            <a:r>
              <a:rPr lang="zh-CN" altLang="en-US" dirty="0"/>
              <a:t>贝叶斯分类：学习方法</a:t>
            </a:r>
            <a:endParaRPr lang="en-US" dirty="0">
              <a:latin typeface="Calibri" charset="0"/>
              <a:ea typeface="ＭＳ Ｐゴシック" charset="0"/>
              <a:cs typeface="ＭＳ Ｐゴシック" charset="0"/>
            </a:endParaRPr>
          </a:p>
        </p:txBody>
      </p:sp>
      <p:sp>
        <p:nvSpPr>
          <p:cNvPr id="41986" name="Rectangle 3"/>
          <p:cNvSpPr>
            <a:spLocks noGrp="1" noChangeArrowheads="1"/>
          </p:cNvSpPr>
          <p:nvPr>
            <p:ph type="body" idx="1"/>
          </p:nvPr>
        </p:nvSpPr>
        <p:spPr>
          <a:xfrm>
            <a:off x="533400" y="2209800"/>
            <a:ext cx="8077200" cy="1447800"/>
          </a:xfrm>
        </p:spPr>
        <p:txBody>
          <a:bodyPr/>
          <a:lstStyle/>
          <a:p>
            <a:pPr eaLnBrk="1" hangingPunct="1"/>
            <a:r>
              <a:rPr lang="zh-CN" altLang="en-US" dirty="0">
                <a:latin typeface="楷体" panose="02010609060101010101" pitchFamily="49" charset="-122"/>
                <a:cs typeface="ＭＳ Ｐゴシック" charset="0"/>
              </a:rPr>
              <a:t>最初想法：最大似然估计</a:t>
            </a:r>
            <a:endParaRPr lang="en-US" dirty="0">
              <a:latin typeface="Calibri" charset="0"/>
              <a:ea typeface="ＭＳ Ｐゴシック" charset="0"/>
              <a:cs typeface="ＭＳ Ｐゴシック" charset="0"/>
            </a:endParaRPr>
          </a:p>
          <a:p>
            <a:pPr lvl="1" eaLnBrk="1" hangingPunct="1"/>
            <a:r>
              <a:rPr lang="zh-CN" altLang="en-US" dirty="0">
                <a:latin typeface="楷体" panose="02010609060101010101" pitchFamily="49" charset="-122"/>
              </a:rPr>
              <a:t>计算词语频率</a:t>
            </a:r>
            <a:endParaRPr lang="en-US" dirty="0">
              <a:latin typeface="楷体" panose="02010609060101010101" pitchFamily="49" charset="-122"/>
            </a:endParaRPr>
          </a:p>
        </p:txBody>
      </p:sp>
      <p:sp>
        <p:nvSpPr>
          <p:cNvPr id="41990" name="TextBox 20"/>
          <p:cNvSpPr txBox="1">
            <a:spLocks noChangeArrowheads="1"/>
          </p:cNvSpPr>
          <p:nvPr/>
        </p:nvSpPr>
        <p:spPr bwMode="auto">
          <a:xfrm>
            <a:off x="7620001" y="789771"/>
            <a:ext cx="103365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r>
              <a:rPr lang="en-US" sz="1600">
                <a:solidFill>
                  <a:srgbClr val="FBFCFF"/>
                </a:solidFill>
              </a:rPr>
              <a:t>Sec.13.3</a:t>
            </a:r>
          </a:p>
        </p:txBody>
      </p:sp>
      <p:graphicFrame>
        <p:nvGraphicFramePr>
          <p:cNvPr id="60" name="Object 2"/>
          <p:cNvGraphicFramePr>
            <a:graphicFrameLocks noChangeAspect="1"/>
          </p:cNvGraphicFramePr>
          <p:nvPr/>
        </p:nvGraphicFramePr>
        <p:xfrm>
          <a:off x="2530032" y="4523754"/>
          <a:ext cx="3870769" cy="1292846"/>
        </p:xfrm>
        <a:graphic>
          <a:graphicData uri="http://schemas.openxmlformats.org/presentationml/2006/ole">
            <mc:AlternateContent xmlns:mc="http://schemas.openxmlformats.org/markup-compatibility/2006">
              <mc:Choice xmlns:v="urn:schemas-microsoft-com:vml" Requires="v">
                <p:oleObj spid="_x0000_s47448" name="Equation" r:id="rId3" imgW="1739900" imgH="584200" progId="Equation.3">
                  <p:embed/>
                </p:oleObj>
              </mc:Choice>
              <mc:Fallback>
                <p:oleObj name="Equation" r:id="rId3" imgW="1739900" imgH="584200" progId="Equation.3">
                  <p:embed/>
                  <p:pic>
                    <p:nvPicPr>
                      <p:cNvPr id="60" name="Object 2"/>
                      <p:cNvPicPr>
                        <a:picLocks noChangeAspect="1" noChangeArrowheads="1"/>
                      </p:cNvPicPr>
                      <p:nvPr/>
                    </p:nvPicPr>
                    <p:blipFill>
                      <a:blip r:embed="rId4"/>
                      <a:srcRect/>
                      <a:stretch>
                        <a:fillRect/>
                      </a:stretch>
                    </p:blipFill>
                    <p:spPr bwMode="auto">
                      <a:xfrm>
                        <a:off x="2530032" y="4523754"/>
                        <a:ext cx="3870769" cy="1292846"/>
                      </a:xfrm>
                      <a:prstGeom prst="rect">
                        <a:avLst/>
                      </a:prstGeom>
                      <a:noFill/>
                      <a:ln>
                        <a:noFill/>
                      </a:ln>
                      <a:effectLst/>
                    </p:spPr>
                  </p:pic>
                </p:oleObj>
              </mc:Fallback>
            </mc:AlternateContent>
          </a:graphicData>
        </a:graphic>
      </p:graphicFrame>
      <p:graphicFrame>
        <p:nvGraphicFramePr>
          <p:cNvPr id="61" name="Object 3"/>
          <p:cNvGraphicFramePr>
            <a:graphicFrameLocks noChangeAspect="1"/>
          </p:cNvGraphicFramePr>
          <p:nvPr/>
        </p:nvGraphicFramePr>
        <p:xfrm>
          <a:off x="3009520" y="3450205"/>
          <a:ext cx="3524249" cy="980695"/>
        </p:xfrm>
        <a:graphic>
          <a:graphicData uri="http://schemas.openxmlformats.org/presentationml/2006/ole">
            <mc:AlternateContent xmlns:mc="http://schemas.openxmlformats.org/markup-compatibility/2006">
              <mc:Choice xmlns:v="urn:schemas-microsoft-com:vml" Requires="v">
                <p:oleObj spid="_x0000_s47449" name="Equation" r:id="rId5" imgW="1587500" imgH="444500" progId="Equation.3">
                  <p:embed/>
                </p:oleObj>
              </mc:Choice>
              <mc:Fallback>
                <p:oleObj name="Equation" r:id="rId5" imgW="1587500" imgH="444500" progId="Equation.3">
                  <p:embed/>
                  <p:pic>
                    <p:nvPicPr>
                      <p:cNvPr id="61" name="Object 3"/>
                      <p:cNvPicPr>
                        <a:picLocks noChangeAspect="1" noChangeArrowheads="1"/>
                      </p:cNvPicPr>
                      <p:nvPr/>
                    </p:nvPicPr>
                    <p:blipFill>
                      <a:blip r:embed="rId6"/>
                      <a:srcRect/>
                      <a:stretch>
                        <a:fillRect/>
                      </a:stretch>
                    </p:blipFill>
                    <p:spPr bwMode="auto">
                      <a:xfrm>
                        <a:off x="3009520" y="3450205"/>
                        <a:ext cx="3524249" cy="9806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329770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Grp="1" noChangeArrowheads="1"/>
          </p:cNvSpPr>
          <p:nvPr>
            <p:ph type="body" idx="1"/>
          </p:nvPr>
        </p:nvSpPr>
        <p:spPr>
          <a:xfrm>
            <a:off x="457200" y="3886200"/>
            <a:ext cx="8305800" cy="622920"/>
          </a:xfrm>
        </p:spPr>
        <p:txBody>
          <a:bodyPr/>
          <a:lstStyle/>
          <a:p>
            <a:pPr>
              <a:lnSpc>
                <a:spcPct val="90000"/>
              </a:lnSpc>
            </a:pPr>
            <a:r>
              <a:rPr lang="zh-CN" altLang="en-US" dirty="0">
                <a:latin typeface="楷体" panose="02010609060101010101" pitchFamily="49" charset="-122"/>
                <a:cs typeface="Calibri"/>
              </a:rPr>
              <a:t>类别为</a:t>
            </a:r>
            <a:r>
              <a:rPr lang="en-US" altLang="zh-CN" i="1" dirty="0">
                <a:ea typeface="ＭＳ Ｐゴシック" charset="0"/>
                <a:cs typeface="Calibri"/>
              </a:rPr>
              <a:t>j</a:t>
            </a:r>
            <a:r>
              <a:rPr lang="zh-CN" altLang="en-US" dirty="0">
                <a:latin typeface="楷体" panose="02010609060101010101" pitchFamily="49" charset="-122"/>
                <a:cs typeface="Calibri"/>
              </a:rPr>
              <a:t>的大量文档来统计词项频率</a:t>
            </a:r>
            <a:endParaRPr lang="en-US" sz="2200" dirty="0">
              <a:latin typeface="Calibri"/>
              <a:ea typeface="ＭＳ Ｐゴシック" charset="0"/>
              <a:cs typeface="Calibri"/>
            </a:endParaRPr>
          </a:p>
          <a:p>
            <a:pPr eaLnBrk="1" hangingPunct="1">
              <a:lnSpc>
                <a:spcPct val="90000"/>
              </a:lnSpc>
            </a:pPr>
            <a:endParaRPr lang="en-US" sz="2200" dirty="0">
              <a:latin typeface="Calibri"/>
              <a:ea typeface="ＭＳ Ｐゴシック" charset="0"/>
              <a:cs typeface="Calibri"/>
            </a:endParaRPr>
          </a:p>
        </p:txBody>
      </p:sp>
      <p:sp>
        <p:nvSpPr>
          <p:cNvPr id="58370" name="Rectangle 2"/>
          <p:cNvSpPr>
            <a:spLocks noGrp="1" noChangeArrowheads="1"/>
          </p:cNvSpPr>
          <p:nvPr>
            <p:ph type="title"/>
          </p:nvPr>
        </p:nvSpPr>
        <p:spPr/>
        <p:txBody>
          <a:bodyPr/>
          <a:lstStyle/>
          <a:p>
            <a:pPr eaLnBrk="1" hangingPunct="1"/>
            <a:r>
              <a:rPr lang="en-US" altLang="zh-CN" dirty="0"/>
              <a:t>Naïve</a:t>
            </a:r>
            <a:r>
              <a:rPr lang="zh-CN" altLang="en-US" dirty="0"/>
              <a:t>贝叶斯分类：学习方法</a:t>
            </a:r>
            <a:endParaRPr lang="en-US" dirty="0">
              <a:latin typeface="Calibri"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58373" name="Text Box 6"/>
              <p:cNvSpPr txBox="1">
                <a:spLocks noChangeArrowheads="1"/>
              </p:cNvSpPr>
              <p:nvPr/>
            </p:nvSpPr>
            <p:spPr bwMode="auto">
              <a:xfrm>
                <a:off x="3657600" y="2590801"/>
                <a:ext cx="5257800" cy="86523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algn="ctr"/>
                <a:r>
                  <a:rPr lang="zh-CN" altLang="en-US" dirty="0">
                    <a:latin typeface="楷体" panose="02010609060101010101" pitchFamily="49" charset="-122"/>
                    <a:ea typeface="楷体" panose="02010609060101010101" pitchFamily="49" charset="-122"/>
                    <a:cs typeface="Calibri"/>
                  </a:rPr>
                  <a:t>标注类别为</a:t>
                </a:r>
                <a14:m>
                  <m:oMath xmlns:m="http://schemas.openxmlformats.org/officeDocument/2006/math">
                    <m:sSub>
                      <m:sSubPr>
                        <m:ctrlPr>
                          <a:rPr lang="en-US" altLang="zh-CN" i="1">
                            <a:latin typeface="Cambria Math" panose="02040503050406030204" pitchFamily="18" charset="0"/>
                            <a:ea typeface="楷体" panose="02010609060101010101" pitchFamily="49" charset="-122"/>
                            <a:cs typeface="Calibri"/>
                          </a:rPr>
                        </m:ctrlPr>
                      </m:sSubPr>
                      <m:e>
                        <m:r>
                          <a:rPr lang="en-US" altLang="zh-CN" b="0" i="1" smtClean="0">
                            <a:latin typeface="Cambria Math" panose="02040503050406030204" pitchFamily="18" charset="0"/>
                            <a:ea typeface="楷体" panose="02010609060101010101" pitchFamily="49" charset="-122"/>
                            <a:cs typeface="Calibri"/>
                          </a:rPr>
                          <m:t>𝑐</m:t>
                        </m:r>
                      </m:e>
                      <m:sub>
                        <m:r>
                          <a:rPr lang="en-US" altLang="zh-CN" i="1" smtClean="0">
                            <a:latin typeface="Cambria Math" panose="02040503050406030204" pitchFamily="18" charset="0"/>
                            <a:ea typeface="楷体" panose="02010609060101010101" pitchFamily="49" charset="-122"/>
                            <a:cs typeface="Calibri"/>
                          </a:rPr>
                          <m:t>𝑗</m:t>
                        </m:r>
                      </m:sub>
                    </m:sSub>
                  </m:oMath>
                </a14:m>
                <a:r>
                  <a:rPr lang="zh-CN" altLang="en-US" dirty="0">
                    <a:latin typeface="楷体" panose="02010609060101010101" pitchFamily="49" charset="-122"/>
                    <a:ea typeface="楷体" panose="02010609060101010101" pitchFamily="49" charset="-122"/>
                    <a:cs typeface="Calibri"/>
                  </a:rPr>
                  <a:t>的文档中词</a:t>
                </a:r>
                <a14:m>
                  <m:oMath xmlns:m="http://schemas.openxmlformats.org/officeDocument/2006/math">
                    <m:sSub>
                      <m:sSubPr>
                        <m:ctrlPr>
                          <a:rPr lang="en-US" altLang="zh-CN" i="1" smtClean="0">
                            <a:latin typeface="Cambria Math" panose="02040503050406030204" pitchFamily="18" charset="0"/>
                            <a:ea typeface="楷体" panose="02010609060101010101" pitchFamily="49" charset="-122"/>
                            <a:cs typeface="Calibri"/>
                          </a:rPr>
                        </m:ctrlPr>
                      </m:sSubPr>
                      <m:e>
                        <m:r>
                          <a:rPr lang="en-US" altLang="zh-CN" b="0" i="1" smtClean="0">
                            <a:latin typeface="Cambria Math" panose="02040503050406030204" pitchFamily="18" charset="0"/>
                            <a:ea typeface="楷体" panose="02010609060101010101" pitchFamily="49" charset="-122"/>
                            <a:cs typeface="Calibri"/>
                          </a:rPr>
                          <m:t>𝑤</m:t>
                        </m:r>
                      </m:e>
                      <m:sub>
                        <m:r>
                          <a:rPr lang="en-US" altLang="zh-CN" b="0" i="1" smtClean="0">
                            <a:latin typeface="Cambria Math" panose="02040503050406030204" pitchFamily="18" charset="0"/>
                            <a:ea typeface="楷体" panose="02010609060101010101" pitchFamily="49" charset="-122"/>
                            <a:cs typeface="Calibri"/>
                          </a:rPr>
                          <m:t>𝑖</m:t>
                        </m:r>
                      </m:sub>
                    </m:sSub>
                  </m:oMath>
                </a14:m>
                <a:r>
                  <a:rPr lang="zh-CN" altLang="en-US" dirty="0">
                    <a:latin typeface="楷体" panose="02010609060101010101" pitchFamily="49" charset="-122"/>
                    <a:ea typeface="楷体" panose="02010609060101010101" pitchFamily="49" charset="-122"/>
                    <a:cs typeface="Calibri"/>
                  </a:rPr>
                  <a:t>的频次在文档中所有词项中</a:t>
                </a:r>
                <a14:m>
                  <m:oMath xmlns:m="http://schemas.openxmlformats.org/officeDocument/2006/math">
                    <m:r>
                      <a:rPr lang="en-US" altLang="zh-CN" b="0" i="1" smtClean="0">
                        <a:latin typeface="Cambria Math" panose="02040503050406030204" pitchFamily="18" charset="0"/>
                        <a:ea typeface="楷体" panose="02010609060101010101" pitchFamily="49" charset="-122"/>
                        <a:cs typeface="Calibri"/>
                      </a:rPr>
                      <m:t>𝑤</m:t>
                    </m:r>
                    <m:r>
                      <a:rPr lang="en-US" altLang="zh-CN" b="0" i="1" smtClean="0">
                        <a:latin typeface="Cambria Math" panose="02040503050406030204" pitchFamily="18" charset="0"/>
                        <a:ea typeface="Cambria Math" panose="02040503050406030204" pitchFamily="18" charset="0"/>
                        <a:cs typeface="Calibri"/>
                      </a:rPr>
                      <m:t>∈</m:t>
                    </m:r>
                    <m:r>
                      <a:rPr lang="en-US" altLang="zh-CN" b="0" i="1" smtClean="0">
                        <a:latin typeface="Cambria Math" panose="02040503050406030204" pitchFamily="18" charset="0"/>
                        <a:ea typeface="Cambria Math" panose="02040503050406030204" pitchFamily="18" charset="0"/>
                        <a:cs typeface="Calibri"/>
                      </a:rPr>
                      <m:t>𝑉</m:t>
                    </m:r>
                  </m:oMath>
                </a14:m>
                <a:r>
                  <a:rPr lang="zh-CN" altLang="en-US" dirty="0">
                    <a:latin typeface="楷体" panose="02010609060101010101" pitchFamily="49" charset="-122"/>
                    <a:ea typeface="楷体" panose="02010609060101010101" pitchFamily="49" charset="-122"/>
                    <a:cs typeface="Calibri"/>
                  </a:rPr>
                  <a:t>所占的比例</a:t>
                </a:r>
                <a:endParaRPr lang="en-US" i="1" baseline="-25000" dirty="0">
                  <a:latin typeface="楷体" panose="02010609060101010101" pitchFamily="49" charset="-122"/>
                  <a:ea typeface="楷体" panose="02010609060101010101" pitchFamily="49" charset="-122"/>
                  <a:cs typeface="Calibri"/>
                </a:endParaRPr>
              </a:p>
            </p:txBody>
          </p:sp>
        </mc:Choice>
        <mc:Fallback xmlns="">
          <p:sp>
            <p:nvSpPr>
              <p:cNvPr id="58373" name="Text Box 6"/>
              <p:cNvSpPr txBox="1">
                <a:spLocks noRot="1" noChangeAspect="1" noMove="1" noResize="1" noEditPoints="1" noAdjustHandles="1" noChangeArrowheads="1" noChangeShapeType="1" noTextEdit="1"/>
              </p:cNvSpPr>
              <p:nvPr/>
            </p:nvSpPr>
            <p:spPr bwMode="auto">
              <a:xfrm>
                <a:off x="3657600" y="2590801"/>
                <a:ext cx="5257800" cy="865237"/>
              </a:xfrm>
              <a:prstGeom prst="rect">
                <a:avLst/>
              </a:prstGeom>
              <a:blipFill>
                <a:blip r:embed="rId3"/>
                <a:stretch>
                  <a:fillRect t="-8824" b="-1323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aphicFrame>
        <p:nvGraphicFramePr>
          <p:cNvPr id="6" name="Object 2"/>
          <p:cNvGraphicFramePr>
            <a:graphicFrameLocks noChangeAspect="1"/>
          </p:cNvGraphicFramePr>
          <p:nvPr/>
        </p:nvGraphicFramePr>
        <p:xfrm>
          <a:off x="304800" y="2590800"/>
          <a:ext cx="3192462" cy="1066290"/>
        </p:xfrm>
        <a:graphic>
          <a:graphicData uri="http://schemas.openxmlformats.org/presentationml/2006/ole">
            <mc:AlternateContent xmlns:mc="http://schemas.openxmlformats.org/markup-compatibility/2006">
              <mc:Choice xmlns:v="urn:schemas-microsoft-com:vml" Requires="v">
                <p:oleObj spid="_x0000_s9901" name="Equation" r:id="rId4" imgW="1739900" imgH="584200" progId="Equation.3">
                  <p:embed/>
                </p:oleObj>
              </mc:Choice>
              <mc:Fallback>
                <p:oleObj name="Equation" r:id="rId4" imgW="1739900" imgH="584200" progId="Equation.3">
                  <p:embed/>
                  <p:pic>
                    <p:nvPicPr>
                      <p:cNvPr id="6" name="Object 2"/>
                      <p:cNvPicPr>
                        <a:picLocks noChangeAspect="1" noChangeArrowheads="1"/>
                      </p:cNvPicPr>
                      <p:nvPr/>
                    </p:nvPicPr>
                    <p:blipFill>
                      <a:blip r:embed="rId5"/>
                      <a:srcRect/>
                      <a:stretch>
                        <a:fillRect/>
                      </a:stretch>
                    </p:blipFill>
                    <p:spPr bwMode="auto">
                      <a:xfrm>
                        <a:off x="304800" y="2590800"/>
                        <a:ext cx="3192462" cy="10662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50686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altLang="zh-CN" dirty="0"/>
              <a:t>Naïve</a:t>
            </a:r>
            <a:r>
              <a:rPr lang="zh-CN" altLang="en-US" dirty="0"/>
              <a:t>贝叶斯分类：学习方法</a:t>
            </a:r>
            <a:endParaRPr lang="en-US" dirty="0">
              <a:latin typeface="Calibri" charset="0"/>
              <a:ea typeface="ＭＳ Ｐゴシック" charset="0"/>
              <a:cs typeface="ＭＳ Ｐゴシック" charset="0"/>
            </a:endParaRPr>
          </a:p>
        </p:txBody>
      </p:sp>
      <p:sp>
        <p:nvSpPr>
          <p:cNvPr id="43010" name="Rectangle 4"/>
          <p:cNvSpPr>
            <a:spLocks noGrp="1" noChangeArrowheads="1"/>
          </p:cNvSpPr>
          <p:nvPr>
            <p:ph type="body" sz="half" idx="4294967295"/>
          </p:nvPr>
        </p:nvSpPr>
        <p:spPr>
          <a:xfrm>
            <a:off x="457200" y="2285999"/>
            <a:ext cx="8077200" cy="1853059"/>
          </a:xfrm>
        </p:spPr>
        <p:txBody>
          <a:bodyPr/>
          <a:lstStyle/>
          <a:p>
            <a:pPr eaLnBrk="1" hangingPunct="1">
              <a:lnSpc>
                <a:spcPct val="90000"/>
              </a:lnSpc>
            </a:pPr>
            <a:r>
              <a:rPr lang="zh-CN" altLang="en-US" dirty="0">
                <a:latin typeface="楷体" panose="02010609060101010101" pitchFamily="49" charset="-122"/>
                <a:cs typeface="ＭＳ Ｐゴシック" charset="0"/>
              </a:rPr>
              <a:t>训练文本部分词汇未出现，如</a:t>
            </a:r>
            <a:r>
              <a:rPr lang="en-US" altLang="zh-CN" dirty="0">
                <a:latin typeface="楷体" panose="02010609060101010101" pitchFamily="49" charset="-122"/>
                <a:cs typeface="ＭＳ Ｐゴシック" charset="0"/>
              </a:rPr>
              <a:t>(</a:t>
            </a:r>
            <a:r>
              <a:rPr lang="zh-CN" altLang="en-US" b="1" i="1" dirty="0">
                <a:latin typeface="楷体" panose="02010609060101010101" pitchFamily="49" charset="-122"/>
                <a:cs typeface="ＭＳ Ｐゴシック" charset="0"/>
              </a:rPr>
              <a:t>精彩</a:t>
            </a:r>
            <a:r>
              <a:rPr lang="en-US" altLang="zh-CN" b="1" i="1" dirty="0">
                <a:latin typeface="楷体" panose="02010609060101010101" pitchFamily="49" charset="-122"/>
                <a:cs typeface="ＭＳ Ｐゴシック" charset="0"/>
              </a:rPr>
              <a:t>)</a:t>
            </a:r>
            <a:r>
              <a:rPr lang="zh-CN" altLang="en-US" dirty="0">
                <a:latin typeface="楷体" panose="02010609060101010101" pitchFamily="49" charset="-122"/>
                <a:cs typeface="ＭＳ Ｐゴシック" charset="0"/>
              </a:rPr>
              <a:t>在正向文本</a:t>
            </a:r>
            <a:r>
              <a:rPr lang="en-US" altLang="zh-CN" dirty="0">
                <a:cs typeface="ＭＳ Ｐゴシック" charset="0"/>
              </a:rPr>
              <a:t>(</a:t>
            </a:r>
            <a:r>
              <a:rPr lang="en-US" altLang="zh-CN" b="1" dirty="0">
                <a:cs typeface="ＭＳ Ｐゴシック" charset="0"/>
              </a:rPr>
              <a:t>positive)</a:t>
            </a:r>
            <a:r>
              <a:rPr lang="zh-CN" altLang="en-US" dirty="0">
                <a:latin typeface="楷体" panose="02010609060101010101" pitchFamily="49" charset="-122"/>
                <a:cs typeface="ＭＳ Ｐゴシック" charset="0"/>
              </a:rPr>
              <a:t>中未出现？</a:t>
            </a:r>
            <a:endParaRPr lang="en-US" dirty="0">
              <a:latin typeface="楷体" panose="02010609060101010101" pitchFamily="49" charset="-122"/>
              <a:cs typeface="ＭＳ Ｐゴシック" charset="0"/>
            </a:endParaRPr>
          </a:p>
          <a:p>
            <a:pPr lvl="1" eaLnBrk="1" hangingPunct="1">
              <a:lnSpc>
                <a:spcPct val="90000"/>
              </a:lnSpc>
            </a:pPr>
            <a:endParaRPr lang="en-US" dirty="0">
              <a:latin typeface="Calibri" charset="0"/>
              <a:ea typeface="ＭＳ Ｐゴシック" charset="0"/>
            </a:endParaRPr>
          </a:p>
          <a:p>
            <a:pPr lvl="1" eaLnBrk="1" hangingPunct="1">
              <a:lnSpc>
                <a:spcPct val="90000"/>
              </a:lnSpc>
            </a:pPr>
            <a:endParaRPr lang="en-US" dirty="0">
              <a:latin typeface="Calibri" charset="0"/>
              <a:ea typeface="ＭＳ Ｐゴシック" charset="0"/>
            </a:endParaRPr>
          </a:p>
          <a:p>
            <a:pPr marL="0" indent="0" eaLnBrk="1" hangingPunct="1">
              <a:lnSpc>
                <a:spcPct val="90000"/>
              </a:lnSpc>
              <a:buNone/>
            </a:pPr>
            <a:endParaRPr lang="en-US" dirty="0">
              <a:latin typeface="Calibri" charset="0"/>
              <a:ea typeface="ＭＳ Ｐゴシック" charset="0"/>
            </a:endParaRPr>
          </a:p>
          <a:p>
            <a:pPr marL="0" indent="0" eaLnBrk="1" hangingPunct="1">
              <a:lnSpc>
                <a:spcPct val="90000"/>
              </a:lnSpc>
              <a:buNone/>
            </a:pPr>
            <a:endParaRPr lang="en-US" sz="600" dirty="0">
              <a:latin typeface="Calibri" charset="0"/>
              <a:ea typeface="ＭＳ Ｐゴシック" charset="0"/>
              <a:cs typeface="ＭＳ Ｐゴシック" charset="0"/>
            </a:endParaRPr>
          </a:p>
          <a:p>
            <a:pPr eaLnBrk="1" hangingPunct="1">
              <a:lnSpc>
                <a:spcPct val="90000"/>
              </a:lnSpc>
            </a:pPr>
            <a:r>
              <a:rPr lang="zh-CN" altLang="en-US" dirty="0">
                <a:latin typeface="楷体" panose="02010609060101010101" pitchFamily="49" charset="-122"/>
                <a:cs typeface="ＭＳ Ｐゴシック" charset="0"/>
              </a:rPr>
              <a:t>无论文档中出现任何特征词，后验概率均为</a:t>
            </a:r>
            <a:r>
              <a:rPr lang="en-US" altLang="zh-CN" dirty="0">
                <a:latin typeface="楷体" panose="02010609060101010101" pitchFamily="49" charset="-122"/>
                <a:cs typeface="ＭＳ Ｐゴシック" charset="0"/>
              </a:rPr>
              <a:t>0</a:t>
            </a:r>
            <a:r>
              <a:rPr lang="zh-CN" altLang="en-US" dirty="0">
                <a:latin typeface="楷体" panose="02010609060101010101" pitchFamily="49" charset="-122"/>
                <a:cs typeface="ＭＳ Ｐゴシック" charset="0"/>
              </a:rPr>
              <a:t>！</a:t>
            </a:r>
            <a:endParaRPr lang="en-US" dirty="0">
              <a:latin typeface="楷体" panose="02010609060101010101" pitchFamily="49" charset="-122"/>
              <a:cs typeface="ＭＳ Ｐゴシック" charset="0"/>
            </a:endParaRPr>
          </a:p>
        </p:txBody>
      </p:sp>
      <p:graphicFrame>
        <p:nvGraphicFramePr>
          <p:cNvPr id="43012" name="Object 3"/>
          <p:cNvGraphicFramePr>
            <a:graphicFrameLocks noChangeAspect="1"/>
          </p:cNvGraphicFramePr>
          <p:nvPr>
            <p:extLst>
              <p:ext uri="{D42A27DB-BD31-4B8C-83A1-F6EECF244321}">
                <p14:modId xmlns:p14="http://schemas.microsoft.com/office/powerpoint/2010/main" val="711621969"/>
              </p:ext>
            </p:extLst>
          </p:nvPr>
        </p:nvGraphicFramePr>
        <p:xfrm>
          <a:off x="2123728" y="4139058"/>
          <a:ext cx="4194175" cy="622300"/>
        </p:xfrm>
        <a:graphic>
          <a:graphicData uri="http://schemas.openxmlformats.org/presentationml/2006/ole">
            <mc:AlternateContent xmlns:mc="http://schemas.openxmlformats.org/markup-compatibility/2006">
              <mc:Choice xmlns:v="urn:schemas-microsoft-com:vml" Requires="v">
                <p:oleObj spid="_x0000_s58377" name="Equation" r:id="rId3" imgW="1968500" imgH="292100" progId="Equation.3">
                  <p:embed/>
                </p:oleObj>
              </mc:Choice>
              <mc:Fallback>
                <p:oleObj name="Equation" r:id="rId3" imgW="1968500" imgH="292100" progId="Equation.3">
                  <p:embed/>
                  <p:pic>
                    <p:nvPicPr>
                      <p:cNvPr id="43012" name="Object 3"/>
                      <p:cNvPicPr>
                        <a:picLocks noChangeAspect="1" noChangeArrowheads="1"/>
                      </p:cNvPicPr>
                      <p:nvPr/>
                    </p:nvPicPr>
                    <p:blipFill>
                      <a:blip r:embed="rId4"/>
                      <a:srcRect/>
                      <a:stretch>
                        <a:fillRect/>
                      </a:stretch>
                    </p:blipFill>
                    <p:spPr bwMode="auto">
                      <a:xfrm>
                        <a:off x="2123728" y="4139058"/>
                        <a:ext cx="4194175" cy="622300"/>
                      </a:xfrm>
                      <a:prstGeom prst="rect">
                        <a:avLst/>
                      </a:prstGeom>
                      <a:noFill/>
                      <a:ln>
                        <a:noFill/>
                      </a:ln>
                      <a:effectLst/>
                    </p:spPr>
                  </p:pic>
                </p:oleObj>
              </mc:Fallback>
            </mc:AlternateContent>
          </a:graphicData>
        </a:graphic>
      </p:graphicFrame>
      <p:sp>
        <p:nvSpPr>
          <p:cNvPr id="7" name="内容占位符 2">
            <a:extLst>
              <a:ext uri="{FF2B5EF4-FFF2-40B4-BE49-F238E27FC236}">
                <a16:creationId xmlns:a16="http://schemas.microsoft.com/office/drawing/2014/main" id="{9025D9A6-27B9-460D-8683-AB0375AEF9B4}"/>
              </a:ext>
            </a:extLst>
          </p:cNvPr>
          <p:cNvSpPr txBox="1">
            <a:spLocks/>
          </p:cNvSpPr>
          <p:nvPr/>
        </p:nvSpPr>
        <p:spPr>
          <a:xfrm>
            <a:off x="457200" y="1600200"/>
            <a:ext cx="8229600" cy="44561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楷体"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楷体"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楷体"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楷体"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楷体"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3600" kern="0" dirty="0"/>
              <a:t>存在问题</a:t>
            </a:r>
            <a:endParaRPr lang="en-US" altLang="zh-CN" sz="3600" kern="0"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B02D6C-3DCE-40BD-BC85-BF60A54CBB72}"/>
                  </a:ext>
                </a:extLst>
              </p:cNvPr>
              <p:cNvSpPr txBox="1"/>
              <p:nvPr/>
            </p:nvSpPr>
            <p:spPr>
              <a:xfrm>
                <a:off x="1475656" y="3259136"/>
                <a:ext cx="6937399" cy="7745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000000"/>
                              </a:solidFill>
                              <a:latin typeface="Cambria Math" panose="02040503050406030204" pitchFamily="18" charset="0"/>
                            </a:rPr>
                          </m:ctrlPr>
                        </m:accPr>
                        <m:e>
                          <m:r>
                            <a:rPr lang="en-US" altLang="zh-CN" sz="2000" i="1">
                              <a:solidFill>
                                <a:srgbClr val="000000"/>
                              </a:solidFill>
                              <a:latin typeface="Cambria Math" panose="02040503050406030204" pitchFamily="18" charset="0"/>
                            </a:rPr>
                            <m:t>𝑃</m:t>
                          </m:r>
                        </m:e>
                      </m:acc>
                      <m:d>
                        <m:dPr>
                          <m:ctrlPr>
                            <a:rPr lang="en-US" altLang="zh-CN" sz="2000" i="1">
                              <a:solidFill>
                                <a:srgbClr val="000000"/>
                              </a:solidFill>
                              <a:latin typeface="Cambria Math" panose="02040503050406030204" pitchFamily="18" charset="0"/>
                            </a:rPr>
                          </m:ctrlPr>
                        </m:dPr>
                        <m:e>
                          <m:r>
                            <a:rPr lang="en-US" altLang="zh-CN"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精彩</m:t>
                          </m:r>
                          <m:r>
                            <a:rPr lang="en-US" altLang="zh-CN" sz="2000" i="1">
                              <a:solidFill>
                                <a:srgbClr val="000000"/>
                              </a:solidFill>
                              <a:latin typeface="Cambria Math" panose="02040503050406030204" pitchFamily="18" charset="0"/>
                            </a:rPr>
                            <m:t>"|</m:t>
                          </m:r>
                          <m:r>
                            <a:rPr lang="en-US" altLang="zh-CN" sz="2000" i="1">
                              <a:solidFill>
                                <a:srgbClr val="000000"/>
                              </a:solidFill>
                              <a:latin typeface="Cambria Math" panose="02040503050406030204" pitchFamily="18" charset="0"/>
                            </a:rPr>
                            <m:t>𝑝𝑜𝑠𝑖𝑡𝑖𝑣𝑒</m:t>
                          </m:r>
                        </m:e>
                      </m:d>
                      <m:r>
                        <a:rPr lang="en-US" altLang="zh-CN" sz="2000" i="1" smtClean="0">
                          <a:solidFill>
                            <a:srgbClr val="000000"/>
                          </a:solidFill>
                          <a:latin typeface="Cambria Math" panose="02040503050406030204" pitchFamily="18" charset="0"/>
                        </a:rPr>
                        <m:t>=</m:t>
                      </m:r>
                      <m:f>
                        <m:fPr>
                          <m:ctrlPr>
                            <a:rPr lang="en-US" altLang="zh-CN" sz="2000" i="1" smtClean="0">
                              <a:solidFill>
                                <a:srgbClr val="000000"/>
                              </a:solidFill>
                              <a:latin typeface="Cambria Math" panose="02040503050406030204" pitchFamily="18" charset="0"/>
                            </a:rPr>
                          </m:ctrlPr>
                        </m:fPr>
                        <m:num>
                          <m:r>
                            <a:rPr lang="en-US" altLang="zh-CN" sz="2000" b="0" i="1" smtClean="0">
                              <a:solidFill>
                                <a:srgbClr val="000000"/>
                              </a:solidFill>
                              <a:latin typeface="Cambria Math" panose="02040503050406030204" pitchFamily="18" charset="0"/>
                            </a:rPr>
                            <m:t>𝑐𝑜𝑢𝑛𝑡</m:t>
                          </m:r>
                          <m:d>
                            <m:dPr>
                              <m:ctrlPr>
                                <a:rPr lang="en-US" altLang="zh-CN" sz="2000" b="0" i="1" smtClean="0">
                                  <a:solidFill>
                                    <a:srgbClr val="000000"/>
                                  </a:solidFill>
                                  <a:latin typeface="Cambria Math" panose="02040503050406030204" pitchFamily="18" charset="0"/>
                                </a:rPr>
                              </m:ctrlPr>
                            </m:dPr>
                            <m:e>
                              <m:r>
                                <a:rPr lang="en-US" altLang="zh-CN" sz="2000" i="1">
                                  <a:solidFill>
                                    <a:srgbClr val="000000"/>
                                  </a:solidFill>
                                  <a:latin typeface="Cambria Math" panose="02040503050406030204" pitchFamily="18" charset="0"/>
                                </a:rPr>
                                <m:t>"</m:t>
                              </m:r>
                              <m:r>
                                <a:rPr lang="zh-CN" altLang="en-US" sz="2000" i="1">
                                  <a:solidFill>
                                    <a:srgbClr val="000000"/>
                                  </a:solidFill>
                                  <a:latin typeface="Cambria Math" panose="02040503050406030204" pitchFamily="18" charset="0"/>
                                </a:rPr>
                                <m:t>精彩</m:t>
                              </m:r>
                              <m:r>
                                <a:rPr lang="en-US" altLang="zh-CN" sz="2000" i="1">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𝑝𝑜𝑠𝑖𝑡𝑖𝑣𝑒</m:t>
                              </m:r>
                            </m:e>
                          </m:d>
                        </m:num>
                        <m:den>
                          <m:nary>
                            <m:naryPr>
                              <m:chr m:val="∑"/>
                              <m:supHide m:val="on"/>
                              <m:ctrlPr>
                                <a:rPr lang="en-US" altLang="zh-CN" sz="2000" i="1" smtClean="0">
                                  <a:solidFill>
                                    <a:srgbClr val="000000"/>
                                  </a:solidFill>
                                  <a:latin typeface="Cambria Math" panose="02040503050406030204" pitchFamily="18" charset="0"/>
                                </a:rPr>
                              </m:ctrlPr>
                            </m:naryPr>
                            <m:sub>
                              <m:r>
                                <m:rPr>
                                  <m:brk m:alnAt="7"/>
                                </m:rPr>
                                <a:rPr lang="en-US" altLang="zh-CN" sz="2000" b="0" i="1" smtClean="0">
                                  <a:solidFill>
                                    <a:srgbClr val="000000"/>
                                  </a:solidFill>
                                  <a:latin typeface="Cambria Math" panose="02040503050406030204" pitchFamily="18" charset="0"/>
                                </a:rPr>
                                <m:t>𝑤</m:t>
                              </m:r>
                              <m:r>
                                <a:rPr lang="en-US" altLang="zh-CN" sz="2000" b="0" i="1" smtClean="0">
                                  <a:solidFill>
                                    <a:srgbClr val="000000"/>
                                  </a:solidFill>
                                  <a:latin typeface="Cambria Math" panose="02040503050406030204" pitchFamily="18" charset="0"/>
                                  <a:ea typeface="Cambria Math" panose="02040503050406030204" pitchFamily="18" charset="0"/>
                                </a:rPr>
                                <m:t>∈</m:t>
                              </m:r>
                              <m:r>
                                <a:rPr lang="en-US" altLang="zh-CN" sz="2000" b="0" i="1" smtClean="0">
                                  <a:solidFill>
                                    <a:srgbClr val="000000"/>
                                  </a:solidFill>
                                  <a:latin typeface="Cambria Math" panose="02040503050406030204" pitchFamily="18" charset="0"/>
                                  <a:ea typeface="Cambria Math" panose="02040503050406030204" pitchFamily="18" charset="0"/>
                                </a:rPr>
                                <m:t>𝑉</m:t>
                              </m:r>
                            </m:sub>
                            <m:sup/>
                            <m:e>
                              <m:r>
                                <a:rPr lang="en-US" altLang="zh-CN" sz="2000" b="0" i="1" smtClean="0">
                                  <a:solidFill>
                                    <a:srgbClr val="000000"/>
                                  </a:solidFill>
                                  <a:latin typeface="Cambria Math" panose="02040503050406030204" pitchFamily="18" charset="0"/>
                                </a:rPr>
                                <m:t>𝑐𝑜𝑢𝑛𝑡</m:t>
                              </m:r>
                              <m:d>
                                <m:dPr>
                                  <m:ctrlPr>
                                    <a:rPr lang="en-US" altLang="zh-CN" sz="2000" b="0" i="1" smtClean="0">
                                      <a:solidFill>
                                        <a:srgbClr val="000000"/>
                                      </a:solidFill>
                                      <a:latin typeface="Cambria Math" panose="02040503050406030204" pitchFamily="18" charset="0"/>
                                    </a:rPr>
                                  </m:ctrlPr>
                                </m:dPr>
                                <m:e>
                                  <m:r>
                                    <a:rPr lang="en-US" altLang="zh-CN" sz="2000" b="0" i="1" smtClean="0">
                                      <a:solidFill>
                                        <a:srgbClr val="000000"/>
                                      </a:solidFill>
                                      <a:latin typeface="Cambria Math" panose="02040503050406030204" pitchFamily="18" charset="0"/>
                                    </a:rPr>
                                    <m:t>𝑤</m:t>
                                  </m:r>
                                  <m:r>
                                    <a:rPr lang="en-US" altLang="zh-CN" sz="2000" b="0" i="1" smtClean="0">
                                      <a:solidFill>
                                        <a:srgbClr val="000000"/>
                                      </a:solidFill>
                                      <a:latin typeface="Cambria Math" panose="02040503050406030204" pitchFamily="18" charset="0"/>
                                    </a:rPr>
                                    <m:t>,</m:t>
                                  </m:r>
                                  <m:r>
                                    <a:rPr lang="en-US" altLang="zh-CN" sz="2000" b="0" i="1" smtClean="0">
                                      <a:solidFill>
                                        <a:srgbClr val="000000"/>
                                      </a:solidFill>
                                      <a:latin typeface="Cambria Math" panose="02040503050406030204" pitchFamily="18" charset="0"/>
                                    </a:rPr>
                                    <m:t>𝑝𝑜𝑠𝑖𝑡𝑖𝑣𝑒</m:t>
                                  </m:r>
                                </m:e>
                              </m:d>
                            </m:e>
                          </m:nary>
                        </m:den>
                      </m:f>
                      <m:r>
                        <a:rPr lang="en-US" altLang="zh-CN" sz="2000" b="0" i="1" smtClean="0">
                          <a:solidFill>
                            <a:srgbClr val="000000"/>
                          </a:solidFill>
                          <a:latin typeface="Cambria Math" panose="02040503050406030204" pitchFamily="18" charset="0"/>
                        </a:rPr>
                        <m:t>=0</m:t>
                      </m:r>
                    </m:oMath>
                  </m:oMathPara>
                </a14:m>
                <a:endParaRPr lang="zh-CN" altLang="en-US" sz="3200" dirty="0"/>
              </a:p>
            </p:txBody>
          </p:sp>
        </mc:Choice>
        <mc:Fallback xmlns="">
          <p:sp>
            <p:nvSpPr>
              <p:cNvPr id="8" name="文本框 7">
                <a:extLst>
                  <a:ext uri="{FF2B5EF4-FFF2-40B4-BE49-F238E27FC236}">
                    <a16:creationId xmlns:a16="http://schemas.microsoft.com/office/drawing/2014/main" id="{BEB02D6C-3DCE-40BD-BC85-BF60A54CBB72}"/>
                  </a:ext>
                </a:extLst>
              </p:cNvPr>
              <p:cNvSpPr txBox="1">
                <a:spLocks noRot="1" noChangeAspect="1" noMove="1" noResize="1" noEditPoints="1" noAdjustHandles="1" noChangeArrowheads="1" noChangeShapeType="1" noTextEdit="1"/>
              </p:cNvSpPr>
              <p:nvPr/>
            </p:nvSpPr>
            <p:spPr>
              <a:xfrm>
                <a:off x="1475656" y="3259136"/>
                <a:ext cx="6937399" cy="774507"/>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382832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电影评论分类</a:t>
            </a:r>
            <a:endParaRPr lang="en-US" dirty="0"/>
          </a:p>
        </p:txBody>
      </p:sp>
      <p:sp>
        <p:nvSpPr>
          <p:cNvPr id="3" name="Content Placeholder 2"/>
          <p:cNvSpPr>
            <a:spLocks noGrp="1"/>
          </p:cNvSpPr>
          <p:nvPr>
            <p:ph idx="1"/>
          </p:nvPr>
        </p:nvSpPr>
        <p:spPr>
          <a:xfrm>
            <a:off x="762000" y="2209800"/>
            <a:ext cx="7924800" cy="3333750"/>
          </a:xfrm>
        </p:spPr>
        <p:txBody>
          <a:bodyPr/>
          <a:lstStyle/>
          <a:p>
            <a:r>
              <a:rPr lang="zh-CN" altLang="en-US" dirty="0"/>
              <a:t>失望至极！！！</a:t>
            </a:r>
            <a:r>
              <a:rPr lang="en-US" dirty="0"/>
              <a:t> </a:t>
            </a:r>
          </a:p>
          <a:p>
            <a:r>
              <a:rPr lang="zh-CN" altLang="en-US" dirty="0"/>
              <a:t>人物搞笑，情节曲折，结尾感人。</a:t>
            </a:r>
            <a:endParaRPr lang="en-US" dirty="0"/>
          </a:p>
          <a:p>
            <a:r>
              <a:rPr lang="zh-CN" altLang="en-US" dirty="0"/>
              <a:t>有史以来最棒的喜剧。</a:t>
            </a:r>
            <a:endParaRPr lang="en-US" dirty="0"/>
          </a:p>
          <a:p>
            <a:r>
              <a:rPr lang="zh-CN" altLang="en-US" dirty="0"/>
              <a:t>太可悲了，最糟糕的功夫场面。</a:t>
            </a:r>
            <a:endParaRPr lang="en-US" dirty="0"/>
          </a:p>
          <a:p>
            <a:endParaRPr lang="en-US" dirty="0"/>
          </a:p>
          <a:p>
            <a:endParaRPr lang="en-US" dirty="0"/>
          </a:p>
          <a:p>
            <a:endParaRPr lang="en-US" dirty="0"/>
          </a:p>
          <a:p>
            <a:endParaRPr lang="en-US" dirty="0"/>
          </a:p>
          <a:p>
            <a:endParaRPr lang="en-US" dirty="0"/>
          </a:p>
        </p:txBody>
      </p:sp>
      <p:pic>
        <p:nvPicPr>
          <p:cNvPr id="5" name="Picture 4" descr="Thumbs-down-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4098533"/>
            <a:ext cx="558800" cy="503632"/>
          </a:xfrm>
          <a:prstGeom prst="rect">
            <a:avLst/>
          </a:prstGeom>
        </p:spPr>
      </p:pic>
      <p:pic>
        <p:nvPicPr>
          <p:cNvPr id="6" name="Picture 5" descr="Thumbs-up-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2743202"/>
            <a:ext cx="591828" cy="533399"/>
          </a:xfrm>
          <a:prstGeom prst="rect">
            <a:avLst/>
          </a:prstGeom>
        </p:spPr>
      </p:pic>
      <p:pic>
        <p:nvPicPr>
          <p:cNvPr id="7" name="Picture 6" descr="Thumbs-down-ic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09800"/>
            <a:ext cx="558800" cy="503632"/>
          </a:xfrm>
          <a:prstGeom prst="rect">
            <a:avLst/>
          </a:prstGeom>
        </p:spPr>
      </p:pic>
      <p:pic>
        <p:nvPicPr>
          <p:cNvPr id="8" name="Picture 7" descr="Thumbs-up-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2" y="3343276"/>
            <a:ext cx="591828" cy="533399"/>
          </a:xfrm>
          <a:prstGeom prst="rect">
            <a:avLst/>
          </a:prstGeom>
        </p:spPr>
      </p:pic>
    </p:spTree>
    <p:extLst>
      <p:ext uri="{BB962C8B-B14F-4D97-AF65-F5344CB8AC3E}">
        <p14:creationId xmlns:p14="http://schemas.microsoft.com/office/powerpoint/2010/main" val="2881355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539552" y="558030"/>
            <a:ext cx="8352928" cy="1269454"/>
          </a:xfrm>
        </p:spPr>
        <p:txBody>
          <a:bodyPr/>
          <a:lstStyle/>
          <a:p>
            <a:r>
              <a:rPr lang="en-US" altLang="zh-CN" dirty="0"/>
              <a:t>Naïve</a:t>
            </a:r>
            <a:r>
              <a:rPr lang="zh-CN" altLang="en-US" dirty="0"/>
              <a:t>贝叶斯分类： </a:t>
            </a:r>
            <a:r>
              <a:rPr lang="en-US" dirty="0"/>
              <a:t>Laplace </a:t>
            </a:r>
            <a:r>
              <a:rPr lang="zh-CN" altLang="en-US" dirty="0"/>
              <a:t>平滑</a:t>
            </a:r>
            <a:endParaRPr lang="en-US" dirty="0"/>
          </a:p>
        </p:txBody>
      </p:sp>
      <p:graphicFrame>
        <p:nvGraphicFramePr>
          <p:cNvPr id="11" name="Object 2"/>
          <p:cNvGraphicFramePr>
            <a:graphicFrameLocks noChangeAspect="1"/>
          </p:cNvGraphicFramePr>
          <p:nvPr>
            <p:extLst>
              <p:ext uri="{D42A27DB-BD31-4B8C-83A1-F6EECF244321}">
                <p14:modId xmlns:p14="http://schemas.microsoft.com/office/powerpoint/2010/main" val="3176414850"/>
              </p:ext>
            </p:extLst>
          </p:nvPr>
        </p:nvGraphicFramePr>
        <p:xfrm>
          <a:off x="1306514" y="2438401"/>
          <a:ext cx="4505325" cy="1350963"/>
        </p:xfrm>
        <a:graphic>
          <a:graphicData uri="http://schemas.openxmlformats.org/presentationml/2006/ole">
            <mc:AlternateContent xmlns:mc="http://schemas.openxmlformats.org/markup-compatibility/2006">
              <mc:Choice xmlns:v="urn:schemas-microsoft-com:vml" Requires="v">
                <p:oleObj spid="_x0000_s70659" name="Equation" r:id="rId3" imgW="1905000" imgH="571500" progId="Equation.3">
                  <p:embed/>
                </p:oleObj>
              </mc:Choice>
              <mc:Fallback>
                <p:oleObj name="Equation" r:id="rId3" imgW="1905000" imgH="571500" progId="Equation.3">
                  <p:embed/>
                  <p:pic>
                    <p:nvPicPr>
                      <p:cNvPr id="11" name="Object 2"/>
                      <p:cNvPicPr>
                        <a:picLocks noChangeAspect="1" noChangeArrowheads="1"/>
                      </p:cNvPicPr>
                      <p:nvPr/>
                    </p:nvPicPr>
                    <p:blipFill>
                      <a:blip r:embed="rId4"/>
                      <a:srcRect/>
                      <a:stretch>
                        <a:fillRect/>
                      </a:stretch>
                    </p:blipFill>
                    <p:spPr bwMode="auto">
                      <a:xfrm>
                        <a:off x="1306514" y="2438401"/>
                        <a:ext cx="4505325" cy="1350963"/>
                      </a:xfrm>
                      <a:prstGeom prst="rect">
                        <a:avLst/>
                      </a:prstGeom>
                      <a:noFill/>
                    </p:spPr>
                  </p:pic>
                </p:oleObj>
              </mc:Fallback>
            </mc:AlternateContent>
          </a:graphicData>
        </a:graphic>
      </p:graphicFrame>
      <p:graphicFrame>
        <p:nvGraphicFramePr>
          <p:cNvPr id="9" name="Object 2"/>
          <p:cNvGraphicFramePr>
            <a:graphicFrameLocks noChangeAspect="1"/>
          </p:cNvGraphicFramePr>
          <p:nvPr/>
        </p:nvGraphicFramePr>
        <p:xfrm>
          <a:off x="2508250" y="4033838"/>
          <a:ext cx="3816350" cy="1681162"/>
        </p:xfrm>
        <a:graphic>
          <a:graphicData uri="http://schemas.openxmlformats.org/presentationml/2006/ole">
            <mc:AlternateContent xmlns:mc="http://schemas.openxmlformats.org/markup-compatibility/2006">
              <mc:Choice xmlns:v="urn:schemas-microsoft-com:vml" Requires="v">
                <p:oleObj spid="_x0000_s70660" name="Equation" r:id="rId5" imgW="1612900" imgH="711200" progId="Equation.3">
                  <p:embed/>
                </p:oleObj>
              </mc:Choice>
              <mc:Fallback>
                <p:oleObj name="Equation" r:id="rId5" imgW="1612900" imgH="711200" progId="Equation.3">
                  <p:embed/>
                  <p:pic>
                    <p:nvPicPr>
                      <p:cNvPr id="9" name="Object 2"/>
                      <p:cNvPicPr>
                        <a:picLocks noChangeAspect="1" noChangeArrowheads="1"/>
                      </p:cNvPicPr>
                      <p:nvPr/>
                    </p:nvPicPr>
                    <p:blipFill>
                      <a:blip r:embed="rId6"/>
                      <a:srcRect/>
                      <a:stretch>
                        <a:fillRect/>
                      </a:stretch>
                    </p:blipFill>
                    <p:spPr bwMode="auto">
                      <a:xfrm>
                        <a:off x="2508250" y="4033838"/>
                        <a:ext cx="3816350" cy="1681162"/>
                      </a:xfrm>
                      <a:prstGeom prst="rect">
                        <a:avLst/>
                      </a:prstGeom>
                      <a:noFill/>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4080284903"/>
              </p:ext>
            </p:extLst>
          </p:nvPr>
        </p:nvGraphicFramePr>
        <p:xfrm>
          <a:off x="1311720" y="2436360"/>
          <a:ext cx="4084638" cy="1350963"/>
        </p:xfrm>
        <a:graphic>
          <a:graphicData uri="http://schemas.openxmlformats.org/presentationml/2006/ole">
            <mc:AlternateContent xmlns:mc="http://schemas.openxmlformats.org/markup-compatibility/2006">
              <mc:Choice xmlns:v="urn:schemas-microsoft-com:vml" Requires="v">
                <p:oleObj spid="_x0000_s70661" name="Equation" r:id="rId7" imgW="1727200" imgH="571500" progId="Equation.3">
                  <p:embed/>
                </p:oleObj>
              </mc:Choice>
              <mc:Fallback>
                <p:oleObj name="Equation" r:id="rId7" imgW="1727200" imgH="571500" progId="Equation.3">
                  <p:embed/>
                  <p:pic>
                    <p:nvPicPr>
                      <p:cNvPr id="10" name="Object 2"/>
                      <p:cNvPicPr>
                        <a:picLocks noChangeAspect="1" noChangeArrowheads="1"/>
                      </p:cNvPicPr>
                      <p:nvPr/>
                    </p:nvPicPr>
                    <p:blipFill>
                      <a:blip r:embed="rId8"/>
                      <a:srcRect/>
                      <a:stretch>
                        <a:fillRect/>
                      </a:stretch>
                    </p:blipFill>
                    <p:spPr bwMode="auto">
                      <a:xfrm>
                        <a:off x="1311720" y="2436360"/>
                        <a:ext cx="4084638" cy="1350963"/>
                      </a:xfrm>
                      <a:prstGeom prst="rect">
                        <a:avLst/>
                      </a:prstGeom>
                      <a:noFill/>
                    </p:spPr>
                  </p:pic>
                </p:oleObj>
              </mc:Fallback>
            </mc:AlternateContent>
          </a:graphicData>
        </a:graphic>
      </p:graphicFrame>
    </p:spTree>
    <p:extLst>
      <p:ext uri="{BB962C8B-B14F-4D97-AF65-F5344CB8AC3E}">
        <p14:creationId xmlns:p14="http://schemas.microsoft.com/office/powerpoint/2010/main" val="13623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Grp="1" noChangeArrowheads="1"/>
          </p:cNvSpPr>
          <p:nvPr>
            <p:ph type="title"/>
          </p:nvPr>
        </p:nvSpPr>
        <p:spPr>
          <a:xfrm>
            <a:off x="1219200" y="971550"/>
            <a:ext cx="7772400" cy="857250"/>
          </a:xfrm>
        </p:spPr>
        <p:txBody>
          <a:bodyPr/>
          <a:lstStyle/>
          <a:p>
            <a:r>
              <a:rPr lang="en-US" altLang="zh-CN" dirty="0"/>
              <a:t>Naïve</a:t>
            </a:r>
            <a:r>
              <a:rPr lang="zh-CN" altLang="en-US" dirty="0"/>
              <a:t>贝叶斯分类：学习方法</a:t>
            </a:r>
            <a:endParaRPr lang="en-US" dirty="0"/>
          </a:p>
        </p:txBody>
      </p:sp>
      <p:sp>
        <p:nvSpPr>
          <p:cNvPr id="52230" name="Rectangle 4"/>
          <p:cNvSpPr>
            <a:spLocks noGrp="1" noChangeArrowheads="1"/>
          </p:cNvSpPr>
          <p:nvPr>
            <p:ph sz="quarter" idx="1"/>
          </p:nvPr>
        </p:nvSpPr>
        <p:spPr>
          <a:xfrm>
            <a:off x="152400" y="2989794"/>
            <a:ext cx="4572000" cy="2649007"/>
          </a:xfrm>
        </p:spPr>
        <p:txBody>
          <a:bodyPr/>
          <a:lstStyle/>
          <a:p>
            <a:pPr>
              <a:lnSpc>
                <a:spcPct val="90000"/>
              </a:lnSpc>
            </a:pPr>
            <a:r>
              <a:rPr lang="zh-CN" altLang="en-US" sz="2200" dirty="0">
                <a:latin typeface="Calibri"/>
                <a:cs typeface="Calibri"/>
              </a:rPr>
              <a:t>计算</a:t>
            </a:r>
            <a:r>
              <a:rPr lang="en-US" sz="2200" dirty="0">
                <a:latin typeface="Calibri"/>
                <a:cs typeface="Calibri"/>
              </a:rPr>
              <a:t> </a:t>
            </a:r>
            <a:r>
              <a:rPr lang="en-US" sz="2200" i="1" dirty="0">
                <a:latin typeface="Calibri"/>
                <a:cs typeface="Calibri"/>
              </a:rPr>
              <a:t>P</a:t>
            </a:r>
            <a:r>
              <a:rPr lang="en-US" sz="2200" dirty="0">
                <a:latin typeface="Calibri"/>
                <a:cs typeface="Calibri"/>
              </a:rPr>
              <a:t>(</a:t>
            </a:r>
            <a:r>
              <a:rPr lang="en-US" sz="2200" i="1" dirty="0" err="1">
                <a:latin typeface="Calibri"/>
                <a:cs typeface="Calibri"/>
              </a:rPr>
              <a:t>c</a:t>
            </a:r>
            <a:r>
              <a:rPr lang="en-US" sz="2200" i="1" baseline="-25000" dirty="0" err="1">
                <a:latin typeface="Calibri"/>
                <a:cs typeface="Calibri"/>
              </a:rPr>
              <a:t>j</a:t>
            </a:r>
            <a:r>
              <a:rPr lang="en-US" sz="2200" dirty="0">
                <a:latin typeface="Calibri"/>
                <a:cs typeface="Calibri"/>
              </a:rPr>
              <a:t>)</a:t>
            </a:r>
            <a:r>
              <a:rPr lang="en-US" sz="2200" i="1" dirty="0">
                <a:latin typeface="Calibri"/>
                <a:cs typeface="Calibri"/>
              </a:rPr>
              <a:t> </a:t>
            </a:r>
            <a:endParaRPr lang="en-US" sz="2200" dirty="0">
              <a:latin typeface="Calibri"/>
              <a:cs typeface="Calibri"/>
            </a:endParaRPr>
          </a:p>
          <a:p>
            <a:pPr lvl="1">
              <a:lnSpc>
                <a:spcPct val="90000"/>
              </a:lnSpc>
            </a:pPr>
            <a:r>
              <a:rPr lang="zh-CN" altLang="en-US" sz="2000" dirty="0">
                <a:latin typeface="Calibri"/>
                <a:cs typeface="Calibri"/>
              </a:rPr>
              <a:t>对于</a:t>
            </a:r>
            <a:r>
              <a:rPr lang="en-US" altLang="zh-CN" sz="2000" i="1" dirty="0">
                <a:latin typeface="Calibri"/>
                <a:cs typeface="Calibri"/>
              </a:rPr>
              <a:t>C</a:t>
            </a:r>
            <a:r>
              <a:rPr lang="zh-CN" altLang="en-US" sz="2000" dirty="0">
                <a:latin typeface="Calibri"/>
                <a:cs typeface="Calibri"/>
              </a:rPr>
              <a:t>中每个类别</a:t>
            </a:r>
            <a:r>
              <a:rPr lang="en-US" sz="2000" dirty="0">
                <a:latin typeface="Calibri"/>
                <a:cs typeface="Calibri"/>
              </a:rPr>
              <a:t> </a:t>
            </a:r>
            <a:r>
              <a:rPr lang="en-US" sz="2000" i="1" dirty="0" err="1">
                <a:latin typeface="Calibri"/>
                <a:cs typeface="Calibri"/>
              </a:rPr>
              <a:t>c</a:t>
            </a:r>
            <a:r>
              <a:rPr lang="en-US" sz="2000" i="1" baseline="-25000" dirty="0" err="1">
                <a:latin typeface="Calibri"/>
                <a:cs typeface="Calibri"/>
              </a:rPr>
              <a:t>j</a:t>
            </a:r>
            <a:r>
              <a:rPr lang="en-US" sz="2000" i="1" baseline="-25000" dirty="0">
                <a:latin typeface="Calibri"/>
                <a:cs typeface="Calibri"/>
              </a:rPr>
              <a:t> </a:t>
            </a:r>
            <a:endParaRPr lang="en-US" sz="2000" dirty="0">
              <a:latin typeface="Calibri"/>
              <a:cs typeface="Calibri"/>
            </a:endParaRPr>
          </a:p>
          <a:p>
            <a:pPr marL="800100" lvl="2" indent="0">
              <a:lnSpc>
                <a:spcPct val="90000"/>
              </a:lnSpc>
              <a:buNone/>
            </a:pPr>
            <a:r>
              <a:rPr lang="en-US" i="1" dirty="0">
                <a:latin typeface="Calibri"/>
                <a:cs typeface="Calibri"/>
              </a:rPr>
              <a:t> </a:t>
            </a:r>
            <a:r>
              <a:rPr lang="en-US" i="1" dirty="0" err="1">
                <a:latin typeface="Calibri"/>
                <a:cs typeface="Calibri"/>
              </a:rPr>
              <a:t>docs</a:t>
            </a:r>
            <a:r>
              <a:rPr lang="en-US" i="1" baseline="-25000" dirty="0" err="1">
                <a:latin typeface="Calibri"/>
                <a:cs typeface="Calibri"/>
              </a:rPr>
              <a:t>j</a:t>
            </a:r>
            <a:r>
              <a:rPr lang="en-US" i="1" dirty="0">
                <a:latin typeface="Calibri"/>
                <a:cs typeface="Calibri"/>
              </a:rPr>
              <a:t> </a:t>
            </a:r>
            <a:r>
              <a:rPr lang="en-US" dirty="0">
                <a:latin typeface="Calibri"/>
                <a:cs typeface="Calibri"/>
                <a:sym typeface="Symbol" charset="2"/>
              </a:rPr>
              <a:t></a:t>
            </a:r>
            <a:r>
              <a:rPr lang="en-US" i="1" dirty="0">
                <a:latin typeface="Calibri"/>
                <a:cs typeface="Calibri"/>
                <a:sym typeface="Symbol" charset="2"/>
              </a:rPr>
              <a:t> </a:t>
            </a:r>
            <a:r>
              <a:rPr lang="zh-CN" altLang="en-US" dirty="0">
                <a:latin typeface="Calibri"/>
                <a:cs typeface="Calibri"/>
                <a:sym typeface="Symbol" charset="2"/>
              </a:rPr>
              <a:t>所有文档</a:t>
            </a:r>
            <a:r>
              <a:rPr lang="en-US" dirty="0">
                <a:latin typeface="Calibri"/>
                <a:cs typeface="Calibri"/>
                <a:sym typeface="Symbol" charset="2"/>
              </a:rPr>
              <a:t> class =</a:t>
            </a:r>
            <a:r>
              <a:rPr lang="en-US" i="1" dirty="0" err="1">
                <a:latin typeface="Calibri"/>
                <a:cs typeface="Calibri"/>
              </a:rPr>
              <a:t>c</a:t>
            </a:r>
            <a:r>
              <a:rPr lang="en-US" i="1" baseline="-25000" dirty="0" err="1">
                <a:latin typeface="Calibri"/>
                <a:cs typeface="Calibri"/>
              </a:rPr>
              <a:t>j</a:t>
            </a:r>
            <a:endParaRPr lang="en-US" i="1" baseline="-25000" dirty="0">
              <a:latin typeface="Calibri"/>
              <a:cs typeface="Calibri"/>
            </a:endParaRPr>
          </a:p>
          <a:p>
            <a:pPr>
              <a:spcBef>
                <a:spcPts val="0"/>
              </a:spcBef>
            </a:pPr>
            <a:endParaRPr lang="en-US" sz="2200" dirty="0">
              <a:latin typeface="Calibri"/>
              <a:cs typeface="Calibri"/>
            </a:endParaRPr>
          </a:p>
        </p:txBody>
      </p:sp>
      <p:graphicFrame>
        <p:nvGraphicFramePr>
          <p:cNvPr id="52226" name="Object 2"/>
          <p:cNvGraphicFramePr>
            <a:graphicFrameLocks noChangeAspect="1"/>
          </p:cNvGraphicFramePr>
          <p:nvPr>
            <p:extLst>
              <p:ext uri="{D42A27DB-BD31-4B8C-83A1-F6EECF244321}">
                <p14:modId xmlns:p14="http://schemas.microsoft.com/office/powerpoint/2010/main" val="3657847689"/>
              </p:ext>
            </p:extLst>
          </p:nvPr>
        </p:nvGraphicFramePr>
        <p:xfrm>
          <a:off x="4782371" y="4572977"/>
          <a:ext cx="3606053" cy="785935"/>
        </p:xfrm>
        <a:graphic>
          <a:graphicData uri="http://schemas.openxmlformats.org/presentationml/2006/ole">
            <mc:AlternateContent xmlns:mc="http://schemas.openxmlformats.org/markup-compatibility/2006">
              <mc:Choice xmlns:v="urn:schemas-microsoft-com:vml" Requires="v">
                <p:oleObj spid="_x0000_s48472" name="Equation" r:id="rId3" imgW="1981200" imgH="431800" progId="Equation.3">
                  <p:embed/>
                </p:oleObj>
              </mc:Choice>
              <mc:Fallback>
                <p:oleObj name="Equation" r:id="rId3" imgW="1981200" imgH="431800" progId="Equation.3">
                  <p:embed/>
                  <p:pic>
                    <p:nvPicPr>
                      <p:cNvPr id="52226" name="Object 2"/>
                      <p:cNvPicPr>
                        <a:picLocks noChangeAspect="1" noChangeArrowheads="1"/>
                      </p:cNvPicPr>
                      <p:nvPr/>
                    </p:nvPicPr>
                    <p:blipFill>
                      <a:blip r:embed="rId4"/>
                      <a:srcRect/>
                      <a:stretch>
                        <a:fillRect/>
                      </a:stretch>
                    </p:blipFill>
                    <p:spPr bwMode="auto">
                      <a:xfrm>
                        <a:off x="4782371" y="4572977"/>
                        <a:ext cx="3606053" cy="785935"/>
                      </a:xfrm>
                      <a:prstGeom prst="rect">
                        <a:avLst/>
                      </a:prstGeom>
                      <a:noFill/>
                    </p:spPr>
                  </p:pic>
                </p:oleObj>
              </mc:Fallback>
            </mc:AlternateContent>
          </a:graphicData>
        </a:graphic>
      </p:graphicFrame>
      <p:graphicFrame>
        <p:nvGraphicFramePr>
          <p:cNvPr id="52227" name="Object 3"/>
          <p:cNvGraphicFramePr>
            <a:graphicFrameLocks noChangeAspect="1"/>
          </p:cNvGraphicFramePr>
          <p:nvPr>
            <p:extLst>
              <p:ext uri="{D42A27DB-BD31-4B8C-83A1-F6EECF244321}">
                <p14:modId xmlns:p14="http://schemas.microsoft.com/office/powerpoint/2010/main" val="685992010"/>
              </p:ext>
            </p:extLst>
          </p:nvPr>
        </p:nvGraphicFramePr>
        <p:xfrm>
          <a:off x="763461" y="4549554"/>
          <a:ext cx="3200400" cy="742122"/>
        </p:xfrm>
        <a:graphic>
          <a:graphicData uri="http://schemas.openxmlformats.org/presentationml/2006/ole">
            <mc:AlternateContent xmlns:mc="http://schemas.openxmlformats.org/markup-compatibility/2006">
              <mc:Choice xmlns:v="urn:schemas-microsoft-com:vml" Requires="v">
                <p:oleObj spid="_x0000_s48473" name="Equation" r:id="rId5" imgW="1752600" imgH="406400" progId="Equation.3">
                  <p:embed/>
                </p:oleObj>
              </mc:Choice>
              <mc:Fallback>
                <p:oleObj name="Equation" r:id="rId5" imgW="1752600" imgH="406400" progId="Equation.3">
                  <p:embed/>
                  <p:pic>
                    <p:nvPicPr>
                      <p:cNvPr id="52227" name="Object 3"/>
                      <p:cNvPicPr>
                        <a:picLocks noChangeAspect="1" noChangeArrowheads="1"/>
                      </p:cNvPicPr>
                      <p:nvPr/>
                    </p:nvPicPr>
                    <p:blipFill>
                      <a:blip r:embed="rId6"/>
                      <a:srcRect/>
                      <a:stretch>
                        <a:fillRect/>
                      </a:stretch>
                    </p:blipFill>
                    <p:spPr bwMode="auto">
                      <a:xfrm>
                        <a:off x="763461" y="4549554"/>
                        <a:ext cx="3200400" cy="742122"/>
                      </a:xfrm>
                      <a:prstGeom prst="rect">
                        <a:avLst/>
                      </a:prstGeom>
                      <a:noFill/>
                    </p:spPr>
                  </p:pic>
                </p:oleObj>
              </mc:Fallback>
            </mc:AlternateContent>
          </a:graphicData>
        </a:graphic>
      </p:graphicFrame>
      <p:sp>
        <p:nvSpPr>
          <p:cNvPr id="8" name="Rectangle 4"/>
          <p:cNvSpPr txBox="1">
            <a:spLocks noChangeArrowheads="1"/>
          </p:cNvSpPr>
          <p:nvPr/>
        </p:nvSpPr>
        <p:spPr bwMode="auto">
          <a:xfrm>
            <a:off x="4211960" y="2819401"/>
            <a:ext cx="5791200" cy="1524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a:spcBef>
                <a:spcPts val="0"/>
              </a:spcBef>
            </a:pPr>
            <a:r>
              <a:rPr lang="zh-CN" altLang="en-US" sz="2200" dirty="0">
                <a:latin typeface="楷体" panose="02010609060101010101" pitchFamily="49" charset="-122"/>
                <a:ea typeface="楷体" panose="02010609060101010101" pitchFamily="49" charset="-122"/>
                <a:cs typeface="Calibri"/>
              </a:rPr>
              <a:t>计算</a:t>
            </a:r>
            <a:r>
              <a:rPr lang="en-US" sz="2200" dirty="0">
                <a:latin typeface="Calibri"/>
                <a:cs typeface="Calibri"/>
              </a:rPr>
              <a:t> </a:t>
            </a:r>
            <a:r>
              <a:rPr lang="en-US" sz="2200" i="1" dirty="0">
                <a:latin typeface="Calibri"/>
                <a:cs typeface="Calibri"/>
              </a:rPr>
              <a:t>P</a:t>
            </a:r>
            <a:r>
              <a:rPr lang="en-US" sz="2200" dirty="0">
                <a:latin typeface="Calibri"/>
                <a:cs typeface="Calibri"/>
              </a:rPr>
              <a:t>(</a:t>
            </a:r>
            <a:r>
              <a:rPr lang="en-US" sz="2200" i="1" dirty="0" err="1">
                <a:latin typeface="Calibri"/>
                <a:cs typeface="Calibri"/>
              </a:rPr>
              <a:t>w</a:t>
            </a:r>
            <a:r>
              <a:rPr lang="en-US" sz="2200" i="1" baseline="-25000" dirty="0" err="1">
                <a:latin typeface="Calibri"/>
                <a:cs typeface="Calibri"/>
              </a:rPr>
              <a:t>k</a:t>
            </a:r>
            <a:r>
              <a:rPr lang="en-US" sz="2200" dirty="0" err="1">
                <a:latin typeface="Calibri"/>
                <a:cs typeface="Calibri"/>
              </a:rPr>
              <a:t>|</a:t>
            </a:r>
            <a:r>
              <a:rPr lang="en-US" sz="2200" i="1" dirty="0" err="1">
                <a:latin typeface="Calibri"/>
                <a:cs typeface="Calibri"/>
              </a:rPr>
              <a:t>c</a:t>
            </a:r>
            <a:r>
              <a:rPr lang="en-US" sz="2200" i="1" baseline="-25000" dirty="0" err="1">
                <a:latin typeface="Calibri"/>
                <a:cs typeface="Calibri"/>
              </a:rPr>
              <a:t>j</a:t>
            </a:r>
            <a:r>
              <a:rPr lang="en-US" sz="2200" dirty="0">
                <a:latin typeface="Calibri"/>
                <a:cs typeface="Calibri"/>
              </a:rPr>
              <a:t>)</a:t>
            </a:r>
            <a:r>
              <a:rPr lang="en-US" sz="2200" i="1" dirty="0">
                <a:latin typeface="Calibri"/>
                <a:cs typeface="Calibri"/>
              </a:rPr>
              <a:t> </a:t>
            </a:r>
            <a:endParaRPr lang="en-US" sz="2200" dirty="0">
              <a:latin typeface="Calibri"/>
              <a:cs typeface="Calibri"/>
            </a:endParaRPr>
          </a:p>
          <a:p>
            <a:pPr lvl="1">
              <a:spcBef>
                <a:spcPts val="0"/>
              </a:spcBef>
            </a:pPr>
            <a:r>
              <a:rPr lang="en-US" i="1" dirty="0" err="1">
                <a:latin typeface="Calibri"/>
                <a:ea typeface="ＭＳ Ｐゴシック" charset="-128"/>
                <a:cs typeface="Calibri"/>
              </a:rPr>
              <a:t>Text</a:t>
            </a:r>
            <a:r>
              <a:rPr lang="en-US" i="1" baseline="-25000" dirty="0" err="1">
                <a:latin typeface="Calibri"/>
                <a:ea typeface="ＭＳ Ｐゴシック" charset="-128"/>
                <a:cs typeface="Calibri"/>
              </a:rPr>
              <a:t>j</a:t>
            </a:r>
            <a:r>
              <a:rPr lang="en-US" i="1" dirty="0">
                <a:latin typeface="Calibri"/>
                <a:ea typeface="ＭＳ Ｐゴシック" charset="-128"/>
                <a:cs typeface="Calibri"/>
              </a:rPr>
              <a:t> </a:t>
            </a:r>
            <a:r>
              <a:rPr lang="en-US" dirty="0">
                <a:latin typeface="Calibri"/>
                <a:ea typeface="ＭＳ Ｐゴシック" charset="-128"/>
                <a:cs typeface="Calibri"/>
                <a:sym typeface="Symbol" charset="2"/>
              </a:rPr>
              <a:t> </a:t>
            </a:r>
            <a:r>
              <a:rPr lang="zh-CN" altLang="en-US" dirty="0">
                <a:latin typeface="楷体" panose="02010609060101010101" pitchFamily="49" charset="-122"/>
                <a:ea typeface="楷体" panose="02010609060101010101" pitchFamily="49" charset="-122"/>
                <a:cs typeface="Calibri"/>
                <a:sym typeface="Symbol" charset="2"/>
              </a:rPr>
              <a:t>文档集合</a:t>
            </a:r>
            <a:r>
              <a:rPr lang="en-US" altLang="zh-CN" i="1" dirty="0" err="1">
                <a:latin typeface="Calibri"/>
                <a:ea typeface="ＭＳ Ｐゴシック" charset="-128"/>
                <a:cs typeface="Calibri"/>
              </a:rPr>
              <a:t>docs</a:t>
            </a:r>
            <a:r>
              <a:rPr lang="en-US" altLang="zh-CN" i="1" baseline="-25000" dirty="0" err="1">
                <a:latin typeface="Calibri"/>
                <a:ea typeface="ＭＳ Ｐゴシック" charset="-128"/>
                <a:cs typeface="Calibri"/>
              </a:rPr>
              <a:t>j</a:t>
            </a:r>
            <a:r>
              <a:rPr lang="zh-CN" altLang="en-US" dirty="0">
                <a:latin typeface="楷体" panose="02010609060101010101" pitchFamily="49" charset="-122"/>
                <a:ea typeface="楷体" panose="02010609060101010101" pitchFamily="49" charset="-122"/>
                <a:cs typeface="Calibri"/>
                <a:sym typeface="Symbol" charset="2"/>
              </a:rPr>
              <a:t>中的单一文档</a:t>
            </a:r>
            <a:endParaRPr lang="en-US" i="1" baseline="-25000" dirty="0">
              <a:latin typeface="楷体" panose="02010609060101010101" pitchFamily="49" charset="-122"/>
              <a:ea typeface="楷体" panose="02010609060101010101" pitchFamily="49" charset="-122"/>
              <a:cs typeface="Calibri"/>
            </a:endParaRPr>
          </a:p>
          <a:p>
            <a:pPr lvl="1">
              <a:spcBef>
                <a:spcPts val="0"/>
              </a:spcBef>
            </a:pPr>
            <a:r>
              <a:rPr lang="zh-CN" altLang="en-US" dirty="0">
                <a:latin typeface="楷体" panose="02010609060101010101" pitchFamily="49" charset="-122"/>
                <a:ea typeface="楷体" panose="02010609060101010101" pitchFamily="49" charset="-122"/>
                <a:cs typeface="Calibri"/>
              </a:rPr>
              <a:t>词汇集合中的各个词</a:t>
            </a:r>
            <a:r>
              <a:rPr lang="en-US" i="1" dirty="0" err="1">
                <a:latin typeface="Calibri"/>
                <a:ea typeface="ＭＳ Ｐゴシック" charset="-128"/>
                <a:cs typeface="Calibri"/>
              </a:rPr>
              <a:t>w</a:t>
            </a:r>
            <a:r>
              <a:rPr lang="en-US" i="1" baseline="-25000" dirty="0" err="1">
                <a:latin typeface="Calibri"/>
                <a:ea typeface="ＭＳ Ｐゴシック" charset="-128"/>
                <a:cs typeface="Calibri"/>
              </a:rPr>
              <a:t>k</a:t>
            </a:r>
            <a:endParaRPr lang="en-US" i="1" dirty="0">
              <a:latin typeface="Calibri"/>
              <a:ea typeface="ＭＳ Ｐゴシック" charset="-128"/>
              <a:cs typeface="Calibri"/>
            </a:endParaRPr>
          </a:p>
          <a:p>
            <a:pPr marL="800100" lvl="2" indent="0">
              <a:spcBef>
                <a:spcPts val="0"/>
              </a:spcBef>
              <a:buNone/>
            </a:pPr>
            <a:r>
              <a:rPr lang="en-US" i="1" dirty="0">
                <a:latin typeface="Calibri"/>
                <a:ea typeface="ＭＳ Ｐゴシック" charset="-128"/>
                <a:cs typeface="Calibri"/>
              </a:rPr>
              <a:t>    </a:t>
            </a:r>
            <a:r>
              <a:rPr lang="en-US" i="1" dirty="0" err="1">
                <a:latin typeface="Calibri"/>
                <a:ea typeface="ＭＳ Ｐゴシック" charset="-128"/>
                <a:cs typeface="Calibri"/>
              </a:rPr>
              <a:t>n</a:t>
            </a:r>
            <a:r>
              <a:rPr lang="en-US" i="1" baseline="-25000" dirty="0" err="1">
                <a:latin typeface="Calibri"/>
                <a:ea typeface="ＭＳ Ｐゴシック" charset="-128"/>
                <a:cs typeface="Calibri"/>
              </a:rPr>
              <a:t>k</a:t>
            </a:r>
            <a:r>
              <a:rPr lang="en-US" i="1" dirty="0">
                <a:latin typeface="Calibri"/>
                <a:ea typeface="ＭＳ Ｐゴシック" charset="-128"/>
                <a:cs typeface="Calibri"/>
              </a:rPr>
              <a:t> </a:t>
            </a:r>
            <a:r>
              <a:rPr lang="en-US" dirty="0">
                <a:latin typeface="Calibri"/>
                <a:ea typeface="ＭＳ Ｐゴシック" charset="-128"/>
                <a:cs typeface="Calibri"/>
                <a:sym typeface="Symbol" charset="2"/>
              </a:rPr>
              <a:t></a:t>
            </a:r>
            <a:r>
              <a:rPr lang="en-US" dirty="0" err="1">
                <a:latin typeface="KaiTi" panose="02010609060101010101" pitchFamily="49" charset="-122"/>
                <a:ea typeface="KaiTi" panose="02010609060101010101" pitchFamily="49" charset="-122"/>
                <a:cs typeface="Calibri"/>
                <a:sym typeface="Symbol" charset="2"/>
              </a:rPr>
              <a:t>所有</a:t>
            </a:r>
            <a:r>
              <a:rPr lang="zh-CN" altLang="en-US" dirty="0">
                <a:latin typeface="楷体" panose="02010609060101010101" pitchFamily="49" charset="-122"/>
                <a:ea typeface="楷体" panose="02010609060101010101" pitchFamily="49" charset="-122"/>
                <a:cs typeface="Calibri"/>
                <a:sym typeface="Symbol" charset="2"/>
              </a:rPr>
              <a:t>文档</a:t>
            </a:r>
            <a:r>
              <a:rPr lang="en-US" altLang="zh-CN" i="1" dirty="0" err="1">
                <a:latin typeface="Calibri"/>
                <a:ea typeface="ＭＳ Ｐゴシック" charset="-128"/>
                <a:cs typeface="Calibri"/>
              </a:rPr>
              <a:t>Text</a:t>
            </a:r>
            <a:r>
              <a:rPr lang="en-US" altLang="zh-CN" i="1" baseline="-25000" dirty="0" err="1">
                <a:latin typeface="Calibri"/>
                <a:ea typeface="ＭＳ Ｐゴシック" charset="-128"/>
                <a:cs typeface="Calibri"/>
              </a:rPr>
              <a:t>j</a:t>
            </a:r>
            <a:r>
              <a:rPr lang="en-US" dirty="0">
                <a:latin typeface="Calibri"/>
                <a:ea typeface="ＭＳ Ｐゴシック" charset="-128"/>
                <a:cs typeface="Calibri"/>
                <a:sym typeface="Symbol" charset="2"/>
              </a:rPr>
              <a:t> </a:t>
            </a:r>
            <a:r>
              <a:rPr lang="zh-CN" altLang="en-US" dirty="0">
                <a:latin typeface="楷体" panose="02010609060101010101" pitchFamily="49" charset="-122"/>
                <a:ea typeface="楷体" panose="02010609060101010101" pitchFamily="49" charset="-122"/>
                <a:cs typeface="Calibri"/>
                <a:sym typeface="Symbol" charset="2"/>
              </a:rPr>
              <a:t>中出现</a:t>
            </a:r>
            <a:r>
              <a:rPr lang="en-US" i="1" dirty="0" err="1">
                <a:latin typeface="Calibri"/>
                <a:ea typeface="ＭＳ Ｐゴシック" charset="-128"/>
                <a:cs typeface="Calibri"/>
                <a:sym typeface="Symbol" charset="2"/>
              </a:rPr>
              <a:t>w</a:t>
            </a:r>
            <a:r>
              <a:rPr lang="en-US" i="1" baseline="-25000" dirty="0" err="1">
                <a:latin typeface="Calibri"/>
                <a:ea typeface="ＭＳ Ｐゴシック" charset="-128"/>
                <a:cs typeface="Calibri"/>
              </a:rPr>
              <a:t>k</a:t>
            </a:r>
            <a:r>
              <a:rPr lang="zh-CN" altLang="en-US" dirty="0">
                <a:latin typeface="楷体" panose="02010609060101010101" pitchFamily="49" charset="-122"/>
                <a:ea typeface="楷体" panose="02010609060101010101" pitchFamily="49" charset="-122"/>
                <a:cs typeface="Calibri"/>
              </a:rPr>
              <a:t>频次</a:t>
            </a:r>
            <a:endParaRPr lang="en-US" baseline="-25000" dirty="0">
              <a:latin typeface="楷体" panose="02010609060101010101" pitchFamily="49" charset="-122"/>
              <a:ea typeface="楷体" panose="02010609060101010101" pitchFamily="49" charset="-122"/>
              <a:cs typeface="Calibri"/>
            </a:endParaRPr>
          </a:p>
        </p:txBody>
      </p:sp>
      <p:sp>
        <p:nvSpPr>
          <p:cNvPr id="9" name="Rectangle 4"/>
          <p:cNvSpPr txBox="1">
            <a:spLocks noChangeArrowheads="1"/>
          </p:cNvSpPr>
          <p:nvPr/>
        </p:nvSpPr>
        <p:spPr bwMode="auto">
          <a:xfrm>
            <a:off x="152400" y="2438400"/>
            <a:ext cx="5410200" cy="381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a:lnSpc>
                <a:spcPct val="90000"/>
              </a:lnSpc>
            </a:pPr>
            <a:r>
              <a:rPr lang="zh-CN" altLang="en-US" sz="2200" dirty="0">
                <a:latin typeface="楷体" panose="02010609060101010101" pitchFamily="49" charset="-122"/>
                <a:ea typeface="楷体" panose="02010609060101010101" pitchFamily="49" charset="-122"/>
              </a:rPr>
              <a:t>对于训练语料，首先进行词项提取</a:t>
            </a:r>
            <a:endParaRPr lang="en-US" sz="22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56939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3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23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2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57800" y="3124201"/>
            <a:ext cx="4038600" cy="2585323"/>
          </a:xfrm>
          <a:prstGeom prst="rect">
            <a:avLst/>
          </a:prstGeom>
          <a:noFill/>
        </p:spPr>
        <p:txBody>
          <a:bodyPr wrap="square" rtlCol="0">
            <a:spAutoFit/>
          </a:bodyPr>
          <a:lstStyle/>
          <a:p>
            <a:r>
              <a:rPr lang="zh-CN" altLang="en-US" b="1" dirty="0">
                <a:latin typeface="+mn-lt"/>
              </a:rPr>
              <a:t>各个类别</a:t>
            </a:r>
            <a:r>
              <a:rPr lang="en-US" b="1" dirty="0">
                <a:latin typeface="+mn-lt"/>
              </a:rPr>
              <a:t>:</a:t>
            </a:r>
          </a:p>
          <a:p>
            <a:r>
              <a:rPr lang="en-US" dirty="0">
                <a:latin typeface="+mn-lt"/>
              </a:rPr>
              <a:t>P(u|d5) </a:t>
            </a:r>
          </a:p>
          <a:p>
            <a:endParaRPr lang="en-US" dirty="0">
              <a:latin typeface="+mn-lt"/>
            </a:endParaRPr>
          </a:p>
          <a:p>
            <a:endParaRPr lang="en-US" dirty="0">
              <a:latin typeface="+mn-lt"/>
            </a:endParaRPr>
          </a:p>
          <a:p>
            <a:endParaRPr lang="en-US" dirty="0">
              <a:latin typeface="+mn-lt"/>
            </a:endParaRPr>
          </a:p>
          <a:p>
            <a:r>
              <a:rPr lang="en-US" dirty="0">
                <a:latin typeface="+mn-lt"/>
              </a:rPr>
              <a:t>P(</a:t>
            </a:r>
            <a:r>
              <a:rPr lang="en-US" i="1" dirty="0">
                <a:latin typeface="+mn-lt"/>
              </a:rPr>
              <a:t>v</a:t>
            </a:r>
            <a:r>
              <a:rPr lang="en-US" dirty="0">
                <a:latin typeface="+mn-lt"/>
              </a:rPr>
              <a:t>|d5) </a:t>
            </a:r>
          </a:p>
          <a:p>
            <a:endParaRPr lang="en-US" dirty="0">
              <a:latin typeface="+mn-lt"/>
            </a:endParaRPr>
          </a:p>
          <a:p>
            <a:endParaRPr lang="en-US" dirty="0">
              <a:latin typeface="+mn-lt"/>
            </a:endParaRPr>
          </a:p>
          <a:p>
            <a:endParaRPr lang="en-US" dirty="0">
              <a:latin typeface="+mn-lt"/>
            </a:endParaRPr>
          </a:p>
        </p:txBody>
      </p:sp>
      <p:sp>
        <p:nvSpPr>
          <p:cNvPr id="40" name="TextBox 39"/>
          <p:cNvSpPr txBox="1"/>
          <p:nvPr/>
        </p:nvSpPr>
        <p:spPr>
          <a:xfrm>
            <a:off x="5867401" y="4520625"/>
            <a:ext cx="2714205" cy="584775"/>
          </a:xfrm>
          <a:prstGeom prst="rect">
            <a:avLst/>
          </a:prstGeom>
          <a:noFill/>
        </p:spPr>
        <p:txBody>
          <a:bodyPr wrap="none" rtlCol="0">
            <a:spAutoFit/>
          </a:bodyPr>
          <a:lstStyle/>
          <a:p>
            <a:pPr lvl="1"/>
            <a:r>
              <a:rPr lang="en-US" altLang="zh-TW" sz="1600" dirty="0">
                <a:latin typeface="Calibri" charset="0"/>
              </a:rPr>
              <a:t> </a:t>
            </a:r>
            <a:r>
              <a:rPr lang="en-US" altLang="zh-TW" sz="1600" dirty="0">
                <a:latin typeface="Calibri" charset="0"/>
                <a:ea typeface="Arial" charset="0"/>
                <a:cs typeface="Arial" charset="0"/>
              </a:rPr>
              <a:t>1/4 * (2/9)</a:t>
            </a:r>
            <a:r>
              <a:rPr lang="en-US" altLang="zh-TW" sz="1600" baseline="30000" dirty="0">
                <a:latin typeface="Calibri" charset="0"/>
                <a:ea typeface="Arial" charset="0"/>
                <a:cs typeface="Arial" charset="0"/>
              </a:rPr>
              <a:t>3</a:t>
            </a:r>
            <a:r>
              <a:rPr lang="en-US" altLang="zh-TW" sz="1600" dirty="0">
                <a:latin typeface="Calibri" charset="0"/>
                <a:ea typeface="Arial" charset="0"/>
                <a:cs typeface="Arial" charset="0"/>
              </a:rPr>
              <a:t> * 2/9 * 2/9 </a:t>
            </a:r>
            <a:r>
              <a:rPr lang="en-US" altLang="zh-TW" sz="1600" dirty="0">
                <a:latin typeface="Calibri" charset="0"/>
              </a:rPr>
              <a:t> </a:t>
            </a:r>
          </a:p>
          <a:p>
            <a:pPr lvl="1">
              <a:buFont typeface="Wingdings" charset="2"/>
              <a:buNone/>
            </a:pPr>
            <a:r>
              <a:rPr lang="en-US" altLang="zh-TW" sz="1600" dirty="0">
                <a:latin typeface="Calibri" charset="0"/>
                <a:ea typeface="Arial" charset="0"/>
                <a:cs typeface="Arial" charset="0"/>
              </a:rPr>
              <a:t>	≈ 0.0001</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5680084"/>
              </p:ext>
            </p:extLst>
          </p:nvPr>
        </p:nvGraphicFramePr>
        <p:xfrm>
          <a:off x="2895600" y="990600"/>
          <a:ext cx="5867400" cy="1676400"/>
        </p:xfrm>
        <a:graphic>
          <a:graphicData uri="http://schemas.openxmlformats.org/drawingml/2006/table">
            <a:tbl>
              <a:tblPr firstRow="1" bandRow="1">
                <a:tableStyleId>{5C22544A-7EE6-4342-B048-85BDC9FD1C3A}</a:tableStyleId>
              </a:tblPr>
              <a:tblGrid>
                <a:gridCol w="995363">
                  <a:extLst>
                    <a:ext uri="{9D8B030D-6E8A-4147-A177-3AD203B41FA5}">
                      <a16:colId xmlns:a16="http://schemas.microsoft.com/office/drawing/2014/main" val="20000"/>
                    </a:ext>
                  </a:extLst>
                </a:gridCol>
                <a:gridCol w="523874">
                  <a:extLst>
                    <a:ext uri="{9D8B030D-6E8A-4147-A177-3AD203B41FA5}">
                      <a16:colId xmlns:a16="http://schemas.microsoft.com/office/drawing/2014/main" val="20001"/>
                    </a:ext>
                  </a:extLst>
                </a:gridCol>
                <a:gridCol w="3586163">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279400">
                <a:tc>
                  <a:txBody>
                    <a:bodyPr/>
                    <a:lstStyle/>
                    <a:p>
                      <a:pPr>
                        <a:lnSpc>
                          <a:spcPct val="70000"/>
                        </a:lnSpc>
                      </a:pPr>
                      <a:endParaRPr lang="en-US" sz="1600" dirty="0">
                        <a:solidFill>
                          <a:srgbClr val="000000"/>
                        </a:solidFill>
                      </a:endParaRPr>
                    </a:p>
                  </a:txBody>
                  <a:tcPr/>
                </a:tc>
                <a:tc>
                  <a:txBody>
                    <a:bodyPr/>
                    <a:lstStyle/>
                    <a:p>
                      <a:pPr>
                        <a:lnSpc>
                          <a:spcPct val="70000"/>
                        </a:lnSpc>
                      </a:pPr>
                      <a:r>
                        <a:rPr lang="en-US" sz="1600" dirty="0">
                          <a:solidFill>
                            <a:srgbClr val="000000"/>
                          </a:solidFill>
                        </a:rPr>
                        <a:t>Doc</a:t>
                      </a:r>
                    </a:p>
                  </a:txBody>
                  <a:tcPr/>
                </a:tc>
                <a:tc>
                  <a:txBody>
                    <a:bodyPr/>
                    <a:lstStyle/>
                    <a:p>
                      <a:pPr>
                        <a:lnSpc>
                          <a:spcPct val="70000"/>
                        </a:lnSpc>
                      </a:pPr>
                      <a:r>
                        <a:rPr lang="en-US" sz="1600" dirty="0">
                          <a:solidFill>
                            <a:srgbClr val="000000"/>
                          </a:solidFill>
                        </a:rPr>
                        <a:t>Words</a:t>
                      </a:r>
                    </a:p>
                  </a:txBody>
                  <a:tcPr/>
                </a:tc>
                <a:tc>
                  <a:txBody>
                    <a:bodyPr/>
                    <a:lstStyle/>
                    <a:p>
                      <a:pPr>
                        <a:lnSpc>
                          <a:spcPct val="70000"/>
                        </a:lnSpc>
                      </a:pPr>
                      <a:r>
                        <a:rPr lang="en-US" sz="1600" dirty="0">
                          <a:solidFill>
                            <a:srgbClr val="000000"/>
                          </a:solidFill>
                        </a:rPr>
                        <a:t>Class</a:t>
                      </a:r>
                    </a:p>
                  </a:txBody>
                  <a:tcPr/>
                </a:tc>
                <a:extLst>
                  <a:ext uri="{0D108BD9-81ED-4DB2-BD59-A6C34878D82A}">
                    <a16:rowId xmlns:a16="http://schemas.microsoft.com/office/drawing/2014/main" val="10000"/>
                  </a:ext>
                </a:extLst>
              </a:tr>
              <a:tr h="279400">
                <a:tc>
                  <a:txBody>
                    <a:bodyPr/>
                    <a:lstStyle/>
                    <a:p>
                      <a:pPr>
                        <a:lnSpc>
                          <a:spcPct val="70000"/>
                        </a:lnSpc>
                      </a:pPr>
                      <a:r>
                        <a:rPr lang="en-US" sz="1600" dirty="0">
                          <a:solidFill>
                            <a:srgbClr val="000000"/>
                          </a:solidFill>
                        </a:rPr>
                        <a:t>Training</a:t>
                      </a:r>
                    </a:p>
                  </a:txBody>
                  <a:tcPr>
                    <a:solidFill>
                      <a:schemeClr val="accent6">
                        <a:lumMod val="20000"/>
                        <a:lumOff val="80000"/>
                      </a:schemeClr>
                    </a:solidFill>
                  </a:tcPr>
                </a:tc>
                <a:tc>
                  <a:txBody>
                    <a:bodyPr/>
                    <a:lstStyle/>
                    <a:p>
                      <a:pPr algn="ctr">
                        <a:lnSpc>
                          <a:spcPct val="70000"/>
                        </a:lnSpc>
                      </a:pPr>
                      <a:r>
                        <a:rPr lang="en-US" sz="1600" dirty="0">
                          <a:solidFill>
                            <a:srgbClr val="000000"/>
                          </a:solidFill>
                        </a:rPr>
                        <a:t>1</a:t>
                      </a:r>
                    </a:p>
                  </a:txBody>
                  <a:tcPr>
                    <a:solidFill>
                      <a:schemeClr val="accent6">
                        <a:lumMod val="20000"/>
                        <a:lumOff val="80000"/>
                      </a:schemeClr>
                    </a:solidFill>
                  </a:tcPr>
                </a:tc>
                <a:tc>
                  <a:txBody>
                    <a:bodyPr/>
                    <a:lstStyle/>
                    <a:p>
                      <a:pPr>
                        <a:lnSpc>
                          <a:spcPct val="70000"/>
                        </a:lnSpc>
                      </a:pPr>
                      <a:r>
                        <a:rPr lang="en-US" sz="1600" dirty="0"/>
                        <a:t>Chinese</a:t>
                      </a:r>
                      <a:r>
                        <a:rPr lang="en-US" sz="1600" baseline="0" dirty="0"/>
                        <a:t> Beijing Chinese</a:t>
                      </a:r>
                      <a:endParaRPr lang="en-US" sz="1600" dirty="0"/>
                    </a:p>
                  </a:txBody>
                  <a:tcPr>
                    <a:solidFill>
                      <a:schemeClr val="accent6">
                        <a:lumMod val="20000"/>
                        <a:lumOff val="80000"/>
                      </a:schemeClr>
                    </a:solidFill>
                  </a:tcPr>
                </a:tc>
                <a:tc>
                  <a:txBody>
                    <a:bodyPr/>
                    <a:lstStyle/>
                    <a:p>
                      <a:pPr algn="ctr">
                        <a:lnSpc>
                          <a:spcPct val="70000"/>
                        </a:lnSpc>
                      </a:pPr>
                      <a:r>
                        <a:rPr lang="en-US" sz="1600" dirty="0"/>
                        <a:t>u</a:t>
                      </a:r>
                    </a:p>
                  </a:txBody>
                  <a:tcPr>
                    <a:solidFill>
                      <a:schemeClr val="accent6">
                        <a:lumMod val="20000"/>
                        <a:lumOff val="80000"/>
                      </a:schemeClr>
                    </a:solidFill>
                  </a:tcPr>
                </a:tc>
                <a:extLst>
                  <a:ext uri="{0D108BD9-81ED-4DB2-BD59-A6C34878D82A}">
                    <a16:rowId xmlns:a16="http://schemas.microsoft.com/office/drawing/2014/main" val="10001"/>
                  </a:ext>
                </a:extLst>
              </a:tr>
              <a:tr h="279400">
                <a:tc>
                  <a:txBody>
                    <a:bodyPr/>
                    <a:lstStyle/>
                    <a:p>
                      <a:pPr>
                        <a:lnSpc>
                          <a:spcPct val="70000"/>
                        </a:lnSpc>
                      </a:pPr>
                      <a:endParaRPr lang="en-US" sz="1600" dirty="0">
                        <a:solidFill>
                          <a:srgbClr val="000000"/>
                        </a:solidFill>
                      </a:endParaRPr>
                    </a:p>
                  </a:txBody>
                  <a:tcPr>
                    <a:solidFill>
                      <a:schemeClr val="accent6">
                        <a:lumMod val="20000"/>
                        <a:lumOff val="80000"/>
                      </a:schemeClr>
                    </a:solidFill>
                  </a:tcPr>
                </a:tc>
                <a:tc>
                  <a:txBody>
                    <a:bodyPr/>
                    <a:lstStyle/>
                    <a:p>
                      <a:pPr algn="ctr">
                        <a:lnSpc>
                          <a:spcPct val="70000"/>
                        </a:lnSpc>
                      </a:pPr>
                      <a:r>
                        <a:rPr lang="en-US" sz="1600" dirty="0">
                          <a:solidFill>
                            <a:srgbClr val="000000"/>
                          </a:solidFill>
                        </a:rPr>
                        <a:t>2</a:t>
                      </a:r>
                    </a:p>
                  </a:txBody>
                  <a:tcPr>
                    <a:solidFill>
                      <a:schemeClr val="accent6">
                        <a:lumMod val="20000"/>
                        <a:lumOff val="80000"/>
                      </a:schemeClr>
                    </a:solidFill>
                  </a:tcPr>
                </a:tc>
                <a:tc>
                  <a:txBody>
                    <a:bodyPr/>
                    <a:lstStyle/>
                    <a:p>
                      <a:pPr>
                        <a:lnSpc>
                          <a:spcPct val="70000"/>
                        </a:lnSpc>
                      </a:pPr>
                      <a:r>
                        <a:rPr lang="en-US" sz="1600" dirty="0"/>
                        <a:t>Chinese Chinese Shanghai</a:t>
                      </a:r>
                    </a:p>
                  </a:txBody>
                  <a:tcPr>
                    <a:solidFill>
                      <a:schemeClr val="accent6">
                        <a:lumMod val="20000"/>
                        <a:lumOff val="80000"/>
                      </a:schemeClr>
                    </a:solidFill>
                  </a:tcPr>
                </a:tc>
                <a:tc>
                  <a:txBody>
                    <a:bodyPr/>
                    <a:lstStyle/>
                    <a:p>
                      <a:pPr algn="ctr">
                        <a:lnSpc>
                          <a:spcPct val="70000"/>
                        </a:lnSpc>
                      </a:pPr>
                      <a:r>
                        <a:rPr lang="en-US" sz="1600" dirty="0"/>
                        <a:t>u</a:t>
                      </a:r>
                    </a:p>
                  </a:txBody>
                  <a:tcPr>
                    <a:solidFill>
                      <a:schemeClr val="accent6">
                        <a:lumMod val="20000"/>
                        <a:lumOff val="80000"/>
                      </a:schemeClr>
                    </a:solidFill>
                  </a:tcPr>
                </a:tc>
                <a:extLst>
                  <a:ext uri="{0D108BD9-81ED-4DB2-BD59-A6C34878D82A}">
                    <a16:rowId xmlns:a16="http://schemas.microsoft.com/office/drawing/2014/main" val="10002"/>
                  </a:ext>
                </a:extLst>
              </a:tr>
              <a:tr h="279400">
                <a:tc>
                  <a:txBody>
                    <a:bodyPr/>
                    <a:lstStyle/>
                    <a:p>
                      <a:pPr>
                        <a:lnSpc>
                          <a:spcPct val="70000"/>
                        </a:lnSpc>
                      </a:pPr>
                      <a:endParaRPr lang="en-US" sz="1600">
                        <a:solidFill>
                          <a:srgbClr val="000000"/>
                        </a:solidFill>
                      </a:endParaRPr>
                    </a:p>
                  </a:txBody>
                  <a:tcPr>
                    <a:solidFill>
                      <a:schemeClr val="accent6">
                        <a:lumMod val="20000"/>
                        <a:lumOff val="80000"/>
                      </a:schemeClr>
                    </a:solidFill>
                  </a:tcPr>
                </a:tc>
                <a:tc>
                  <a:txBody>
                    <a:bodyPr/>
                    <a:lstStyle/>
                    <a:p>
                      <a:pPr algn="ctr">
                        <a:lnSpc>
                          <a:spcPct val="70000"/>
                        </a:lnSpc>
                      </a:pPr>
                      <a:r>
                        <a:rPr lang="en-US" sz="1600" dirty="0">
                          <a:solidFill>
                            <a:srgbClr val="000000"/>
                          </a:solidFill>
                        </a:rPr>
                        <a:t>3</a:t>
                      </a:r>
                    </a:p>
                  </a:txBody>
                  <a:tcPr>
                    <a:solidFill>
                      <a:schemeClr val="accent6">
                        <a:lumMod val="20000"/>
                        <a:lumOff val="80000"/>
                      </a:schemeClr>
                    </a:solidFill>
                  </a:tcPr>
                </a:tc>
                <a:tc>
                  <a:txBody>
                    <a:bodyPr/>
                    <a:lstStyle/>
                    <a:p>
                      <a:pPr>
                        <a:lnSpc>
                          <a:spcPct val="70000"/>
                        </a:lnSpc>
                      </a:pPr>
                      <a:r>
                        <a:rPr lang="en-US" sz="1600" dirty="0"/>
                        <a:t>Chinese Macao</a:t>
                      </a:r>
                    </a:p>
                  </a:txBody>
                  <a:tcPr>
                    <a:solidFill>
                      <a:schemeClr val="accent6">
                        <a:lumMod val="20000"/>
                        <a:lumOff val="80000"/>
                      </a:schemeClr>
                    </a:solidFill>
                  </a:tcPr>
                </a:tc>
                <a:tc>
                  <a:txBody>
                    <a:bodyPr/>
                    <a:lstStyle/>
                    <a:p>
                      <a:pPr algn="ctr">
                        <a:lnSpc>
                          <a:spcPct val="70000"/>
                        </a:lnSpc>
                      </a:pPr>
                      <a:r>
                        <a:rPr lang="en-US" sz="1600" dirty="0"/>
                        <a:t>u</a:t>
                      </a:r>
                    </a:p>
                  </a:txBody>
                  <a:tcPr>
                    <a:solidFill>
                      <a:schemeClr val="accent6">
                        <a:lumMod val="20000"/>
                        <a:lumOff val="80000"/>
                      </a:schemeClr>
                    </a:solidFill>
                  </a:tcPr>
                </a:tc>
                <a:extLst>
                  <a:ext uri="{0D108BD9-81ED-4DB2-BD59-A6C34878D82A}">
                    <a16:rowId xmlns:a16="http://schemas.microsoft.com/office/drawing/2014/main" val="10003"/>
                  </a:ext>
                </a:extLst>
              </a:tr>
              <a:tr h="279400">
                <a:tc>
                  <a:txBody>
                    <a:bodyPr/>
                    <a:lstStyle/>
                    <a:p>
                      <a:pPr>
                        <a:lnSpc>
                          <a:spcPct val="70000"/>
                        </a:lnSpc>
                      </a:pPr>
                      <a:endParaRPr lang="en-US" sz="1600">
                        <a:solidFill>
                          <a:srgbClr val="000000"/>
                        </a:solidFill>
                      </a:endParaRPr>
                    </a:p>
                  </a:txBody>
                  <a:tcPr>
                    <a:solidFill>
                      <a:schemeClr val="accent6">
                        <a:lumMod val="20000"/>
                        <a:lumOff val="80000"/>
                      </a:schemeClr>
                    </a:solidFill>
                  </a:tcPr>
                </a:tc>
                <a:tc>
                  <a:txBody>
                    <a:bodyPr/>
                    <a:lstStyle/>
                    <a:p>
                      <a:pPr algn="ctr">
                        <a:lnSpc>
                          <a:spcPct val="70000"/>
                        </a:lnSpc>
                      </a:pPr>
                      <a:r>
                        <a:rPr lang="en-US" sz="1600" dirty="0">
                          <a:solidFill>
                            <a:srgbClr val="000000"/>
                          </a:solidFill>
                        </a:rPr>
                        <a:t>4</a:t>
                      </a:r>
                    </a:p>
                  </a:txBody>
                  <a:tcPr>
                    <a:solidFill>
                      <a:schemeClr val="accent6">
                        <a:lumMod val="20000"/>
                        <a:lumOff val="80000"/>
                      </a:schemeClr>
                    </a:solidFill>
                  </a:tcPr>
                </a:tc>
                <a:tc>
                  <a:txBody>
                    <a:bodyPr/>
                    <a:lstStyle/>
                    <a:p>
                      <a:pPr>
                        <a:lnSpc>
                          <a:spcPct val="70000"/>
                        </a:lnSpc>
                      </a:pPr>
                      <a:r>
                        <a:rPr lang="en-US" sz="1600" dirty="0"/>
                        <a:t>Tokyo Japan Chinese</a:t>
                      </a:r>
                    </a:p>
                  </a:txBody>
                  <a:tcPr>
                    <a:solidFill>
                      <a:schemeClr val="accent6">
                        <a:lumMod val="20000"/>
                        <a:lumOff val="80000"/>
                      </a:schemeClr>
                    </a:solidFill>
                  </a:tcPr>
                </a:tc>
                <a:tc>
                  <a:txBody>
                    <a:bodyPr/>
                    <a:lstStyle/>
                    <a:p>
                      <a:pPr algn="ctr">
                        <a:lnSpc>
                          <a:spcPct val="70000"/>
                        </a:lnSpc>
                      </a:pPr>
                      <a:r>
                        <a:rPr lang="en-US" sz="1600" dirty="0"/>
                        <a:t>v</a:t>
                      </a:r>
                    </a:p>
                  </a:txBody>
                  <a:tcPr>
                    <a:solidFill>
                      <a:schemeClr val="accent6">
                        <a:lumMod val="20000"/>
                        <a:lumOff val="80000"/>
                      </a:schemeClr>
                    </a:solidFill>
                  </a:tcPr>
                </a:tc>
                <a:extLst>
                  <a:ext uri="{0D108BD9-81ED-4DB2-BD59-A6C34878D82A}">
                    <a16:rowId xmlns:a16="http://schemas.microsoft.com/office/drawing/2014/main" val="10004"/>
                  </a:ext>
                </a:extLst>
              </a:tr>
              <a:tr h="279400">
                <a:tc>
                  <a:txBody>
                    <a:bodyPr/>
                    <a:lstStyle/>
                    <a:p>
                      <a:pPr>
                        <a:lnSpc>
                          <a:spcPct val="70000"/>
                        </a:lnSpc>
                      </a:pPr>
                      <a:r>
                        <a:rPr lang="en-US" sz="1600" dirty="0">
                          <a:solidFill>
                            <a:srgbClr val="000000"/>
                          </a:solidFill>
                        </a:rPr>
                        <a:t>Test</a:t>
                      </a:r>
                    </a:p>
                  </a:txBody>
                  <a:tcPr/>
                </a:tc>
                <a:tc>
                  <a:txBody>
                    <a:bodyPr/>
                    <a:lstStyle/>
                    <a:p>
                      <a:pPr algn="ctr">
                        <a:lnSpc>
                          <a:spcPct val="70000"/>
                        </a:lnSpc>
                      </a:pPr>
                      <a:r>
                        <a:rPr lang="en-US" sz="1600" dirty="0">
                          <a:solidFill>
                            <a:srgbClr val="000000"/>
                          </a:solidFill>
                        </a:rPr>
                        <a:t>5</a:t>
                      </a:r>
                    </a:p>
                  </a:txBody>
                  <a:tcPr/>
                </a:tc>
                <a:tc>
                  <a:txBody>
                    <a:bodyPr/>
                    <a:lstStyle/>
                    <a:p>
                      <a:pPr>
                        <a:lnSpc>
                          <a:spcPct val="70000"/>
                        </a:lnSpc>
                      </a:pPr>
                      <a:r>
                        <a:rPr lang="en-US" sz="1600" dirty="0"/>
                        <a:t>Chinese Chinese Chinese Tokyo</a:t>
                      </a:r>
                      <a:r>
                        <a:rPr lang="en-US" sz="1600" baseline="0" dirty="0"/>
                        <a:t> Japan</a:t>
                      </a:r>
                      <a:endParaRPr lang="en-US" sz="1600" dirty="0"/>
                    </a:p>
                  </a:txBody>
                  <a:tcPr/>
                </a:tc>
                <a:tc>
                  <a:txBody>
                    <a:bodyPr/>
                    <a:lstStyle/>
                    <a:p>
                      <a:pPr algn="ctr">
                        <a:lnSpc>
                          <a:spcPct val="70000"/>
                        </a:lnSpc>
                      </a:pPr>
                      <a:r>
                        <a:rPr lang="en-US" sz="1600" dirty="0"/>
                        <a:t>?</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838201" y="3886201"/>
            <a:ext cx="1688283" cy="2031325"/>
          </a:xfrm>
          <a:prstGeom prst="rect">
            <a:avLst/>
          </a:prstGeom>
          <a:noFill/>
        </p:spPr>
        <p:txBody>
          <a:bodyPr wrap="none" rtlCol="0">
            <a:spAutoFit/>
          </a:bodyPr>
          <a:lstStyle/>
          <a:p>
            <a:r>
              <a:rPr lang="zh-CN" altLang="en-US" b="1" dirty="0">
                <a:latin typeface="+mn-lt"/>
              </a:rPr>
              <a:t>条件概率</a:t>
            </a:r>
            <a:r>
              <a:rPr lang="en-US" b="1" dirty="0">
                <a:latin typeface="+mn-lt"/>
              </a:rPr>
              <a:t>:</a:t>
            </a:r>
          </a:p>
          <a:p>
            <a:r>
              <a:rPr lang="en-US" dirty="0">
                <a:latin typeface="+mn-lt"/>
              </a:rPr>
              <a:t>P(</a:t>
            </a:r>
            <a:r>
              <a:rPr lang="en-US" dirty="0" err="1">
                <a:latin typeface="+mn-lt"/>
              </a:rPr>
              <a:t>Chinese|</a:t>
            </a:r>
            <a:r>
              <a:rPr lang="en-US" i="1" dirty="0" err="1">
                <a:latin typeface="+mn-lt"/>
              </a:rPr>
              <a:t>u</a:t>
            </a:r>
            <a:r>
              <a:rPr lang="en-US" dirty="0">
                <a:latin typeface="+mn-lt"/>
              </a:rPr>
              <a:t>) =</a:t>
            </a:r>
          </a:p>
          <a:p>
            <a:r>
              <a:rPr lang="en-US" dirty="0">
                <a:latin typeface="+mn-lt"/>
              </a:rPr>
              <a:t>P(</a:t>
            </a:r>
            <a:r>
              <a:rPr lang="en-US" dirty="0" err="1">
                <a:latin typeface="+mn-lt"/>
              </a:rPr>
              <a:t>Tokyo|</a:t>
            </a:r>
            <a:r>
              <a:rPr lang="en-US" i="1" dirty="0" err="1">
                <a:latin typeface="+mn-lt"/>
              </a:rPr>
              <a:t>u</a:t>
            </a:r>
            <a:r>
              <a:rPr lang="en-US" dirty="0">
                <a:latin typeface="+mn-lt"/>
              </a:rPr>
              <a:t>)    =</a:t>
            </a:r>
          </a:p>
          <a:p>
            <a:r>
              <a:rPr lang="en-US" dirty="0">
                <a:latin typeface="+mn-lt"/>
              </a:rPr>
              <a:t>P(</a:t>
            </a:r>
            <a:r>
              <a:rPr lang="en-US" dirty="0" err="1">
                <a:latin typeface="+mn-lt"/>
              </a:rPr>
              <a:t>Japan|</a:t>
            </a:r>
            <a:r>
              <a:rPr lang="en-US" i="1" dirty="0" err="1">
                <a:latin typeface="+mn-lt"/>
              </a:rPr>
              <a:t>u</a:t>
            </a:r>
            <a:r>
              <a:rPr lang="en-US" dirty="0">
                <a:latin typeface="+mn-lt"/>
              </a:rPr>
              <a:t>)     =</a:t>
            </a:r>
          </a:p>
          <a:p>
            <a:r>
              <a:rPr lang="en-US" dirty="0">
                <a:latin typeface="+mn-lt"/>
              </a:rPr>
              <a:t>P(</a:t>
            </a:r>
            <a:r>
              <a:rPr lang="en-US" dirty="0" err="1">
                <a:latin typeface="+mn-lt"/>
              </a:rPr>
              <a:t>Chinese|</a:t>
            </a:r>
            <a:r>
              <a:rPr lang="en-US" i="1" dirty="0" err="1">
                <a:latin typeface="+mn-lt"/>
              </a:rPr>
              <a:t>v</a:t>
            </a:r>
            <a:r>
              <a:rPr lang="en-US" dirty="0">
                <a:latin typeface="+mn-lt"/>
              </a:rPr>
              <a:t>) =</a:t>
            </a:r>
          </a:p>
          <a:p>
            <a:r>
              <a:rPr lang="en-US" dirty="0">
                <a:latin typeface="+mn-lt"/>
              </a:rPr>
              <a:t>P(</a:t>
            </a:r>
            <a:r>
              <a:rPr lang="en-US" dirty="0" err="1">
                <a:latin typeface="+mn-lt"/>
              </a:rPr>
              <a:t>Tokyo|</a:t>
            </a:r>
            <a:r>
              <a:rPr lang="en-US" i="1" dirty="0" err="1">
                <a:latin typeface="+mn-lt"/>
              </a:rPr>
              <a:t>v</a:t>
            </a:r>
            <a:r>
              <a:rPr lang="en-US" dirty="0">
                <a:latin typeface="+mn-lt"/>
              </a:rPr>
              <a:t>)     =</a:t>
            </a:r>
          </a:p>
          <a:p>
            <a:r>
              <a:rPr lang="en-US" dirty="0">
                <a:latin typeface="+mn-lt"/>
              </a:rPr>
              <a:t>P(</a:t>
            </a:r>
            <a:r>
              <a:rPr lang="en-US" dirty="0" err="1">
                <a:latin typeface="+mn-lt"/>
              </a:rPr>
              <a:t>Japan|</a:t>
            </a:r>
            <a:r>
              <a:rPr lang="en-US" i="1" dirty="0" err="1">
                <a:latin typeface="+mn-lt"/>
              </a:rPr>
              <a:t>v</a:t>
            </a:r>
            <a:r>
              <a:rPr lang="en-US" dirty="0">
                <a:latin typeface="+mn-lt"/>
              </a:rPr>
              <a:t>)      = </a:t>
            </a:r>
          </a:p>
        </p:txBody>
      </p:sp>
      <p:sp>
        <p:nvSpPr>
          <p:cNvPr id="8" name="TextBox 7"/>
          <p:cNvSpPr txBox="1"/>
          <p:nvPr/>
        </p:nvSpPr>
        <p:spPr>
          <a:xfrm>
            <a:off x="457201" y="2691824"/>
            <a:ext cx="1378495" cy="1077218"/>
          </a:xfrm>
          <a:prstGeom prst="rect">
            <a:avLst/>
          </a:prstGeom>
          <a:noFill/>
        </p:spPr>
        <p:txBody>
          <a:bodyPr wrap="square" rtlCol="0">
            <a:spAutoFit/>
          </a:bodyPr>
          <a:lstStyle/>
          <a:p>
            <a:r>
              <a:rPr lang="zh-CN" altLang="en-US" b="1" dirty="0">
                <a:latin typeface="+mn-lt"/>
              </a:rPr>
              <a:t>先验概率</a:t>
            </a:r>
            <a:r>
              <a:rPr lang="en-US" b="1" dirty="0">
                <a:latin typeface="+mn-lt"/>
              </a:rPr>
              <a:t>:</a:t>
            </a:r>
          </a:p>
          <a:p>
            <a:r>
              <a:rPr lang="en-US" i="1" dirty="0">
                <a:latin typeface="+mn-lt"/>
              </a:rPr>
              <a:t>P</a:t>
            </a:r>
            <a:r>
              <a:rPr lang="en-US" dirty="0">
                <a:latin typeface="+mn-lt"/>
              </a:rPr>
              <a:t>(</a:t>
            </a:r>
            <a:r>
              <a:rPr lang="en-US" i="1" dirty="0">
                <a:latin typeface="+mn-lt"/>
              </a:rPr>
              <a:t>u</a:t>
            </a:r>
            <a:r>
              <a:rPr lang="en-US" dirty="0">
                <a:latin typeface="+mn-lt"/>
              </a:rPr>
              <a:t>)= </a:t>
            </a:r>
          </a:p>
          <a:p>
            <a:endParaRPr lang="en-US" sz="200" i="1" dirty="0">
              <a:latin typeface="+mn-lt"/>
            </a:endParaRPr>
          </a:p>
          <a:p>
            <a:endParaRPr lang="en-US" sz="800" i="1" dirty="0">
              <a:latin typeface="+mn-lt"/>
            </a:endParaRPr>
          </a:p>
          <a:p>
            <a:r>
              <a:rPr lang="en-US" i="1" dirty="0">
                <a:latin typeface="+mn-lt"/>
              </a:rPr>
              <a:t>P</a:t>
            </a:r>
            <a:r>
              <a:rPr lang="en-US" dirty="0">
                <a:latin typeface="+mn-lt"/>
              </a:rPr>
              <a:t>(</a:t>
            </a:r>
            <a:r>
              <a:rPr lang="en-US" i="1" dirty="0">
                <a:latin typeface="+mn-lt"/>
              </a:rPr>
              <a:t>v</a:t>
            </a:r>
            <a:r>
              <a:rPr lang="en-US" dirty="0">
                <a:latin typeface="+mn-lt"/>
              </a:rPr>
              <a:t>)= </a:t>
            </a:r>
          </a:p>
        </p:txBody>
      </p:sp>
      <p:sp>
        <p:nvSpPr>
          <p:cNvPr id="12" name="TextBox 11"/>
          <p:cNvSpPr txBox="1"/>
          <p:nvPr/>
        </p:nvSpPr>
        <p:spPr>
          <a:xfrm>
            <a:off x="1156608" y="2910329"/>
            <a:ext cx="331537" cy="584776"/>
          </a:xfrm>
          <a:prstGeom prst="rect">
            <a:avLst/>
          </a:prstGeom>
          <a:noFill/>
        </p:spPr>
        <p:txBody>
          <a:bodyPr wrap="square" rtlCol="0">
            <a:spAutoFit/>
          </a:bodyPr>
          <a:lstStyle/>
          <a:p>
            <a:r>
              <a:rPr lang="en-US" sz="1600" dirty="0">
                <a:latin typeface="+mn-lt"/>
              </a:rPr>
              <a:t>3</a:t>
            </a:r>
          </a:p>
          <a:p>
            <a:endParaRPr lang="en-US" sz="1600" dirty="0">
              <a:latin typeface="+mn-lt"/>
            </a:endParaRPr>
          </a:p>
        </p:txBody>
      </p:sp>
      <p:sp>
        <p:nvSpPr>
          <p:cNvPr id="13" name="TextBox 12"/>
          <p:cNvSpPr txBox="1"/>
          <p:nvPr/>
        </p:nvSpPr>
        <p:spPr>
          <a:xfrm>
            <a:off x="1133051" y="3140950"/>
            <a:ext cx="304800" cy="338554"/>
          </a:xfrm>
          <a:prstGeom prst="rect">
            <a:avLst/>
          </a:prstGeom>
          <a:noFill/>
        </p:spPr>
        <p:txBody>
          <a:bodyPr wrap="square" rtlCol="0">
            <a:spAutoFit/>
          </a:bodyPr>
          <a:lstStyle/>
          <a:p>
            <a:r>
              <a:rPr lang="en-US" sz="1600" dirty="0">
                <a:latin typeface="+mn-lt"/>
              </a:rPr>
              <a:t>4</a:t>
            </a:r>
          </a:p>
        </p:txBody>
      </p:sp>
      <p:cxnSp>
        <p:nvCxnSpPr>
          <p:cNvPr id="15" name="Straight Connector 14"/>
          <p:cNvCxnSpPr/>
          <p:nvPr/>
        </p:nvCxnSpPr>
        <p:spPr bwMode="auto">
          <a:xfrm>
            <a:off x="1196471" y="3184408"/>
            <a:ext cx="177960" cy="0"/>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1126468" y="3343854"/>
            <a:ext cx="331537" cy="584776"/>
          </a:xfrm>
          <a:prstGeom prst="rect">
            <a:avLst/>
          </a:prstGeom>
          <a:noFill/>
        </p:spPr>
        <p:txBody>
          <a:bodyPr wrap="square" rtlCol="0">
            <a:spAutoFit/>
          </a:bodyPr>
          <a:lstStyle/>
          <a:p>
            <a:r>
              <a:rPr lang="en-US" sz="1600" dirty="0">
                <a:latin typeface="+mn-lt"/>
              </a:rPr>
              <a:t>1</a:t>
            </a:r>
          </a:p>
          <a:p>
            <a:endParaRPr lang="en-US" sz="1600" dirty="0">
              <a:latin typeface="+mn-lt"/>
            </a:endParaRPr>
          </a:p>
        </p:txBody>
      </p:sp>
      <p:sp>
        <p:nvSpPr>
          <p:cNvPr id="24" name="TextBox 23"/>
          <p:cNvSpPr txBox="1"/>
          <p:nvPr/>
        </p:nvSpPr>
        <p:spPr>
          <a:xfrm>
            <a:off x="1119683" y="3565479"/>
            <a:ext cx="304800" cy="338554"/>
          </a:xfrm>
          <a:prstGeom prst="rect">
            <a:avLst/>
          </a:prstGeom>
          <a:noFill/>
        </p:spPr>
        <p:txBody>
          <a:bodyPr wrap="square" rtlCol="0">
            <a:spAutoFit/>
          </a:bodyPr>
          <a:lstStyle/>
          <a:p>
            <a:r>
              <a:rPr lang="en-US" sz="1600" dirty="0">
                <a:latin typeface="+mn-lt"/>
              </a:rPr>
              <a:t>4</a:t>
            </a:r>
          </a:p>
        </p:txBody>
      </p:sp>
      <p:cxnSp>
        <p:nvCxnSpPr>
          <p:cNvPr id="25" name="Straight Connector 24"/>
          <p:cNvCxnSpPr/>
          <p:nvPr/>
        </p:nvCxnSpPr>
        <p:spPr bwMode="auto">
          <a:xfrm>
            <a:off x="1183103" y="3628919"/>
            <a:ext cx="177960" cy="0"/>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graphicFrame>
        <p:nvGraphicFramePr>
          <p:cNvPr id="27" name="Object 2"/>
          <p:cNvGraphicFramePr>
            <a:graphicFrameLocks noChangeAspect="1"/>
          </p:cNvGraphicFramePr>
          <p:nvPr/>
        </p:nvGraphicFramePr>
        <p:xfrm>
          <a:off x="228600" y="1981201"/>
          <a:ext cx="2493718" cy="685800"/>
        </p:xfrm>
        <a:graphic>
          <a:graphicData uri="http://schemas.openxmlformats.org/presentationml/2006/ole">
            <mc:AlternateContent xmlns:mc="http://schemas.openxmlformats.org/markup-compatibility/2006">
              <mc:Choice xmlns:v="urn:schemas-microsoft-com:vml" Requires="v">
                <p:oleObj spid="_x0000_s65565" name="Equation" r:id="rId3" imgW="1524000" imgH="419100" progId="Equation.3">
                  <p:embed/>
                </p:oleObj>
              </mc:Choice>
              <mc:Fallback>
                <p:oleObj name="Equation" r:id="rId3" imgW="1524000" imgH="419100" progId="Equation.3">
                  <p:embed/>
                  <p:pic>
                    <p:nvPicPr>
                      <p:cNvPr id="27" name="Object 2"/>
                      <p:cNvPicPr>
                        <a:picLocks noChangeAspect="1" noChangeArrowheads="1"/>
                      </p:cNvPicPr>
                      <p:nvPr/>
                    </p:nvPicPr>
                    <p:blipFill>
                      <a:blip r:embed="rId4"/>
                      <a:srcRect/>
                      <a:stretch>
                        <a:fillRect/>
                      </a:stretch>
                    </p:blipFill>
                    <p:spPr bwMode="auto">
                      <a:xfrm>
                        <a:off x="228600" y="1981201"/>
                        <a:ext cx="2493718" cy="685800"/>
                      </a:xfrm>
                      <a:prstGeom prst="rect">
                        <a:avLst/>
                      </a:prstGeom>
                      <a:noFill/>
                    </p:spPr>
                  </p:pic>
                </p:oleObj>
              </mc:Fallback>
            </mc:AlternateContent>
          </a:graphicData>
        </a:graphic>
      </p:graphicFrame>
      <p:graphicFrame>
        <p:nvGraphicFramePr>
          <p:cNvPr id="28" name="Object 2"/>
          <p:cNvGraphicFramePr>
            <a:graphicFrameLocks noChangeAspect="1"/>
          </p:cNvGraphicFramePr>
          <p:nvPr/>
        </p:nvGraphicFramePr>
        <p:xfrm>
          <a:off x="1524000" y="1163639"/>
          <a:ext cx="1079500" cy="644525"/>
        </p:xfrm>
        <a:graphic>
          <a:graphicData uri="http://schemas.openxmlformats.org/presentationml/2006/ole">
            <mc:AlternateContent xmlns:mc="http://schemas.openxmlformats.org/markup-compatibility/2006">
              <mc:Choice xmlns:v="urn:schemas-microsoft-com:vml" Requires="v">
                <p:oleObj spid="_x0000_s65566" name="Equation" r:id="rId5" imgW="660400" imgH="393700" progId="Equation.3">
                  <p:embed/>
                </p:oleObj>
              </mc:Choice>
              <mc:Fallback>
                <p:oleObj name="Equation" r:id="rId5" imgW="660400" imgH="393700" progId="Equation.3">
                  <p:embed/>
                  <p:pic>
                    <p:nvPicPr>
                      <p:cNvPr id="28" name="Object 2"/>
                      <p:cNvPicPr>
                        <a:picLocks noChangeAspect="1" noChangeArrowheads="1"/>
                      </p:cNvPicPr>
                      <p:nvPr/>
                    </p:nvPicPr>
                    <p:blipFill>
                      <a:blip r:embed="rId6"/>
                      <a:srcRect/>
                      <a:stretch>
                        <a:fillRect/>
                      </a:stretch>
                    </p:blipFill>
                    <p:spPr bwMode="auto">
                      <a:xfrm>
                        <a:off x="1524000" y="1163639"/>
                        <a:ext cx="1079500" cy="644525"/>
                      </a:xfrm>
                      <a:prstGeom prst="rect">
                        <a:avLst/>
                      </a:prstGeom>
                      <a:noFill/>
                    </p:spPr>
                  </p:pic>
                </p:oleObj>
              </mc:Fallback>
            </mc:AlternateContent>
          </a:graphicData>
        </a:graphic>
      </p:graphicFrame>
      <p:sp>
        <p:nvSpPr>
          <p:cNvPr id="29" name="TextBox 28"/>
          <p:cNvSpPr txBox="1"/>
          <p:nvPr/>
        </p:nvSpPr>
        <p:spPr>
          <a:xfrm>
            <a:off x="2438400" y="4150896"/>
            <a:ext cx="2589170" cy="369332"/>
          </a:xfrm>
          <a:prstGeom prst="rect">
            <a:avLst/>
          </a:prstGeom>
          <a:noFill/>
        </p:spPr>
        <p:txBody>
          <a:bodyPr wrap="none" rtlCol="0">
            <a:spAutoFit/>
          </a:bodyPr>
          <a:lstStyle/>
          <a:p>
            <a:r>
              <a:rPr lang="en-US" dirty="0">
                <a:latin typeface="+mn-lt"/>
              </a:rPr>
              <a:t>(5+1) / (8+6) = 6/14 = 3/7</a:t>
            </a:r>
          </a:p>
        </p:txBody>
      </p:sp>
      <p:sp>
        <p:nvSpPr>
          <p:cNvPr id="30" name="TextBox 29"/>
          <p:cNvSpPr txBox="1"/>
          <p:nvPr/>
        </p:nvSpPr>
        <p:spPr>
          <a:xfrm>
            <a:off x="2438401" y="4419600"/>
            <a:ext cx="2048959" cy="369332"/>
          </a:xfrm>
          <a:prstGeom prst="rect">
            <a:avLst/>
          </a:prstGeom>
          <a:noFill/>
        </p:spPr>
        <p:txBody>
          <a:bodyPr wrap="none" rtlCol="0">
            <a:spAutoFit/>
          </a:bodyPr>
          <a:lstStyle/>
          <a:p>
            <a:r>
              <a:rPr lang="en-US" dirty="0">
                <a:latin typeface="+mn-lt"/>
              </a:rPr>
              <a:t>(0+1) / (8+6) = 1/14</a:t>
            </a:r>
          </a:p>
        </p:txBody>
      </p:sp>
      <p:sp>
        <p:nvSpPr>
          <p:cNvPr id="32" name="TextBox 31"/>
          <p:cNvSpPr txBox="1"/>
          <p:nvPr/>
        </p:nvSpPr>
        <p:spPr>
          <a:xfrm>
            <a:off x="2438401" y="5002464"/>
            <a:ext cx="1959191" cy="369332"/>
          </a:xfrm>
          <a:prstGeom prst="rect">
            <a:avLst/>
          </a:prstGeom>
          <a:noFill/>
        </p:spPr>
        <p:txBody>
          <a:bodyPr wrap="none" rtlCol="0">
            <a:spAutoFit/>
          </a:bodyPr>
          <a:lstStyle/>
          <a:p>
            <a:r>
              <a:rPr lang="en-US" altLang="zh-TW" dirty="0">
                <a:latin typeface="Calibri" charset="0"/>
              </a:rPr>
              <a:t>(1+1) / (3+6) = 2/9 </a:t>
            </a:r>
            <a:endParaRPr lang="en-US" dirty="0">
              <a:latin typeface="+mn-lt"/>
            </a:endParaRPr>
          </a:p>
        </p:txBody>
      </p:sp>
      <p:sp>
        <p:nvSpPr>
          <p:cNvPr id="33" name="TextBox 32"/>
          <p:cNvSpPr txBox="1"/>
          <p:nvPr/>
        </p:nvSpPr>
        <p:spPr>
          <a:xfrm>
            <a:off x="2438401" y="4709332"/>
            <a:ext cx="2048959" cy="369332"/>
          </a:xfrm>
          <a:prstGeom prst="rect">
            <a:avLst/>
          </a:prstGeom>
          <a:noFill/>
        </p:spPr>
        <p:txBody>
          <a:bodyPr wrap="none" rtlCol="0">
            <a:spAutoFit/>
          </a:bodyPr>
          <a:lstStyle/>
          <a:p>
            <a:r>
              <a:rPr lang="en-US" dirty="0">
                <a:latin typeface="+mn-lt"/>
              </a:rPr>
              <a:t>(0+1) / (8+6) = 1/14</a:t>
            </a:r>
          </a:p>
        </p:txBody>
      </p:sp>
      <p:sp>
        <p:nvSpPr>
          <p:cNvPr id="34" name="TextBox 33"/>
          <p:cNvSpPr txBox="1"/>
          <p:nvPr/>
        </p:nvSpPr>
        <p:spPr>
          <a:xfrm>
            <a:off x="2438401" y="5269468"/>
            <a:ext cx="1959191" cy="369332"/>
          </a:xfrm>
          <a:prstGeom prst="rect">
            <a:avLst/>
          </a:prstGeom>
          <a:noFill/>
        </p:spPr>
        <p:txBody>
          <a:bodyPr wrap="none" rtlCol="0">
            <a:spAutoFit/>
          </a:bodyPr>
          <a:lstStyle/>
          <a:p>
            <a:r>
              <a:rPr lang="en-US" altLang="zh-TW" dirty="0">
                <a:latin typeface="Calibri" charset="0"/>
              </a:rPr>
              <a:t>(1+1) / (3+6) = 2/9 </a:t>
            </a:r>
            <a:endParaRPr lang="en-US" dirty="0">
              <a:latin typeface="+mn-lt"/>
            </a:endParaRPr>
          </a:p>
        </p:txBody>
      </p:sp>
      <p:sp>
        <p:nvSpPr>
          <p:cNvPr id="35" name="TextBox 34"/>
          <p:cNvSpPr txBox="1"/>
          <p:nvPr/>
        </p:nvSpPr>
        <p:spPr>
          <a:xfrm>
            <a:off x="2444849" y="5526504"/>
            <a:ext cx="1959191" cy="369332"/>
          </a:xfrm>
          <a:prstGeom prst="rect">
            <a:avLst/>
          </a:prstGeom>
          <a:noFill/>
        </p:spPr>
        <p:txBody>
          <a:bodyPr wrap="none" rtlCol="0">
            <a:spAutoFit/>
          </a:bodyPr>
          <a:lstStyle/>
          <a:p>
            <a:r>
              <a:rPr lang="en-US" altLang="zh-TW" dirty="0">
                <a:latin typeface="Calibri" charset="0"/>
              </a:rPr>
              <a:t>(1+1) / (3+6) = 2/9 </a:t>
            </a:r>
            <a:endParaRPr lang="en-US" dirty="0">
              <a:latin typeface="+mn-lt"/>
            </a:endParaRPr>
          </a:p>
        </p:txBody>
      </p:sp>
      <p:sp>
        <p:nvSpPr>
          <p:cNvPr id="36" name="TextBox 35"/>
          <p:cNvSpPr txBox="1"/>
          <p:nvPr/>
        </p:nvSpPr>
        <p:spPr>
          <a:xfrm>
            <a:off x="5862947" y="3442369"/>
            <a:ext cx="2876108" cy="584775"/>
          </a:xfrm>
          <a:prstGeom prst="rect">
            <a:avLst/>
          </a:prstGeom>
          <a:noFill/>
        </p:spPr>
        <p:txBody>
          <a:bodyPr wrap="none" rtlCol="0">
            <a:spAutoFit/>
          </a:bodyPr>
          <a:lstStyle/>
          <a:p>
            <a:pPr lvl="1"/>
            <a:r>
              <a:rPr lang="en-US" altLang="zh-TW" sz="1600" dirty="0">
                <a:latin typeface="Calibri" charset="0"/>
              </a:rPr>
              <a:t> 3/4 * (3/7)</a:t>
            </a:r>
            <a:r>
              <a:rPr lang="en-US" altLang="zh-TW" sz="1600" baseline="30000" dirty="0">
                <a:latin typeface="Calibri" charset="0"/>
              </a:rPr>
              <a:t>3</a:t>
            </a:r>
            <a:r>
              <a:rPr lang="en-US" altLang="zh-TW" sz="1600" dirty="0">
                <a:latin typeface="Calibri" charset="0"/>
              </a:rPr>
              <a:t> * 1/14 * 1/14 </a:t>
            </a:r>
          </a:p>
          <a:p>
            <a:pPr lvl="1">
              <a:buFont typeface="Wingdings" charset="2"/>
              <a:buNone/>
            </a:pPr>
            <a:r>
              <a:rPr lang="en-US" altLang="zh-TW" sz="1600" dirty="0">
                <a:latin typeface="Calibri" charset="0"/>
                <a:ea typeface="Arial" charset="0"/>
                <a:cs typeface="Arial" charset="0"/>
              </a:rPr>
              <a:t>	≈ 0.0003</a:t>
            </a:r>
          </a:p>
        </p:txBody>
      </p:sp>
      <p:graphicFrame>
        <p:nvGraphicFramePr>
          <p:cNvPr id="38" name="Object 2"/>
          <p:cNvGraphicFramePr>
            <a:graphicFrameLocks noChangeAspect="1"/>
          </p:cNvGraphicFramePr>
          <p:nvPr/>
        </p:nvGraphicFramePr>
        <p:xfrm>
          <a:off x="6158832" y="3558672"/>
          <a:ext cx="223838" cy="140494"/>
        </p:xfrm>
        <a:graphic>
          <a:graphicData uri="http://schemas.openxmlformats.org/presentationml/2006/ole">
            <mc:AlternateContent xmlns:mc="http://schemas.openxmlformats.org/markup-compatibility/2006">
              <mc:Choice xmlns:v="urn:schemas-microsoft-com:vml" Requires="v">
                <p:oleObj spid="_x0000_s65567" name="Equation" r:id="rId7" imgW="152280" imgH="126720" progId="Equation.3">
                  <p:embed/>
                </p:oleObj>
              </mc:Choice>
              <mc:Fallback>
                <p:oleObj name="Equation" r:id="rId7" imgW="152280" imgH="126720" progId="Equation.3">
                  <p:embed/>
                  <p:pic>
                    <p:nvPicPr>
                      <p:cNvPr id="38"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8832" y="3558672"/>
                        <a:ext cx="223838" cy="140494"/>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39" name="Object 2"/>
          <p:cNvGraphicFramePr>
            <a:graphicFrameLocks noChangeAspect="1"/>
          </p:cNvGraphicFramePr>
          <p:nvPr/>
        </p:nvGraphicFramePr>
        <p:xfrm>
          <a:off x="6096000" y="4625472"/>
          <a:ext cx="223838" cy="140494"/>
        </p:xfrm>
        <a:graphic>
          <a:graphicData uri="http://schemas.openxmlformats.org/presentationml/2006/ole">
            <mc:AlternateContent xmlns:mc="http://schemas.openxmlformats.org/markup-compatibility/2006">
              <mc:Choice xmlns:v="urn:schemas-microsoft-com:vml" Requires="v">
                <p:oleObj spid="_x0000_s65568" name="Equation" r:id="rId9" imgW="152280" imgH="126720" progId="Equation.3">
                  <p:embed/>
                </p:oleObj>
              </mc:Choice>
              <mc:Fallback>
                <p:oleObj name="Equation" r:id="rId9" imgW="152280" imgH="126720" progId="Equation.3">
                  <p:embed/>
                  <p:pic>
                    <p:nvPicPr>
                      <p:cNvPr id="39"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625472"/>
                        <a:ext cx="223838" cy="140494"/>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579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p:bldP spid="7" grpId="0"/>
      <p:bldP spid="8" grpId="0" build="allAtOnce"/>
      <p:bldP spid="13" grpId="0"/>
      <p:bldP spid="24" grpId="0"/>
      <p:bldP spid="29" grpId="0"/>
      <p:bldP spid="30" grpId="0"/>
      <p:bldP spid="32" grpId="0"/>
      <p:bldP spid="33" grpId="0"/>
      <p:bldP spid="34"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6.1 </a:t>
            </a:r>
            <a:r>
              <a:rPr lang="zh-CN" altLang="en-US" sz="2800" b="1" dirty="0"/>
              <a:t>文本分类模型</a:t>
            </a:r>
          </a:p>
          <a:p>
            <a:pPr eaLnBrk="1" hangingPunct="1"/>
            <a:r>
              <a:rPr lang="en-US" altLang="zh-CN" sz="2800" b="1" dirty="0"/>
              <a:t>6.2 Naïve</a:t>
            </a:r>
            <a:r>
              <a:rPr lang="zh-CN" altLang="en-US" sz="2800" b="1" dirty="0"/>
              <a:t>贝叶斯分类</a:t>
            </a:r>
            <a:endParaRPr lang="en-US" altLang="zh-CN" sz="2800" b="1" dirty="0"/>
          </a:p>
          <a:p>
            <a:pPr eaLnBrk="1" hangingPunct="1"/>
            <a:r>
              <a:rPr lang="en-US" altLang="zh-CN" sz="2800" b="1" dirty="0">
                <a:solidFill>
                  <a:srgbClr val="B2B2B2"/>
                </a:solidFill>
              </a:rPr>
              <a:t>6.3 Naïve</a:t>
            </a:r>
            <a:r>
              <a:rPr lang="zh-CN" altLang="en-US" sz="2800" b="1" dirty="0">
                <a:solidFill>
                  <a:srgbClr val="B2B2B2"/>
                </a:solidFill>
              </a:rPr>
              <a:t>贝叶斯分类与语言模型</a:t>
            </a:r>
            <a:endParaRPr lang="en-US" altLang="zh-CN" sz="2800" b="1" dirty="0">
              <a:solidFill>
                <a:srgbClr val="B2B2B2"/>
              </a:solidFill>
            </a:endParaRPr>
          </a:p>
          <a:p>
            <a:pPr eaLnBrk="1" hangingPunct="1"/>
            <a:r>
              <a:rPr lang="en-US" altLang="zh-CN" sz="2800" b="1" dirty="0"/>
              <a:t>6.4 </a:t>
            </a:r>
            <a:r>
              <a:rPr lang="zh-CN" altLang="en-US" sz="2800" b="1" dirty="0"/>
              <a:t>文本分类评估</a:t>
            </a:r>
          </a:p>
          <a:p>
            <a:pPr eaLnBrk="1" hangingPunct="1"/>
            <a:r>
              <a:rPr lang="en-US" altLang="zh-CN" sz="2800" b="1" dirty="0"/>
              <a:t>6.5 Logistics</a:t>
            </a:r>
            <a:r>
              <a:rPr lang="zh-CN" altLang="en-US" sz="2800" b="1" dirty="0"/>
              <a:t>回归文本分类</a:t>
            </a:r>
            <a:endParaRPr lang="en-US" altLang="zh-CN" sz="2800" b="1" dirty="0"/>
          </a:p>
        </p:txBody>
      </p:sp>
    </p:spTree>
    <p:extLst>
      <p:ext uri="{BB962C8B-B14F-4D97-AF65-F5344CB8AC3E}">
        <p14:creationId xmlns:p14="http://schemas.microsoft.com/office/powerpoint/2010/main" val="866243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ffectLst/>
              </a:rPr>
              <a:t>Naïve</a:t>
            </a:r>
            <a:r>
              <a:rPr lang="zh-CN" altLang="en-US" dirty="0">
                <a:effectLst/>
              </a:rPr>
              <a:t>贝叶斯分类与语言模型</a:t>
            </a:r>
            <a:endParaRPr lang="en-US" dirty="0">
              <a:effectLst/>
            </a:endParaRPr>
          </a:p>
        </p:txBody>
      </p:sp>
      <p:sp>
        <p:nvSpPr>
          <p:cNvPr id="3" name="Content Placeholder 2"/>
          <p:cNvSpPr>
            <a:spLocks noGrp="1"/>
          </p:cNvSpPr>
          <p:nvPr>
            <p:ph idx="1"/>
          </p:nvPr>
        </p:nvSpPr>
        <p:spPr/>
        <p:txBody>
          <a:bodyPr/>
          <a:lstStyle/>
          <a:p>
            <a:r>
              <a:rPr lang="zh-CN" altLang="en-US" dirty="0"/>
              <a:t>多元</a:t>
            </a:r>
            <a:r>
              <a:rPr lang="en-US" altLang="zh-CN" dirty="0"/>
              <a:t>Na</a:t>
            </a:r>
            <a:r>
              <a:rPr lang="fr-FR" altLang="zh-CN" dirty="0" err="1"/>
              <a:t>ï</a:t>
            </a:r>
            <a:r>
              <a:rPr lang="en-US" altLang="zh-CN" dirty="0" err="1"/>
              <a:t>ve</a:t>
            </a:r>
            <a:r>
              <a:rPr lang="zh-CN" altLang="en-US" dirty="0"/>
              <a:t>贝叶斯的通用模型</a:t>
            </a:r>
            <a:endParaRPr lang="en-US" dirty="0"/>
          </a:p>
        </p:txBody>
      </p:sp>
      <p:sp>
        <p:nvSpPr>
          <p:cNvPr id="32" name="Oval 4"/>
          <p:cNvSpPr>
            <a:spLocks noChangeArrowheads="1"/>
          </p:cNvSpPr>
          <p:nvPr/>
        </p:nvSpPr>
        <p:spPr bwMode="auto">
          <a:xfrm>
            <a:off x="3886200" y="2762250"/>
            <a:ext cx="11430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kern="0" dirty="0">
                <a:solidFill>
                  <a:sysClr val="windowText" lastClr="000000"/>
                </a:solidFill>
              </a:rPr>
              <a:t>c=</a:t>
            </a:r>
            <a:r>
              <a:rPr lang="en-US" kern="0" dirty="0" err="1">
                <a:solidFill>
                  <a:sysClr val="windowText" lastClr="000000"/>
                </a:solidFill>
              </a:rPr>
              <a:t>中国</a:t>
            </a:r>
            <a:endParaRPr lang="en-US" kern="0" dirty="0">
              <a:solidFill>
                <a:sysClr val="windowText" lastClr="000000"/>
              </a:solidFill>
            </a:endParaRPr>
          </a:p>
        </p:txBody>
      </p:sp>
      <p:sp>
        <p:nvSpPr>
          <p:cNvPr id="33" name="Oval 6"/>
          <p:cNvSpPr>
            <a:spLocks noChangeArrowheads="1"/>
          </p:cNvSpPr>
          <p:nvPr/>
        </p:nvSpPr>
        <p:spPr bwMode="auto">
          <a:xfrm>
            <a:off x="533400" y="4648200"/>
            <a:ext cx="16002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i="1" kern="0" dirty="0">
                <a:solidFill>
                  <a:sysClr val="windowText" lastClr="000000"/>
                </a:solidFill>
              </a:rPr>
              <a:t>X</a:t>
            </a:r>
            <a:r>
              <a:rPr lang="en-US" i="1" kern="0" baseline="-25000" dirty="0">
                <a:solidFill>
                  <a:sysClr val="windowText" lastClr="000000"/>
                </a:solidFill>
              </a:rPr>
              <a:t>1</a:t>
            </a:r>
            <a:r>
              <a:rPr lang="en-US" i="1" kern="0" dirty="0">
                <a:solidFill>
                  <a:sysClr val="windowText" lastClr="000000"/>
                </a:solidFill>
              </a:rPr>
              <a:t>=</a:t>
            </a:r>
            <a:r>
              <a:rPr lang="en-US" i="1" kern="0" dirty="0" err="1">
                <a:solidFill>
                  <a:sysClr val="windowText" lastClr="000000"/>
                </a:solidFill>
              </a:rPr>
              <a:t>上海</a:t>
            </a:r>
            <a:endParaRPr lang="en-US" kern="0" baseline="-25000" dirty="0">
              <a:solidFill>
                <a:sysClr val="windowText" lastClr="000000"/>
              </a:solidFill>
            </a:endParaRPr>
          </a:p>
        </p:txBody>
      </p:sp>
      <p:sp>
        <p:nvSpPr>
          <p:cNvPr id="39" name="Line 14"/>
          <p:cNvSpPr>
            <a:spLocks noChangeShapeType="1"/>
          </p:cNvSpPr>
          <p:nvPr/>
        </p:nvSpPr>
        <p:spPr bwMode="auto">
          <a:xfrm flipH="1">
            <a:off x="1524000" y="3276600"/>
            <a:ext cx="2590800" cy="1371600"/>
          </a:xfrm>
          <a:prstGeom prst="line">
            <a:avLst/>
          </a:prstGeom>
          <a:noFill/>
          <a:ln w="28575">
            <a:solidFill>
              <a:sysClr val="windowText" lastClr="000000"/>
            </a:solidFill>
            <a:miter lim="800000"/>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0" name="Line 15"/>
          <p:cNvSpPr>
            <a:spLocks noChangeShapeType="1"/>
          </p:cNvSpPr>
          <p:nvPr/>
        </p:nvSpPr>
        <p:spPr bwMode="auto">
          <a:xfrm flipH="1">
            <a:off x="3048000" y="3371850"/>
            <a:ext cx="1295400" cy="1276350"/>
          </a:xfrm>
          <a:prstGeom prst="line">
            <a:avLst/>
          </a:prstGeom>
          <a:noFill/>
          <a:ln w="28575">
            <a:solidFill>
              <a:sysClr val="windowText" lastClr="000000"/>
            </a:solidFill>
            <a:miter lim="800000"/>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1" name="Line 16"/>
          <p:cNvSpPr>
            <a:spLocks noChangeShapeType="1"/>
          </p:cNvSpPr>
          <p:nvPr/>
        </p:nvSpPr>
        <p:spPr bwMode="auto">
          <a:xfrm flipH="1">
            <a:off x="4419600" y="3352800"/>
            <a:ext cx="76200" cy="1295400"/>
          </a:xfrm>
          <a:prstGeom prst="line">
            <a:avLst/>
          </a:prstGeom>
          <a:noFill/>
          <a:ln w="28575">
            <a:solidFill>
              <a:sysClr val="windowText" lastClr="000000"/>
            </a:solidFill>
            <a:miter lim="800000"/>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3" name="Line 18"/>
          <p:cNvSpPr>
            <a:spLocks noChangeShapeType="1"/>
          </p:cNvSpPr>
          <p:nvPr/>
        </p:nvSpPr>
        <p:spPr bwMode="auto">
          <a:xfrm>
            <a:off x="4648200" y="3352800"/>
            <a:ext cx="1447800" cy="1295400"/>
          </a:xfrm>
          <a:prstGeom prst="line">
            <a:avLst/>
          </a:prstGeom>
          <a:noFill/>
          <a:ln w="28575">
            <a:solidFill>
              <a:sysClr val="windowText" lastClr="000000"/>
            </a:solidFill>
            <a:miter lim="800000"/>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4" name="Line 19"/>
          <p:cNvSpPr>
            <a:spLocks noChangeShapeType="1"/>
          </p:cNvSpPr>
          <p:nvPr/>
        </p:nvSpPr>
        <p:spPr bwMode="auto">
          <a:xfrm>
            <a:off x="4800600" y="3295650"/>
            <a:ext cx="2667000" cy="1352550"/>
          </a:xfrm>
          <a:prstGeom prst="line">
            <a:avLst/>
          </a:prstGeom>
          <a:noFill/>
          <a:ln w="28575">
            <a:solidFill>
              <a:sysClr val="windowText" lastClr="000000"/>
            </a:solidFill>
            <a:miter lim="800000"/>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71" name="Oval 6"/>
          <p:cNvSpPr>
            <a:spLocks noChangeArrowheads="1"/>
          </p:cNvSpPr>
          <p:nvPr/>
        </p:nvSpPr>
        <p:spPr bwMode="auto">
          <a:xfrm>
            <a:off x="2286000" y="4648200"/>
            <a:ext cx="12954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i="1" kern="0" dirty="0">
                <a:solidFill>
                  <a:sysClr val="windowText" lastClr="000000"/>
                </a:solidFill>
              </a:rPr>
              <a:t>X</a:t>
            </a:r>
            <a:r>
              <a:rPr lang="en-US" i="1" kern="0" baseline="-25000" dirty="0">
                <a:solidFill>
                  <a:sysClr val="windowText" lastClr="000000"/>
                </a:solidFill>
              </a:rPr>
              <a:t>2</a:t>
            </a:r>
            <a:r>
              <a:rPr lang="en-US" i="1" kern="0" dirty="0">
                <a:solidFill>
                  <a:sysClr val="windowText" lastClr="000000"/>
                </a:solidFill>
              </a:rPr>
              <a:t>=</a:t>
            </a:r>
            <a:r>
              <a:rPr lang="en-US" i="1" kern="0" dirty="0" err="1">
                <a:solidFill>
                  <a:sysClr val="windowText" lastClr="000000"/>
                </a:solidFill>
              </a:rPr>
              <a:t>和</a:t>
            </a:r>
            <a:endParaRPr lang="en-US" kern="0" baseline="-25000" dirty="0">
              <a:solidFill>
                <a:sysClr val="windowText" lastClr="000000"/>
              </a:solidFill>
            </a:endParaRPr>
          </a:p>
        </p:txBody>
      </p:sp>
      <p:sp>
        <p:nvSpPr>
          <p:cNvPr id="72" name="Oval 6"/>
          <p:cNvSpPr>
            <a:spLocks noChangeArrowheads="1"/>
          </p:cNvSpPr>
          <p:nvPr/>
        </p:nvSpPr>
        <p:spPr bwMode="auto">
          <a:xfrm>
            <a:off x="3657600" y="4648200"/>
            <a:ext cx="16764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i="1" kern="0" dirty="0">
                <a:solidFill>
                  <a:sysClr val="windowText" lastClr="000000"/>
                </a:solidFill>
              </a:rPr>
              <a:t>X</a:t>
            </a:r>
            <a:r>
              <a:rPr lang="en-US" i="1" kern="0" baseline="-25000" dirty="0">
                <a:solidFill>
                  <a:sysClr val="windowText" lastClr="000000"/>
                </a:solidFill>
              </a:rPr>
              <a:t>3</a:t>
            </a:r>
            <a:r>
              <a:rPr lang="en-US" i="1" kern="0" dirty="0">
                <a:solidFill>
                  <a:sysClr val="windowText" lastClr="000000"/>
                </a:solidFill>
              </a:rPr>
              <a:t>=</a:t>
            </a:r>
            <a:r>
              <a:rPr lang="en-US" i="1" kern="0" dirty="0" err="1">
                <a:solidFill>
                  <a:sysClr val="windowText" lastClr="000000"/>
                </a:solidFill>
              </a:rPr>
              <a:t>深圳</a:t>
            </a:r>
            <a:endParaRPr lang="en-US" kern="0" baseline="-25000" dirty="0">
              <a:solidFill>
                <a:sysClr val="windowText" lastClr="000000"/>
              </a:solidFill>
            </a:endParaRPr>
          </a:p>
        </p:txBody>
      </p:sp>
      <p:sp>
        <p:nvSpPr>
          <p:cNvPr id="73" name="Oval 6"/>
          <p:cNvSpPr>
            <a:spLocks noChangeArrowheads="1"/>
          </p:cNvSpPr>
          <p:nvPr/>
        </p:nvSpPr>
        <p:spPr bwMode="auto">
          <a:xfrm>
            <a:off x="5486400" y="4648200"/>
            <a:ext cx="12954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i="1" kern="0" dirty="0">
                <a:solidFill>
                  <a:sysClr val="windowText" lastClr="000000"/>
                </a:solidFill>
              </a:rPr>
              <a:t>X</a:t>
            </a:r>
            <a:r>
              <a:rPr lang="en-US" i="1" kern="0" baseline="-25000" dirty="0">
                <a:solidFill>
                  <a:sysClr val="windowText" lastClr="000000"/>
                </a:solidFill>
              </a:rPr>
              <a:t>4</a:t>
            </a:r>
            <a:r>
              <a:rPr lang="en-US" i="1" kern="0" dirty="0">
                <a:solidFill>
                  <a:sysClr val="windowText" lastClr="000000"/>
                </a:solidFill>
              </a:rPr>
              <a:t>=</a:t>
            </a:r>
            <a:r>
              <a:rPr lang="en-US" i="1" kern="0" dirty="0" err="1">
                <a:solidFill>
                  <a:sysClr val="windowText" lastClr="000000"/>
                </a:solidFill>
              </a:rPr>
              <a:t>发展</a:t>
            </a:r>
            <a:endParaRPr lang="en-US" kern="0" baseline="-25000" dirty="0">
              <a:solidFill>
                <a:sysClr val="windowText" lastClr="000000"/>
              </a:solidFill>
            </a:endParaRPr>
          </a:p>
        </p:txBody>
      </p:sp>
      <p:sp>
        <p:nvSpPr>
          <p:cNvPr id="74" name="Oval 6"/>
          <p:cNvSpPr>
            <a:spLocks noChangeArrowheads="1"/>
          </p:cNvSpPr>
          <p:nvPr/>
        </p:nvSpPr>
        <p:spPr bwMode="auto">
          <a:xfrm>
            <a:off x="6934200" y="4648200"/>
            <a:ext cx="1295400" cy="609600"/>
          </a:xfrm>
          <a:prstGeom prst="ellipse">
            <a:avLst/>
          </a:prstGeom>
          <a:solidFill>
            <a:srgbClr val="C0504D"/>
          </a:solidFill>
          <a:ln w="9525">
            <a:solidFill>
              <a:sysClr val="windowText" lastClr="000000"/>
            </a:solidFill>
            <a:miter lim="800000"/>
            <a:headEnd/>
            <a:tailEnd/>
          </a:ln>
        </p:spPr>
        <p:txBody>
          <a:bodyPr wrap="none" anchor="ctr"/>
          <a:lstStyle/>
          <a:p>
            <a:pPr algn="ctr" eaLnBrk="1" fontAlgn="auto" hangingPunct="1">
              <a:spcBef>
                <a:spcPts val="0"/>
              </a:spcBef>
              <a:spcAft>
                <a:spcPts val="0"/>
              </a:spcAft>
              <a:defRPr/>
            </a:pPr>
            <a:r>
              <a:rPr lang="en-US" i="1" kern="0" dirty="0">
                <a:solidFill>
                  <a:sysClr val="windowText" lastClr="000000"/>
                </a:solidFill>
              </a:rPr>
              <a:t>X</a:t>
            </a:r>
            <a:r>
              <a:rPr lang="en-US" i="1" kern="0" baseline="-25000" dirty="0">
                <a:solidFill>
                  <a:sysClr val="windowText" lastClr="000000"/>
                </a:solidFill>
              </a:rPr>
              <a:t>5</a:t>
            </a:r>
            <a:r>
              <a:rPr lang="en-US" i="1" kern="0" dirty="0">
                <a:solidFill>
                  <a:sysClr val="windowText" lastClr="000000"/>
                </a:solidFill>
              </a:rPr>
              <a:t>=</a:t>
            </a:r>
            <a:r>
              <a:rPr lang="en-US" i="1" kern="0" dirty="0" err="1">
                <a:solidFill>
                  <a:sysClr val="windowText" lastClr="000000"/>
                </a:solidFill>
              </a:rPr>
              <a:t>纽带</a:t>
            </a:r>
            <a:endParaRPr lang="en-US" kern="0" baseline="-25000" dirty="0">
              <a:solidFill>
                <a:sysClr val="windowText" lastClr="000000"/>
              </a:solidFill>
            </a:endParaRPr>
          </a:p>
        </p:txBody>
      </p:sp>
    </p:spTree>
    <p:extLst>
      <p:ext uri="{BB962C8B-B14F-4D97-AF65-F5344CB8AC3E}">
        <p14:creationId xmlns:p14="http://schemas.microsoft.com/office/powerpoint/2010/main" val="23202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40" grpId="0" animBg="1"/>
      <p:bldP spid="41" grpId="0" animBg="1"/>
      <p:bldP spid="43" grpId="0" animBg="1"/>
      <p:bldP spid="44" grpId="0" animBg="1"/>
      <p:bldP spid="71" grpId="0" animBg="1"/>
      <p:bldP spid="72" grpId="0" animBg="1"/>
      <p:bldP spid="73" grpId="0" animBg="1"/>
      <p:bldP spid="7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Naïve</a:t>
            </a:r>
            <a:r>
              <a:rPr lang="zh-CN" altLang="en-US" dirty="0"/>
              <a:t>贝叶斯分类与语言模型</a:t>
            </a:r>
            <a:endParaRPr lang="en-US" dirty="0"/>
          </a:p>
        </p:txBody>
      </p:sp>
      <p:sp>
        <p:nvSpPr>
          <p:cNvPr id="3" name="Content Placeholder 2"/>
          <p:cNvSpPr>
            <a:spLocks noGrp="1"/>
          </p:cNvSpPr>
          <p:nvPr>
            <p:ph idx="1"/>
          </p:nvPr>
        </p:nvSpPr>
        <p:spPr/>
        <p:txBody>
          <a:bodyPr/>
          <a:lstStyle/>
          <a:p>
            <a:r>
              <a:rPr lang="fr-FR" sz="2800" dirty="0"/>
              <a:t>Naï</a:t>
            </a:r>
            <a:r>
              <a:rPr lang="en-US" sz="2800" dirty="0" err="1"/>
              <a:t>ve</a:t>
            </a:r>
            <a:r>
              <a:rPr lang="zh-CN" altLang="en-US" sz="2800" dirty="0"/>
              <a:t>贝叶斯分类能使用各种各样的特征</a:t>
            </a:r>
            <a:endParaRPr lang="en-US" sz="2800" dirty="0"/>
          </a:p>
          <a:p>
            <a:pPr lvl="1"/>
            <a:r>
              <a:rPr lang="en-US" sz="2400" dirty="0"/>
              <a:t>URL, email</a:t>
            </a:r>
            <a:r>
              <a:rPr lang="zh-CN" altLang="en-US" sz="2400" dirty="0"/>
              <a:t>地址</a:t>
            </a:r>
            <a:r>
              <a:rPr lang="en-US" sz="2400" dirty="0"/>
              <a:t>, </a:t>
            </a:r>
            <a:r>
              <a:rPr lang="zh-CN" altLang="en-US" sz="2400" dirty="0"/>
              <a:t>词组</a:t>
            </a:r>
            <a:r>
              <a:rPr lang="en-US" sz="2400" dirty="0"/>
              <a:t>, </a:t>
            </a:r>
            <a:r>
              <a:rPr lang="zh-CN" altLang="en-US" sz="2400" dirty="0"/>
              <a:t>词性</a:t>
            </a:r>
            <a:endParaRPr lang="en-US" sz="2400" dirty="0"/>
          </a:p>
          <a:p>
            <a:r>
              <a:rPr lang="zh-CN" altLang="en-US" sz="2800" dirty="0"/>
              <a:t>如果</a:t>
            </a:r>
            <a:r>
              <a:rPr lang="fr-FR" altLang="zh-CN" sz="2800" dirty="0"/>
              <a:t>Naï</a:t>
            </a:r>
            <a:r>
              <a:rPr lang="en-US" altLang="zh-CN" sz="2800" dirty="0" err="1"/>
              <a:t>ve</a:t>
            </a:r>
            <a:r>
              <a:rPr lang="zh-CN" altLang="en-US" sz="2800" dirty="0"/>
              <a:t>贝叶斯分类</a:t>
            </a:r>
            <a:endParaRPr lang="en-US" sz="2800" dirty="0"/>
          </a:p>
          <a:p>
            <a:pPr lvl="1"/>
            <a:r>
              <a:rPr lang="zh-CN" altLang="en-US" sz="2400" dirty="0"/>
              <a:t>仅仅使用词项特征</a:t>
            </a:r>
            <a:endParaRPr lang="en-US" sz="2400" dirty="0"/>
          </a:p>
          <a:p>
            <a:pPr lvl="1"/>
            <a:r>
              <a:rPr lang="zh-CN" altLang="en-US" sz="2400" dirty="0"/>
              <a:t>使用文档中的所有词项，且不是其子集</a:t>
            </a:r>
            <a:endParaRPr lang="en-US" altLang="zh-CN" sz="2400" dirty="0"/>
          </a:p>
          <a:p>
            <a:pPr marL="457200" lvl="1" indent="0">
              <a:buNone/>
            </a:pPr>
            <a:r>
              <a:rPr lang="zh-CN" altLang="en-US" dirty="0"/>
              <a:t>那么</a:t>
            </a:r>
            <a:r>
              <a:rPr lang="en-US" sz="2800" dirty="0"/>
              <a:t> </a:t>
            </a:r>
          </a:p>
          <a:p>
            <a:pPr lvl="1"/>
            <a:r>
              <a:rPr lang="en-US" altLang="zh-CN" sz="2400" dirty="0"/>
              <a:t>Naïve</a:t>
            </a:r>
            <a:r>
              <a:rPr lang="zh-CN" altLang="en-US" sz="2400" dirty="0"/>
              <a:t>贝叶斯分类与语言模型基本相同</a:t>
            </a:r>
            <a:endParaRPr lang="en-US" sz="2400" dirty="0"/>
          </a:p>
        </p:txBody>
      </p:sp>
    </p:spTree>
    <p:extLst>
      <p:ext uri="{BB962C8B-B14F-4D97-AF65-F5344CB8AC3E}">
        <p14:creationId xmlns:p14="http://schemas.microsoft.com/office/powerpoint/2010/main" val="3636641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442913" y="103188"/>
            <a:ext cx="8320087" cy="1314450"/>
          </a:xfrm>
        </p:spPr>
        <p:txBody>
          <a:bodyPr/>
          <a:lstStyle/>
          <a:p>
            <a:pPr eaLnBrk="1" hangingPunct="1"/>
            <a:r>
              <a:rPr lang="zh-CN" altLang="en-US" dirty="0">
                <a:latin typeface="楷体" panose="02010609060101010101" pitchFamily="49" charset="-122"/>
                <a:cs typeface="ＭＳ Ｐゴシック" charset="0"/>
              </a:rPr>
              <a:t>每一个类别</a:t>
            </a:r>
            <a:r>
              <a:rPr lang="en-US" dirty="0">
                <a:latin typeface="楷体" panose="02010609060101010101" pitchFamily="49" charset="-122"/>
                <a:cs typeface="ＭＳ Ｐゴシック" charset="0"/>
              </a:rPr>
              <a:t> = </a:t>
            </a:r>
            <a:r>
              <a:rPr lang="zh-CN" altLang="en-US" dirty="0">
                <a:latin typeface="楷体" panose="02010609060101010101" pitchFamily="49" charset="-122"/>
                <a:cs typeface="ＭＳ Ｐゴシック" charset="0"/>
              </a:rPr>
              <a:t>一个语言模型</a:t>
            </a:r>
            <a:endParaRPr lang="en-US" dirty="0">
              <a:latin typeface="楷体" panose="02010609060101010101" pitchFamily="49" charset="-122"/>
              <a:cs typeface="ＭＳ Ｐゴシック" charset="0"/>
            </a:endParaRPr>
          </a:p>
        </p:txBody>
      </p:sp>
      <mc:AlternateContent xmlns:mc="http://schemas.openxmlformats.org/markup-compatibility/2006" xmlns:a14="http://schemas.microsoft.com/office/drawing/2010/main">
        <mc:Choice Requires="a14">
          <p:sp>
            <p:nvSpPr>
              <p:cNvPr id="46082" name="Rectangle 3"/>
              <p:cNvSpPr>
                <a:spLocks noGrp="1" noChangeArrowheads="1"/>
              </p:cNvSpPr>
              <p:nvPr>
                <p:ph type="body" idx="1"/>
              </p:nvPr>
            </p:nvSpPr>
            <p:spPr>
              <a:xfrm>
                <a:off x="457200" y="1430984"/>
                <a:ext cx="7772400" cy="1028700"/>
              </a:xfrm>
            </p:spPr>
            <p:txBody>
              <a:bodyPr/>
              <a:lstStyle/>
              <a:p>
                <a:pPr eaLnBrk="1" hangingPunct="1"/>
                <a:r>
                  <a:rPr lang="zh-CN" altLang="en-US" dirty="0">
                    <a:latin typeface="楷体" panose="02010609060101010101" pitchFamily="49" charset="-122"/>
                    <a:cs typeface="Calibri"/>
                  </a:rPr>
                  <a:t>每个词概率：</a:t>
                </a:r>
                <a:r>
                  <a:rPr lang="en-US" dirty="0">
                    <a:latin typeface="Calibri"/>
                    <a:ea typeface="ＭＳ Ｐゴシック" charset="0"/>
                    <a:cs typeface="Calibri"/>
                  </a:rPr>
                  <a:t>P(word | c)</a:t>
                </a:r>
              </a:p>
              <a:p>
                <a:pPr eaLnBrk="1" hangingPunct="1"/>
                <a:r>
                  <a:rPr lang="zh-CN" altLang="en-US" dirty="0">
                    <a:latin typeface="楷体" panose="02010609060101010101" pitchFamily="49" charset="-122"/>
                    <a:cs typeface="Calibri"/>
                  </a:rPr>
                  <a:t>每个句子概率：</a:t>
                </a:r>
                <a:r>
                  <a:rPr lang="en-US" dirty="0">
                    <a:latin typeface="Calibri"/>
                    <a:ea typeface="ＭＳ Ｐゴシック" charset="0"/>
                    <a:cs typeface="Calibri"/>
                  </a:rPr>
                  <a:t>P(</a:t>
                </a:r>
                <a:r>
                  <a:rPr lang="en-US" dirty="0" err="1">
                    <a:latin typeface="Calibri"/>
                    <a:ea typeface="ＭＳ Ｐゴシック" charset="0"/>
                    <a:cs typeface="Calibri"/>
                  </a:rPr>
                  <a:t>s|c</a:t>
                </a:r>
                <a:r>
                  <a:rPr lang="en-US" dirty="0">
                    <a:latin typeface="Calibri"/>
                    <a:ea typeface="ＭＳ Ｐゴシック" charset="0"/>
                    <a:cs typeface="Calibri"/>
                  </a:rPr>
                  <a:t>)=</a:t>
                </a:r>
                <a14:m>
                  <m:oMath xmlns:m="http://schemas.openxmlformats.org/officeDocument/2006/math">
                    <m:r>
                      <m:rPr>
                        <m:sty m:val="p"/>
                      </m:rPr>
                      <a:rPr lang="en-US" i="0" dirty="0" smtClean="0">
                        <a:latin typeface="Cambria Math" panose="02040503050406030204" pitchFamily="18" charset="0"/>
                        <a:ea typeface="ＭＳ Ｐゴシック" charset="0"/>
                        <a:cs typeface="Symbol" charset="2"/>
                      </a:rPr>
                      <m:t>Π</m:t>
                    </m:r>
                  </m:oMath>
                </a14:m>
                <a:r>
                  <a:rPr lang="en-US" dirty="0">
                    <a:latin typeface="Calibri"/>
                    <a:ea typeface="ＭＳ Ｐゴシック" charset="0"/>
                    <a:cs typeface="Calibri"/>
                  </a:rPr>
                  <a:t> P(</a:t>
                </a:r>
                <a:r>
                  <a:rPr lang="en-US" dirty="0" err="1">
                    <a:latin typeface="Calibri"/>
                    <a:ea typeface="ＭＳ Ｐゴシック" charset="0"/>
                    <a:cs typeface="Calibri"/>
                  </a:rPr>
                  <a:t>word|c</a:t>
                </a:r>
                <a:r>
                  <a:rPr lang="en-US" dirty="0">
                    <a:latin typeface="Calibri"/>
                    <a:ea typeface="ＭＳ Ｐゴシック" charset="0"/>
                    <a:cs typeface="Calibri"/>
                  </a:rPr>
                  <a:t>)</a:t>
                </a:r>
              </a:p>
            </p:txBody>
          </p:sp>
        </mc:Choice>
        <mc:Fallback xmlns="">
          <p:sp>
            <p:nvSpPr>
              <p:cNvPr id="46082" name="Rectangle 3"/>
              <p:cNvSpPr>
                <a:spLocks noGrp="1" noRot="1" noChangeAspect="1" noMove="1" noResize="1" noEditPoints="1" noAdjustHandles="1" noChangeArrowheads="1" noChangeShapeType="1" noTextEdit="1"/>
              </p:cNvSpPr>
              <p:nvPr>
                <p:ph type="body" idx="1"/>
              </p:nvPr>
            </p:nvSpPr>
            <p:spPr>
              <a:xfrm>
                <a:off x="457200" y="1430984"/>
                <a:ext cx="7772400" cy="1028700"/>
              </a:xfrm>
              <a:blipFill>
                <a:blip r:embed="rId2"/>
                <a:stretch>
                  <a:fillRect l="-2353" t="-13690" b="-36905"/>
                </a:stretch>
              </a:blipFill>
            </p:spPr>
            <p:txBody>
              <a:bodyPr/>
              <a:lstStyle/>
              <a:p>
                <a:r>
                  <a:rPr lang="zh-CN" altLang="en-US">
                    <a:noFill/>
                  </a:rPr>
                  <a:t> </a:t>
                </a:r>
              </a:p>
            </p:txBody>
          </p:sp>
        </mc:Fallback>
      </mc:AlternateContent>
      <p:sp>
        <p:nvSpPr>
          <p:cNvPr id="46083" name="Text Box 4"/>
          <p:cNvSpPr txBox="1">
            <a:spLocks noChangeArrowheads="1"/>
          </p:cNvSpPr>
          <p:nvPr/>
        </p:nvSpPr>
        <p:spPr bwMode="auto">
          <a:xfrm>
            <a:off x="457200" y="3486151"/>
            <a:ext cx="2438400" cy="270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0.1	I</a:t>
            </a:r>
          </a:p>
          <a:p>
            <a:pPr eaLnBrk="1" hangingPunct="1">
              <a:spcBef>
                <a:spcPct val="50000"/>
              </a:spcBef>
            </a:pPr>
            <a:r>
              <a:rPr lang="en-US" sz="2000" dirty="0">
                <a:latin typeface="Calibri"/>
                <a:cs typeface="Calibri"/>
              </a:rPr>
              <a:t>0.1	love</a:t>
            </a:r>
          </a:p>
          <a:p>
            <a:pPr eaLnBrk="1" hangingPunct="1">
              <a:spcBef>
                <a:spcPct val="50000"/>
              </a:spcBef>
            </a:pPr>
            <a:r>
              <a:rPr lang="en-US" sz="2000" dirty="0">
                <a:latin typeface="Calibri"/>
                <a:cs typeface="Calibri"/>
              </a:rPr>
              <a:t>0.0</a:t>
            </a:r>
            <a:r>
              <a:rPr lang="en-US" altLang="zh-CN" sz="2000" dirty="0">
                <a:latin typeface="Calibri"/>
                <a:cs typeface="Calibri"/>
              </a:rPr>
              <a:t>1</a:t>
            </a:r>
            <a:r>
              <a:rPr lang="en-US" sz="2000" dirty="0">
                <a:latin typeface="Calibri"/>
                <a:cs typeface="Calibri"/>
              </a:rPr>
              <a:t>	this</a:t>
            </a:r>
          </a:p>
          <a:p>
            <a:pPr eaLnBrk="1" hangingPunct="1">
              <a:spcBef>
                <a:spcPct val="50000"/>
              </a:spcBef>
            </a:pPr>
            <a:r>
              <a:rPr lang="en-US" sz="2000" dirty="0">
                <a:latin typeface="Calibri"/>
                <a:cs typeface="Calibri"/>
              </a:rPr>
              <a:t>0.0</a:t>
            </a:r>
            <a:r>
              <a:rPr lang="en-US" altLang="zh-CN" sz="2000" dirty="0">
                <a:latin typeface="Calibri"/>
                <a:cs typeface="Calibri"/>
              </a:rPr>
              <a:t>5</a:t>
            </a:r>
            <a:r>
              <a:rPr lang="en-US" sz="2000" dirty="0">
                <a:latin typeface="Calibri"/>
                <a:cs typeface="Calibri"/>
              </a:rPr>
              <a:t>	fun</a:t>
            </a:r>
          </a:p>
          <a:p>
            <a:pPr eaLnBrk="1" hangingPunct="1">
              <a:spcBef>
                <a:spcPct val="50000"/>
              </a:spcBef>
            </a:pPr>
            <a:r>
              <a:rPr lang="en-US" sz="2000" dirty="0">
                <a:latin typeface="Calibri"/>
                <a:cs typeface="Calibri"/>
              </a:rPr>
              <a:t>0.1	film</a:t>
            </a:r>
          </a:p>
          <a:p>
            <a:pPr eaLnBrk="1" hangingPunct="1">
              <a:spcBef>
                <a:spcPct val="50000"/>
              </a:spcBef>
            </a:pPr>
            <a:r>
              <a:rPr lang="en-US" sz="2000" dirty="0">
                <a:latin typeface="Calibri"/>
                <a:cs typeface="Calibri"/>
              </a:rPr>
              <a:t>…</a:t>
            </a:r>
          </a:p>
        </p:txBody>
      </p:sp>
      <p:sp>
        <p:nvSpPr>
          <p:cNvPr id="753669" name="Text Box 5"/>
          <p:cNvSpPr txBox="1">
            <a:spLocks noChangeArrowheads="1"/>
          </p:cNvSpPr>
          <p:nvPr/>
        </p:nvSpPr>
        <p:spPr bwMode="auto">
          <a:xfrm>
            <a:off x="3505200" y="3600451"/>
            <a:ext cx="609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I</a:t>
            </a:r>
          </a:p>
        </p:txBody>
      </p:sp>
      <p:sp>
        <p:nvSpPr>
          <p:cNvPr id="753670" name="Text Box 6"/>
          <p:cNvSpPr txBox="1">
            <a:spLocks noChangeArrowheads="1"/>
          </p:cNvSpPr>
          <p:nvPr/>
        </p:nvSpPr>
        <p:spPr bwMode="auto">
          <a:xfrm>
            <a:off x="4419600" y="36004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love</a:t>
            </a:r>
          </a:p>
        </p:txBody>
      </p:sp>
      <p:sp>
        <p:nvSpPr>
          <p:cNvPr id="753671" name="Text Box 7"/>
          <p:cNvSpPr txBox="1">
            <a:spLocks noChangeArrowheads="1"/>
          </p:cNvSpPr>
          <p:nvPr/>
        </p:nvSpPr>
        <p:spPr bwMode="auto">
          <a:xfrm>
            <a:off x="5257800" y="36004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this</a:t>
            </a:r>
          </a:p>
        </p:txBody>
      </p:sp>
      <p:sp>
        <p:nvSpPr>
          <p:cNvPr id="753672" name="Text Box 8"/>
          <p:cNvSpPr txBox="1">
            <a:spLocks noChangeArrowheads="1"/>
          </p:cNvSpPr>
          <p:nvPr/>
        </p:nvSpPr>
        <p:spPr bwMode="auto">
          <a:xfrm>
            <a:off x="6324600" y="36004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fun</a:t>
            </a:r>
          </a:p>
        </p:txBody>
      </p:sp>
      <p:sp>
        <p:nvSpPr>
          <p:cNvPr id="753673" name="Text Box 9"/>
          <p:cNvSpPr txBox="1">
            <a:spLocks noChangeArrowheads="1"/>
          </p:cNvSpPr>
          <p:nvPr/>
        </p:nvSpPr>
        <p:spPr bwMode="auto">
          <a:xfrm>
            <a:off x="7086600" y="3600451"/>
            <a:ext cx="137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film</a:t>
            </a:r>
          </a:p>
        </p:txBody>
      </p:sp>
      <p:grpSp>
        <p:nvGrpSpPr>
          <p:cNvPr id="2" name="Group 10"/>
          <p:cNvGrpSpPr>
            <a:grpSpLocks/>
          </p:cNvGrpSpPr>
          <p:nvPr/>
        </p:nvGrpSpPr>
        <p:grpSpPr bwMode="auto">
          <a:xfrm>
            <a:off x="3581400" y="4000500"/>
            <a:ext cx="4191000" cy="0"/>
            <a:chOff x="2256" y="2640"/>
            <a:chExt cx="2640" cy="0"/>
          </a:xfrm>
        </p:grpSpPr>
        <p:sp>
          <p:nvSpPr>
            <p:cNvPr id="46101" name="Line 11"/>
            <p:cNvSpPr>
              <a:spLocks noChangeShapeType="1"/>
            </p:cNvSpPr>
            <p:nvPr/>
          </p:nvSpPr>
          <p:spPr bwMode="auto">
            <a:xfrm>
              <a:off x="2256"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6102" name="Line 12"/>
            <p:cNvSpPr>
              <a:spLocks noChangeShapeType="1"/>
            </p:cNvSpPr>
            <p:nvPr/>
          </p:nvSpPr>
          <p:spPr bwMode="auto">
            <a:xfrm>
              <a:off x="2832"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6103" name="Line 13"/>
            <p:cNvSpPr>
              <a:spLocks noChangeShapeType="1"/>
            </p:cNvSpPr>
            <p:nvPr/>
          </p:nvSpPr>
          <p:spPr bwMode="auto">
            <a:xfrm>
              <a:off x="3408"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6104" name="Line 14"/>
            <p:cNvSpPr>
              <a:spLocks noChangeShapeType="1"/>
            </p:cNvSpPr>
            <p:nvPr/>
          </p:nvSpPr>
          <p:spPr bwMode="auto">
            <a:xfrm>
              <a:off x="3984"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6105" name="Line 15"/>
            <p:cNvSpPr>
              <a:spLocks noChangeShapeType="1"/>
            </p:cNvSpPr>
            <p:nvPr/>
          </p:nvSpPr>
          <p:spPr bwMode="auto">
            <a:xfrm>
              <a:off x="4608"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grpSp>
      <p:sp>
        <p:nvSpPr>
          <p:cNvPr id="753680" name="Text Box 16"/>
          <p:cNvSpPr txBox="1">
            <a:spLocks noChangeArrowheads="1"/>
          </p:cNvSpPr>
          <p:nvPr/>
        </p:nvSpPr>
        <p:spPr bwMode="auto">
          <a:xfrm>
            <a:off x="3505200" y="4171951"/>
            <a:ext cx="609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0.1</a:t>
            </a:r>
          </a:p>
        </p:txBody>
      </p:sp>
      <p:sp>
        <p:nvSpPr>
          <p:cNvPr id="753681" name="Text Box 17"/>
          <p:cNvSpPr txBox="1">
            <a:spLocks noChangeArrowheads="1"/>
          </p:cNvSpPr>
          <p:nvPr/>
        </p:nvSpPr>
        <p:spPr bwMode="auto">
          <a:xfrm>
            <a:off x="4419600" y="41719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0.1</a:t>
            </a:r>
          </a:p>
        </p:txBody>
      </p:sp>
      <p:sp>
        <p:nvSpPr>
          <p:cNvPr id="753682" name="Text Box 18"/>
          <p:cNvSpPr txBox="1">
            <a:spLocks noChangeArrowheads="1"/>
          </p:cNvSpPr>
          <p:nvPr/>
        </p:nvSpPr>
        <p:spPr bwMode="auto">
          <a:xfrm>
            <a:off x="5257800" y="41719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.0</a:t>
            </a:r>
            <a:r>
              <a:rPr lang="en-US" altLang="zh-CN" dirty="0">
                <a:latin typeface="Calibri"/>
                <a:cs typeface="Calibri"/>
              </a:rPr>
              <a:t>1</a:t>
            </a:r>
            <a:endParaRPr lang="en-US" dirty="0">
              <a:latin typeface="Calibri"/>
              <a:cs typeface="Calibri"/>
            </a:endParaRPr>
          </a:p>
        </p:txBody>
      </p:sp>
      <p:sp>
        <p:nvSpPr>
          <p:cNvPr id="753683" name="Text Box 19"/>
          <p:cNvSpPr txBox="1">
            <a:spLocks noChangeArrowheads="1"/>
          </p:cNvSpPr>
          <p:nvPr/>
        </p:nvSpPr>
        <p:spPr bwMode="auto">
          <a:xfrm>
            <a:off x="6324600" y="4171951"/>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0.0</a:t>
            </a:r>
            <a:r>
              <a:rPr lang="en-US" altLang="zh-CN" dirty="0">
                <a:latin typeface="Calibri"/>
                <a:cs typeface="Calibri"/>
              </a:rPr>
              <a:t>5</a:t>
            </a:r>
            <a:endParaRPr lang="en-US" dirty="0">
              <a:latin typeface="Calibri"/>
              <a:cs typeface="Calibri"/>
            </a:endParaRPr>
          </a:p>
        </p:txBody>
      </p:sp>
      <p:sp>
        <p:nvSpPr>
          <p:cNvPr id="753684" name="Text Box 20"/>
          <p:cNvSpPr txBox="1">
            <a:spLocks noChangeArrowheads="1"/>
          </p:cNvSpPr>
          <p:nvPr/>
        </p:nvSpPr>
        <p:spPr bwMode="auto">
          <a:xfrm>
            <a:off x="7086600" y="4171951"/>
            <a:ext cx="137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0.1</a:t>
            </a:r>
          </a:p>
        </p:txBody>
      </p:sp>
      <p:sp>
        <p:nvSpPr>
          <p:cNvPr id="46096" name="Text Box 24"/>
          <p:cNvSpPr txBox="1">
            <a:spLocks noChangeArrowheads="1"/>
          </p:cNvSpPr>
          <p:nvPr/>
        </p:nvSpPr>
        <p:spPr bwMode="auto">
          <a:xfrm>
            <a:off x="457200" y="3086101"/>
            <a:ext cx="152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zh-CN" altLang="en-US" dirty="0">
                <a:latin typeface="Calibri"/>
                <a:cs typeface="Calibri"/>
              </a:rPr>
              <a:t>类别</a:t>
            </a:r>
            <a:r>
              <a:rPr lang="en-US" dirty="0">
                <a:latin typeface="Calibri"/>
                <a:cs typeface="Calibri"/>
              </a:rPr>
              <a:t>    </a:t>
            </a:r>
            <a:r>
              <a:rPr lang="en-US" i="1" dirty="0">
                <a:latin typeface="Calibri"/>
                <a:cs typeface="Calibri"/>
              </a:rPr>
              <a:t>pos</a:t>
            </a:r>
          </a:p>
        </p:txBody>
      </p:sp>
      <p:sp>
        <p:nvSpPr>
          <p:cNvPr id="753689" name="Text Box 25"/>
          <p:cNvSpPr txBox="1">
            <a:spLocks noChangeArrowheads="1"/>
          </p:cNvSpPr>
          <p:nvPr/>
        </p:nvSpPr>
        <p:spPr bwMode="auto">
          <a:xfrm>
            <a:off x="5791200" y="5314951"/>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P(s | </a:t>
            </a:r>
            <a:r>
              <a:rPr lang="en-US" dirty="0" err="1">
                <a:latin typeface="Calibri"/>
                <a:cs typeface="Calibri"/>
              </a:rPr>
              <a:t>pos</a:t>
            </a:r>
            <a:r>
              <a:rPr lang="en-US" dirty="0">
                <a:latin typeface="Calibri"/>
                <a:cs typeface="Calibri"/>
              </a:rPr>
              <a:t>) = 0.0000005 </a:t>
            </a:r>
          </a:p>
        </p:txBody>
      </p:sp>
    </p:spTree>
    <p:extLst>
      <p:ext uri="{BB962C8B-B14F-4D97-AF65-F5344CB8AC3E}">
        <p14:creationId xmlns:p14="http://schemas.microsoft.com/office/powerpoint/2010/main" val="63898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36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7536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536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7536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7536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7536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75368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7536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7536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9"/>
                                          </p:stCondLst>
                                        </p:cTn>
                                        <p:tgtEl>
                                          <p:spTgt spid="75368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53689"/>
                                        </p:tgtEl>
                                        <p:attrNameLst>
                                          <p:attrName>style.visibility</p:attrName>
                                        </p:attrNameLst>
                                      </p:cBhvr>
                                      <p:to>
                                        <p:strVal val="visible"/>
                                      </p:to>
                                    </p:set>
                                    <p:anim calcmode="lin" valueType="num">
                                      <p:cBhvr additive="base">
                                        <p:cTn id="51" dur="10" fill="hold"/>
                                        <p:tgtEl>
                                          <p:spTgt spid="753689"/>
                                        </p:tgtEl>
                                        <p:attrNameLst>
                                          <p:attrName>ppt_x</p:attrName>
                                        </p:attrNameLst>
                                      </p:cBhvr>
                                      <p:tavLst>
                                        <p:tav tm="0">
                                          <p:val>
                                            <p:strVal val="0-#ppt_w/2"/>
                                          </p:val>
                                        </p:tav>
                                        <p:tav tm="100000">
                                          <p:val>
                                            <p:strVal val="#ppt_x"/>
                                          </p:val>
                                        </p:tav>
                                      </p:tavLst>
                                    </p:anim>
                                    <p:anim calcmode="lin" valueType="num">
                                      <p:cBhvr additive="base">
                                        <p:cTn id="52" dur="10" fill="hold"/>
                                        <p:tgtEl>
                                          <p:spTgt spid="7536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9" grpId="0" autoUpdateAnimBg="0"/>
      <p:bldP spid="753670" grpId="0" autoUpdateAnimBg="0"/>
      <p:bldP spid="753671" grpId="0" autoUpdateAnimBg="0"/>
      <p:bldP spid="753672" grpId="0" autoUpdateAnimBg="0"/>
      <p:bldP spid="753673" grpId="0" autoUpdateAnimBg="0"/>
      <p:bldP spid="753680" grpId="0" autoUpdateAnimBg="0"/>
      <p:bldP spid="753681" grpId="0" autoUpdateAnimBg="0"/>
      <p:bldP spid="753682" grpId="0" autoUpdateAnimBg="0"/>
      <p:bldP spid="753683" grpId="0" autoUpdateAnimBg="0"/>
      <p:bldP spid="753684" grpId="0" autoUpdateAnimBg="0"/>
      <p:bldP spid="75368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28601" y="103188"/>
            <a:ext cx="8686800" cy="1314450"/>
          </a:xfrm>
        </p:spPr>
        <p:txBody>
          <a:bodyPr/>
          <a:lstStyle/>
          <a:p>
            <a:pPr eaLnBrk="1" hangingPunct="1"/>
            <a:r>
              <a:rPr lang="en-US" altLang="zh-CN" dirty="0"/>
              <a:t>Naïve</a:t>
            </a:r>
            <a:r>
              <a:rPr lang="zh-CN" altLang="en-US" dirty="0"/>
              <a:t>贝叶斯分类</a:t>
            </a:r>
            <a:r>
              <a:rPr lang="en-US" altLang="zh-CN" dirty="0"/>
              <a:t>—</a:t>
            </a:r>
            <a:r>
              <a:rPr lang="zh-CN" altLang="en-US" dirty="0"/>
              <a:t>语言模型</a:t>
            </a:r>
            <a:endParaRPr lang="en-US" dirty="0">
              <a:latin typeface="Calibri" charset="0"/>
              <a:ea typeface="ＭＳ Ｐゴシック" charset="0"/>
              <a:cs typeface="ＭＳ Ｐゴシック" charset="0"/>
            </a:endParaRPr>
          </a:p>
        </p:txBody>
      </p:sp>
      <p:sp>
        <p:nvSpPr>
          <p:cNvPr id="47106" name="Rectangle 3"/>
          <p:cNvSpPr>
            <a:spLocks noGrp="1" noChangeArrowheads="1"/>
          </p:cNvSpPr>
          <p:nvPr>
            <p:ph type="body" idx="1"/>
          </p:nvPr>
        </p:nvSpPr>
        <p:spPr>
          <a:xfrm>
            <a:off x="657187" y="1908410"/>
            <a:ext cx="7772400" cy="813197"/>
          </a:xfrm>
        </p:spPr>
        <p:txBody>
          <a:bodyPr/>
          <a:lstStyle/>
          <a:p>
            <a:pPr eaLnBrk="1" hangingPunct="1"/>
            <a:r>
              <a:rPr lang="zh-CN" altLang="en-US" dirty="0">
                <a:latin typeface="楷体" panose="02010609060101010101" pitchFamily="49" charset="-122"/>
                <a:cs typeface="Calibri"/>
              </a:rPr>
              <a:t>哪个类别下句子</a:t>
            </a:r>
            <a:r>
              <a:rPr lang="en-US" altLang="zh-CN" dirty="0">
                <a:latin typeface="Calibri"/>
                <a:ea typeface="ＭＳ Ｐゴシック" charset="0"/>
                <a:cs typeface="Calibri"/>
              </a:rPr>
              <a:t>s</a:t>
            </a:r>
            <a:r>
              <a:rPr lang="zh-CN" altLang="en-US" dirty="0">
                <a:latin typeface="楷体" panose="02010609060101010101" pitchFamily="49" charset="-122"/>
                <a:cs typeface="Calibri"/>
              </a:rPr>
              <a:t>的概率更高？</a:t>
            </a:r>
            <a:endParaRPr lang="en-US" dirty="0">
              <a:latin typeface="Calibri"/>
              <a:ea typeface="ＭＳ Ｐゴシック" charset="0"/>
              <a:cs typeface="Calibri"/>
            </a:endParaRPr>
          </a:p>
        </p:txBody>
      </p:sp>
      <p:sp>
        <p:nvSpPr>
          <p:cNvPr id="47107" name="Text Box 4"/>
          <p:cNvSpPr txBox="1">
            <a:spLocks noChangeArrowheads="1"/>
          </p:cNvSpPr>
          <p:nvPr/>
        </p:nvSpPr>
        <p:spPr bwMode="auto">
          <a:xfrm>
            <a:off x="381000" y="3486151"/>
            <a:ext cx="24384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solidFill>
                  <a:srgbClr val="00AB7E"/>
                </a:solidFill>
                <a:latin typeface="Calibri"/>
                <a:cs typeface="Calibri"/>
              </a:rPr>
              <a:t>0.1	I</a:t>
            </a:r>
          </a:p>
          <a:p>
            <a:pPr eaLnBrk="1" hangingPunct="1">
              <a:spcBef>
                <a:spcPct val="50000"/>
              </a:spcBef>
            </a:pPr>
            <a:r>
              <a:rPr lang="en-US" sz="2000" dirty="0">
                <a:solidFill>
                  <a:srgbClr val="00AB7E"/>
                </a:solidFill>
                <a:latin typeface="Calibri"/>
                <a:cs typeface="Calibri"/>
              </a:rPr>
              <a:t>0.1	love</a:t>
            </a:r>
          </a:p>
          <a:p>
            <a:pPr eaLnBrk="1" hangingPunct="1">
              <a:spcBef>
                <a:spcPct val="50000"/>
              </a:spcBef>
            </a:pPr>
            <a:r>
              <a:rPr lang="en-US" sz="2000" dirty="0">
                <a:solidFill>
                  <a:srgbClr val="00AB7E"/>
                </a:solidFill>
                <a:latin typeface="Calibri"/>
                <a:cs typeface="Calibri"/>
              </a:rPr>
              <a:t>0.01	this</a:t>
            </a:r>
          </a:p>
          <a:p>
            <a:pPr eaLnBrk="1" hangingPunct="1">
              <a:spcBef>
                <a:spcPct val="50000"/>
              </a:spcBef>
            </a:pPr>
            <a:r>
              <a:rPr lang="en-US" sz="2000" dirty="0">
                <a:solidFill>
                  <a:srgbClr val="00AB7E"/>
                </a:solidFill>
                <a:latin typeface="Calibri"/>
                <a:cs typeface="Calibri"/>
              </a:rPr>
              <a:t>0.05	fun</a:t>
            </a:r>
          </a:p>
          <a:p>
            <a:pPr eaLnBrk="1" hangingPunct="1">
              <a:spcBef>
                <a:spcPct val="50000"/>
              </a:spcBef>
            </a:pPr>
            <a:r>
              <a:rPr lang="en-US" sz="2000" dirty="0">
                <a:solidFill>
                  <a:srgbClr val="00AB7E"/>
                </a:solidFill>
                <a:latin typeface="Calibri"/>
                <a:cs typeface="Calibri"/>
              </a:rPr>
              <a:t>0.1	film</a:t>
            </a:r>
          </a:p>
        </p:txBody>
      </p:sp>
      <p:sp>
        <p:nvSpPr>
          <p:cNvPr id="47108" name="Text Box 5"/>
          <p:cNvSpPr txBox="1">
            <a:spLocks noChangeArrowheads="1"/>
          </p:cNvSpPr>
          <p:nvPr/>
        </p:nvSpPr>
        <p:spPr bwMode="auto">
          <a:xfrm>
            <a:off x="533400" y="2971801"/>
            <a:ext cx="1600200" cy="46166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zh-CN" altLang="en-US" dirty="0">
                <a:solidFill>
                  <a:srgbClr val="00AB7E"/>
                </a:solidFill>
                <a:latin typeface="Calibri"/>
                <a:cs typeface="Calibri"/>
              </a:rPr>
              <a:t>模型</a:t>
            </a:r>
            <a:r>
              <a:rPr lang="en-US" dirty="0">
                <a:solidFill>
                  <a:srgbClr val="00AB7E"/>
                </a:solidFill>
                <a:latin typeface="Calibri"/>
                <a:cs typeface="Calibri"/>
              </a:rPr>
              <a:t> pos</a:t>
            </a:r>
          </a:p>
        </p:txBody>
      </p:sp>
      <p:sp>
        <p:nvSpPr>
          <p:cNvPr id="47109" name="Text Box 6"/>
          <p:cNvSpPr txBox="1">
            <a:spLocks noChangeArrowheads="1"/>
          </p:cNvSpPr>
          <p:nvPr/>
        </p:nvSpPr>
        <p:spPr bwMode="auto">
          <a:xfrm>
            <a:off x="2819400" y="2971801"/>
            <a:ext cx="1600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zh-CN" altLang="en-US" dirty="0">
                <a:solidFill>
                  <a:srgbClr val="FF0000"/>
                </a:solidFill>
                <a:latin typeface="Calibri"/>
                <a:cs typeface="Calibri"/>
              </a:rPr>
              <a:t>模型</a:t>
            </a:r>
            <a:r>
              <a:rPr lang="en-US" dirty="0">
                <a:solidFill>
                  <a:srgbClr val="FF0000"/>
                </a:solidFill>
                <a:latin typeface="Calibri"/>
                <a:cs typeface="Calibri"/>
              </a:rPr>
              <a:t> neg</a:t>
            </a:r>
          </a:p>
        </p:txBody>
      </p:sp>
      <p:sp>
        <p:nvSpPr>
          <p:cNvPr id="47110" name="Rectangle 7"/>
          <p:cNvSpPr>
            <a:spLocks noChangeArrowheads="1"/>
          </p:cNvSpPr>
          <p:nvPr/>
        </p:nvSpPr>
        <p:spPr bwMode="auto">
          <a:xfrm>
            <a:off x="228600" y="2857500"/>
            <a:ext cx="2133600" cy="2971800"/>
          </a:xfrm>
          <a:prstGeom prst="rect">
            <a:avLst/>
          </a:prstGeom>
          <a:noFill/>
          <a:ln w="9525">
            <a:solidFill>
              <a:srgbClr val="00E4A8"/>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7111" name="Rectangle 8"/>
          <p:cNvSpPr>
            <a:spLocks noChangeArrowheads="1"/>
          </p:cNvSpPr>
          <p:nvPr/>
        </p:nvSpPr>
        <p:spPr bwMode="auto">
          <a:xfrm>
            <a:off x="2438400" y="2857500"/>
            <a:ext cx="2133600" cy="29718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grpSp>
        <p:nvGrpSpPr>
          <p:cNvPr id="2" name="Group 9"/>
          <p:cNvGrpSpPr>
            <a:grpSpLocks/>
          </p:cNvGrpSpPr>
          <p:nvPr/>
        </p:nvGrpSpPr>
        <p:grpSpPr bwMode="auto">
          <a:xfrm>
            <a:off x="4648200" y="3600451"/>
            <a:ext cx="4953000" cy="401241"/>
            <a:chOff x="2928" y="2304"/>
            <a:chExt cx="3120" cy="337"/>
          </a:xfrm>
        </p:grpSpPr>
        <p:sp>
          <p:nvSpPr>
            <p:cNvPr id="47127" name="Text Box 10"/>
            <p:cNvSpPr txBox="1">
              <a:spLocks noChangeArrowheads="1"/>
            </p:cNvSpPr>
            <p:nvPr/>
          </p:nvSpPr>
          <p:spPr bwMode="auto">
            <a:xfrm>
              <a:off x="5184" y="2304"/>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film</a:t>
              </a:r>
            </a:p>
          </p:txBody>
        </p:sp>
        <p:sp>
          <p:nvSpPr>
            <p:cNvPr id="47128" name="Text Box 11"/>
            <p:cNvSpPr txBox="1">
              <a:spLocks noChangeArrowheads="1"/>
            </p:cNvSpPr>
            <p:nvPr/>
          </p:nvSpPr>
          <p:spPr bwMode="auto">
            <a:xfrm>
              <a:off x="3504" y="2304"/>
              <a:ext cx="6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love</a:t>
              </a:r>
            </a:p>
          </p:txBody>
        </p:sp>
        <p:sp>
          <p:nvSpPr>
            <p:cNvPr id="47129" name="Text Box 12"/>
            <p:cNvSpPr txBox="1">
              <a:spLocks noChangeArrowheads="1"/>
            </p:cNvSpPr>
            <p:nvPr/>
          </p:nvSpPr>
          <p:spPr bwMode="auto">
            <a:xfrm>
              <a:off x="4032" y="2304"/>
              <a:ext cx="6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this</a:t>
              </a:r>
            </a:p>
          </p:txBody>
        </p:sp>
        <p:sp>
          <p:nvSpPr>
            <p:cNvPr id="47130" name="Text Box 13"/>
            <p:cNvSpPr txBox="1">
              <a:spLocks noChangeArrowheads="1"/>
            </p:cNvSpPr>
            <p:nvPr/>
          </p:nvSpPr>
          <p:spPr bwMode="auto">
            <a:xfrm>
              <a:off x="4704" y="2304"/>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fun</a:t>
              </a:r>
            </a:p>
          </p:txBody>
        </p:sp>
        <p:grpSp>
          <p:nvGrpSpPr>
            <p:cNvPr id="47131" name="Group 14"/>
            <p:cNvGrpSpPr>
              <a:grpSpLocks/>
            </p:cNvGrpSpPr>
            <p:nvPr/>
          </p:nvGrpSpPr>
          <p:grpSpPr bwMode="auto">
            <a:xfrm>
              <a:off x="2976" y="2640"/>
              <a:ext cx="2640" cy="1"/>
              <a:chOff x="2256" y="2640"/>
              <a:chExt cx="2640" cy="0"/>
            </a:xfrm>
          </p:grpSpPr>
          <p:sp>
            <p:nvSpPr>
              <p:cNvPr id="47133" name="Line 15"/>
              <p:cNvSpPr>
                <a:spLocks noChangeShapeType="1"/>
              </p:cNvSpPr>
              <p:nvPr/>
            </p:nvSpPr>
            <p:spPr bwMode="auto">
              <a:xfrm>
                <a:off x="2256"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4" name="Line 16"/>
              <p:cNvSpPr>
                <a:spLocks noChangeShapeType="1"/>
              </p:cNvSpPr>
              <p:nvPr/>
            </p:nvSpPr>
            <p:spPr bwMode="auto">
              <a:xfrm>
                <a:off x="2832"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5" name="Line 17"/>
              <p:cNvSpPr>
                <a:spLocks noChangeShapeType="1"/>
              </p:cNvSpPr>
              <p:nvPr/>
            </p:nvSpPr>
            <p:spPr bwMode="auto">
              <a:xfrm>
                <a:off x="3408"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6" name="Line 18"/>
              <p:cNvSpPr>
                <a:spLocks noChangeShapeType="1"/>
              </p:cNvSpPr>
              <p:nvPr/>
            </p:nvSpPr>
            <p:spPr bwMode="auto">
              <a:xfrm>
                <a:off x="3984"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7" name="Line 19"/>
              <p:cNvSpPr>
                <a:spLocks noChangeShapeType="1"/>
              </p:cNvSpPr>
              <p:nvPr/>
            </p:nvSpPr>
            <p:spPr bwMode="auto">
              <a:xfrm>
                <a:off x="4608" y="2640"/>
                <a:ext cx="28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grpSp>
        <p:sp>
          <p:nvSpPr>
            <p:cNvPr id="47132" name="Text Box 20"/>
            <p:cNvSpPr txBox="1">
              <a:spLocks noChangeArrowheads="1"/>
            </p:cNvSpPr>
            <p:nvPr/>
          </p:nvSpPr>
          <p:spPr bwMode="auto">
            <a:xfrm>
              <a:off x="2928" y="2304"/>
              <a:ext cx="6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2000" dirty="0">
                  <a:latin typeface="Calibri"/>
                  <a:cs typeface="Calibri"/>
                </a:rPr>
                <a:t>I</a:t>
              </a:r>
            </a:p>
          </p:txBody>
        </p:sp>
      </p:grpSp>
      <p:grpSp>
        <p:nvGrpSpPr>
          <p:cNvPr id="4" name="Group 21"/>
          <p:cNvGrpSpPr>
            <a:grpSpLocks/>
          </p:cNvGrpSpPr>
          <p:nvPr/>
        </p:nvGrpSpPr>
        <p:grpSpPr bwMode="auto">
          <a:xfrm>
            <a:off x="4648200" y="4171949"/>
            <a:ext cx="4953000" cy="608409"/>
            <a:chOff x="2928" y="2784"/>
            <a:chExt cx="3120" cy="511"/>
          </a:xfrm>
        </p:grpSpPr>
        <p:sp>
          <p:nvSpPr>
            <p:cNvPr id="47117" name="Text Box 22"/>
            <p:cNvSpPr txBox="1">
              <a:spLocks noChangeArrowheads="1"/>
            </p:cNvSpPr>
            <p:nvPr/>
          </p:nvSpPr>
          <p:spPr bwMode="auto">
            <a:xfrm>
              <a:off x="5184" y="2784"/>
              <a:ext cx="86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00AB7E"/>
                  </a:solidFill>
                  <a:latin typeface="Calibri"/>
                  <a:cs typeface="Calibri"/>
                </a:rPr>
                <a:t>0.1</a:t>
              </a:r>
            </a:p>
          </p:txBody>
        </p:sp>
        <p:sp>
          <p:nvSpPr>
            <p:cNvPr id="47118" name="Text Box 23"/>
            <p:cNvSpPr txBox="1">
              <a:spLocks noChangeArrowheads="1"/>
            </p:cNvSpPr>
            <p:nvPr/>
          </p:nvSpPr>
          <p:spPr bwMode="auto">
            <a:xfrm>
              <a:off x="3504" y="2784"/>
              <a:ext cx="480"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00AB7E"/>
                  </a:solidFill>
                  <a:latin typeface="Calibri"/>
                  <a:cs typeface="Calibri"/>
                </a:rPr>
                <a:t>0.1</a:t>
              </a:r>
            </a:p>
          </p:txBody>
        </p:sp>
        <p:sp>
          <p:nvSpPr>
            <p:cNvPr id="47119" name="Text Box 24"/>
            <p:cNvSpPr txBox="1">
              <a:spLocks noChangeArrowheads="1"/>
            </p:cNvSpPr>
            <p:nvPr/>
          </p:nvSpPr>
          <p:spPr bwMode="auto">
            <a:xfrm>
              <a:off x="4032" y="2784"/>
              <a:ext cx="576"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00AB7E"/>
                  </a:solidFill>
                  <a:latin typeface="Calibri"/>
                  <a:cs typeface="Calibri"/>
                </a:rPr>
                <a:t>0.01</a:t>
              </a:r>
            </a:p>
          </p:txBody>
        </p:sp>
        <p:sp>
          <p:nvSpPr>
            <p:cNvPr id="47120" name="Text Box 25"/>
            <p:cNvSpPr txBox="1">
              <a:spLocks noChangeArrowheads="1"/>
            </p:cNvSpPr>
            <p:nvPr/>
          </p:nvSpPr>
          <p:spPr bwMode="auto">
            <a:xfrm>
              <a:off x="4704" y="2784"/>
              <a:ext cx="576"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00AB7E"/>
                  </a:solidFill>
                  <a:latin typeface="Calibri"/>
                  <a:cs typeface="Calibri"/>
                </a:rPr>
                <a:t>0.05</a:t>
              </a:r>
            </a:p>
          </p:txBody>
        </p:sp>
        <p:sp>
          <p:nvSpPr>
            <p:cNvPr id="47121" name="Text Box 26"/>
            <p:cNvSpPr txBox="1">
              <a:spLocks noChangeArrowheads="1"/>
            </p:cNvSpPr>
            <p:nvPr/>
          </p:nvSpPr>
          <p:spPr bwMode="auto">
            <a:xfrm>
              <a:off x="2928" y="2784"/>
              <a:ext cx="480"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00AB7E"/>
                  </a:solidFill>
                  <a:latin typeface="Calibri"/>
                  <a:cs typeface="Calibri"/>
                </a:rPr>
                <a:t>0.1</a:t>
              </a:r>
            </a:p>
          </p:txBody>
        </p:sp>
        <p:sp>
          <p:nvSpPr>
            <p:cNvPr id="47122" name="Text Box 27"/>
            <p:cNvSpPr txBox="1">
              <a:spLocks noChangeArrowheads="1"/>
            </p:cNvSpPr>
            <p:nvPr/>
          </p:nvSpPr>
          <p:spPr bwMode="auto">
            <a:xfrm>
              <a:off x="5184" y="2985"/>
              <a:ext cx="86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FF0000"/>
                  </a:solidFill>
                  <a:latin typeface="Calibri"/>
                  <a:cs typeface="Calibri"/>
                </a:rPr>
                <a:t>0.1</a:t>
              </a:r>
            </a:p>
          </p:txBody>
        </p:sp>
        <p:sp>
          <p:nvSpPr>
            <p:cNvPr id="47123" name="Text Box 28"/>
            <p:cNvSpPr txBox="1">
              <a:spLocks noChangeArrowheads="1"/>
            </p:cNvSpPr>
            <p:nvPr/>
          </p:nvSpPr>
          <p:spPr bwMode="auto">
            <a:xfrm>
              <a:off x="3504" y="2985"/>
              <a:ext cx="528"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FF0000"/>
                  </a:solidFill>
                  <a:latin typeface="Calibri"/>
                  <a:cs typeface="Calibri"/>
                </a:rPr>
                <a:t>0.001</a:t>
              </a:r>
            </a:p>
          </p:txBody>
        </p:sp>
        <p:sp>
          <p:nvSpPr>
            <p:cNvPr id="47124" name="Text Box 29"/>
            <p:cNvSpPr txBox="1">
              <a:spLocks noChangeArrowheads="1"/>
            </p:cNvSpPr>
            <p:nvPr/>
          </p:nvSpPr>
          <p:spPr bwMode="auto">
            <a:xfrm>
              <a:off x="4032" y="2985"/>
              <a:ext cx="576"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FF0000"/>
                  </a:solidFill>
                  <a:latin typeface="Calibri"/>
                  <a:cs typeface="Calibri"/>
                </a:rPr>
                <a:t>0.01</a:t>
              </a:r>
            </a:p>
          </p:txBody>
        </p:sp>
        <p:sp>
          <p:nvSpPr>
            <p:cNvPr id="47125" name="Text Box 30"/>
            <p:cNvSpPr txBox="1">
              <a:spLocks noChangeArrowheads="1"/>
            </p:cNvSpPr>
            <p:nvPr/>
          </p:nvSpPr>
          <p:spPr bwMode="auto">
            <a:xfrm>
              <a:off x="4704" y="2985"/>
              <a:ext cx="576"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FF0000"/>
                  </a:solidFill>
                  <a:latin typeface="Calibri"/>
                  <a:cs typeface="Calibri"/>
                </a:rPr>
                <a:t>0.005</a:t>
              </a:r>
            </a:p>
          </p:txBody>
        </p:sp>
        <p:sp>
          <p:nvSpPr>
            <p:cNvPr id="47126" name="Text Box 31"/>
            <p:cNvSpPr txBox="1">
              <a:spLocks noChangeArrowheads="1"/>
            </p:cNvSpPr>
            <p:nvPr/>
          </p:nvSpPr>
          <p:spPr bwMode="auto">
            <a:xfrm>
              <a:off x="2928" y="2985"/>
              <a:ext cx="480"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sz="1800" dirty="0">
                  <a:solidFill>
                    <a:srgbClr val="FF0000"/>
                  </a:solidFill>
                  <a:latin typeface="Calibri"/>
                  <a:cs typeface="Calibri"/>
                </a:rPr>
                <a:t>0.2</a:t>
              </a:r>
            </a:p>
          </p:txBody>
        </p:sp>
      </p:grpSp>
      <p:sp>
        <p:nvSpPr>
          <p:cNvPr id="754720" name="Text Box 32"/>
          <p:cNvSpPr txBox="1">
            <a:spLocks noChangeArrowheads="1"/>
          </p:cNvSpPr>
          <p:nvPr/>
        </p:nvSpPr>
        <p:spPr bwMode="auto">
          <a:xfrm>
            <a:off x="5410200" y="5143501"/>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spcBef>
                <a:spcPct val="50000"/>
              </a:spcBef>
            </a:pPr>
            <a:r>
              <a:rPr lang="en-US" dirty="0">
                <a:latin typeface="Calibri"/>
                <a:cs typeface="Calibri"/>
              </a:rPr>
              <a:t>P(</a:t>
            </a:r>
            <a:r>
              <a:rPr lang="en-US" dirty="0" err="1">
                <a:latin typeface="Calibri"/>
                <a:cs typeface="Calibri"/>
              </a:rPr>
              <a:t>s|</a:t>
            </a:r>
            <a:r>
              <a:rPr lang="en-US" dirty="0" err="1">
                <a:solidFill>
                  <a:srgbClr val="008000"/>
                </a:solidFill>
                <a:latin typeface="Calibri"/>
                <a:cs typeface="Calibri"/>
              </a:rPr>
              <a:t>pos</a:t>
            </a:r>
            <a:r>
              <a:rPr lang="en-US" dirty="0">
                <a:latin typeface="Calibri"/>
                <a:cs typeface="Calibri"/>
              </a:rPr>
              <a:t>)  &gt;  P(</a:t>
            </a:r>
            <a:r>
              <a:rPr lang="en-US" dirty="0" err="1">
                <a:latin typeface="Calibri"/>
                <a:cs typeface="Calibri"/>
              </a:rPr>
              <a:t>s|</a:t>
            </a:r>
            <a:r>
              <a:rPr lang="en-US" dirty="0" err="1">
                <a:solidFill>
                  <a:srgbClr val="FF0000"/>
                </a:solidFill>
                <a:latin typeface="Calibri"/>
                <a:cs typeface="Calibri"/>
              </a:rPr>
              <a:t>neg</a:t>
            </a:r>
            <a:r>
              <a:rPr lang="en-US" dirty="0">
                <a:latin typeface="Calibri"/>
                <a:cs typeface="Calibri"/>
              </a:rPr>
              <a:t>)</a:t>
            </a:r>
          </a:p>
        </p:txBody>
      </p:sp>
      <p:sp>
        <p:nvSpPr>
          <p:cNvPr id="47115" name="Text Box 33"/>
          <p:cNvSpPr txBox="1">
            <a:spLocks noChangeArrowheads="1"/>
          </p:cNvSpPr>
          <p:nvPr/>
        </p:nvSpPr>
        <p:spPr bwMode="auto">
          <a:xfrm>
            <a:off x="2574926" y="3370661"/>
            <a:ext cx="1545565" cy="2375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Sans" charset="0"/>
                <a:ea typeface="ＭＳ Ｐゴシック" charset="0"/>
                <a:cs typeface="ＭＳ Ｐゴシック" charset="0"/>
              </a:defRPr>
            </a:lvl1pPr>
            <a:lvl2pPr marL="742950" indent="-285750" eaLnBrk="0" hangingPunct="0">
              <a:defRPr sz="2400">
                <a:solidFill>
                  <a:schemeClr val="tx1"/>
                </a:solidFill>
                <a:latin typeface="Lucida Sans" charset="0"/>
                <a:ea typeface="ＭＳ Ｐゴシック" charset="0"/>
              </a:defRPr>
            </a:lvl2pPr>
            <a:lvl3pPr marL="1143000" indent="-228600" eaLnBrk="0" hangingPunct="0">
              <a:defRPr sz="2400">
                <a:solidFill>
                  <a:schemeClr val="tx1"/>
                </a:solidFill>
                <a:latin typeface="Lucida Sans" charset="0"/>
                <a:ea typeface="ＭＳ Ｐゴシック" charset="0"/>
              </a:defRPr>
            </a:lvl3pPr>
            <a:lvl4pPr marL="1600200" indent="-228600" eaLnBrk="0" hangingPunct="0">
              <a:defRPr sz="2400">
                <a:solidFill>
                  <a:schemeClr val="tx1"/>
                </a:solidFill>
                <a:latin typeface="Lucida Sans" charset="0"/>
                <a:ea typeface="ＭＳ Ｐゴシック" charset="0"/>
              </a:defRPr>
            </a:lvl4pPr>
            <a:lvl5pPr marL="2057400" indent="-228600" eaLnBrk="0" hangingPunct="0">
              <a:defRPr sz="2400">
                <a:solidFill>
                  <a:schemeClr val="tx1"/>
                </a:solidFill>
                <a:latin typeface="Lucida Sans" charset="0"/>
                <a:ea typeface="ＭＳ Ｐゴシック" charset="0"/>
              </a:defRPr>
            </a:lvl5pPr>
            <a:lvl6pPr marL="2514600" indent="-228600" eaLnBrk="0" fontAlgn="base" hangingPunct="0">
              <a:spcBef>
                <a:spcPct val="0"/>
              </a:spcBef>
              <a:spcAft>
                <a:spcPct val="0"/>
              </a:spcAft>
              <a:defRPr sz="2400">
                <a:solidFill>
                  <a:schemeClr val="tx1"/>
                </a:solidFill>
                <a:latin typeface="Lucida Sans" charset="0"/>
                <a:ea typeface="ＭＳ Ｐゴシック" charset="0"/>
              </a:defRPr>
            </a:lvl6pPr>
            <a:lvl7pPr marL="2971800" indent="-228600" eaLnBrk="0" fontAlgn="base" hangingPunct="0">
              <a:spcBef>
                <a:spcPct val="0"/>
              </a:spcBef>
              <a:spcAft>
                <a:spcPct val="0"/>
              </a:spcAft>
              <a:defRPr sz="2400">
                <a:solidFill>
                  <a:schemeClr val="tx1"/>
                </a:solidFill>
                <a:latin typeface="Lucida Sans" charset="0"/>
                <a:ea typeface="ＭＳ Ｐゴシック" charset="0"/>
              </a:defRPr>
            </a:lvl7pPr>
            <a:lvl8pPr marL="3429000" indent="-228600" eaLnBrk="0" fontAlgn="base" hangingPunct="0">
              <a:spcBef>
                <a:spcPct val="0"/>
              </a:spcBef>
              <a:spcAft>
                <a:spcPct val="0"/>
              </a:spcAft>
              <a:defRPr sz="2400">
                <a:solidFill>
                  <a:schemeClr val="tx1"/>
                </a:solidFill>
                <a:latin typeface="Lucida Sans" charset="0"/>
                <a:ea typeface="ＭＳ Ｐゴシック" charset="0"/>
              </a:defRPr>
            </a:lvl8pPr>
            <a:lvl9pPr marL="3886200" indent="-2286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lnSpc>
                <a:spcPct val="150000"/>
              </a:lnSpc>
            </a:pPr>
            <a:r>
              <a:rPr lang="en-US" sz="2000" dirty="0">
                <a:solidFill>
                  <a:schemeClr val="hlink"/>
                </a:solidFill>
                <a:latin typeface="Calibri"/>
                <a:cs typeface="Calibri"/>
              </a:rPr>
              <a:t>0.2	I</a:t>
            </a:r>
          </a:p>
          <a:p>
            <a:pPr eaLnBrk="1" hangingPunct="1">
              <a:lnSpc>
                <a:spcPct val="150000"/>
              </a:lnSpc>
            </a:pPr>
            <a:r>
              <a:rPr lang="en-US" sz="2000" dirty="0">
                <a:solidFill>
                  <a:schemeClr val="hlink"/>
                </a:solidFill>
                <a:latin typeface="Calibri"/>
                <a:cs typeface="Calibri"/>
              </a:rPr>
              <a:t>0.001	love</a:t>
            </a:r>
          </a:p>
          <a:p>
            <a:pPr eaLnBrk="1" hangingPunct="1">
              <a:lnSpc>
                <a:spcPct val="150000"/>
              </a:lnSpc>
            </a:pPr>
            <a:r>
              <a:rPr lang="en-US" sz="2000" dirty="0">
                <a:solidFill>
                  <a:schemeClr val="hlink"/>
                </a:solidFill>
                <a:latin typeface="Calibri"/>
                <a:cs typeface="Calibri"/>
              </a:rPr>
              <a:t>0.01	this</a:t>
            </a:r>
          </a:p>
          <a:p>
            <a:pPr eaLnBrk="1" hangingPunct="1">
              <a:lnSpc>
                <a:spcPct val="150000"/>
              </a:lnSpc>
            </a:pPr>
            <a:r>
              <a:rPr lang="en-US" sz="2000" dirty="0">
                <a:solidFill>
                  <a:schemeClr val="hlink"/>
                </a:solidFill>
                <a:latin typeface="Calibri"/>
                <a:cs typeface="Calibri"/>
              </a:rPr>
              <a:t>0.005	fun</a:t>
            </a:r>
          </a:p>
          <a:p>
            <a:pPr eaLnBrk="1" hangingPunct="1">
              <a:lnSpc>
                <a:spcPct val="150000"/>
              </a:lnSpc>
            </a:pPr>
            <a:r>
              <a:rPr lang="en-US" sz="2000" dirty="0">
                <a:solidFill>
                  <a:schemeClr val="hlink"/>
                </a:solidFill>
                <a:latin typeface="Calibri"/>
                <a:cs typeface="Calibri"/>
              </a:rPr>
              <a:t>0.1	film</a:t>
            </a:r>
          </a:p>
        </p:txBody>
      </p:sp>
    </p:spTree>
    <p:extLst>
      <p:ext uri="{BB962C8B-B14F-4D97-AF65-F5344CB8AC3E}">
        <p14:creationId xmlns:p14="http://schemas.microsoft.com/office/powerpoint/2010/main" val="2358845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4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20"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6.1 </a:t>
            </a:r>
            <a:r>
              <a:rPr lang="zh-CN" altLang="en-US" sz="2800" b="1" dirty="0"/>
              <a:t>文本分类模型</a:t>
            </a:r>
          </a:p>
          <a:p>
            <a:pPr eaLnBrk="1" hangingPunct="1"/>
            <a:r>
              <a:rPr lang="en-US" altLang="zh-CN" sz="2800" b="1" dirty="0"/>
              <a:t>6.2 Naïve</a:t>
            </a:r>
            <a:r>
              <a:rPr lang="zh-CN" altLang="en-US" sz="2800" b="1" dirty="0"/>
              <a:t>贝叶斯分类</a:t>
            </a:r>
            <a:endParaRPr lang="en-US" altLang="zh-CN" sz="2800" b="1" dirty="0"/>
          </a:p>
          <a:p>
            <a:pPr eaLnBrk="1" hangingPunct="1"/>
            <a:r>
              <a:rPr lang="en-US" altLang="zh-CN" sz="2800" b="1" dirty="0"/>
              <a:t>6.3 Naïve</a:t>
            </a:r>
            <a:r>
              <a:rPr lang="zh-CN" altLang="en-US" sz="2800" b="1" dirty="0"/>
              <a:t>贝叶斯分类与语言模型</a:t>
            </a:r>
            <a:endParaRPr lang="en-US" altLang="zh-CN" sz="2800" b="1" dirty="0"/>
          </a:p>
          <a:p>
            <a:pPr eaLnBrk="1" hangingPunct="1"/>
            <a:r>
              <a:rPr lang="en-US" altLang="zh-CN" sz="2800" b="1" dirty="0">
                <a:solidFill>
                  <a:srgbClr val="B2B2B2"/>
                </a:solidFill>
              </a:rPr>
              <a:t>6.4 </a:t>
            </a:r>
            <a:r>
              <a:rPr lang="zh-CN" altLang="en-US" sz="2800" b="1" dirty="0">
                <a:solidFill>
                  <a:srgbClr val="B2B2B2"/>
                </a:solidFill>
              </a:rPr>
              <a:t>文本分类评估</a:t>
            </a:r>
          </a:p>
          <a:p>
            <a:pPr eaLnBrk="1" hangingPunct="1"/>
            <a:r>
              <a:rPr lang="en-US" altLang="zh-CN" sz="2800" b="1" dirty="0"/>
              <a:t>6.5 Logistics</a:t>
            </a:r>
            <a:r>
              <a:rPr lang="zh-CN" altLang="en-US" sz="2800" b="1" dirty="0"/>
              <a:t>回归文本分类</a:t>
            </a:r>
            <a:endParaRPr lang="en-US" altLang="zh-CN" sz="2800" b="1" dirty="0"/>
          </a:p>
        </p:txBody>
      </p:sp>
    </p:spTree>
    <p:extLst>
      <p:ext uri="{BB962C8B-B14F-4D97-AF65-F5344CB8AC3E}">
        <p14:creationId xmlns:p14="http://schemas.microsoft.com/office/powerpoint/2010/main" val="3650678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zh-CN" altLang="en-US" dirty="0">
                <a:cs typeface="ＭＳ Ｐゴシック" charset="0"/>
              </a:rPr>
              <a:t>文本分类评估：</a:t>
            </a:r>
            <a:r>
              <a:rPr lang="zh-CN" altLang="en-US" dirty="0">
                <a:latin typeface="楷体" panose="02010609060101010101" pitchFamily="49" charset="-122"/>
                <a:cs typeface="ＭＳ Ｐゴシック" charset="0"/>
              </a:rPr>
              <a:t>混淆矩阵</a:t>
            </a:r>
            <a:endParaRPr lang="en-US" dirty="0">
              <a:latin typeface="楷体" panose="02010609060101010101" pitchFamily="49" charset="-122"/>
              <a:cs typeface="ＭＳ Ｐゴシック" charset="0"/>
            </a:endParaRPr>
          </a:p>
        </p:txBody>
      </p:sp>
      <p:graphicFrame>
        <p:nvGraphicFramePr>
          <p:cNvPr id="188420" name="Group 4"/>
          <p:cNvGraphicFramePr>
            <a:graphicFrameLocks noGrp="1"/>
          </p:cNvGraphicFramePr>
          <p:nvPr>
            <p:extLst>
              <p:ext uri="{D42A27DB-BD31-4B8C-83A1-F6EECF244321}">
                <p14:modId xmlns:p14="http://schemas.microsoft.com/office/powerpoint/2010/main" val="3414675087"/>
              </p:ext>
            </p:extLst>
          </p:nvPr>
        </p:nvGraphicFramePr>
        <p:xfrm>
          <a:off x="1447800" y="2362200"/>
          <a:ext cx="7012632" cy="1752326"/>
        </p:xfrm>
        <a:graphic>
          <a:graphicData uri="http://schemas.openxmlformats.org/drawingml/2006/table">
            <a:tbl>
              <a:tblPr/>
              <a:tblGrid>
                <a:gridCol w="2337544">
                  <a:extLst>
                    <a:ext uri="{9D8B030D-6E8A-4147-A177-3AD203B41FA5}">
                      <a16:colId xmlns:a16="http://schemas.microsoft.com/office/drawing/2014/main" val="20000"/>
                    </a:ext>
                  </a:extLst>
                </a:gridCol>
                <a:gridCol w="2337544">
                  <a:extLst>
                    <a:ext uri="{9D8B030D-6E8A-4147-A177-3AD203B41FA5}">
                      <a16:colId xmlns:a16="http://schemas.microsoft.com/office/drawing/2014/main" val="20001"/>
                    </a:ext>
                  </a:extLst>
                </a:gridCol>
                <a:gridCol w="2337544">
                  <a:extLst>
                    <a:ext uri="{9D8B030D-6E8A-4147-A177-3AD203B41FA5}">
                      <a16:colId xmlns:a16="http://schemas.microsoft.com/office/drawing/2014/main" val="20002"/>
                    </a:ext>
                  </a:extLst>
                </a:gridCol>
              </a:tblGrid>
              <a:tr h="634752">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标签正向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标签负向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7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分类结果正向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tp</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fp</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87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分类结果负向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fn</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tn</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2779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bwMode="auto">
          <a:xfrm>
            <a:off x="3124200" y="3429000"/>
            <a:ext cx="1219200" cy="1066800"/>
          </a:xfrm>
          <a:prstGeom prst="rightArrow">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endParaRPr lang="en-US" sz="2400">
              <a:latin typeface="Lucida Sans" pitchFamily="-65" charset="0"/>
            </a:endParaRPr>
          </a:p>
        </p:txBody>
      </p:sp>
      <p:sp>
        <p:nvSpPr>
          <p:cNvPr id="2" name="Title 1"/>
          <p:cNvSpPr>
            <a:spLocks noGrp="1"/>
          </p:cNvSpPr>
          <p:nvPr>
            <p:ph type="title"/>
          </p:nvPr>
        </p:nvSpPr>
        <p:spPr>
          <a:xfrm>
            <a:off x="971600" y="790576"/>
            <a:ext cx="7467600" cy="895350"/>
          </a:xfrm>
        </p:spPr>
        <p:txBody>
          <a:bodyPr/>
          <a:lstStyle/>
          <a:p>
            <a:r>
              <a:rPr lang="zh-CN" altLang="en-US" dirty="0">
                <a:effectLst/>
              </a:rPr>
              <a:t>文章主题分类</a:t>
            </a:r>
            <a:endParaRPr lang="en-US" dirty="0">
              <a:effectLst/>
            </a:endParaRPr>
          </a:p>
        </p:txBody>
      </p:sp>
      <p:sp>
        <p:nvSpPr>
          <p:cNvPr id="3" name="Content Placeholder 2"/>
          <p:cNvSpPr>
            <a:spLocks noGrp="1"/>
          </p:cNvSpPr>
          <p:nvPr>
            <p:ph idx="1"/>
          </p:nvPr>
        </p:nvSpPr>
        <p:spPr>
          <a:xfrm>
            <a:off x="4876800" y="2609850"/>
            <a:ext cx="3810000" cy="3333750"/>
          </a:xfrm>
        </p:spPr>
        <p:txBody>
          <a:bodyPr/>
          <a:lstStyle/>
          <a:p>
            <a:r>
              <a:rPr lang="zh-CN" altLang="en-US" sz="2400" dirty="0"/>
              <a:t>安体酮和抑制剂</a:t>
            </a:r>
            <a:endParaRPr lang="en-US" sz="2400" dirty="0"/>
          </a:p>
          <a:p>
            <a:r>
              <a:rPr lang="zh-CN" altLang="en-US" sz="2400" dirty="0"/>
              <a:t>血液供应</a:t>
            </a:r>
            <a:endParaRPr lang="en-US" altLang="zh-CN" sz="2400" dirty="0"/>
          </a:p>
          <a:p>
            <a:r>
              <a:rPr lang="zh-CN" altLang="en-US" sz="2400" dirty="0"/>
              <a:t>化学</a:t>
            </a:r>
            <a:endParaRPr lang="en-US" sz="2400" dirty="0"/>
          </a:p>
          <a:p>
            <a:r>
              <a:rPr lang="zh-CN" altLang="en-US" sz="2400" dirty="0"/>
              <a:t>药物治疗</a:t>
            </a:r>
            <a:endParaRPr lang="en-US" altLang="zh-CN" sz="2400" dirty="0"/>
          </a:p>
          <a:p>
            <a:r>
              <a:rPr lang="zh-CN" altLang="en-US" sz="2400" dirty="0"/>
              <a:t>胚胎学</a:t>
            </a:r>
            <a:endParaRPr lang="en-US" altLang="zh-CN" sz="2400" dirty="0"/>
          </a:p>
          <a:p>
            <a:r>
              <a:rPr lang="zh-CN" altLang="en-US" sz="2400" dirty="0"/>
              <a:t>流行病学</a:t>
            </a:r>
            <a:endParaRPr lang="en-US" altLang="zh-CN" sz="2400" dirty="0"/>
          </a:p>
          <a:p>
            <a:r>
              <a:rPr lang="en-US" sz="2400" dirty="0"/>
              <a:t>…</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4</a:t>
            </a:fld>
            <a:endParaRPr lang="en-US"/>
          </a:p>
        </p:txBody>
      </p:sp>
      <p:sp>
        <p:nvSpPr>
          <p:cNvPr id="6" name="TextBox 5"/>
          <p:cNvSpPr txBox="1"/>
          <p:nvPr/>
        </p:nvSpPr>
        <p:spPr>
          <a:xfrm>
            <a:off x="3945141" y="2133600"/>
            <a:ext cx="2693366" cy="523220"/>
          </a:xfrm>
          <a:prstGeom prst="rect">
            <a:avLst/>
          </a:prstGeom>
          <a:noFill/>
        </p:spPr>
        <p:txBody>
          <a:bodyPr wrap="none" rtlCol="0">
            <a:spAutoFit/>
          </a:bodyPr>
          <a:lstStyle/>
          <a:p>
            <a:r>
              <a:rPr lang="en-US" sz="2800" b="1" dirty="0" err="1">
                <a:latin typeface="+mn-lt"/>
              </a:rPr>
              <a:t>MeSH</a:t>
            </a:r>
            <a:r>
              <a:rPr lang="en-US" sz="2800" b="1" dirty="0">
                <a:latin typeface="+mn-lt"/>
              </a:rPr>
              <a:t> </a:t>
            </a:r>
            <a:r>
              <a:rPr lang="zh-CN" altLang="en-US" sz="2800" b="1" dirty="0">
                <a:latin typeface="+mn-lt"/>
              </a:rPr>
              <a:t>主题类别</a:t>
            </a:r>
            <a:endParaRPr lang="en-US" sz="2800" b="1" dirty="0">
              <a:latin typeface="+mn-lt"/>
            </a:endParaRPr>
          </a:p>
        </p:txBody>
      </p:sp>
      <p:sp>
        <p:nvSpPr>
          <p:cNvPr id="7" name="TextBox 6"/>
          <p:cNvSpPr txBox="1"/>
          <p:nvPr/>
        </p:nvSpPr>
        <p:spPr>
          <a:xfrm>
            <a:off x="3429001" y="3581401"/>
            <a:ext cx="533400" cy="646331"/>
          </a:xfrm>
          <a:prstGeom prst="rect">
            <a:avLst/>
          </a:prstGeom>
          <a:noFill/>
        </p:spPr>
        <p:txBody>
          <a:bodyPr wrap="square" rtlCol="0">
            <a:spAutoFit/>
          </a:bodyPr>
          <a:lstStyle/>
          <a:p>
            <a:r>
              <a:rPr lang="en-US" sz="3600" dirty="0">
                <a:latin typeface="+mn-lt"/>
              </a:rPr>
              <a:t>?</a:t>
            </a:r>
          </a:p>
        </p:txBody>
      </p:sp>
      <p:sp>
        <p:nvSpPr>
          <p:cNvPr id="9" name="TextBox 8"/>
          <p:cNvSpPr txBox="1"/>
          <p:nvPr/>
        </p:nvSpPr>
        <p:spPr>
          <a:xfrm>
            <a:off x="762000" y="2209801"/>
            <a:ext cx="2133600" cy="369332"/>
          </a:xfrm>
          <a:prstGeom prst="rect">
            <a:avLst/>
          </a:prstGeom>
          <a:noFill/>
        </p:spPr>
        <p:txBody>
          <a:bodyPr wrap="square" rtlCol="0">
            <a:spAutoFit/>
          </a:bodyPr>
          <a:lstStyle/>
          <a:p>
            <a:r>
              <a:rPr lang="en-US" dirty="0">
                <a:latin typeface="Lucida Sans" pitchFamily="-65" charset="0"/>
              </a:rPr>
              <a:t>MEDLINE </a:t>
            </a:r>
            <a:r>
              <a:rPr lang="zh-CN" altLang="en-US" dirty="0">
                <a:latin typeface="Lucida Sans" pitchFamily="-65" charset="0"/>
              </a:rPr>
              <a:t>文章</a:t>
            </a:r>
            <a:endParaRPr lang="en-US" dirty="0">
              <a:latin typeface="+mn-lt"/>
            </a:endParaRPr>
          </a:p>
        </p:txBody>
      </p:sp>
      <p:pic>
        <p:nvPicPr>
          <p:cNvPr id="10" name="Picture 9" descr="medlin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667000"/>
            <a:ext cx="2009622" cy="2673350"/>
          </a:xfrm>
          <a:prstGeom prst="rect">
            <a:avLst/>
          </a:prstGeom>
          <a:ln>
            <a:solidFill>
              <a:schemeClr val="tx1"/>
            </a:solidFill>
          </a:ln>
        </p:spPr>
      </p:pic>
    </p:spTree>
    <p:extLst>
      <p:ext uri="{BB962C8B-B14F-4D97-AF65-F5344CB8AC3E}">
        <p14:creationId xmlns:p14="http://schemas.microsoft.com/office/powerpoint/2010/main" val="343605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zh-CN" altLang="en-US" dirty="0">
                <a:cs typeface="ＭＳ Ｐゴシック" charset="0"/>
              </a:rPr>
              <a:t>文本分类评估：</a:t>
            </a:r>
            <a:r>
              <a:rPr lang="zh-CN" altLang="en-US" dirty="0">
                <a:latin typeface="楷体" panose="02010609060101010101" pitchFamily="49" charset="-122"/>
                <a:cs typeface="ＭＳ Ｐゴシック" charset="0"/>
              </a:rPr>
              <a:t>精确率和召回率</a:t>
            </a:r>
            <a:endParaRPr lang="en-US" dirty="0">
              <a:latin typeface="楷体" panose="02010609060101010101" pitchFamily="49" charset="-122"/>
              <a:cs typeface="ＭＳ Ｐゴシック" charset="0"/>
            </a:endParaRPr>
          </a:p>
        </p:txBody>
      </p:sp>
      <p:sp>
        <p:nvSpPr>
          <p:cNvPr id="65538" name="Rectangle 3"/>
          <p:cNvSpPr>
            <a:spLocks noGrp="1" noChangeArrowheads="1"/>
          </p:cNvSpPr>
          <p:nvPr>
            <p:ph type="body" idx="1"/>
          </p:nvPr>
        </p:nvSpPr>
        <p:spPr>
          <a:xfrm>
            <a:off x="457200" y="1600200"/>
            <a:ext cx="8435280" cy="4456113"/>
          </a:xfrm>
        </p:spPr>
        <p:txBody>
          <a:bodyPr/>
          <a:lstStyle/>
          <a:p>
            <a:pPr eaLnBrk="1" hangingPunct="1"/>
            <a:r>
              <a:rPr lang="zh-CN" altLang="en-US" b="1" dirty="0">
                <a:latin typeface="楷体" panose="02010609060101010101" pitchFamily="49" charset="-122"/>
                <a:cs typeface="ＭＳ Ｐゴシック" charset="0"/>
              </a:rPr>
              <a:t>精确率：</a:t>
            </a:r>
            <a:r>
              <a:rPr lang="zh-CN" altLang="en-US" dirty="0">
                <a:latin typeface="楷体" panose="02010609060101010101" pitchFamily="49" charset="-122"/>
                <a:cs typeface="ＭＳ Ｐゴシック" charset="0"/>
              </a:rPr>
              <a:t>对于正向类别，分类结果中正确的比率</a:t>
            </a:r>
            <a:br>
              <a:rPr lang="en-US" dirty="0">
                <a:ea typeface="ＭＳ Ｐゴシック" charset="0"/>
                <a:cs typeface="ＭＳ Ｐゴシック" charset="0"/>
              </a:rPr>
            </a:br>
            <a:endParaRPr lang="en-US" dirty="0">
              <a:ea typeface="ＭＳ Ｐゴシック" charset="0"/>
              <a:cs typeface="ＭＳ Ｐゴシック" charset="0"/>
            </a:endParaRPr>
          </a:p>
          <a:p>
            <a:pPr eaLnBrk="1" hangingPunct="1"/>
            <a:r>
              <a:rPr lang="zh-CN" altLang="en-US" b="1" dirty="0">
                <a:latin typeface="楷体" panose="02010609060101010101" pitchFamily="49" charset="-122"/>
                <a:cs typeface="ＭＳ Ｐゴシック" charset="0"/>
              </a:rPr>
              <a:t>召回率：</a:t>
            </a:r>
            <a:r>
              <a:rPr lang="zh-CN" altLang="en-US" dirty="0">
                <a:latin typeface="楷体" panose="02010609060101010101" pitchFamily="49" charset="-122"/>
                <a:cs typeface="ＭＳ Ｐゴシック" charset="0"/>
              </a:rPr>
              <a:t>对于正向类别，正向标签中被正确分类的比率</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E2CEF0B1-9F22-42BD-9AE4-AD6C037E6444}"/>
                  </a:ext>
                </a:extLst>
              </p:cNvPr>
              <p:cNvSpPr txBox="1"/>
              <p:nvPr/>
            </p:nvSpPr>
            <p:spPr>
              <a:xfrm>
                <a:off x="2402207" y="2204864"/>
                <a:ext cx="3384376" cy="9460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000000"/>
                          </a:solidFill>
                          <a:latin typeface="Cambria Math" panose="02040503050406030204" pitchFamily="18" charset="0"/>
                        </a:rPr>
                        <m:t>𝑃</m:t>
                      </m:r>
                      <m:r>
                        <a:rPr lang="en-US" altLang="zh-CN" sz="2800" b="0" i="1" smtClean="0">
                          <a:solidFill>
                            <a:srgbClr val="000000"/>
                          </a:solidFill>
                          <a:latin typeface="Cambria Math" panose="02040503050406030204" pitchFamily="18" charset="0"/>
                        </a:rPr>
                        <m:t>=</m:t>
                      </m:r>
                      <m:f>
                        <m:fPr>
                          <m:ctrlPr>
                            <a:rPr lang="en-US" altLang="zh-CN" sz="2800" b="0" i="1" smtClean="0">
                              <a:solidFill>
                                <a:srgbClr val="000000"/>
                              </a:solidFill>
                              <a:latin typeface="Cambria Math" panose="02040503050406030204" pitchFamily="18" charset="0"/>
                            </a:rPr>
                          </m:ctrlPr>
                        </m:fPr>
                        <m:num>
                          <m:r>
                            <a:rPr lang="en-US" altLang="zh-CN" sz="2800" b="0" i="1" smtClean="0">
                              <a:solidFill>
                                <a:srgbClr val="000000"/>
                              </a:solidFill>
                              <a:latin typeface="Cambria Math" panose="02040503050406030204" pitchFamily="18" charset="0"/>
                            </a:rPr>
                            <m:t>𝑡𝑝</m:t>
                          </m:r>
                        </m:num>
                        <m:den>
                          <m:r>
                            <a:rPr lang="en-US" altLang="zh-CN" sz="2800" b="0" i="1" smtClean="0">
                              <a:solidFill>
                                <a:srgbClr val="000000"/>
                              </a:solidFill>
                              <a:latin typeface="Cambria Math" panose="02040503050406030204" pitchFamily="18" charset="0"/>
                            </a:rPr>
                            <m:t>𝑡𝑝</m:t>
                          </m:r>
                          <m:r>
                            <a:rPr lang="en-US" altLang="zh-CN" sz="2800" b="0" i="1" smtClean="0">
                              <a:solidFill>
                                <a:srgbClr val="000000"/>
                              </a:solidFill>
                              <a:latin typeface="Cambria Math" panose="02040503050406030204" pitchFamily="18" charset="0"/>
                            </a:rPr>
                            <m:t>+</m:t>
                          </m:r>
                          <m:r>
                            <a:rPr lang="en-US" altLang="zh-CN" sz="2800" b="0" i="1" smtClean="0">
                              <a:solidFill>
                                <a:srgbClr val="000000"/>
                              </a:solidFill>
                              <a:latin typeface="Cambria Math" panose="02040503050406030204" pitchFamily="18" charset="0"/>
                            </a:rPr>
                            <m:t>𝑓</m:t>
                          </m:r>
                          <m:r>
                            <m:rPr>
                              <m:sty m:val="p"/>
                            </m:rPr>
                            <a:rPr lang="en-US" altLang="zh-CN" sz="2800" i="1">
                              <a:solidFill>
                                <a:srgbClr val="000000"/>
                              </a:solidFill>
                              <a:latin typeface="Cambria Math" panose="02040503050406030204" pitchFamily="18" charset="0"/>
                            </a:rPr>
                            <m:t>p</m:t>
                          </m:r>
                        </m:den>
                      </m:f>
                    </m:oMath>
                  </m:oMathPara>
                </a14:m>
                <a:endParaRPr lang="zh-CN" altLang="en-US" sz="2800" dirty="0"/>
              </a:p>
            </p:txBody>
          </p:sp>
        </mc:Choice>
        <mc:Fallback xmlns="">
          <p:sp>
            <p:nvSpPr>
              <p:cNvPr id="2" name="文本框 1">
                <a:extLst>
                  <a:ext uri="{FF2B5EF4-FFF2-40B4-BE49-F238E27FC236}">
                    <a16:creationId xmlns:a16="http://schemas.microsoft.com/office/drawing/2014/main" id="{E2CEF0B1-9F22-42BD-9AE4-AD6C037E6444}"/>
                  </a:ext>
                </a:extLst>
              </p:cNvPr>
              <p:cNvSpPr txBox="1">
                <a:spLocks noRot="1" noChangeAspect="1" noMove="1" noResize="1" noEditPoints="1" noAdjustHandles="1" noChangeArrowheads="1" noChangeShapeType="1" noTextEdit="1"/>
              </p:cNvSpPr>
              <p:nvPr/>
            </p:nvSpPr>
            <p:spPr>
              <a:xfrm>
                <a:off x="2402207" y="2204864"/>
                <a:ext cx="3384376" cy="946093"/>
              </a:xfrm>
              <a:prstGeom prst="rect">
                <a:avLst/>
              </a:prstGeom>
              <a:blipFill>
                <a:blip r:embed="rId3"/>
                <a:stretch>
                  <a:fillRect b="-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8D4F599-79CB-4CB3-9A28-B3B88FC7BB41}"/>
                  </a:ext>
                </a:extLst>
              </p:cNvPr>
              <p:cNvSpPr txBox="1"/>
              <p:nvPr/>
            </p:nvSpPr>
            <p:spPr>
              <a:xfrm>
                <a:off x="2435104" y="3972977"/>
                <a:ext cx="3384376" cy="9460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000000"/>
                          </a:solidFill>
                          <a:latin typeface="Cambria Math" panose="02040503050406030204" pitchFamily="18" charset="0"/>
                        </a:rPr>
                        <m:t>𝑅</m:t>
                      </m:r>
                      <m:r>
                        <a:rPr lang="en-US" altLang="zh-CN" sz="2800" b="0" i="1" smtClean="0">
                          <a:solidFill>
                            <a:srgbClr val="000000"/>
                          </a:solidFill>
                          <a:latin typeface="Cambria Math" panose="02040503050406030204" pitchFamily="18" charset="0"/>
                        </a:rPr>
                        <m:t>=</m:t>
                      </m:r>
                      <m:f>
                        <m:fPr>
                          <m:ctrlPr>
                            <a:rPr lang="en-US" altLang="zh-CN" sz="2800" b="0" i="1" smtClean="0">
                              <a:solidFill>
                                <a:srgbClr val="000000"/>
                              </a:solidFill>
                              <a:latin typeface="Cambria Math" panose="02040503050406030204" pitchFamily="18" charset="0"/>
                            </a:rPr>
                          </m:ctrlPr>
                        </m:fPr>
                        <m:num>
                          <m:r>
                            <a:rPr lang="en-US" altLang="zh-CN" sz="2800" b="0" i="1" smtClean="0">
                              <a:solidFill>
                                <a:srgbClr val="000000"/>
                              </a:solidFill>
                              <a:latin typeface="Cambria Math" panose="02040503050406030204" pitchFamily="18" charset="0"/>
                            </a:rPr>
                            <m:t>𝑡𝑝</m:t>
                          </m:r>
                        </m:num>
                        <m:den>
                          <m:r>
                            <a:rPr lang="en-US" altLang="zh-CN" sz="2800" b="0" i="1" smtClean="0">
                              <a:solidFill>
                                <a:srgbClr val="000000"/>
                              </a:solidFill>
                              <a:latin typeface="Cambria Math" panose="02040503050406030204" pitchFamily="18" charset="0"/>
                            </a:rPr>
                            <m:t>𝑡𝑝</m:t>
                          </m:r>
                          <m:r>
                            <a:rPr lang="en-US" altLang="zh-CN" sz="2800" b="0" i="1" smtClean="0">
                              <a:solidFill>
                                <a:srgbClr val="000000"/>
                              </a:solidFill>
                              <a:latin typeface="Cambria Math" panose="02040503050406030204" pitchFamily="18" charset="0"/>
                            </a:rPr>
                            <m:t>+</m:t>
                          </m:r>
                          <m:r>
                            <a:rPr lang="en-US" altLang="zh-CN" sz="2800" b="0" i="1" smtClean="0">
                              <a:solidFill>
                                <a:srgbClr val="000000"/>
                              </a:solidFill>
                              <a:latin typeface="Cambria Math" panose="02040503050406030204" pitchFamily="18" charset="0"/>
                            </a:rPr>
                            <m:t>𝑓</m:t>
                          </m:r>
                          <m:r>
                            <m:rPr>
                              <m:sty m:val="p"/>
                            </m:rPr>
                            <a:rPr lang="en-US" altLang="zh-CN" sz="2800" i="1">
                              <a:solidFill>
                                <a:srgbClr val="000000"/>
                              </a:solidFill>
                              <a:latin typeface="Cambria Math" panose="02040503050406030204" pitchFamily="18" charset="0"/>
                            </a:rPr>
                            <m:t>n</m:t>
                          </m:r>
                        </m:den>
                      </m:f>
                    </m:oMath>
                  </m:oMathPara>
                </a14:m>
                <a:endParaRPr lang="zh-CN" altLang="en-US" sz="2800" dirty="0"/>
              </a:p>
            </p:txBody>
          </p:sp>
        </mc:Choice>
        <mc:Fallback xmlns="">
          <p:sp>
            <p:nvSpPr>
              <p:cNvPr id="6" name="文本框 5">
                <a:extLst>
                  <a:ext uri="{FF2B5EF4-FFF2-40B4-BE49-F238E27FC236}">
                    <a16:creationId xmlns:a16="http://schemas.microsoft.com/office/drawing/2014/main" id="{88D4F599-79CB-4CB3-9A28-B3B88FC7BB41}"/>
                  </a:ext>
                </a:extLst>
              </p:cNvPr>
              <p:cNvSpPr txBox="1">
                <a:spLocks noRot="1" noChangeAspect="1" noMove="1" noResize="1" noEditPoints="1" noAdjustHandles="1" noChangeArrowheads="1" noChangeShapeType="1" noTextEdit="1"/>
              </p:cNvSpPr>
              <p:nvPr/>
            </p:nvSpPr>
            <p:spPr>
              <a:xfrm>
                <a:off x="2435104" y="3972977"/>
                <a:ext cx="3384376" cy="946093"/>
              </a:xfrm>
              <a:prstGeom prst="rect">
                <a:avLst/>
              </a:prstGeom>
              <a:blipFill>
                <a:blip r:embed="rId4"/>
                <a:stretch>
                  <a:fillRect b="-12000"/>
                </a:stretch>
              </a:blipFill>
            </p:spPr>
            <p:txBody>
              <a:bodyPr/>
              <a:lstStyle/>
              <a:p>
                <a:r>
                  <a:rPr lang="zh-CN" altLang="en-US">
                    <a:noFill/>
                  </a:rPr>
                  <a:t> </a:t>
                </a:r>
              </a:p>
            </p:txBody>
          </p:sp>
        </mc:Fallback>
      </mc:AlternateContent>
      <p:graphicFrame>
        <p:nvGraphicFramePr>
          <p:cNvPr id="8" name="Group 4">
            <a:extLst>
              <a:ext uri="{FF2B5EF4-FFF2-40B4-BE49-F238E27FC236}">
                <a16:creationId xmlns:a16="http://schemas.microsoft.com/office/drawing/2014/main" id="{71CC4588-4161-6A45-BE22-9605D9E28A91}"/>
              </a:ext>
            </a:extLst>
          </p:cNvPr>
          <p:cNvGraphicFramePr>
            <a:graphicFrameLocks noGrp="1"/>
          </p:cNvGraphicFramePr>
          <p:nvPr>
            <p:extLst>
              <p:ext uri="{D42A27DB-BD31-4B8C-83A1-F6EECF244321}">
                <p14:modId xmlns:p14="http://schemas.microsoft.com/office/powerpoint/2010/main" val="1493965557"/>
              </p:ext>
            </p:extLst>
          </p:nvPr>
        </p:nvGraphicFramePr>
        <p:xfrm>
          <a:off x="899592" y="5010351"/>
          <a:ext cx="7012632" cy="1752326"/>
        </p:xfrm>
        <a:graphic>
          <a:graphicData uri="http://schemas.openxmlformats.org/drawingml/2006/table">
            <a:tbl>
              <a:tblPr/>
              <a:tblGrid>
                <a:gridCol w="2337544">
                  <a:extLst>
                    <a:ext uri="{9D8B030D-6E8A-4147-A177-3AD203B41FA5}">
                      <a16:colId xmlns:a16="http://schemas.microsoft.com/office/drawing/2014/main" val="20000"/>
                    </a:ext>
                  </a:extLst>
                </a:gridCol>
                <a:gridCol w="2337544">
                  <a:extLst>
                    <a:ext uri="{9D8B030D-6E8A-4147-A177-3AD203B41FA5}">
                      <a16:colId xmlns:a16="http://schemas.microsoft.com/office/drawing/2014/main" val="20001"/>
                    </a:ext>
                  </a:extLst>
                </a:gridCol>
                <a:gridCol w="2337544">
                  <a:extLst>
                    <a:ext uri="{9D8B030D-6E8A-4147-A177-3AD203B41FA5}">
                      <a16:colId xmlns:a16="http://schemas.microsoft.com/office/drawing/2014/main" val="20002"/>
                    </a:ext>
                  </a:extLst>
                </a:gridCol>
              </a:tblGrid>
              <a:tr h="634752">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标签正向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标签负向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7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分类结果正向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tp</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fp</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878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rPr>
                        <a:t>分类结果负向</a:t>
                      </a:r>
                      <a:endParaRPr kumimoji="0" lang="en-US" sz="2400" b="0" i="0" u="none" strike="noStrike" cap="none" normalizeH="0" baseline="0" dirty="0">
                        <a:ln>
                          <a:noFill/>
                        </a:ln>
                        <a:solidFill>
                          <a:schemeClr val="tx1"/>
                        </a:solidFill>
                        <a:effectLst/>
                        <a:latin typeface="楷体" panose="02010609060101010101" pitchFamily="49" charset="-122"/>
                        <a:ea typeface="楷体" panose="02010609060101010101" pitchFamily="49" charset="-122"/>
                        <a:cs typeface="ＭＳ Ｐゴシック" charset="0"/>
                      </a:endParaRPr>
                    </a:p>
                  </a:txBody>
                  <a:tcPr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fn</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mn-lt"/>
                          <a:ea typeface="ＭＳ Ｐゴシック" charset="0"/>
                          <a:cs typeface="ＭＳ Ｐゴシック" charset="0"/>
                        </a:rPr>
                        <a:t>tn</a:t>
                      </a:r>
                      <a:endParaRPr kumimoji="0" lang="en-US" sz="2400" b="0" i="0" u="none" strike="noStrike" cap="none" normalizeH="0" baseline="0" dirty="0">
                        <a:ln>
                          <a:noFill/>
                        </a:ln>
                        <a:solidFill>
                          <a:schemeClr val="tx1"/>
                        </a:solidFill>
                        <a:effectLst/>
                        <a:latin typeface="+mn-lt"/>
                        <a:ea typeface="ＭＳ Ｐゴシック" charset="0"/>
                        <a:cs typeface="ＭＳ Ｐゴシック" charset="0"/>
                      </a:endParaRPr>
                    </a:p>
                  </a:txBody>
                  <a:tcPr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6803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zh-CN" altLang="en-US" dirty="0">
                <a:cs typeface="ＭＳ Ｐゴシック" charset="0"/>
              </a:rPr>
              <a:t>文本分类评估： </a:t>
            </a:r>
            <a:r>
              <a:rPr lang="zh-CN" altLang="en-US" dirty="0"/>
              <a:t>混合度量</a:t>
            </a:r>
            <a:r>
              <a:rPr lang="en-US" dirty="0"/>
              <a:t>F</a:t>
            </a:r>
          </a:p>
        </p:txBody>
      </p:sp>
      <p:sp>
        <p:nvSpPr>
          <p:cNvPr id="67586" name="Rectangle 3"/>
          <p:cNvSpPr>
            <a:spLocks noGrp="1" noChangeArrowheads="1"/>
          </p:cNvSpPr>
          <p:nvPr>
            <p:ph type="body" idx="1"/>
          </p:nvPr>
        </p:nvSpPr>
        <p:spPr/>
        <p:txBody>
          <a:bodyPr/>
          <a:lstStyle/>
          <a:p>
            <a:r>
              <a:rPr lang="zh-CN" altLang="en-US" dirty="0"/>
              <a:t>混合度量</a:t>
            </a:r>
            <a:r>
              <a:rPr lang="en-US" altLang="zh-CN" dirty="0"/>
              <a:t>F </a:t>
            </a:r>
            <a:r>
              <a:rPr lang="zh-CN" altLang="en-US" dirty="0"/>
              <a:t>，</a:t>
            </a:r>
            <a:r>
              <a:rPr lang="en-US" dirty="0"/>
              <a:t>P/R </a:t>
            </a:r>
            <a:r>
              <a:rPr lang="zh-CN" altLang="en-US" dirty="0"/>
              <a:t>折中</a:t>
            </a:r>
            <a:r>
              <a:rPr lang="en-US" dirty="0"/>
              <a:t> (</a:t>
            </a:r>
            <a:r>
              <a:rPr lang="zh-CN" altLang="en-US" dirty="0"/>
              <a:t>加权调和平均</a:t>
            </a:r>
            <a:r>
              <a:rPr lang="en-US" dirty="0"/>
              <a:t>):</a:t>
            </a:r>
          </a:p>
          <a:p>
            <a:endParaRPr lang="en-US" dirty="0"/>
          </a:p>
          <a:p>
            <a:endParaRPr lang="en-US" dirty="0"/>
          </a:p>
          <a:p>
            <a:endParaRPr lang="en-US" dirty="0"/>
          </a:p>
          <a:p>
            <a:r>
              <a:rPr lang="zh-CN" altLang="en-US" dirty="0"/>
              <a:t>调和平均的泛化度量；</a:t>
            </a:r>
            <a:r>
              <a:rPr lang="en-US" dirty="0"/>
              <a:t> </a:t>
            </a:r>
          </a:p>
          <a:p>
            <a:r>
              <a:rPr lang="zh-CN" altLang="en-US" dirty="0"/>
              <a:t>通常使用</a:t>
            </a:r>
            <a:r>
              <a:rPr lang="en-US" dirty="0"/>
              <a:t> F1 </a:t>
            </a:r>
            <a:r>
              <a:rPr lang="zh-CN" altLang="en-US" dirty="0"/>
              <a:t>度量</a:t>
            </a:r>
            <a:endParaRPr lang="en-US" dirty="0"/>
          </a:p>
          <a:p>
            <a:pPr lvl="1"/>
            <a:r>
              <a:rPr lang="en-US" dirty="0"/>
              <a:t> </a:t>
            </a:r>
            <a:r>
              <a:rPr lang="zh-CN" altLang="en-US" dirty="0"/>
              <a:t>例如  </a:t>
            </a:r>
            <a:r>
              <a:rPr lang="en-US" dirty="0">
                <a:sym typeface="Symbol" charset="0"/>
              </a:rPr>
              <a:t></a:t>
            </a:r>
            <a:r>
              <a:rPr lang="en-US" dirty="0"/>
              <a:t> = 1 (</a:t>
            </a:r>
            <a:r>
              <a:rPr lang="en-US" dirty="0">
                <a:sym typeface="Symbol" charset="0"/>
              </a:rPr>
              <a:t> = ½)</a:t>
            </a:r>
            <a:r>
              <a:rPr lang="zh-CN" altLang="en-US" dirty="0">
                <a:sym typeface="Symbol" charset="0"/>
              </a:rPr>
              <a:t>：</a:t>
            </a:r>
            <a:r>
              <a:rPr lang="en-US" dirty="0">
                <a:sym typeface="Symbol" charset="0"/>
              </a:rPr>
              <a:t>  		     </a:t>
            </a:r>
          </a:p>
          <a:p>
            <a:pPr marL="457200" lvl="1" indent="0">
              <a:buNone/>
            </a:pPr>
            <a:r>
              <a:rPr lang="en-US" i="1" dirty="0">
                <a:sym typeface="Symbol" charset="0"/>
              </a:rPr>
              <a:t>         </a:t>
            </a:r>
            <a:r>
              <a:rPr lang="zh-CN" altLang="en-US" dirty="0">
                <a:sym typeface="Symbol" charset="0"/>
              </a:rPr>
              <a:t>此时</a:t>
            </a:r>
            <a:r>
              <a:rPr lang="zh-CN" altLang="en-US" i="1" dirty="0">
                <a:sym typeface="Symbol" charset="0"/>
              </a:rPr>
              <a:t> </a:t>
            </a:r>
            <a:r>
              <a:rPr lang="en-US" i="1" dirty="0">
                <a:sym typeface="Symbol" charset="0"/>
              </a:rPr>
              <a:t>F</a:t>
            </a:r>
            <a:r>
              <a:rPr lang="en-US" dirty="0">
                <a:sym typeface="Symbol" charset="0"/>
              </a:rPr>
              <a:t> = 2</a:t>
            </a:r>
            <a:r>
              <a:rPr lang="en-US" i="1" dirty="0">
                <a:sym typeface="Symbol" charset="0"/>
              </a:rPr>
              <a:t>PR</a:t>
            </a:r>
            <a:r>
              <a:rPr lang="en-US" dirty="0">
                <a:sym typeface="Symbol" charset="0"/>
              </a:rPr>
              <a:t>/(</a:t>
            </a:r>
            <a:r>
              <a:rPr lang="en-US" i="1" dirty="0">
                <a:sym typeface="Symbol" charset="0"/>
              </a:rPr>
              <a:t>P</a:t>
            </a:r>
            <a:r>
              <a:rPr lang="en-US" dirty="0">
                <a:sym typeface="Symbol" charset="0"/>
              </a:rPr>
              <a:t>+</a:t>
            </a:r>
            <a:r>
              <a:rPr lang="en-US" i="1" dirty="0">
                <a:sym typeface="Symbol" charset="0"/>
              </a:rPr>
              <a:t>R</a:t>
            </a:r>
            <a:r>
              <a:rPr lang="en-US" dirty="0">
                <a:sym typeface="Symbol" charset="0"/>
              </a:rPr>
              <a:t>)</a:t>
            </a:r>
            <a:endParaRPr lang="en-US" dirty="0"/>
          </a:p>
        </p:txBody>
      </p:sp>
      <p:graphicFrame>
        <p:nvGraphicFramePr>
          <p:cNvPr id="67587" name="Object 2"/>
          <p:cNvGraphicFramePr>
            <a:graphicFrameLocks noChangeAspect="1"/>
          </p:cNvGraphicFramePr>
          <p:nvPr>
            <p:extLst>
              <p:ext uri="{D42A27DB-BD31-4B8C-83A1-F6EECF244321}">
                <p14:modId xmlns:p14="http://schemas.microsoft.com/office/powerpoint/2010/main" val="223150861"/>
              </p:ext>
            </p:extLst>
          </p:nvPr>
        </p:nvGraphicFramePr>
        <p:xfrm>
          <a:off x="2123728" y="2492896"/>
          <a:ext cx="4191000" cy="1219200"/>
        </p:xfrm>
        <a:graphic>
          <a:graphicData uri="http://schemas.openxmlformats.org/presentationml/2006/ole">
            <mc:AlternateContent xmlns:mc="http://schemas.openxmlformats.org/markup-compatibility/2006">
              <mc:Choice xmlns:v="urn:schemas-microsoft-com:vml" Requires="v">
                <p:oleObj spid="_x0000_s15021" name="Equation" r:id="rId4" imgW="2084400" imgH="594000" progId="Equation.3">
                  <p:embed/>
                </p:oleObj>
              </mc:Choice>
              <mc:Fallback>
                <p:oleObj name="Equation" r:id="rId4" imgW="2084400" imgH="594000" progId="Equation.3">
                  <p:embed/>
                  <p:pic>
                    <p:nvPicPr>
                      <p:cNvPr id="6758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2492896"/>
                        <a:ext cx="4191000" cy="12192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0278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066800"/>
            <a:ext cx="7467600" cy="742950"/>
          </a:xfrm>
        </p:spPr>
        <p:txBody>
          <a:bodyPr/>
          <a:lstStyle/>
          <a:p>
            <a:r>
              <a:rPr lang="zh-CN" altLang="en-US" dirty="0"/>
              <a:t>多元分类评价：混淆矩阵</a:t>
            </a:r>
            <a:r>
              <a:rPr lang="en-US" dirty="0"/>
              <a:t> c</a:t>
            </a:r>
          </a:p>
        </p:txBody>
      </p:sp>
      <p:sp>
        <p:nvSpPr>
          <p:cNvPr id="3" name="Content Placeholder 2"/>
          <p:cNvSpPr>
            <a:spLocks noGrp="1"/>
          </p:cNvSpPr>
          <p:nvPr>
            <p:ph idx="1"/>
          </p:nvPr>
        </p:nvSpPr>
        <p:spPr>
          <a:xfrm>
            <a:off x="304800" y="1916832"/>
            <a:ext cx="8534400" cy="4188296"/>
          </a:xfrm>
        </p:spPr>
        <p:txBody>
          <a:bodyPr/>
          <a:lstStyle/>
          <a:p>
            <a:r>
              <a:rPr lang="zh-CN" altLang="en-US" dirty="0"/>
              <a:t>类别对</a:t>
            </a:r>
            <a:r>
              <a:rPr lang="en-US" dirty="0"/>
              <a:t>&lt;c</a:t>
            </a:r>
            <a:r>
              <a:rPr lang="en-US" baseline="-25000" dirty="0"/>
              <a:t>1</a:t>
            </a:r>
            <a:r>
              <a:rPr lang="en-US" dirty="0"/>
              <a:t>,c</a:t>
            </a:r>
            <a:r>
              <a:rPr lang="en-US" baseline="-25000" dirty="0"/>
              <a:t>2</a:t>
            </a:r>
            <a:r>
              <a:rPr lang="en-US" dirty="0"/>
              <a:t>&gt; </a:t>
            </a:r>
            <a:r>
              <a:rPr lang="zh-CN" altLang="en-US" dirty="0"/>
              <a:t>，有多少</a:t>
            </a:r>
            <a:r>
              <a:rPr lang="en-US" dirty="0"/>
              <a:t> c</a:t>
            </a:r>
            <a:r>
              <a:rPr lang="en-US" baseline="-25000" dirty="0"/>
              <a:t>1</a:t>
            </a:r>
            <a:r>
              <a:rPr lang="en-US" dirty="0"/>
              <a:t> </a:t>
            </a:r>
            <a:r>
              <a:rPr lang="zh-CN" altLang="en-US" dirty="0"/>
              <a:t>文档错误分类为</a:t>
            </a:r>
            <a:r>
              <a:rPr lang="en-US" dirty="0"/>
              <a:t>c</a:t>
            </a:r>
            <a:r>
              <a:rPr lang="en-US" baseline="-25000" dirty="0"/>
              <a:t>2</a:t>
            </a:r>
            <a:r>
              <a:rPr lang="en-US" dirty="0"/>
              <a:t>?</a:t>
            </a:r>
          </a:p>
          <a:p>
            <a:pPr lvl="1"/>
            <a:r>
              <a:rPr lang="en-US" dirty="0"/>
              <a:t>c</a:t>
            </a:r>
            <a:r>
              <a:rPr lang="en-US" baseline="-25000" dirty="0"/>
              <a:t>3,2</a:t>
            </a:r>
            <a:r>
              <a:rPr lang="en-US" dirty="0"/>
              <a:t>: 90 wheat</a:t>
            </a:r>
            <a:r>
              <a:rPr lang="zh-CN" altLang="en-US" dirty="0"/>
              <a:t>文档错误归类为</a:t>
            </a:r>
            <a:r>
              <a:rPr lang="en-US" dirty="0"/>
              <a:t>poultry</a:t>
            </a:r>
          </a:p>
          <a:p>
            <a:endParaRPr lang="en-US" dirty="0"/>
          </a:p>
        </p:txBody>
      </p:sp>
      <p:graphicFrame>
        <p:nvGraphicFramePr>
          <p:cNvPr id="5" name="Content Placeholder 5"/>
          <p:cNvGraphicFramePr>
            <a:graphicFrameLocks/>
          </p:cNvGraphicFramePr>
          <p:nvPr>
            <p:extLst>
              <p:ext uri="{D42A27DB-BD31-4B8C-83A1-F6EECF244321}">
                <p14:modId xmlns:p14="http://schemas.microsoft.com/office/powerpoint/2010/main" val="1840314166"/>
              </p:ext>
            </p:extLst>
          </p:nvPr>
        </p:nvGraphicFramePr>
        <p:xfrm>
          <a:off x="685800" y="3212976"/>
          <a:ext cx="7772400" cy="2731008"/>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143001">
                  <a:extLst>
                    <a:ext uri="{9D8B030D-6E8A-4147-A177-3AD203B41FA5}">
                      <a16:colId xmlns:a16="http://schemas.microsoft.com/office/drawing/2014/main" val="20006"/>
                    </a:ext>
                  </a:extLst>
                </a:gridCol>
              </a:tblGrid>
              <a:tr h="370840">
                <a:tc>
                  <a:txBody>
                    <a:bodyPr/>
                    <a:lstStyle/>
                    <a:p>
                      <a:pPr>
                        <a:lnSpc>
                          <a:spcPct val="80000"/>
                        </a:lnSpc>
                      </a:pPr>
                      <a:r>
                        <a:rPr lang="zh-CN" altLang="en-US" sz="1700" dirty="0">
                          <a:solidFill>
                            <a:srgbClr val="000000"/>
                          </a:solidFill>
                        </a:rPr>
                        <a:t>测试集文档</a:t>
                      </a:r>
                      <a:endParaRPr lang="en-US" sz="1700" dirty="0">
                        <a:solidFill>
                          <a:srgbClr val="000000"/>
                        </a:solidFill>
                      </a:endParaRPr>
                    </a:p>
                  </a:txBody>
                  <a:tcPr/>
                </a:tc>
                <a:tc>
                  <a:txBody>
                    <a:bodyPr/>
                    <a:lstStyle/>
                    <a:p>
                      <a:pPr>
                        <a:lnSpc>
                          <a:spcPct val="80000"/>
                        </a:lnSpc>
                      </a:pPr>
                      <a:r>
                        <a:rPr lang="zh-CN" altLang="en-US" sz="1700" dirty="0">
                          <a:solidFill>
                            <a:srgbClr val="000000"/>
                          </a:solidFill>
                        </a:rPr>
                        <a:t>预测</a:t>
                      </a:r>
                      <a:endParaRPr lang="en-US" altLang="zh-CN" sz="1700" dirty="0">
                        <a:solidFill>
                          <a:srgbClr val="000000"/>
                        </a:solidFill>
                      </a:endParaRPr>
                    </a:p>
                    <a:p>
                      <a:pPr>
                        <a:lnSpc>
                          <a:spcPct val="80000"/>
                        </a:lnSpc>
                      </a:pPr>
                      <a:r>
                        <a:rPr lang="en-US" sz="1700" dirty="0">
                          <a:solidFill>
                            <a:srgbClr val="000000"/>
                          </a:solidFill>
                        </a:rPr>
                        <a:t>UK</a:t>
                      </a:r>
                    </a:p>
                  </a:txBody>
                  <a:tcPr/>
                </a:tc>
                <a:tc>
                  <a:txBody>
                    <a:bodyPr/>
                    <a:lstStyle/>
                    <a:p>
                      <a:pPr>
                        <a:lnSpc>
                          <a:spcPct val="80000"/>
                        </a:lnSpc>
                      </a:pPr>
                      <a:r>
                        <a:rPr lang="zh-CN" altLang="en-US" sz="1700" dirty="0">
                          <a:solidFill>
                            <a:srgbClr val="000000"/>
                          </a:solidFill>
                        </a:rPr>
                        <a:t>预测</a:t>
                      </a:r>
                      <a:r>
                        <a:rPr lang="en-US" sz="1700" dirty="0">
                          <a:solidFill>
                            <a:srgbClr val="000000"/>
                          </a:solidFill>
                        </a:rPr>
                        <a:t>poultry</a:t>
                      </a:r>
                    </a:p>
                  </a:txBody>
                  <a:tcPr/>
                </a:tc>
                <a:tc>
                  <a:txBody>
                    <a:bodyPr/>
                    <a:lstStyle/>
                    <a:p>
                      <a:pPr>
                        <a:lnSpc>
                          <a:spcPct val="80000"/>
                        </a:lnSpc>
                      </a:pPr>
                      <a:r>
                        <a:rPr lang="zh-CN" altLang="en-US" sz="1700" dirty="0">
                          <a:solidFill>
                            <a:srgbClr val="000000"/>
                          </a:solidFill>
                        </a:rPr>
                        <a:t>预测</a:t>
                      </a:r>
                      <a:r>
                        <a:rPr lang="en-US" sz="1700" baseline="0" dirty="0">
                          <a:solidFill>
                            <a:srgbClr val="000000"/>
                          </a:solidFill>
                        </a:rPr>
                        <a:t>wheat</a:t>
                      </a:r>
                      <a:endParaRPr lang="en-US" sz="1700" dirty="0">
                        <a:solidFill>
                          <a:srgbClr val="000000"/>
                        </a:solidFill>
                      </a:endParaRPr>
                    </a:p>
                  </a:txBody>
                  <a:tcPr/>
                </a:tc>
                <a:tc>
                  <a:txBody>
                    <a:bodyPr/>
                    <a:lstStyle/>
                    <a:p>
                      <a:pPr>
                        <a:lnSpc>
                          <a:spcPct val="80000"/>
                        </a:lnSpc>
                      </a:pPr>
                      <a:r>
                        <a:rPr lang="zh-CN" altLang="en-US" sz="1700" dirty="0">
                          <a:solidFill>
                            <a:srgbClr val="000000"/>
                          </a:solidFill>
                        </a:rPr>
                        <a:t>预测</a:t>
                      </a:r>
                      <a:r>
                        <a:rPr lang="en-US" sz="1700" dirty="0">
                          <a:solidFill>
                            <a:srgbClr val="000000"/>
                          </a:solidFill>
                        </a:rPr>
                        <a:t>coffee</a:t>
                      </a:r>
                    </a:p>
                  </a:txBody>
                  <a:tcPr/>
                </a:tc>
                <a:tc>
                  <a:txBody>
                    <a:bodyPr/>
                    <a:lstStyle/>
                    <a:p>
                      <a:pPr>
                        <a:lnSpc>
                          <a:spcPct val="80000"/>
                        </a:lnSpc>
                      </a:pPr>
                      <a:r>
                        <a:rPr lang="zh-CN" altLang="en-US" sz="1700" dirty="0">
                          <a:solidFill>
                            <a:srgbClr val="000000"/>
                          </a:solidFill>
                        </a:rPr>
                        <a:t>预测</a:t>
                      </a:r>
                      <a:r>
                        <a:rPr lang="en-US" sz="1700" baseline="0" dirty="0">
                          <a:solidFill>
                            <a:srgbClr val="000000"/>
                          </a:solidFill>
                        </a:rPr>
                        <a:t>interest</a:t>
                      </a:r>
                      <a:endParaRPr lang="en-US" sz="1700" dirty="0">
                        <a:solidFill>
                          <a:srgbClr val="000000"/>
                        </a:solidFill>
                      </a:endParaRPr>
                    </a:p>
                  </a:txBody>
                  <a:tcPr/>
                </a:tc>
                <a:tc>
                  <a:txBody>
                    <a:bodyPr/>
                    <a:lstStyle/>
                    <a:p>
                      <a:pPr>
                        <a:lnSpc>
                          <a:spcPct val="80000"/>
                        </a:lnSpc>
                      </a:pPr>
                      <a:r>
                        <a:rPr lang="zh-CN" altLang="en-US" sz="1700" dirty="0">
                          <a:solidFill>
                            <a:srgbClr val="000000"/>
                          </a:solidFill>
                        </a:rPr>
                        <a:t>预测</a:t>
                      </a:r>
                      <a:endParaRPr lang="en-US" altLang="zh-CN" sz="1700" dirty="0">
                        <a:solidFill>
                          <a:srgbClr val="000000"/>
                        </a:solidFill>
                      </a:endParaRPr>
                    </a:p>
                    <a:p>
                      <a:pPr>
                        <a:lnSpc>
                          <a:spcPct val="80000"/>
                        </a:lnSpc>
                      </a:pPr>
                      <a:r>
                        <a:rPr lang="en-US" sz="1700" dirty="0">
                          <a:solidFill>
                            <a:srgbClr val="000000"/>
                          </a:solidFill>
                        </a:rPr>
                        <a:t>trade</a:t>
                      </a:r>
                    </a:p>
                  </a:txBody>
                  <a:tcPr/>
                </a:tc>
                <a:extLst>
                  <a:ext uri="{0D108BD9-81ED-4DB2-BD59-A6C34878D82A}">
                    <a16:rowId xmlns:a16="http://schemas.microsoft.com/office/drawing/2014/main" val="10000"/>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UK</a:t>
                      </a:r>
                    </a:p>
                  </a:txBody>
                  <a:tcPr/>
                </a:tc>
                <a:tc>
                  <a:txBody>
                    <a:bodyPr/>
                    <a:lstStyle/>
                    <a:p>
                      <a:pPr>
                        <a:lnSpc>
                          <a:spcPct val="80000"/>
                        </a:lnSpc>
                      </a:pPr>
                      <a:r>
                        <a:rPr lang="en-US" sz="1700" dirty="0"/>
                        <a:t>95</a:t>
                      </a:r>
                    </a:p>
                  </a:txBody>
                  <a:tcPr/>
                </a:tc>
                <a:tc>
                  <a:txBody>
                    <a:bodyPr/>
                    <a:lstStyle/>
                    <a:p>
                      <a:pPr>
                        <a:lnSpc>
                          <a:spcPct val="80000"/>
                        </a:lnSpc>
                      </a:pPr>
                      <a:r>
                        <a:rPr lang="en-US" sz="1700" dirty="0"/>
                        <a:t>1</a:t>
                      </a:r>
                    </a:p>
                  </a:txBody>
                  <a:tcPr/>
                </a:tc>
                <a:tc>
                  <a:txBody>
                    <a:bodyPr/>
                    <a:lstStyle/>
                    <a:p>
                      <a:pPr>
                        <a:lnSpc>
                          <a:spcPct val="80000"/>
                        </a:lnSpc>
                      </a:pPr>
                      <a:r>
                        <a:rPr lang="en-US" sz="1700" dirty="0"/>
                        <a:t>13</a:t>
                      </a:r>
                    </a:p>
                  </a:txBody>
                  <a:tcPr/>
                </a:tc>
                <a:tc>
                  <a:txBody>
                    <a:bodyPr/>
                    <a:lstStyle/>
                    <a:p>
                      <a:pPr>
                        <a:lnSpc>
                          <a:spcPct val="80000"/>
                        </a:lnSpc>
                      </a:pPr>
                      <a:r>
                        <a:rPr lang="en-US" sz="1700" dirty="0"/>
                        <a:t>0</a:t>
                      </a:r>
                    </a:p>
                  </a:txBody>
                  <a:tcPr/>
                </a:tc>
                <a:tc>
                  <a:txBody>
                    <a:bodyPr/>
                    <a:lstStyle/>
                    <a:p>
                      <a:pPr>
                        <a:lnSpc>
                          <a:spcPct val="80000"/>
                        </a:lnSpc>
                      </a:pPr>
                      <a:r>
                        <a:rPr lang="en-US" sz="1700" dirty="0"/>
                        <a:t>1</a:t>
                      </a:r>
                    </a:p>
                  </a:txBody>
                  <a:tcPr/>
                </a:tc>
                <a:tc>
                  <a:txBody>
                    <a:bodyPr/>
                    <a:lstStyle/>
                    <a:p>
                      <a:pPr>
                        <a:lnSpc>
                          <a:spcPct val="80000"/>
                        </a:lnSpc>
                      </a:pPr>
                      <a:r>
                        <a:rPr lang="en-US" sz="1700" dirty="0"/>
                        <a:t>0</a:t>
                      </a:r>
                    </a:p>
                  </a:txBody>
                  <a:tcPr/>
                </a:tc>
                <a:extLst>
                  <a:ext uri="{0D108BD9-81ED-4DB2-BD59-A6C34878D82A}">
                    <a16:rowId xmlns:a16="http://schemas.microsoft.com/office/drawing/2014/main" val="10001"/>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poultry</a:t>
                      </a:r>
                    </a:p>
                  </a:txBody>
                  <a:tcPr/>
                </a:tc>
                <a:tc>
                  <a:txBody>
                    <a:bodyPr/>
                    <a:lstStyle/>
                    <a:p>
                      <a:pPr>
                        <a:lnSpc>
                          <a:spcPct val="80000"/>
                        </a:lnSpc>
                      </a:pPr>
                      <a:r>
                        <a:rPr lang="en-US" sz="1700" dirty="0"/>
                        <a:t>0</a:t>
                      </a:r>
                    </a:p>
                  </a:txBody>
                  <a:tcPr/>
                </a:tc>
                <a:tc>
                  <a:txBody>
                    <a:bodyPr/>
                    <a:lstStyle/>
                    <a:p>
                      <a:pPr>
                        <a:lnSpc>
                          <a:spcPct val="80000"/>
                        </a:lnSpc>
                      </a:pPr>
                      <a:r>
                        <a:rPr lang="en-US" sz="1700" dirty="0"/>
                        <a:t>1</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extLst>
                  <a:ext uri="{0D108BD9-81ED-4DB2-BD59-A6C34878D82A}">
                    <a16:rowId xmlns:a16="http://schemas.microsoft.com/office/drawing/2014/main" val="10002"/>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wheat</a:t>
                      </a:r>
                    </a:p>
                  </a:txBody>
                  <a:tcPr/>
                </a:tc>
                <a:tc>
                  <a:txBody>
                    <a:bodyPr/>
                    <a:lstStyle/>
                    <a:p>
                      <a:pPr>
                        <a:lnSpc>
                          <a:spcPct val="80000"/>
                        </a:lnSpc>
                      </a:pPr>
                      <a:r>
                        <a:rPr lang="en-US" sz="1700" dirty="0"/>
                        <a:t>10</a:t>
                      </a:r>
                    </a:p>
                  </a:txBody>
                  <a:tcPr/>
                </a:tc>
                <a:tc>
                  <a:txBody>
                    <a:bodyPr/>
                    <a:lstStyle/>
                    <a:p>
                      <a:pPr>
                        <a:lnSpc>
                          <a:spcPct val="80000"/>
                        </a:lnSpc>
                      </a:pPr>
                      <a:r>
                        <a:rPr lang="en-US" sz="1700" dirty="0"/>
                        <a:t>90</a:t>
                      </a:r>
                    </a:p>
                  </a:txBody>
                  <a:tcPr/>
                </a:tc>
                <a:tc>
                  <a:txBody>
                    <a:bodyPr/>
                    <a:lstStyle/>
                    <a:p>
                      <a:pPr>
                        <a:lnSpc>
                          <a:spcPct val="80000"/>
                        </a:lnSpc>
                      </a:pPr>
                      <a:r>
                        <a:rPr lang="en-US" sz="1700" dirty="0"/>
                        <a:t>0</a:t>
                      </a:r>
                    </a:p>
                  </a:txBody>
                  <a:tcPr/>
                </a:tc>
                <a:tc>
                  <a:txBody>
                    <a:bodyPr/>
                    <a:lstStyle/>
                    <a:p>
                      <a:pPr>
                        <a:lnSpc>
                          <a:spcPct val="80000"/>
                        </a:lnSpc>
                      </a:pPr>
                      <a:r>
                        <a:rPr lang="en-US" sz="1700" dirty="0"/>
                        <a:t>1</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extLst>
                  <a:ext uri="{0D108BD9-81ED-4DB2-BD59-A6C34878D82A}">
                    <a16:rowId xmlns:a16="http://schemas.microsoft.com/office/drawing/2014/main" val="10003"/>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coffee</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tc>
                  <a:txBody>
                    <a:bodyPr/>
                    <a:lstStyle/>
                    <a:p>
                      <a:pPr>
                        <a:lnSpc>
                          <a:spcPct val="80000"/>
                        </a:lnSpc>
                      </a:pPr>
                      <a:r>
                        <a:rPr lang="en-US" sz="1700" dirty="0"/>
                        <a:t>34</a:t>
                      </a:r>
                    </a:p>
                  </a:txBody>
                  <a:tcPr/>
                </a:tc>
                <a:tc>
                  <a:txBody>
                    <a:bodyPr/>
                    <a:lstStyle/>
                    <a:p>
                      <a:pPr>
                        <a:lnSpc>
                          <a:spcPct val="80000"/>
                        </a:lnSpc>
                      </a:pPr>
                      <a:r>
                        <a:rPr lang="en-US" sz="1700" dirty="0"/>
                        <a:t>3</a:t>
                      </a:r>
                    </a:p>
                  </a:txBody>
                  <a:tcPr/>
                </a:tc>
                <a:tc>
                  <a:txBody>
                    <a:bodyPr/>
                    <a:lstStyle/>
                    <a:p>
                      <a:pPr>
                        <a:lnSpc>
                          <a:spcPct val="80000"/>
                        </a:lnSpc>
                      </a:pPr>
                      <a:r>
                        <a:rPr lang="en-US" sz="1700" dirty="0"/>
                        <a:t>7</a:t>
                      </a:r>
                    </a:p>
                  </a:txBody>
                  <a:tcPr/>
                </a:tc>
                <a:extLst>
                  <a:ext uri="{0D108BD9-81ED-4DB2-BD59-A6C34878D82A}">
                    <a16:rowId xmlns:a16="http://schemas.microsoft.com/office/drawing/2014/main" val="10004"/>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interest</a:t>
                      </a:r>
                    </a:p>
                  </a:txBody>
                  <a:tcPr/>
                </a:tc>
                <a:tc>
                  <a:txBody>
                    <a:bodyPr/>
                    <a:lstStyle/>
                    <a:p>
                      <a:pPr>
                        <a:lnSpc>
                          <a:spcPct val="80000"/>
                        </a:lnSpc>
                      </a:pPr>
                      <a:r>
                        <a:rPr lang="en-US" sz="1700" dirty="0"/>
                        <a:t>-</a:t>
                      </a:r>
                    </a:p>
                  </a:txBody>
                  <a:tcPr/>
                </a:tc>
                <a:tc>
                  <a:txBody>
                    <a:bodyPr/>
                    <a:lstStyle/>
                    <a:p>
                      <a:pPr>
                        <a:lnSpc>
                          <a:spcPct val="80000"/>
                        </a:lnSpc>
                      </a:pPr>
                      <a:r>
                        <a:rPr lang="en-US" sz="1700" dirty="0"/>
                        <a:t>1</a:t>
                      </a:r>
                    </a:p>
                  </a:txBody>
                  <a:tcPr/>
                </a:tc>
                <a:tc>
                  <a:txBody>
                    <a:bodyPr/>
                    <a:lstStyle/>
                    <a:p>
                      <a:pPr>
                        <a:lnSpc>
                          <a:spcPct val="80000"/>
                        </a:lnSpc>
                      </a:pPr>
                      <a:r>
                        <a:rPr lang="en-US" sz="1700" dirty="0"/>
                        <a:t>2</a:t>
                      </a:r>
                    </a:p>
                  </a:txBody>
                  <a:tcPr/>
                </a:tc>
                <a:tc>
                  <a:txBody>
                    <a:bodyPr/>
                    <a:lstStyle/>
                    <a:p>
                      <a:pPr>
                        <a:lnSpc>
                          <a:spcPct val="80000"/>
                        </a:lnSpc>
                      </a:pPr>
                      <a:r>
                        <a:rPr lang="en-US" sz="1700" dirty="0"/>
                        <a:t>13</a:t>
                      </a:r>
                    </a:p>
                  </a:txBody>
                  <a:tcPr/>
                </a:tc>
                <a:tc>
                  <a:txBody>
                    <a:bodyPr/>
                    <a:lstStyle/>
                    <a:p>
                      <a:pPr>
                        <a:lnSpc>
                          <a:spcPct val="80000"/>
                        </a:lnSpc>
                      </a:pPr>
                      <a:r>
                        <a:rPr lang="en-US" sz="1700" dirty="0"/>
                        <a:t>26</a:t>
                      </a:r>
                    </a:p>
                  </a:txBody>
                  <a:tcPr/>
                </a:tc>
                <a:tc>
                  <a:txBody>
                    <a:bodyPr/>
                    <a:lstStyle/>
                    <a:p>
                      <a:pPr>
                        <a:lnSpc>
                          <a:spcPct val="80000"/>
                        </a:lnSpc>
                      </a:pPr>
                      <a:r>
                        <a:rPr lang="en-US" sz="1700" dirty="0"/>
                        <a:t>5</a:t>
                      </a:r>
                    </a:p>
                  </a:txBody>
                  <a:tcPr/>
                </a:tc>
                <a:extLst>
                  <a:ext uri="{0D108BD9-81ED-4DB2-BD59-A6C34878D82A}">
                    <a16:rowId xmlns:a16="http://schemas.microsoft.com/office/drawing/2014/main" val="10005"/>
                  </a:ext>
                </a:extLst>
              </a:tr>
              <a:tr h="370840">
                <a:tc>
                  <a:txBody>
                    <a:bodyPr/>
                    <a:lstStyle/>
                    <a:p>
                      <a:pPr>
                        <a:lnSpc>
                          <a:spcPct val="80000"/>
                        </a:lnSpc>
                      </a:pPr>
                      <a:r>
                        <a:rPr lang="zh-CN" altLang="en-US" sz="1700" dirty="0">
                          <a:solidFill>
                            <a:srgbClr val="000000"/>
                          </a:solidFill>
                        </a:rPr>
                        <a:t>真值</a:t>
                      </a:r>
                      <a:r>
                        <a:rPr lang="en-US" sz="1700" dirty="0">
                          <a:solidFill>
                            <a:srgbClr val="000000"/>
                          </a:solidFill>
                        </a:rPr>
                        <a:t>trade</a:t>
                      </a:r>
                    </a:p>
                  </a:txBody>
                  <a:tcPr/>
                </a:tc>
                <a:tc>
                  <a:txBody>
                    <a:bodyPr/>
                    <a:lstStyle/>
                    <a:p>
                      <a:pPr>
                        <a:lnSpc>
                          <a:spcPct val="80000"/>
                        </a:lnSpc>
                      </a:pPr>
                      <a:r>
                        <a:rPr lang="en-US" sz="1700" dirty="0"/>
                        <a:t>0</a:t>
                      </a:r>
                    </a:p>
                  </a:txBody>
                  <a:tcPr/>
                </a:tc>
                <a:tc>
                  <a:txBody>
                    <a:bodyPr/>
                    <a:lstStyle/>
                    <a:p>
                      <a:pPr>
                        <a:lnSpc>
                          <a:spcPct val="80000"/>
                        </a:lnSpc>
                      </a:pPr>
                      <a:r>
                        <a:rPr lang="en-US" sz="1700" dirty="0"/>
                        <a:t>0</a:t>
                      </a:r>
                    </a:p>
                  </a:txBody>
                  <a:tcPr/>
                </a:tc>
                <a:tc>
                  <a:txBody>
                    <a:bodyPr/>
                    <a:lstStyle/>
                    <a:p>
                      <a:pPr>
                        <a:lnSpc>
                          <a:spcPct val="80000"/>
                        </a:lnSpc>
                      </a:pPr>
                      <a:r>
                        <a:rPr lang="en-US" sz="1700" dirty="0"/>
                        <a:t>2</a:t>
                      </a:r>
                    </a:p>
                  </a:txBody>
                  <a:tcPr/>
                </a:tc>
                <a:tc>
                  <a:txBody>
                    <a:bodyPr/>
                    <a:lstStyle/>
                    <a:p>
                      <a:pPr>
                        <a:lnSpc>
                          <a:spcPct val="80000"/>
                        </a:lnSpc>
                      </a:pPr>
                      <a:r>
                        <a:rPr lang="en-US" sz="1700" dirty="0"/>
                        <a:t>14</a:t>
                      </a:r>
                    </a:p>
                  </a:txBody>
                  <a:tcPr/>
                </a:tc>
                <a:tc>
                  <a:txBody>
                    <a:bodyPr/>
                    <a:lstStyle/>
                    <a:p>
                      <a:pPr>
                        <a:lnSpc>
                          <a:spcPct val="80000"/>
                        </a:lnSpc>
                      </a:pPr>
                      <a:r>
                        <a:rPr lang="en-US" sz="1700" dirty="0"/>
                        <a:t>5</a:t>
                      </a:r>
                    </a:p>
                  </a:txBody>
                  <a:tcPr/>
                </a:tc>
                <a:tc>
                  <a:txBody>
                    <a:bodyPr/>
                    <a:lstStyle/>
                    <a:p>
                      <a:pPr>
                        <a:lnSpc>
                          <a:spcPct val="80000"/>
                        </a:lnSpc>
                      </a:pPr>
                      <a:r>
                        <a:rPr lang="en-US" sz="1700" dirty="0"/>
                        <a:t>10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53909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2"/>
          <p:cNvSpPr>
            <a:spLocks noGrp="1" noChangeArrowheads="1"/>
          </p:cNvSpPr>
          <p:nvPr>
            <p:ph type="title"/>
          </p:nvPr>
        </p:nvSpPr>
        <p:spPr>
          <a:xfrm>
            <a:off x="1185656" y="1071563"/>
            <a:ext cx="7467600" cy="742950"/>
          </a:xfrm>
        </p:spPr>
        <p:txBody>
          <a:bodyPr/>
          <a:lstStyle/>
          <a:p>
            <a:pPr eaLnBrk="1" hangingPunct="1"/>
            <a:r>
              <a:rPr lang="zh-CN" altLang="en-US" dirty="0"/>
              <a:t>多元分类评价：</a:t>
            </a:r>
            <a:r>
              <a:rPr lang="zh-CN" altLang="en-US" dirty="0">
                <a:effectLst/>
                <a:latin typeface="楷体" panose="02010609060101010101" pitchFamily="49" charset="-122"/>
                <a:cs typeface="ＭＳ Ｐゴシック" charset="0"/>
              </a:rPr>
              <a:t>评估指标</a:t>
            </a:r>
            <a:endParaRPr lang="en-US" dirty="0">
              <a:effectLst/>
              <a:latin typeface="楷体" panose="02010609060101010101" pitchFamily="49" charset="-122"/>
              <a:cs typeface="ＭＳ Ｐゴシック" charset="0"/>
            </a:endParaRPr>
          </a:p>
        </p:txBody>
      </p:sp>
      <p:sp>
        <p:nvSpPr>
          <p:cNvPr id="48135" name="Rectangle 3"/>
          <p:cNvSpPr>
            <a:spLocks noGrp="1" noChangeArrowheads="1"/>
          </p:cNvSpPr>
          <p:nvPr>
            <p:ph type="body" idx="1"/>
          </p:nvPr>
        </p:nvSpPr>
        <p:spPr>
          <a:xfrm>
            <a:off x="685800" y="2171700"/>
            <a:ext cx="6324600" cy="3829050"/>
          </a:xfrm>
        </p:spPr>
        <p:txBody>
          <a:bodyPr>
            <a:normAutofit fontScale="70000" lnSpcReduction="20000"/>
          </a:bodyPr>
          <a:lstStyle/>
          <a:p>
            <a:pPr marL="0" indent="0" eaLnBrk="1" hangingPunct="1">
              <a:buNone/>
            </a:pPr>
            <a:r>
              <a:rPr lang="zh-CN" altLang="en-US" sz="2800" b="1" dirty="0">
                <a:solidFill>
                  <a:srgbClr val="800000"/>
                </a:solidFill>
                <a:latin typeface="Calibri" charset="0"/>
                <a:ea typeface="ＭＳ Ｐゴシック" charset="0"/>
                <a:cs typeface="ＭＳ Ｐゴシック" charset="0"/>
              </a:rPr>
              <a:t>召回率</a:t>
            </a:r>
            <a:r>
              <a:rPr lang="en-US" sz="2800" dirty="0">
                <a:latin typeface="Calibri" charset="0"/>
                <a:ea typeface="ＭＳ Ｐゴシック" charset="0"/>
                <a:cs typeface="ＭＳ Ｐゴシック" charset="0"/>
              </a:rPr>
              <a:t>: </a:t>
            </a:r>
          </a:p>
          <a:p>
            <a:pPr marL="0" indent="0" eaLnBrk="1" hangingPunct="1">
              <a:buNone/>
            </a:pPr>
            <a:r>
              <a:rPr lang="zh-CN" altLang="en-US" sz="2800" dirty="0">
                <a:latin typeface="楷体" panose="02010609060101010101" pitchFamily="49" charset="-122"/>
                <a:cs typeface="ＭＳ Ｐゴシック" charset="0"/>
              </a:rPr>
              <a:t> 类别为</a:t>
            </a:r>
            <a:r>
              <a:rPr lang="en-US" altLang="zh-CN" sz="2800" i="1" dirty="0" err="1">
                <a:latin typeface="Calibri" charset="0"/>
                <a:ea typeface="ＭＳ Ｐゴシック" charset="0"/>
                <a:cs typeface="ＭＳ Ｐゴシック" charset="0"/>
              </a:rPr>
              <a:t>i</a:t>
            </a:r>
            <a:r>
              <a:rPr lang="zh-CN" altLang="en-US" sz="2800" dirty="0">
                <a:latin typeface="楷体" panose="02010609060101010101" pitchFamily="49" charset="-122"/>
                <a:cs typeface="ＭＳ Ｐゴシック" charset="0"/>
              </a:rPr>
              <a:t>的文档中，被正确分类的比例：</a:t>
            </a:r>
            <a:endParaRPr lang="en-US" sz="2800" dirty="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a:p>
            <a:pPr marL="0" indent="0" eaLnBrk="1" hangingPunct="1">
              <a:buNone/>
            </a:pPr>
            <a:r>
              <a:rPr lang="zh-CN" altLang="en-US" sz="2800" b="1" dirty="0">
                <a:solidFill>
                  <a:srgbClr val="800000"/>
                </a:solidFill>
                <a:latin typeface="Calibri" charset="0"/>
                <a:ea typeface="ＭＳ Ｐゴシック" charset="0"/>
                <a:cs typeface="ＭＳ Ｐゴシック" charset="0"/>
              </a:rPr>
              <a:t>精确率</a:t>
            </a:r>
            <a:r>
              <a:rPr lang="en-US" sz="2800" dirty="0">
                <a:latin typeface="Calibri" charset="0"/>
                <a:ea typeface="ＭＳ Ｐゴシック" charset="0"/>
                <a:cs typeface="ＭＳ Ｐゴシック" charset="0"/>
              </a:rPr>
              <a:t>: </a:t>
            </a:r>
          </a:p>
          <a:p>
            <a:pPr marL="0" indent="0" eaLnBrk="1" hangingPunct="1">
              <a:buNone/>
            </a:pPr>
            <a:r>
              <a:rPr lang="zh-CN" altLang="en-US" sz="2400" dirty="0">
                <a:latin typeface="楷体" panose="02010609060101010101" pitchFamily="49" charset="-122"/>
                <a:cs typeface="ＭＳ Ｐゴシック" charset="0"/>
              </a:rPr>
              <a:t>  </a:t>
            </a:r>
            <a:r>
              <a:rPr lang="zh-CN" altLang="en-US" sz="2800" dirty="0">
                <a:latin typeface="楷体" panose="02010609060101010101" pitchFamily="49" charset="-122"/>
                <a:cs typeface="ＭＳ Ｐゴシック" charset="0"/>
              </a:rPr>
              <a:t>分类类别为</a:t>
            </a:r>
            <a:r>
              <a:rPr lang="en-US" altLang="zh-CN" sz="2800" i="1" dirty="0" err="1">
                <a:latin typeface="Calibri" charset="0"/>
                <a:ea typeface="ＭＳ Ｐゴシック" charset="0"/>
                <a:cs typeface="ＭＳ Ｐゴシック" charset="0"/>
              </a:rPr>
              <a:t>i</a:t>
            </a:r>
            <a:r>
              <a:rPr lang="zh-CN" altLang="en-US" sz="2800" dirty="0">
                <a:latin typeface="楷体" panose="02010609060101010101" pitchFamily="49" charset="-122"/>
                <a:cs typeface="ＭＳ Ｐゴシック" charset="0"/>
              </a:rPr>
              <a:t>的文档中正确（真实类别为</a:t>
            </a:r>
            <a:r>
              <a:rPr lang="en-US" altLang="zh-CN" sz="2800" i="1" dirty="0" err="1">
                <a:latin typeface="Calibri" charset="0"/>
                <a:ea typeface="ＭＳ Ｐゴシック" charset="0"/>
                <a:cs typeface="ＭＳ Ｐゴシック" charset="0"/>
              </a:rPr>
              <a:t>i</a:t>
            </a:r>
            <a:r>
              <a:rPr lang="en-US" altLang="zh-CN" sz="2800" i="1" dirty="0">
                <a:latin typeface="Calibri" charset="0"/>
                <a:ea typeface="ＭＳ Ｐゴシック" charset="0"/>
                <a:cs typeface="ＭＳ Ｐゴシック" charset="0"/>
              </a:rPr>
              <a:t> </a:t>
            </a:r>
            <a:r>
              <a:rPr lang="zh-CN" altLang="en-US" sz="2800" dirty="0">
                <a:latin typeface="楷体" panose="02010609060101010101" pitchFamily="49" charset="-122"/>
                <a:cs typeface="ＭＳ Ｐゴシック" charset="0"/>
              </a:rPr>
              <a:t>）的比例：</a:t>
            </a:r>
            <a:endParaRPr lang="en-US" sz="2800" dirty="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a:p>
            <a:pPr marL="0" indent="0" eaLnBrk="1" hangingPunct="1">
              <a:buNone/>
            </a:pPr>
            <a:endParaRPr lang="en-US" dirty="0">
              <a:latin typeface="Calibri" charset="0"/>
              <a:ea typeface="ＭＳ Ｐゴシック" charset="0"/>
              <a:cs typeface="ＭＳ Ｐゴシック" charset="0"/>
            </a:endParaRPr>
          </a:p>
          <a:p>
            <a:pPr marL="0" indent="0" eaLnBrk="1" hangingPunct="1">
              <a:buNone/>
            </a:pPr>
            <a:r>
              <a:rPr lang="zh-CN" altLang="en-US" sz="2800" b="1" dirty="0">
                <a:solidFill>
                  <a:srgbClr val="800000"/>
                </a:solidFill>
                <a:latin typeface="Calibri" charset="0"/>
                <a:ea typeface="ＭＳ Ｐゴシック" charset="0"/>
                <a:cs typeface="ＭＳ Ｐゴシック" charset="0"/>
              </a:rPr>
              <a:t>准确率</a:t>
            </a:r>
            <a:r>
              <a:rPr lang="en-US" sz="2800" dirty="0">
                <a:latin typeface="Calibri" charset="0"/>
                <a:ea typeface="ＭＳ Ｐゴシック" charset="0"/>
                <a:cs typeface="ＭＳ Ｐゴシック" charset="0"/>
              </a:rPr>
              <a:t>: (1 - error rate) </a:t>
            </a:r>
          </a:p>
          <a:p>
            <a:pPr marL="0" indent="0" eaLnBrk="1" hangingPunct="1">
              <a:buNone/>
            </a:pPr>
            <a:r>
              <a:rPr lang="en-US" sz="2800" dirty="0">
                <a:latin typeface="Calibri" charset="0"/>
                <a:ea typeface="ＭＳ Ｐゴシック" charset="0"/>
                <a:cs typeface="ＭＳ Ｐゴシック" charset="0"/>
              </a:rPr>
              <a:t>      </a:t>
            </a:r>
            <a:r>
              <a:rPr lang="zh-CN" altLang="en-US" sz="2800" dirty="0">
                <a:latin typeface="楷体" panose="02010609060101010101" pitchFamily="49" charset="-122"/>
                <a:cs typeface="ＭＳ Ｐゴシック" charset="0"/>
              </a:rPr>
              <a:t>文档被正确分类的比例：</a:t>
            </a:r>
            <a:endParaRPr lang="en-US" sz="2800" dirty="0">
              <a:latin typeface="楷体" panose="02010609060101010101" pitchFamily="49" charset="-122"/>
              <a:cs typeface="ＭＳ Ｐゴシック" charset="0"/>
            </a:endParaRPr>
          </a:p>
        </p:txBody>
      </p:sp>
      <p:graphicFrame>
        <p:nvGraphicFramePr>
          <p:cNvPr id="48130" name="Object 2"/>
          <p:cNvGraphicFramePr>
            <a:graphicFrameLocks noChangeAspect="1"/>
          </p:cNvGraphicFramePr>
          <p:nvPr>
            <p:extLst>
              <p:ext uri="{D42A27DB-BD31-4B8C-83A1-F6EECF244321}">
                <p14:modId xmlns:p14="http://schemas.microsoft.com/office/powerpoint/2010/main" val="3904506172"/>
              </p:ext>
            </p:extLst>
          </p:nvPr>
        </p:nvGraphicFramePr>
        <p:xfrm>
          <a:off x="7070826" y="4800268"/>
          <a:ext cx="931861" cy="1300271"/>
        </p:xfrm>
        <a:graphic>
          <a:graphicData uri="http://schemas.openxmlformats.org/presentationml/2006/ole">
            <mc:AlternateContent xmlns:mc="http://schemas.openxmlformats.org/markup-compatibility/2006">
              <mc:Choice xmlns:v="urn:schemas-microsoft-com:vml" Requires="v">
                <p:oleObj spid="_x0000_s71683" name="Equation" r:id="rId3" imgW="546100" imgH="762000" progId="Equation.3">
                  <p:embed/>
                </p:oleObj>
              </mc:Choice>
              <mc:Fallback>
                <p:oleObj name="Equation" r:id="rId3" imgW="546100" imgH="762000" progId="Equation.3">
                  <p:embed/>
                  <p:pic>
                    <p:nvPicPr>
                      <p:cNvPr id="48130" name="Object 2"/>
                      <p:cNvPicPr>
                        <a:picLocks noChangeAspect="1" noChangeArrowheads="1"/>
                      </p:cNvPicPr>
                      <p:nvPr/>
                    </p:nvPicPr>
                    <p:blipFill>
                      <a:blip r:embed="rId4"/>
                      <a:srcRect/>
                      <a:stretch>
                        <a:fillRect/>
                      </a:stretch>
                    </p:blipFill>
                    <p:spPr bwMode="auto">
                      <a:xfrm>
                        <a:off x="7070826" y="4800268"/>
                        <a:ext cx="931861" cy="1300271"/>
                      </a:xfrm>
                      <a:prstGeom prst="rect">
                        <a:avLst/>
                      </a:prstGeom>
                      <a:noFill/>
                      <a:ln>
                        <a:noFill/>
                      </a:ln>
                      <a:effectLst/>
                    </p:spPr>
                  </p:pic>
                </p:oleObj>
              </mc:Fallback>
            </mc:AlternateContent>
          </a:graphicData>
        </a:graphic>
      </p:graphicFrame>
      <p:graphicFrame>
        <p:nvGraphicFramePr>
          <p:cNvPr id="48131" name="Object 3"/>
          <p:cNvGraphicFramePr>
            <a:graphicFrameLocks noChangeAspect="1"/>
          </p:cNvGraphicFramePr>
          <p:nvPr>
            <p:extLst>
              <p:ext uri="{D42A27DB-BD31-4B8C-83A1-F6EECF244321}">
                <p14:modId xmlns:p14="http://schemas.microsoft.com/office/powerpoint/2010/main" val="1053030779"/>
              </p:ext>
            </p:extLst>
          </p:nvPr>
        </p:nvGraphicFramePr>
        <p:xfrm>
          <a:off x="7086600" y="3500771"/>
          <a:ext cx="696912" cy="1056609"/>
        </p:xfrm>
        <a:graphic>
          <a:graphicData uri="http://schemas.openxmlformats.org/presentationml/2006/ole">
            <mc:AlternateContent xmlns:mc="http://schemas.openxmlformats.org/markup-compatibility/2006">
              <mc:Choice xmlns:v="urn:schemas-microsoft-com:vml" Requires="v">
                <p:oleObj spid="_x0000_s71684" name="Equation" r:id="rId5" imgW="393700" imgH="596900" progId="Equation.3">
                  <p:embed/>
                </p:oleObj>
              </mc:Choice>
              <mc:Fallback>
                <p:oleObj name="Equation" r:id="rId5" imgW="393700" imgH="596900" progId="Equation.3">
                  <p:embed/>
                  <p:pic>
                    <p:nvPicPr>
                      <p:cNvPr id="48131" name="Object 3"/>
                      <p:cNvPicPr>
                        <a:picLocks noChangeAspect="1" noChangeArrowheads="1"/>
                      </p:cNvPicPr>
                      <p:nvPr/>
                    </p:nvPicPr>
                    <p:blipFill>
                      <a:blip r:embed="rId6"/>
                      <a:srcRect/>
                      <a:stretch>
                        <a:fillRect/>
                      </a:stretch>
                    </p:blipFill>
                    <p:spPr bwMode="auto">
                      <a:xfrm>
                        <a:off x="7086600" y="3500771"/>
                        <a:ext cx="696912" cy="1056609"/>
                      </a:xfrm>
                      <a:prstGeom prst="rect">
                        <a:avLst/>
                      </a:prstGeom>
                      <a:noFill/>
                      <a:ln>
                        <a:noFill/>
                      </a:ln>
                      <a:effectLst/>
                    </p:spPr>
                  </p:pic>
                </p:oleObj>
              </mc:Fallback>
            </mc:AlternateContent>
          </a:graphicData>
        </a:graphic>
      </p:graphicFrame>
      <p:graphicFrame>
        <p:nvGraphicFramePr>
          <p:cNvPr id="48132" name="Object 4"/>
          <p:cNvGraphicFramePr>
            <a:graphicFrameLocks noChangeAspect="1"/>
          </p:cNvGraphicFramePr>
          <p:nvPr/>
        </p:nvGraphicFramePr>
        <p:xfrm>
          <a:off x="7086600" y="2057401"/>
          <a:ext cx="696912" cy="1091829"/>
        </p:xfrm>
        <a:graphic>
          <a:graphicData uri="http://schemas.openxmlformats.org/presentationml/2006/ole">
            <mc:AlternateContent xmlns:mc="http://schemas.openxmlformats.org/markup-compatibility/2006">
              <mc:Choice xmlns:v="urn:schemas-microsoft-com:vml" Requires="v">
                <p:oleObj spid="_x0000_s71685" name="Equation" r:id="rId7" imgW="381000" imgH="596900" progId="Equation.3">
                  <p:embed/>
                </p:oleObj>
              </mc:Choice>
              <mc:Fallback>
                <p:oleObj name="Equation" r:id="rId7" imgW="381000" imgH="596900" progId="Equation.3">
                  <p:embed/>
                  <p:pic>
                    <p:nvPicPr>
                      <p:cNvPr id="48132" name="Object 4"/>
                      <p:cNvPicPr>
                        <a:picLocks noChangeAspect="1" noChangeArrowheads="1"/>
                      </p:cNvPicPr>
                      <p:nvPr/>
                    </p:nvPicPr>
                    <p:blipFill>
                      <a:blip r:embed="rId8"/>
                      <a:srcRect/>
                      <a:stretch>
                        <a:fillRect/>
                      </a:stretch>
                    </p:blipFill>
                    <p:spPr bwMode="auto">
                      <a:xfrm>
                        <a:off x="7086600" y="2057401"/>
                        <a:ext cx="696912" cy="1091829"/>
                      </a:xfrm>
                      <a:prstGeom prst="rect">
                        <a:avLst/>
                      </a:prstGeom>
                      <a:noFill/>
                      <a:ln>
                        <a:noFill/>
                      </a:ln>
                      <a:effectLst/>
                    </p:spPr>
                  </p:pic>
                </p:oleObj>
              </mc:Fallback>
            </mc:AlternateContent>
          </a:graphicData>
        </a:graphic>
      </p:graphicFrame>
      <p:sp>
        <p:nvSpPr>
          <p:cNvPr id="48136" name="TextBox 4"/>
          <p:cNvSpPr txBox="1">
            <a:spLocks noChangeArrowheads="1"/>
          </p:cNvSpPr>
          <p:nvPr/>
        </p:nvSpPr>
        <p:spPr bwMode="auto">
          <a:xfrm>
            <a:off x="7620002" y="789771"/>
            <a:ext cx="12932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Sans" charset="0"/>
                <a:ea typeface="ＭＳ Ｐゴシック" charset="0"/>
                <a:cs typeface="Arial Unicode MS" charset="0"/>
              </a:defRPr>
            </a:lvl1pPr>
            <a:lvl2pPr marL="37931725" indent="-37474525" eaLnBrk="0" hangingPunct="0">
              <a:defRPr sz="2400">
                <a:solidFill>
                  <a:schemeClr val="tx1"/>
                </a:solidFill>
                <a:latin typeface="Lucida Sans" charset="0"/>
                <a:ea typeface="Arial Unicode MS" charset="0"/>
                <a:cs typeface="Arial Unicode MS" charset="0"/>
              </a:defRPr>
            </a:lvl2pPr>
            <a:lvl3pPr eaLnBrk="0" hangingPunct="0">
              <a:defRPr sz="2400">
                <a:solidFill>
                  <a:schemeClr val="tx1"/>
                </a:solidFill>
                <a:latin typeface="Lucida Sans" charset="0"/>
                <a:ea typeface="Arial Unicode MS" charset="0"/>
                <a:cs typeface="Arial Unicode MS" charset="0"/>
              </a:defRPr>
            </a:lvl3pPr>
            <a:lvl4pPr eaLnBrk="0" hangingPunct="0">
              <a:defRPr sz="2400">
                <a:solidFill>
                  <a:schemeClr val="tx1"/>
                </a:solidFill>
                <a:latin typeface="Lucida Sans" charset="0"/>
                <a:ea typeface="Arial Unicode MS" charset="0"/>
                <a:cs typeface="Arial Unicode MS" charset="0"/>
              </a:defRPr>
            </a:lvl4pPr>
            <a:lvl5pPr eaLnBrk="0" hangingPunct="0">
              <a:defRPr sz="2400">
                <a:solidFill>
                  <a:schemeClr val="tx1"/>
                </a:solidFill>
                <a:latin typeface="Lucida Sans" charset="0"/>
                <a:ea typeface="Arial Unicode MS" charset="0"/>
                <a:cs typeface="Arial Unicode MS" charset="0"/>
              </a:defRPr>
            </a:lvl5pPr>
            <a:lvl6pPr marL="457200" eaLnBrk="0" fontAlgn="base" hangingPunct="0">
              <a:spcBef>
                <a:spcPct val="0"/>
              </a:spcBef>
              <a:spcAft>
                <a:spcPct val="0"/>
              </a:spcAft>
              <a:defRPr sz="2400">
                <a:solidFill>
                  <a:schemeClr val="tx1"/>
                </a:solidFill>
                <a:latin typeface="Lucida Sans" charset="0"/>
                <a:ea typeface="Arial Unicode MS" charset="0"/>
                <a:cs typeface="Arial Unicode MS" charset="0"/>
              </a:defRPr>
            </a:lvl6pPr>
            <a:lvl7pPr marL="914400" eaLnBrk="0" fontAlgn="base" hangingPunct="0">
              <a:spcBef>
                <a:spcPct val="0"/>
              </a:spcBef>
              <a:spcAft>
                <a:spcPct val="0"/>
              </a:spcAft>
              <a:defRPr sz="2400">
                <a:solidFill>
                  <a:schemeClr val="tx1"/>
                </a:solidFill>
                <a:latin typeface="Lucida Sans" charset="0"/>
                <a:ea typeface="Arial Unicode MS" charset="0"/>
                <a:cs typeface="Arial Unicode MS" charset="0"/>
              </a:defRPr>
            </a:lvl7pPr>
            <a:lvl8pPr marL="1371600" eaLnBrk="0" fontAlgn="base" hangingPunct="0">
              <a:spcBef>
                <a:spcPct val="0"/>
              </a:spcBef>
              <a:spcAft>
                <a:spcPct val="0"/>
              </a:spcAft>
              <a:defRPr sz="2400">
                <a:solidFill>
                  <a:schemeClr val="tx1"/>
                </a:solidFill>
                <a:latin typeface="Lucida Sans" charset="0"/>
                <a:ea typeface="Arial Unicode MS" charset="0"/>
                <a:cs typeface="Arial Unicode MS" charset="0"/>
              </a:defRPr>
            </a:lvl8pPr>
            <a:lvl9pPr marL="1828800" eaLnBrk="0" fontAlgn="base" hangingPunct="0">
              <a:spcBef>
                <a:spcPct val="0"/>
              </a:spcBef>
              <a:spcAft>
                <a:spcPct val="0"/>
              </a:spcAft>
              <a:defRPr sz="2400">
                <a:solidFill>
                  <a:schemeClr val="tx1"/>
                </a:solidFill>
                <a:latin typeface="Lucida Sans" charset="0"/>
                <a:ea typeface="Arial Unicode MS" charset="0"/>
                <a:cs typeface="Arial Unicode MS" charset="0"/>
              </a:defRPr>
            </a:lvl9pPr>
          </a:lstStyle>
          <a:p>
            <a:pPr eaLnBrk="1" hangingPunct="1"/>
            <a:r>
              <a:rPr lang="en-US" sz="1600">
                <a:solidFill>
                  <a:srgbClr val="FBFCFF"/>
                </a:solidFill>
              </a:rPr>
              <a:t>Sec. 15.2.4</a:t>
            </a:r>
          </a:p>
        </p:txBody>
      </p:sp>
    </p:spTree>
    <p:extLst>
      <p:ext uri="{BB962C8B-B14F-4D97-AF65-F5344CB8AC3E}">
        <p14:creationId xmlns:p14="http://schemas.microsoft.com/office/powerpoint/2010/main" val="2831028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48185" y="469546"/>
            <a:ext cx="7772400" cy="742950"/>
          </a:xfrm>
        </p:spPr>
        <p:txBody>
          <a:bodyPr/>
          <a:lstStyle/>
          <a:p>
            <a:r>
              <a:rPr lang="zh-CN" altLang="en-US" dirty="0"/>
              <a:t>开发测试集合交叉认证</a:t>
            </a:r>
            <a:endParaRPr lang="en-US" dirty="0"/>
          </a:p>
        </p:txBody>
      </p:sp>
      <p:sp>
        <p:nvSpPr>
          <p:cNvPr id="63491" name="Rectangle 3"/>
          <p:cNvSpPr>
            <a:spLocks noGrp="1" noChangeArrowheads="1"/>
          </p:cNvSpPr>
          <p:nvPr>
            <p:ph sz="quarter" idx="1"/>
          </p:nvPr>
        </p:nvSpPr>
        <p:spPr>
          <a:xfrm>
            <a:off x="107504" y="1510258"/>
            <a:ext cx="7239000" cy="3790950"/>
          </a:xfrm>
        </p:spPr>
        <p:txBody>
          <a:bodyPr/>
          <a:lstStyle/>
          <a:p>
            <a:pPr>
              <a:lnSpc>
                <a:spcPct val="90000"/>
              </a:lnSpc>
            </a:pPr>
            <a:endParaRPr lang="en-US" sz="2400" i="1" dirty="0">
              <a:solidFill>
                <a:srgbClr val="FF0000"/>
              </a:solidFill>
              <a:latin typeface="Calibri" charset="0"/>
            </a:endParaRPr>
          </a:p>
          <a:p>
            <a:pPr>
              <a:lnSpc>
                <a:spcPct val="90000"/>
              </a:lnSpc>
            </a:pPr>
            <a:endParaRPr lang="en-US" i="1" dirty="0">
              <a:solidFill>
                <a:srgbClr val="FF0000"/>
              </a:solidFill>
              <a:latin typeface="Calibri" charset="0"/>
            </a:endParaRPr>
          </a:p>
          <a:p>
            <a:pPr>
              <a:lnSpc>
                <a:spcPct val="90000"/>
              </a:lnSpc>
            </a:pPr>
            <a:r>
              <a:rPr lang="zh-CN" altLang="en-US" sz="2800" b="1" dirty="0">
                <a:latin typeface="Calibri" charset="0"/>
              </a:rPr>
              <a:t>度量指标</a:t>
            </a:r>
            <a:r>
              <a:rPr lang="en-US" altLang="zh-CN" sz="2800" b="1" dirty="0">
                <a:latin typeface="Calibri" charset="0"/>
              </a:rPr>
              <a:t>:</a:t>
            </a:r>
            <a:r>
              <a:rPr lang="en-US" sz="2800" dirty="0">
                <a:latin typeface="Calibri" charset="0"/>
              </a:rPr>
              <a:t> P/R/F1 </a:t>
            </a:r>
          </a:p>
          <a:p>
            <a:pPr>
              <a:lnSpc>
                <a:spcPct val="90000"/>
              </a:lnSpc>
            </a:pPr>
            <a:r>
              <a:rPr lang="zh-CN" altLang="en-US" sz="2800" dirty="0">
                <a:latin typeface="Calibri" charset="0"/>
              </a:rPr>
              <a:t>未训练的测试集</a:t>
            </a:r>
            <a:endParaRPr lang="en-US" sz="2800" dirty="0">
              <a:latin typeface="Calibri" charset="0"/>
            </a:endParaRPr>
          </a:p>
          <a:p>
            <a:pPr lvl="1">
              <a:lnSpc>
                <a:spcPct val="90000"/>
              </a:lnSpc>
            </a:pPr>
            <a:r>
              <a:rPr lang="zh-CN" altLang="en-US" sz="2400" dirty="0">
                <a:latin typeface="Calibri" charset="0"/>
              </a:rPr>
              <a:t>避免过拟合</a:t>
            </a:r>
            <a:r>
              <a:rPr lang="en-US" sz="2400" dirty="0">
                <a:latin typeface="Calibri" charset="0"/>
              </a:rPr>
              <a:t> (‘</a:t>
            </a:r>
            <a:r>
              <a:rPr lang="zh-CN" altLang="en-US" sz="2400" dirty="0">
                <a:latin typeface="Calibri" charset="0"/>
              </a:rPr>
              <a:t>由测试集进行微调</a:t>
            </a:r>
            <a:r>
              <a:rPr lang="en-US" sz="2400" dirty="0">
                <a:latin typeface="Calibri" charset="0"/>
              </a:rPr>
              <a:t>’)</a:t>
            </a:r>
          </a:p>
          <a:p>
            <a:pPr lvl="1">
              <a:lnSpc>
                <a:spcPct val="90000"/>
              </a:lnSpc>
            </a:pPr>
            <a:r>
              <a:rPr lang="zh-CN" altLang="en-US" sz="2400" dirty="0">
                <a:latin typeface="Calibri" charset="0"/>
              </a:rPr>
              <a:t>更有效的性能评估</a:t>
            </a:r>
            <a:endParaRPr lang="en-US" sz="2400" dirty="0">
              <a:solidFill>
                <a:srgbClr val="0000FF"/>
              </a:solidFill>
              <a:latin typeface="Calibri" charset="0"/>
            </a:endParaRPr>
          </a:p>
          <a:p>
            <a:pPr marL="342900" lvl="1" indent="-342900">
              <a:lnSpc>
                <a:spcPct val="90000"/>
              </a:lnSpc>
              <a:buClr>
                <a:srgbClr val="CC0000"/>
              </a:buClr>
            </a:pPr>
            <a:r>
              <a:rPr lang="zh-CN" altLang="en-US" b="1" dirty="0">
                <a:latin typeface="Calibri" charset="0"/>
              </a:rPr>
              <a:t>交叉认证</a:t>
            </a:r>
            <a:r>
              <a:rPr lang="zh-CN" altLang="en-US" dirty="0">
                <a:latin typeface="Calibri" charset="0"/>
              </a:rPr>
              <a:t>：训练集开发集多切割</a:t>
            </a:r>
            <a:endParaRPr lang="en-US" dirty="0">
              <a:latin typeface="Calibri" charset="0"/>
            </a:endParaRPr>
          </a:p>
          <a:p>
            <a:pPr lvl="2">
              <a:lnSpc>
                <a:spcPct val="90000"/>
              </a:lnSpc>
            </a:pPr>
            <a:r>
              <a:rPr lang="zh-CN" altLang="en-US" dirty="0">
                <a:latin typeface="Calibri" charset="0"/>
              </a:rPr>
              <a:t>由不同的数据集中处理采样偏差</a:t>
            </a:r>
            <a:endParaRPr lang="en-US" dirty="0">
              <a:latin typeface="Calibri" charset="0"/>
            </a:endParaRPr>
          </a:p>
          <a:p>
            <a:pPr lvl="1">
              <a:lnSpc>
                <a:spcPct val="90000"/>
              </a:lnSpc>
            </a:pPr>
            <a:r>
              <a:rPr lang="zh-CN" altLang="en-US" sz="2400" dirty="0">
                <a:latin typeface="Calibri" charset="0"/>
              </a:rPr>
              <a:t>综合多组测试集结果</a:t>
            </a:r>
            <a:endParaRPr lang="en-US" sz="2400" dirty="0">
              <a:latin typeface="Calibri" charset="0"/>
            </a:endParaRPr>
          </a:p>
          <a:p>
            <a:pPr lvl="1">
              <a:lnSpc>
                <a:spcPct val="90000"/>
              </a:lnSpc>
            </a:pPr>
            <a:r>
              <a:rPr lang="zh-CN" altLang="en-US" sz="2400" dirty="0">
                <a:latin typeface="Calibri" charset="0"/>
              </a:rPr>
              <a:t>综合开发测试集性能</a:t>
            </a:r>
            <a:endParaRPr lang="en-US" sz="2400" dirty="0">
              <a:latin typeface="Calibri" charset="0"/>
            </a:endParaRPr>
          </a:p>
        </p:txBody>
      </p:sp>
      <p:sp>
        <p:nvSpPr>
          <p:cNvPr id="2" name="Rectangle 1"/>
          <p:cNvSpPr/>
          <p:nvPr/>
        </p:nvSpPr>
        <p:spPr bwMode="auto">
          <a:xfrm>
            <a:off x="350314" y="1642864"/>
            <a:ext cx="2057400" cy="609600"/>
          </a:xfrm>
          <a:prstGeom prst="rect">
            <a:avLst/>
          </a:prstGeom>
          <a:solidFill>
            <a:srgbClr val="FFCC6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训练集</a:t>
            </a:r>
            <a:endParaRPr lang="en-US" sz="2000" dirty="0">
              <a:latin typeface="Calibri"/>
              <a:cs typeface="Calibri"/>
            </a:endParaRPr>
          </a:p>
        </p:txBody>
      </p:sp>
      <p:sp>
        <p:nvSpPr>
          <p:cNvPr id="5" name="Rectangle 4"/>
          <p:cNvSpPr/>
          <p:nvPr/>
        </p:nvSpPr>
        <p:spPr bwMode="auto">
          <a:xfrm>
            <a:off x="2970429" y="1642864"/>
            <a:ext cx="2819400" cy="609600"/>
          </a:xfrm>
          <a:prstGeom prst="rect">
            <a:avLst/>
          </a:prstGeom>
          <a:solidFill>
            <a:schemeClr val="accent5">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开发测试集</a:t>
            </a:r>
            <a:endParaRPr lang="en-US" sz="2000" dirty="0">
              <a:latin typeface="Calibri"/>
              <a:cs typeface="Calibri"/>
            </a:endParaRPr>
          </a:p>
        </p:txBody>
      </p:sp>
      <p:sp>
        <p:nvSpPr>
          <p:cNvPr id="6" name="Rectangle 5"/>
          <p:cNvSpPr/>
          <p:nvPr/>
        </p:nvSpPr>
        <p:spPr bwMode="auto">
          <a:xfrm>
            <a:off x="6135827" y="1640001"/>
            <a:ext cx="1219200" cy="609600"/>
          </a:xfrm>
          <a:prstGeom prst="rect">
            <a:avLst/>
          </a:prstGeom>
          <a:solidFill>
            <a:schemeClr val="accent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测试集</a:t>
            </a:r>
            <a:endParaRPr lang="en-US" sz="2000" dirty="0">
              <a:latin typeface="Calibri"/>
              <a:cs typeface="Calibri"/>
            </a:endParaRPr>
          </a:p>
        </p:txBody>
      </p:sp>
      <p:sp>
        <p:nvSpPr>
          <p:cNvPr id="19" name="Rectangle 18"/>
          <p:cNvSpPr/>
          <p:nvPr/>
        </p:nvSpPr>
        <p:spPr bwMode="auto">
          <a:xfrm>
            <a:off x="6929136" y="4897156"/>
            <a:ext cx="1143000" cy="304800"/>
          </a:xfrm>
          <a:prstGeom prst="rect">
            <a:avLst/>
          </a:prstGeom>
          <a:solidFill>
            <a:schemeClr val="accent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测试集</a:t>
            </a:r>
            <a:endParaRPr lang="en-US" altLang="zh-CN" sz="2000" dirty="0">
              <a:latin typeface="Calibri"/>
              <a:cs typeface="Calibri"/>
            </a:endParaRPr>
          </a:p>
        </p:txBody>
      </p:sp>
      <p:grpSp>
        <p:nvGrpSpPr>
          <p:cNvPr id="3" name="Group 2"/>
          <p:cNvGrpSpPr/>
          <p:nvPr/>
        </p:nvGrpSpPr>
        <p:grpSpPr>
          <a:xfrm>
            <a:off x="5888313" y="2721934"/>
            <a:ext cx="2916382" cy="1752600"/>
            <a:chOff x="6012873" y="2876550"/>
            <a:chExt cx="2916382" cy="1752600"/>
          </a:xfrm>
        </p:grpSpPr>
        <p:sp>
          <p:nvSpPr>
            <p:cNvPr id="8" name="Rectangle 7"/>
            <p:cNvSpPr/>
            <p:nvPr/>
          </p:nvSpPr>
          <p:spPr bwMode="auto">
            <a:xfrm>
              <a:off x="6012873" y="3486150"/>
              <a:ext cx="2909455" cy="533400"/>
            </a:xfrm>
            <a:prstGeom prst="rect">
              <a:avLst/>
            </a:prstGeom>
            <a:solidFill>
              <a:srgbClr val="FFCC6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训练集</a:t>
              </a:r>
              <a:endParaRPr lang="en-US" altLang="zh-CN" sz="2000" dirty="0">
                <a:latin typeface="Calibri"/>
                <a:cs typeface="Calibri"/>
              </a:endParaRPr>
            </a:p>
          </p:txBody>
        </p:sp>
        <p:sp>
          <p:nvSpPr>
            <p:cNvPr id="12" name="Rectangle 11"/>
            <p:cNvSpPr/>
            <p:nvPr/>
          </p:nvSpPr>
          <p:spPr bwMode="auto">
            <a:xfrm>
              <a:off x="6012873" y="4095750"/>
              <a:ext cx="2909455" cy="533400"/>
            </a:xfrm>
            <a:prstGeom prst="rect">
              <a:avLst/>
            </a:prstGeom>
            <a:solidFill>
              <a:srgbClr val="FFCC6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训练集</a:t>
              </a:r>
              <a:endParaRPr lang="en-US" altLang="zh-CN" sz="2000" dirty="0">
                <a:latin typeface="Calibri"/>
                <a:cs typeface="Calibri"/>
              </a:endParaRPr>
            </a:p>
            <a:p>
              <a:pPr eaLnBrk="1" hangingPunct="1"/>
              <a:endParaRPr lang="en-US" sz="2000" dirty="0">
                <a:latin typeface="Calibri"/>
                <a:cs typeface="Calibri"/>
              </a:endParaRPr>
            </a:p>
          </p:txBody>
        </p:sp>
        <p:sp>
          <p:nvSpPr>
            <p:cNvPr id="14" name="Rectangle 13"/>
            <p:cNvSpPr/>
            <p:nvPr/>
          </p:nvSpPr>
          <p:spPr bwMode="auto">
            <a:xfrm>
              <a:off x="6019495" y="4095750"/>
              <a:ext cx="1039091" cy="533400"/>
            </a:xfrm>
            <a:prstGeom prst="rect">
              <a:avLst/>
            </a:prstGeom>
            <a:solidFill>
              <a:schemeClr val="accent5">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开发集</a:t>
              </a:r>
              <a:endParaRPr lang="en-US" altLang="zh-CN" sz="2000" dirty="0">
                <a:latin typeface="Calibri"/>
                <a:cs typeface="Calibri"/>
              </a:endParaRPr>
            </a:p>
          </p:txBody>
        </p:sp>
        <p:sp>
          <p:nvSpPr>
            <p:cNvPr id="15" name="Rectangle 14"/>
            <p:cNvSpPr/>
            <p:nvPr/>
          </p:nvSpPr>
          <p:spPr bwMode="auto">
            <a:xfrm>
              <a:off x="6019800" y="2876550"/>
              <a:ext cx="2909455" cy="533400"/>
            </a:xfrm>
            <a:prstGeom prst="rect">
              <a:avLst/>
            </a:prstGeom>
            <a:solidFill>
              <a:srgbClr val="FFCC6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训练集</a:t>
              </a:r>
              <a:endParaRPr lang="en-US" altLang="zh-CN" sz="2000" dirty="0">
                <a:latin typeface="Calibri"/>
                <a:cs typeface="Calibri"/>
              </a:endParaRPr>
            </a:p>
          </p:txBody>
        </p:sp>
        <p:sp>
          <p:nvSpPr>
            <p:cNvPr id="16" name="Rectangle 15"/>
            <p:cNvSpPr/>
            <p:nvPr/>
          </p:nvSpPr>
          <p:spPr bwMode="auto">
            <a:xfrm>
              <a:off x="7848600" y="3486150"/>
              <a:ext cx="1039091" cy="533400"/>
            </a:xfrm>
            <a:prstGeom prst="rect">
              <a:avLst/>
            </a:prstGeom>
            <a:solidFill>
              <a:schemeClr val="accent5">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开发集</a:t>
              </a:r>
              <a:endParaRPr lang="en-US" altLang="zh-CN" sz="2000" dirty="0">
                <a:latin typeface="Calibri"/>
                <a:cs typeface="Calibri"/>
              </a:endParaRPr>
            </a:p>
          </p:txBody>
        </p:sp>
        <p:sp>
          <p:nvSpPr>
            <p:cNvPr id="17" name="Rectangle 16"/>
            <p:cNvSpPr/>
            <p:nvPr/>
          </p:nvSpPr>
          <p:spPr bwMode="auto">
            <a:xfrm>
              <a:off x="7391400" y="2876550"/>
              <a:ext cx="1039091" cy="533400"/>
            </a:xfrm>
            <a:prstGeom prst="rect">
              <a:avLst/>
            </a:prstGeom>
            <a:solidFill>
              <a:schemeClr val="accent5">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r>
                <a:rPr lang="zh-CN" altLang="en-US" sz="2000" dirty="0">
                  <a:latin typeface="Calibri"/>
                  <a:cs typeface="Calibri"/>
                </a:rPr>
                <a:t>开发集</a:t>
              </a:r>
              <a:endParaRPr lang="en-US" altLang="zh-CN" sz="2000" dirty="0">
                <a:latin typeface="Calibri"/>
                <a:cs typeface="Calibri"/>
              </a:endParaRPr>
            </a:p>
          </p:txBody>
        </p:sp>
      </p:grpSp>
    </p:spTree>
    <p:extLst>
      <p:ext uri="{BB962C8B-B14F-4D97-AF65-F5344CB8AC3E}">
        <p14:creationId xmlns:p14="http://schemas.microsoft.com/office/powerpoint/2010/main" val="1903932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4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49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49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1066800"/>
            <a:ext cx="8915400" cy="742950"/>
          </a:xfrm>
        </p:spPr>
        <p:txBody>
          <a:bodyPr>
            <a:normAutofit/>
          </a:bodyPr>
          <a:lstStyle/>
          <a:p>
            <a:r>
              <a:rPr lang="zh-CN" altLang="en-US" dirty="0"/>
              <a:t>开发测试集合交叉认证</a:t>
            </a:r>
            <a:endParaRPr lang="en-US" dirty="0"/>
          </a:p>
        </p:txBody>
      </p:sp>
      <p:sp>
        <p:nvSpPr>
          <p:cNvPr id="63491" name="Rectangle 3"/>
          <p:cNvSpPr>
            <a:spLocks noGrp="1" noChangeArrowheads="1"/>
          </p:cNvSpPr>
          <p:nvPr>
            <p:ph idx="1"/>
          </p:nvPr>
        </p:nvSpPr>
        <p:spPr>
          <a:xfrm>
            <a:off x="457200" y="1905000"/>
            <a:ext cx="8534400" cy="1809750"/>
          </a:xfrm>
        </p:spPr>
        <p:txBody>
          <a:bodyPr>
            <a:normAutofit/>
          </a:bodyPr>
          <a:lstStyle/>
          <a:p>
            <a:r>
              <a:rPr lang="zh-CN" altLang="en-US" dirty="0">
                <a:latin typeface="Calibri" charset="0"/>
              </a:rPr>
              <a:t>多次切分</a:t>
            </a:r>
            <a:endParaRPr lang="en-US" dirty="0">
              <a:latin typeface="Calibri" charset="0"/>
            </a:endParaRPr>
          </a:p>
        </p:txBody>
      </p:sp>
      <p:pic>
        <p:nvPicPr>
          <p:cNvPr id="7" name="Picture 6">
            <a:extLst>
              <a:ext uri="{FF2B5EF4-FFF2-40B4-BE49-F238E27FC236}">
                <a16:creationId xmlns:a16="http://schemas.microsoft.com/office/drawing/2014/main" id="{B42F0341-B4B4-0E4E-8F0B-2BC8697CD319}"/>
              </a:ext>
            </a:extLst>
          </p:cNvPr>
          <p:cNvPicPr>
            <a:picLocks noChangeAspect="1"/>
          </p:cNvPicPr>
          <p:nvPr/>
        </p:nvPicPr>
        <p:blipFill>
          <a:blip r:embed="rId2"/>
          <a:stretch>
            <a:fillRect/>
          </a:stretch>
        </p:blipFill>
        <p:spPr>
          <a:xfrm>
            <a:off x="899592" y="2636912"/>
            <a:ext cx="7064581" cy="3380740"/>
          </a:xfrm>
          <a:prstGeom prst="rect">
            <a:avLst/>
          </a:prstGeom>
        </p:spPr>
      </p:pic>
    </p:spTree>
    <p:extLst>
      <p:ext uri="{BB962C8B-B14F-4D97-AF65-F5344CB8AC3E}">
        <p14:creationId xmlns:p14="http://schemas.microsoft.com/office/powerpoint/2010/main" val="22167779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6.1 </a:t>
            </a:r>
            <a:r>
              <a:rPr lang="zh-CN" altLang="en-US" sz="2800" b="1" dirty="0"/>
              <a:t>文本分类模型</a:t>
            </a:r>
          </a:p>
          <a:p>
            <a:pPr eaLnBrk="1" hangingPunct="1"/>
            <a:r>
              <a:rPr lang="en-US" altLang="zh-CN" sz="2800" b="1" dirty="0"/>
              <a:t>6.2 Naïve</a:t>
            </a:r>
            <a:r>
              <a:rPr lang="zh-CN" altLang="en-US" sz="2800" b="1" dirty="0"/>
              <a:t>贝叶斯分类</a:t>
            </a:r>
            <a:endParaRPr lang="en-US" altLang="zh-CN" sz="2800" b="1" dirty="0"/>
          </a:p>
          <a:p>
            <a:pPr eaLnBrk="1" hangingPunct="1"/>
            <a:r>
              <a:rPr lang="en-US" altLang="zh-CN" sz="2800" b="1" dirty="0"/>
              <a:t>6.3 Naïve</a:t>
            </a:r>
            <a:r>
              <a:rPr lang="zh-CN" altLang="en-US" sz="2800" b="1" dirty="0"/>
              <a:t>贝叶斯分类与语言模型</a:t>
            </a:r>
            <a:endParaRPr lang="en-US" altLang="zh-CN" sz="2800" b="1" dirty="0"/>
          </a:p>
          <a:p>
            <a:pPr eaLnBrk="1" hangingPunct="1"/>
            <a:r>
              <a:rPr lang="en-US" altLang="zh-CN" sz="2800" b="1" dirty="0"/>
              <a:t>6.4 </a:t>
            </a:r>
            <a:r>
              <a:rPr lang="zh-CN" altLang="en-US" sz="2800" b="1" dirty="0"/>
              <a:t>文本分类评估</a:t>
            </a:r>
          </a:p>
          <a:p>
            <a:pPr eaLnBrk="1" hangingPunct="1"/>
            <a:r>
              <a:rPr lang="en-US" altLang="zh-CN" sz="2800" b="1" dirty="0">
                <a:solidFill>
                  <a:srgbClr val="B2B2B2"/>
                </a:solidFill>
              </a:rPr>
              <a:t>6.5 Logistics</a:t>
            </a:r>
            <a:r>
              <a:rPr lang="zh-CN" altLang="en-US" sz="2800" b="1" dirty="0">
                <a:solidFill>
                  <a:srgbClr val="B2B2B2"/>
                </a:solidFill>
              </a:rPr>
              <a:t>回归文本分类</a:t>
            </a:r>
            <a:endParaRPr lang="en-US" altLang="zh-CN" sz="2800" b="1" dirty="0">
              <a:solidFill>
                <a:srgbClr val="B2B2B2"/>
              </a:solidFill>
            </a:endParaRPr>
          </a:p>
        </p:txBody>
      </p:sp>
    </p:spTree>
    <p:extLst>
      <p:ext uri="{BB962C8B-B14F-4D97-AF65-F5344CB8AC3E}">
        <p14:creationId xmlns:p14="http://schemas.microsoft.com/office/powerpoint/2010/main" val="3635155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Logistics</a:t>
            </a:r>
            <a:r>
              <a:rPr lang="zh-CN" altLang="en-US" dirty="0"/>
              <a:t>回归文本分类</a:t>
            </a:r>
          </a:p>
        </p:txBody>
      </p:sp>
      <p:sp>
        <p:nvSpPr>
          <p:cNvPr id="13315" name="Rectangle 3"/>
          <p:cNvSpPr>
            <a:spLocks noGrp="1" noChangeArrowheads="1"/>
          </p:cNvSpPr>
          <p:nvPr>
            <p:ph type="body" idx="1"/>
          </p:nvPr>
        </p:nvSpPr>
        <p:spPr/>
        <p:txBody>
          <a:bodyPr/>
          <a:lstStyle/>
          <a:p>
            <a:pPr eaLnBrk="1" hangingPunct="1"/>
            <a:r>
              <a:rPr lang="en-US" altLang="zh-CN" sz="2800" b="1" dirty="0"/>
              <a:t>6.5.1 </a:t>
            </a:r>
            <a:r>
              <a:rPr lang="en" altLang="zh-CN" sz="2800" b="1" dirty="0"/>
              <a:t>Logistics</a:t>
            </a:r>
            <a:r>
              <a:rPr lang="zh-CN" altLang="en-US" sz="2800" b="1" dirty="0"/>
              <a:t>回归模型</a:t>
            </a:r>
          </a:p>
          <a:p>
            <a:pPr eaLnBrk="1" hangingPunct="1"/>
            <a:r>
              <a:rPr lang="en-US" altLang="zh-CN" sz="2800" b="1" dirty="0"/>
              <a:t>6.5.2 Logistics</a:t>
            </a:r>
            <a:r>
              <a:rPr lang="zh-CN" altLang="en-US" sz="2800" b="1" dirty="0"/>
              <a:t>回归模型概率解释</a:t>
            </a:r>
            <a:endParaRPr lang="en-US" altLang="zh-CN" sz="2800" b="1" dirty="0"/>
          </a:p>
          <a:p>
            <a:pPr eaLnBrk="1" hangingPunct="1"/>
            <a:r>
              <a:rPr lang="en-US" altLang="zh-CN" sz="2800" b="1" dirty="0"/>
              <a:t>6.5.3</a:t>
            </a:r>
            <a:r>
              <a:rPr lang="zh-CN" altLang="en-US" sz="2800" b="1" dirty="0"/>
              <a:t> </a:t>
            </a:r>
            <a:r>
              <a:rPr lang="en" altLang="zh-CN" sz="2800" b="1" dirty="0"/>
              <a:t>Logistics</a:t>
            </a:r>
            <a:r>
              <a:rPr lang="zh-CN" altLang="en-US" sz="2800" b="1" dirty="0"/>
              <a:t>回归学习</a:t>
            </a:r>
          </a:p>
          <a:p>
            <a:pPr eaLnBrk="1" hangingPunct="1"/>
            <a:r>
              <a:rPr lang="en-US" altLang="zh-CN" sz="2800" b="1" dirty="0"/>
              <a:t>6.5.4 </a:t>
            </a:r>
            <a:r>
              <a:rPr lang="zh-CN" altLang="en-US" sz="2800" b="1" dirty="0"/>
              <a:t>多元</a:t>
            </a:r>
            <a:r>
              <a:rPr lang="en" altLang="zh-CN" sz="2800" b="1" dirty="0"/>
              <a:t>Logistics</a:t>
            </a:r>
            <a:r>
              <a:rPr lang="zh-CN" altLang="en-US" sz="2800" b="1" dirty="0"/>
              <a:t>回归</a:t>
            </a:r>
            <a:endParaRPr lang="en-US" altLang="zh-CN" sz="2800" b="1" dirty="0"/>
          </a:p>
        </p:txBody>
      </p:sp>
    </p:spTree>
    <p:extLst>
      <p:ext uri="{BB962C8B-B14F-4D97-AF65-F5344CB8AC3E}">
        <p14:creationId xmlns:p14="http://schemas.microsoft.com/office/powerpoint/2010/main" val="999678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D15C4-47CF-4A47-9063-B55687013B7E}"/>
              </a:ext>
            </a:extLst>
          </p:cNvPr>
          <p:cNvSpPr>
            <a:spLocks noGrp="1"/>
          </p:cNvSpPr>
          <p:nvPr>
            <p:ph type="title"/>
          </p:nvPr>
        </p:nvSpPr>
        <p:spPr/>
        <p:txBody>
          <a:bodyPr/>
          <a:lstStyle/>
          <a:p>
            <a:r>
              <a:rPr lang="en-US" altLang="zh-CN" dirty="0"/>
              <a:t>logistics</a:t>
            </a:r>
            <a:r>
              <a:rPr lang="zh-CN" altLang="en-US" dirty="0"/>
              <a:t>回归</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6C42817-9DEA-4E19-9A9B-44019CBC9F00}"/>
                  </a:ext>
                </a:extLst>
              </p:cNvPr>
              <p:cNvSpPr>
                <a:spLocks noGrp="1"/>
              </p:cNvSpPr>
              <p:nvPr>
                <p:ph idx="1"/>
              </p:nvPr>
            </p:nvSpPr>
            <p:spPr/>
            <p:txBody>
              <a:bodyPr/>
              <a:lstStyle/>
              <a:p>
                <a:r>
                  <a:rPr lang="zh-CN" altLang="en-US" dirty="0"/>
                  <a:t>生成模型</a:t>
                </a:r>
                <a:endParaRPr lang="en-US" altLang="zh-CN" dirty="0"/>
              </a:p>
              <a:p>
                <a:pPr marL="0" indent="0">
                  <a:buNone/>
                </a:pPr>
                <a:r>
                  <a:rPr lang="en-US" altLang="zh-CN" dirty="0"/>
                  <a:t>    </a:t>
                </a:r>
                <a:r>
                  <a:rPr lang="zh-CN" altLang="en-US" dirty="0"/>
                  <a:t>计算 </a:t>
                </a:r>
                <a14:m>
                  <m:oMath xmlns:m="http://schemas.openxmlformats.org/officeDocument/2006/math">
                    <m:r>
                      <a:rPr lang="en-US" altLang="zh-CN" i="1">
                        <a:solidFill>
                          <a:srgbClr val="000000"/>
                        </a:solidFill>
                        <a:latin typeface="Cambria Math" panose="02040503050406030204" pitchFamily="18" charset="0"/>
                      </a:rPr>
                      <m:t>𝑃</m:t>
                    </m:r>
                    <m:d>
                      <m:dPr>
                        <m:ctrlPr>
                          <a:rPr lang="en-US" altLang="zh-CN" i="1">
                            <a:solidFill>
                              <a:srgbClr val="000000"/>
                            </a:solidFill>
                            <a:latin typeface="Cambria Math" panose="02040503050406030204" pitchFamily="18" charset="0"/>
                          </a:rPr>
                        </m:ctrlPr>
                      </m:dPr>
                      <m:e>
                        <m:r>
                          <a:rPr lang="en-US" altLang="zh-CN" i="1">
                            <a:solidFill>
                              <a:srgbClr val="000000"/>
                            </a:solidFill>
                            <a:latin typeface="Cambria Math" panose="02040503050406030204" pitchFamily="18" charset="0"/>
                          </a:rPr>
                          <m:t>𝑐</m:t>
                        </m:r>
                        <m:r>
                          <a:rPr lang="en-US" altLang="zh-CN" b="0" i="1" smtClean="0">
                            <a:solidFill>
                              <a:srgbClr val="000000"/>
                            </a:solidFill>
                            <a:latin typeface="Cambria Math" panose="02040503050406030204" pitchFamily="18" charset="0"/>
                          </a:rPr>
                          <m:t>,</m:t>
                        </m:r>
                        <m:r>
                          <a:rPr lang="en-US" altLang="zh-CN" i="1">
                            <a:solidFill>
                              <a:srgbClr val="000000"/>
                            </a:solidFill>
                            <a:latin typeface="Cambria Math" panose="02040503050406030204" pitchFamily="18" charset="0"/>
                          </a:rPr>
                          <m:t>𝑑</m:t>
                        </m:r>
                      </m:e>
                    </m:d>
                  </m:oMath>
                </a14:m>
                <a:endParaRPr lang="en-US" altLang="zh-CN" dirty="0"/>
              </a:p>
              <a:p>
                <a:endParaRPr lang="en-US" altLang="zh-CN" dirty="0"/>
              </a:p>
              <a:p>
                <a:endParaRPr lang="en-US" altLang="zh-CN" dirty="0"/>
              </a:p>
              <a:p>
                <a:r>
                  <a:rPr lang="zh-CN" altLang="en-US" dirty="0"/>
                  <a:t>鉴别模型 </a:t>
                </a:r>
                <a:endParaRPr lang="en-US" altLang="zh-CN" dirty="0"/>
              </a:p>
              <a:p>
                <a:pPr marL="0" indent="0">
                  <a:buNone/>
                </a:pPr>
                <a:r>
                  <a:rPr lang="en-US" altLang="zh-CN" dirty="0"/>
                  <a:t>        </a:t>
                </a:r>
                <a:r>
                  <a:rPr lang="zh-CN" altLang="en-US" dirty="0"/>
                  <a:t>直接计算</a:t>
                </a:r>
                <a:r>
                  <a:rPr lang="en-US" altLang="zh-CN" dirty="0"/>
                  <a:t> </a:t>
                </a:r>
                <a14:m>
                  <m:oMath xmlns:m="http://schemas.openxmlformats.org/officeDocument/2006/math">
                    <m:r>
                      <a:rPr lang="en-US" altLang="zh-CN" b="0" i="1" smtClean="0">
                        <a:solidFill>
                          <a:srgbClr val="000000"/>
                        </a:solidFill>
                        <a:latin typeface="Cambria Math" panose="02040503050406030204" pitchFamily="18" charset="0"/>
                      </a:rPr>
                      <m:t>𝑃</m:t>
                    </m:r>
                    <m:d>
                      <m:dPr>
                        <m:ctrlPr>
                          <a:rPr lang="en-US" altLang="zh-CN" b="0" i="1" smtClean="0">
                            <a:solidFill>
                              <a:srgbClr val="000000"/>
                            </a:solidFill>
                            <a:latin typeface="Cambria Math" panose="02040503050406030204" pitchFamily="18" charset="0"/>
                          </a:rPr>
                        </m:ctrlPr>
                      </m:dPr>
                      <m:e>
                        <m:r>
                          <a:rPr lang="en-US" altLang="zh-CN" b="0" i="1" smtClean="0">
                            <a:solidFill>
                              <a:srgbClr val="000000"/>
                            </a:solidFill>
                            <a:latin typeface="Cambria Math" panose="02040503050406030204" pitchFamily="18" charset="0"/>
                          </a:rPr>
                          <m:t>𝑐</m:t>
                        </m:r>
                        <m:r>
                          <a:rPr lang="en-US" altLang="zh-CN" b="0" i="1" smtClean="0">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rPr>
                          <m:t>𝑑</m:t>
                        </m:r>
                      </m:e>
                    </m:d>
                  </m:oMath>
                </a14:m>
                <a:endParaRPr lang="zh-CN" altLang="en-US" dirty="0"/>
              </a:p>
            </p:txBody>
          </p:sp>
        </mc:Choice>
        <mc:Fallback xmlns="">
          <p:sp>
            <p:nvSpPr>
              <p:cNvPr id="3" name="内容占位符 2">
                <a:extLst>
                  <a:ext uri="{FF2B5EF4-FFF2-40B4-BE49-F238E27FC236}">
                    <a16:creationId xmlns:a16="http://schemas.microsoft.com/office/drawing/2014/main" id="{D6C42817-9DEA-4E19-9A9B-44019CBC9F00}"/>
                  </a:ext>
                </a:extLst>
              </p:cNvPr>
              <p:cNvSpPr>
                <a:spLocks noGrp="1" noRot="1" noChangeAspect="1" noMove="1" noResize="1" noEditPoints="1" noAdjustHandles="1" noChangeArrowheads="1" noChangeShapeType="1" noTextEdit="1"/>
              </p:cNvSpPr>
              <p:nvPr>
                <p:ph idx="1"/>
              </p:nvPr>
            </p:nvSpPr>
            <p:spPr>
              <a:blipFill>
                <a:blip r:embed="rId3"/>
                <a:stretch>
                  <a:fillRect l="-1630" t="-2329"/>
                </a:stretch>
              </a:blipFill>
            </p:spPr>
            <p:txBody>
              <a:bodyPr/>
              <a:lstStyle/>
              <a:p>
                <a:r>
                  <a:rPr lang="zh-CN" altLang="en-US">
                    <a:noFill/>
                  </a:rPr>
                  <a:t> </a:t>
                </a:r>
              </a:p>
            </p:txBody>
          </p:sp>
        </mc:Fallback>
      </mc:AlternateContent>
      <p:graphicFrame>
        <p:nvGraphicFramePr>
          <p:cNvPr id="6" name="Object 3">
            <a:extLst>
              <a:ext uri="{FF2B5EF4-FFF2-40B4-BE49-F238E27FC236}">
                <a16:creationId xmlns:a16="http://schemas.microsoft.com/office/drawing/2014/main" id="{2047F9B3-8E6A-4762-868B-BDB152F01768}"/>
              </a:ext>
            </a:extLst>
          </p:cNvPr>
          <p:cNvGraphicFramePr>
            <a:graphicFrameLocks noChangeAspect="1"/>
          </p:cNvGraphicFramePr>
          <p:nvPr/>
        </p:nvGraphicFramePr>
        <p:xfrm>
          <a:off x="1547664" y="3036350"/>
          <a:ext cx="4464496" cy="785300"/>
        </p:xfrm>
        <a:graphic>
          <a:graphicData uri="http://schemas.openxmlformats.org/presentationml/2006/ole">
            <mc:AlternateContent xmlns:mc="http://schemas.openxmlformats.org/markup-compatibility/2006">
              <mc:Choice xmlns:v="urn:schemas-microsoft-com:vml" Requires="v">
                <p:oleObj spid="_x0000_s57394" name="Equation" r:id="rId4" imgW="1651000" imgH="292100" progId="Equation.3">
                  <p:embed/>
                </p:oleObj>
              </mc:Choice>
              <mc:Fallback>
                <p:oleObj name="Equation" r:id="rId4" imgW="1651000" imgH="292100" progId="Equation.3">
                  <p:embed/>
                  <p:pic>
                    <p:nvPicPr>
                      <p:cNvPr id="6" name="Object 3">
                        <a:extLst>
                          <a:ext uri="{FF2B5EF4-FFF2-40B4-BE49-F238E27FC236}">
                            <a16:creationId xmlns:a16="http://schemas.microsoft.com/office/drawing/2014/main" id="{2047F9B3-8E6A-4762-868B-BDB152F01768}"/>
                          </a:ext>
                        </a:extLst>
                      </p:cNvPr>
                      <p:cNvPicPr>
                        <a:picLocks noChangeAspect="1" noChangeArrowheads="1"/>
                      </p:cNvPicPr>
                      <p:nvPr/>
                    </p:nvPicPr>
                    <p:blipFill>
                      <a:blip r:embed="rId5"/>
                      <a:srcRect/>
                      <a:stretch>
                        <a:fillRect/>
                      </a:stretch>
                    </p:blipFill>
                    <p:spPr bwMode="auto">
                      <a:xfrm>
                        <a:off x="1547664" y="3036350"/>
                        <a:ext cx="4464496" cy="7853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96738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CN" altLang="en-US" dirty="0"/>
              <a:t>文本分类：模型</a:t>
            </a:r>
            <a:endParaRPr lang="en-US" dirty="0"/>
          </a:p>
        </p:txBody>
      </p:sp>
      <mc:AlternateContent xmlns:mc="http://schemas.openxmlformats.org/markup-compatibility/2006" xmlns:a14="http://schemas.microsoft.com/office/drawing/2010/main">
        <mc:Choice Requires="a14">
          <p:sp>
            <p:nvSpPr>
              <p:cNvPr id="24579" name="Rectangle 3"/>
              <p:cNvSpPr>
                <a:spLocks noGrp="1" noChangeArrowheads="1"/>
              </p:cNvSpPr>
              <p:nvPr>
                <p:ph sz="quarter" idx="1"/>
              </p:nvPr>
            </p:nvSpPr>
            <p:spPr/>
            <p:txBody>
              <a:bodyPr/>
              <a:lstStyle/>
              <a:p>
                <a:r>
                  <a:rPr lang="zh-CN" altLang="en-US" i="1" dirty="0">
                    <a:latin typeface="Calibri" charset="0"/>
                  </a:rPr>
                  <a:t>输入：</a:t>
                </a:r>
                <a:endParaRPr lang="en-US" dirty="0">
                  <a:latin typeface="Calibri" charset="0"/>
                </a:endParaRPr>
              </a:p>
              <a:p>
                <a:pPr lvl="1"/>
                <a:r>
                  <a:rPr lang="en-US" dirty="0">
                    <a:latin typeface="楷体_GB2312"/>
                  </a:rPr>
                  <a:t> </a:t>
                </a:r>
                <a:r>
                  <a:rPr lang="zh-CN" altLang="en-US" dirty="0">
                    <a:latin typeface="楷体_GB2312"/>
                  </a:rPr>
                  <a:t>文档</a:t>
                </a:r>
                <a:r>
                  <a:rPr lang="en-US" dirty="0">
                    <a:latin typeface="楷体_GB2312"/>
                  </a:rPr>
                  <a:t> </a:t>
                </a:r>
                <a:r>
                  <a:rPr lang="en-US" altLang="zh-CN" i="1" dirty="0">
                    <a:solidFill>
                      <a:srgbClr val="FF0000"/>
                    </a:solidFill>
                    <a:latin typeface="Calibri" charset="0"/>
                  </a:rPr>
                  <a:t>x</a:t>
                </a:r>
                <a:endParaRPr lang="en-US" i="1" dirty="0">
                  <a:solidFill>
                    <a:srgbClr val="FF0000"/>
                  </a:solidFill>
                  <a:latin typeface="Calibri" charset="0"/>
                </a:endParaRPr>
              </a:p>
              <a:p>
                <a:pPr lvl="1"/>
                <a:r>
                  <a:rPr lang="en-US" i="1" dirty="0">
                    <a:latin typeface="Calibri" charset="0"/>
                  </a:rPr>
                  <a:t> </a:t>
                </a:r>
                <a:r>
                  <a:rPr lang="zh-CN" altLang="en-US" dirty="0">
                    <a:latin typeface="楷体" panose="02010609060101010101" pitchFamily="49" charset="-122"/>
                  </a:rPr>
                  <a:t>类别集合</a:t>
                </a:r>
                <a:r>
                  <a:rPr lang="en-US" dirty="0">
                    <a:latin typeface="楷体_GB2312"/>
                    <a:ea typeface="ＭＳ Ｐゴシック" charset="0"/>
                  </a:rPr>
                  <a:t>  </a:t>
                </a:r>
                <a:r>
                  <a:rPr lang="en-US" i="1" dirty="0">
                    <a:solidFill>
                      <a:srgbClr val="FF0000"/>
                    </a:solidFill>
                    <a:latin typeface="Calibri" charset="0"/>
                    <a:ea typeface="ＭＳ Ｐゴシック" charset="0"/>
                  </a:rPr>
                  <a:t>C </a:t>
                </a:r>
                <a:r>
                  <a:rPr lang="en-US" dirty="0">
                    <a:solidFill>
                      <a:srgbClr val="FF0000"/>
                    </a:solidFill>
                    <a:latin typeface="Calibri" charset="0"/>
                    <a:ea typeface="ＭＳ Ｐゴシック" charset="0"/>
                  </a:rPr>
                  <a:t>=</a:t>
                </a:r>
                <a:r>
                  <a:rPr lang="en-US" i="1" dirty="0">
                    <a:solidFill>
                      <a:srgbClr val="FF0000"/>
                    </a:solidFill>
                    <a:latin typeface="Calibri" charset="0"/>
                    <a:ea typeface="ＭＳ Ｐゴシック" charset="0"/>
                  </a:rPr>
                  <a:t> </a:t>
                </a:r>
                <a:r>
                  <a:rPr lang="en-US" dirty="0">
                    <a:solidFill>
                      <a:srgbClr val="FF0000"/>
                    </a:solidFill>
                    <a:latin typeface="Calibri" charset="0"/>
                    <a:ea typeface="ＭＳ Ｐゴシック" charset="0"/>
                    <a:sym typeface="Symbol" charset="0"/>
                  </a:rPr>
                  <a:t>{</a:t>
                </a:r>
                <a:r>
                  <a:rPr lang="en-US" i="1" dirty="0">
                    <a:solidFill>
                      <a:srgbClr val="FF0000"/>
                    </a:solidFill>
                    <a:latin typeface="Calibri" charset="0"/>
                    <a:ea typeface="ＭＳ Ｐゴシック" charset="0"/>
                    <a:sym typeface="Symbol" charset="0"/>
                  </a:rPr>
                  <a:t>c</a:t>
                </a:r>
                <a:r>
                  <a:rPr lang="en-US" baseline="-25000" dirty="0">
                    <a:solidFill>
                      <a:srgbClr val="FF0000"/>
                    </a:solidFill>
                    <a:latin typeface="Calibri" charset="0"/>
                    <a:ea typeface="ＭＳ Ｐゴシック" charset="0"/>
                    <a:sym typeface="Symbol" charset="0"/>
                  </a:rPr>
                  <a:t>1</a:t>
                </a:r>
                <a:r>
                  <a:rPr lang="en-US" dirty="0">
                    <a:solidFill>
                      <a:srgbClr val="FF0000"/>
                    </a:solidFill>
                    <a:latin typeface="Calibri" charset="0"/>
                    <a:ea typeface="ＭＳ Ｐゴシック" charset="0"/>
                    <a:sym typeface="Symbol" charset="0"/>
                  </a:rPr>
                  <a:t>, </a:t>
                </a:r>
                <a:r>
                  <a:rPr lang="en-US" i="1" dirty="0">
                    <a:solidFill>
                      <a:srgbClr val="FF0000"/>
                    </a:solidFill>
                    <a:latin typeface="Calibri" charset="0"/>
                    <a:ea typeface="ＭＳ Ｐゴシック" charset="0"/>
                    <a:sym typeface="Symbol" charset="0"/>
                  </a:rPr>
                  <a:t>c</a:t>
                </a:r>
                <a:r>
                  <a:rPr lang="en-US" baseline="-25000" dirty="0">
                    <a:solidFill>
                      <a:srgbClr val="FF0000"/>
                    </a:solidFill>
                    <a:latin typeface="Calibri" charset="0"/>
                    <a:ea typeface="ＭＳ Ｐゴシック" charset="0"/>
                    <a:sym typeface="Symbol" charset="0"/>
                  </a:rPr>
                  <a:t>2</a:t>
                </a:r>
                <a:r>
                  <a:rPr lang="en-US" dirty="0">
                    <a:solidFill>
                      <a:srgbClr val="FF0000"/>
                    </a:solidFill>
                    <a:latin typeface="Calibri" charset="0"/>
                    <a:ea typeface="ＭＳ Ｐゴシック" charset="0"/>
                    <a:sym typeface="Symbol" charset="0"/>
                  </a:rPr>
                  <a:t>,…, </a:t>
                </a:r>
                <a:r>
                  <a:rPr lang="en-US" i="1" dirty="0" err="1">
                    <a:solidFill>
                      <a:srgbClr val="FF0000"/>
                    </a:solidFill>
                    <a:latin typeface="Calibri" charset="0"/>
                    <a:ea typeface="ＭＳ Ｐゴシック" charset="0"/>
                    <a:sym typeface="Symbol" charset="0"/>
                  </a:rPr>
                  <a:t>c</a:t>
                </a:r>
                <a:r>
                  <a:rPr lang="en-US" i="1" baseline="-25000" dirty="0" err="1">
                    <a:solidFill>
                      <a:srgbClr val="FF0000"/>
                    </a:solidFill>
                    <a:latin typeface="Calibri" charset="0"/>
                    <a:ea typeface="ＭＳ Ｐゴシック" charset="0"/>
                    <a:sym typeface="Symbol" charset="0"/>
                  </a:rPr>
                  <a:t>J</a:t>
                </a:r>
                <a:r>
                  <a:rPr lang="en-US" dirty="0">
                    <a:solidFill>
                      <a:srgbClr val="FF0000"/>
                    </a:solidFill>
                    <a:latin typeface="Calibri" charset="0"/>
                    <a:ea typeface="ＭＳ Ｐゴシック" charset="0"/>
                    <a:sym typeface="Symbol" charset="0"/>
                  </a:rPr>
                  <a:t>}</a:t>
                </a:r>
              </a:p>
              <a:p>
                <a:pPr lvl="1"/>
                <a:endParaRPr lang="en-US" i="1" dirty="0">
                  <a:latin typeface="Calibri" charset="0"/>
                </a:endParaRPr>
              </a:p>
              <a:p>
                <a:r>
                  <a:rPr lang="zh-CN" altLang="en-US" i="1" dirty="0">
                    <a:latin typeface="Calibri" charset="0"/>
                  </a:rPr>
                  <a:t>输出</a:t>
                </a:r>
                <a:r>
                  <a:rPr lang="zh-CN" altLang="en-US" dirty="0">
                    <a:latin typeface="Calibri" charset="0"/>
                  </a:rPr>
                  <a:t>：</a:t>
                </a:r>
                <a:endParaRPr lang="en-US" altLang="zh-CN" dirty="0">
                  <a:latin typeface="Calibri" charset="0"/>
                </a:endParaRPr>
              </a:p>
              <a:p>
                <a:pPr lvl="1"/>
                <a:r>
                  <a:rPr lang="zh-CN" altLang="en-US" dirty="0">
                    <a:latin typeface="Calibri" charset="0"/>
                  </a:rPr>
                  <a:t>预测的类别 </a:t>
                </a:r>
                <a14:m>
                  <m:oMath xmlns:m="http://schemas.openxmlformats.org/officeDocument/2006/math">
                    <m:acc>
                      <m:accPr>
                        <m:chr m:val="̂"/>
                        <m:ctrlPr>
                          <a:rPr lang="en-US" altLang="zh-CN" i="1">
                            <a:solidFill>
                              <a:srgbClr val="FF0000"/>
                            </a:solidFill>
                            <a:latin typeface="Cambria Math" panose="02040503050406030204" pitchFamily="18" charset="0"/>
                          </a:rPr>
                        </m:ctrlPr>
                      </m:accPr>
                      <m:e>
                        <m:r>
                          <a:rPr lang="en-US" altLang="zh-CN" i="1">
                            <a:solidFill>
                              <a:srgbClr val="FF0000"/>
                            </a:solidFill>
                            <a:latin typeface="Cambria Math" panose="02040503050406030204" pitchFamily="18" charset="0"/>
                          </a:rPr>
                          <m:t>𝑦</m:t>
                        </m:r>
                      </m:e>
                    </m:acc>
                  </m:oMath>
                </a14:m>
                <a:r>
                  <a:rPr lang="en-US" altLang="zh-CN" dirty="0">
                    <a:solidFill>
                      <a:srgbClr val="FF0000"/>
                    </a:solidFill>
                    <a:latin typeface="Calibri" charset="0"/>
                  </a:rPr>
                  <a:t> </a:t>
                </a:r>
                <a:r>
                  <a:rPr lang="en-US" altLang="zh-CN" dirty="0">
                    <a:solidFill>
                      <a:srgbClr val="FF0000"/>
                    </a:solidFill>
                    <a:latin typeface="Calibri" charset="0"/>
                    <a:ea typeface="ＭＳ Ｐゴシック" charset="0"/>
                    <a:sym typeface="Symbol" charset="0"/>
                  </a:rPr>
                  <a:t> </a:t>
                </a:r>
                <a:r>
                  <a:rPr lang="en-US" altLang="zh-CN" i="1" dirty="0">
                    <a:solidFill>
                      <a:srgbClr val="FF0000"/>
                    </a:solidFill>
                    <a:latin typeface="Calibri" charset="0"/>
                    <a:ea typeface="ＭＳ Ｐゴシック" charset="0"/>
                    <a:sym typeface="Symbol" charset="0"/>
                  </a:rPr>
                  <a:t>C</a:t>
                </a:r>
                <a:endParaRPr lang="en-US" altLang="zh-CN" dirty="0">
                  <a:latin typeface="Calibri" charset="0"/>
                </a:endParaRPr>
              </a:p>
            </p:txBody>
          </p:sp>
        </mc:Choice>
        <mc:Fallback xmlns="">
          <p:sp>
            <p:nvSpPr>
              <p:cNvPr id="24579" name="Rectangle 3"/>
              <p:cNvSpPr>
                <a:spLocks noGrp="1" noRot="1" noChangeAspect="1" noMove="1" noResize="1" noEditPoints="1" noAdjustHandles="1" noChangeArrowheads="1" noChangeShapeType="1" noTextEdit="1"/>
              </p:cNvSpPr>
              <p:nvPr>
                <p:ph sz="quarter" idx="1"/>
              </p:nvPr>
            </p:nvSpPr>
            <p:spPr>
              <a:blipFill>
                <a:blip r:embed="rId2"/>
                <a:stretch>
                  <a:fillRect l="-2006" t="-19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3518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3283EB-8164-4775-B4DC-EA8C8F736CA9}"/>
              </a:ext>
            </a:extLst>
          </p:cNvPr>
          <p:cNvSpPr>
            <a:spLocks noGrp="1"/>
          </p:cNvSpPr>
          <p:nvPr>
            <p:ph type="title"/>
          </p:nvPr>
        </p:nvSpPr>
        <p:spPr/>
        <p:txBody>
          <a:bodyPr/>
          <a:lstStyle/>
          <a:p>
            <a:pPr>
              <a:defRPr/>
            </a:pPr>
            <a:r>
              <a:rPr lang="zh-CN" altLang="en-US" dirty="0"/>
              <a:t>自动问答</a:t>
            </a:r>
          </a:p>
        </p:txBody>
      </p:sp>
      <p:sp>
        <p:nvSpPr>
          <p:cNvPr id="43011" name="内容占位符 2">
            <a:extLst>
              <a:ext uri="{FF2B5EF4-FFF2-40B4-BE49-F238E27FC236}">
                <a16:creationId xmlns:a16="http://schemas.microsoft.com/office/drawing/2014/main" id="{C07DDA3D-F420-4A0F-B865-4BF1888A1D22}"/>
              </a:ext>
            </a:extLst>
          </p:cNvPr>
          <p:cNvSpPr>
            <a:spLocks noGrp="1" noChangeArrowheads="1"/>
          </p:cNvSpPr>
          <p:nvPr>
            <p:ph idx="1"/>
          </p:nvPr>
        </p:nvSpPr>
        <p:spPr>
          <a:xfrm>
            <a:off x="433388" y="1700213"/>
            <a:ext cx="8229600" cy="4456112"/>
          </a:xfrm>
        </p:spPr>
        <p:txBody>
          <a:bodyPr/>
          <a:lstStyle/>
          <a:p>
            <a:r>
              <a:rPr lang="zh-CN" altLang="en-US" sz="2800" b="1" dirty="0"/>
              <a:t>自动问答系统</a:t>
            </a:r>
            <a:r>
              <a:rPr lang="en-US" altLang="zh-CN" sz="2800" b="1" dirty="0"/>
              <a:t>(Question Answering System, QA)</a:t>
            </a:r>
          </a:p>
        </p:txBody>
      </p:sp>
      <p:grpSp>
        <p:nvGrpSpPr>
          <p:cNvPr id="4" name="Group 4">
            <a:extLst>
              <a:ext uri="{FF2B5EF4-FFF2-40B4-BE49-F238E27FC236}">
                <a16:creationId xmlns:a16="http://schemas.microsoft.com/office/drawing/2014/main" id="{DBCC4C19-EBE8-4442-B4BE-04503EB76A80}"/>
              </a:ext>
            </a:extLst>
          </p:cNvPr>
          <p:cNvGrpSpPr>
            <a:grpSpLocks/>
          </p:cNvGrpSpPr>
          <p:nvPr/>
        </p:nvGrpSpPr>
        <p:grpSpPr bwMode="auto">
          <a:xfrm>
            <a:off x="1042988" y="2420888"/>
            <a:ext cx="7273925" cy="1800225"/>
            <a:chOff x="113" y="1752"/>
            <a:chExt cx="4893" cy="1315"/>
          </a:xfrm>
        </p:grpSpPr>
        <p:sp>
          <p:nvSpPr>
            <p:cNvPr id="43014" name="圆角矩形 3">
              <a:extLst>
                <a:ext uri="{FF2B5EF4-FFF2-40B4-BE49-F238E27FC236}">
                  <a16:creationId xmlns:a16="http://schemas.microsoft.com/office/drawing/2014/main" id="{F07F06A3-821C-4F69-ACF2-E1D4FF5769D1}"/>
                </a:ext>
              </a:extLst>
            </p:cNvPr>
            <p:cNvSpPr>
              <a:spLocks noChangeArrowheads="1"/>
            </p:cNvSpPr>
            <p:nvPr/>
          </p:nvSpPr>
          <p:spPr bwMode="auto">
            <a:xfrm flipH="1">
              <a:off x="1305" y="1800"/>
              <a:ext cx="2346" cy="495"/>
            </a:xfrm>
            <a:prstGeom prst="roundRect">
              <a:avLst>
                <a:gd name="adj" fmla="val 16667"/>
              </a:avLst>
            </a:prstGeom>
            <a:gradFill rotWithShape="1">
              <a:gsLst>
                <a:gs pos="0">
                  <a:srgbClr val="D9AA00"/>
                </a:gs>
                <a:gs pos="80000">
                  <a:srgbClr val="FFDF00"/>
                </a:gs>
                <a:gs pos="100000">
                  <a:srgbClr val="FFE400"/>
                </a:gs>
              </a:gsLst>
              <a:lin ang="5400000"/>
            </a:gradFill>
            <a:ln w="9525">
              <a:solidFill>
                <a:schemeClr val="tx1"/>
              </a:solidFill>
              <a:round/>
              <a:headEnd/>
              <a:tailEnd/>
            </a:ln>
            <a:effectLst>
              <a:outerShdw dist="23000" dir="5400000" algn="ctr" rotWithShape="0">
                <a:srgbClr val="000000">
                  <a:alpha val="34998"/>
                </a:srgbClr>
              </a:outerShdw>
            </a:effectLst>
          </p:spPr>
          <p:txBody>
            <a:bodyPr anchor="ctr"/>
            <a:lstStyle>
              <a:lvl1pPr>
                <a:spcBef>
                  <a:spcPct val="20000"/>
                </a:spcBef>
                <a:buChar char="•"/>
                <a:defRPr sz="3200">
                  <a:solidFill>
                    <a:schemeClr val="tx1"/>
                  </a:solidFill>
                  <a:latin typeface="Times New Roman" panose="02020603050405020304" pitchFamily="18" charset="0"/>
                  <a:ea typeface="楷体_GB2312" pitchFamily="49" charset="-122"/>
                </a:defRPr>
              </a:lvl1pPr>
              <a:lvl2pPr marL="742950" indent="-285750">
                <a:spcBef>
                  <a:spcPct val="20000"/>
                </a:spcBef>
                <a:buChar char="–"/>
                <a:defRPr sz="2800">
                  <a:solidFill>
                    <a:schemeClr val="tx1"/>
                  </a:solidFill>
                  <a:latin typeface="Times New Roman" panose="02020603050405020304" pitchFamily="18" charset="0"/>
                  <a:ea typeface="楷体_GB2312" pitchFamily="49" charset="-122"/>
                </a:defRPr>
              </a:lvl2pPr>
              <a:lvl3pPr marL="1143000" indent="-228600">
                <a:spcBef>
                  <a:spcPct val="20000"/>
                </a:spcBef>
                <a:buChar char="•"/>
                <a:defRPr sz="2400">
                  <a:solidFill>
                    <a:schemeClr val="tx1"/>
                  </a:solidFill>
                  <a:latin typeface="Times New Roman" panose="02020603050405020304" pitchFamily="18" charset="0"/>
                  <a:ea typeface="楷体_GB2312" pitchFamily="49" charset="-122"/>
                </a:defRPr>
              </a:lvl3pPr>
              <a:lvl4pPr marL="1600200" indent="-22860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eaLnBrk="1" hangingPunct="1">
                <a:spcBef>
                  <a:spcPct val="0"/>
                </a:spcBef>
                <a:buFontTx/>
                <a:buNone/>
              </a:pPr>
              <a:r>
                <a:rPr lang="zh-CN" altLang="en-US" sz="1800">
                  <a:latin typeface="Tahoma" panose="020B0604030504040204" pitchFamily="34" charset="0"/>
                </a:rPr>
                <a:t>世界上最大的宫殿是什么宫殿？</a:t>
              </a:r>
              <a:endParaRPr lang="zh-CN" altLang="zh-CN" sz="1800">
                <a:latin typeface="Tahoma" panose="020B0604030504040204" pitchFamily="34" charset="0"/>
              </a:endParaRPr>
            </a:p>
          </p:txBody>
        </p:sp>
        <p:pic>
          <p:nvPicPr>
            <p:cNvPr id="43015" name="Picture 4">
              <a:extLst>
                <a:ext uri="{FF2B5EF4-FFF2-40B4-BE49-F238E27FC236}">
                  <a16:creationId xmlns:a16="http://schemas.microsoft.com/office/drawing/2014/main" id="{75C1BA4E-10A3-4153-B204-ECE1539D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3" y="1752"/>
              <a:ext cx="675" cy="689"/>
            </a:xfrm>
            <a:prstGeom prst="rect">
              <a:avLst/>
            </a:prstGeom>
            <a:gradFill rotWithShape="0">
              <a:gsLst>
                <a:gs pos="0">
                  <a:srgbClr val="FFCF01"/>
                </a:gs>
                <a:gs pos="50000">
                  <a:srgbClr val="B6FFDF"/>
                </a:gs>
                <a:gs pos="100000">
                  <a:srgbClr val="DCFFE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16" name="Picture 7">
              <a:extLst>
                <a:ext uri="{FF2B5EF4-FFF2-40B4-BE49-F238E27FC236}">
                  <a16:creationId xmlns:a16="http://schemas.microsoft.com/office/drawing/2014/main" id="{B29DEBC9-45D3-442E-93BF-7DE62EFA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86" y="1979"/>
              <a:ext cx="720"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圆角矩形 10">
              <a:extLst>
                <a:ext uri="{FF2B5EF4-FFF2-40B4-BE49-F238E27FC236}">
                  <a16:creationId xmlns:a16="http://schemas.microsoft.com/office/drawing/2014/main" id="{3C76DC3A-4B4F-4C49-A779-8A533A0EF540}"/>
                </a:ext>
              </a:extLst>
            </p:cNvPr>
            <p:cNvSpPr>
              <a:spLocks noChangeArrowheads="1"/>
            </p:cNvSpPr>
            <p:nvPr/>
          </p:nvSpPr>
          <p:spPr bwMode="auto">
            <a:xfrm flipH="1">
              <a:off x="1260" y="2610"/>
              <a:ext cx="2391" cy="457"/>
            </a:xfrm>
            <a:prstGeom prst="roundRect">
              <a:avLst>
                <a:gd name="adj" fmla="val 16667"/>
              </a:avLst>
            </a:prstGeom>
            <a:gradFill rotWithShape="1">
              <a:gsLst>
                <a:gs pos="0">
                  <a:srgbClr val="D9AA00"/>
                </a:gs>
                <a:gs pos="80000">
                  <a:srgbClr val="FFDF00"/>
                </a:gs>
                <a:gs pos="100000">
                  <a:srgbClr val="FFE400"/>
                </a:gs>
              </a:gsLst>
              <a:lin ang="5400000"/>
            </a:gradFill>
            <a:ln w="9525">
              <a:solidFill>
                <a:schemeClr val="tx1"/>
              </a:solidFill>
              <a:round/>
              <a:headEnd/>
              <a:tailEnd/>
            </a:ln>
            <a:effectLst>
              <a:outerShdw dist="23000" dir="5400000" algn="ctr" rotWithShape="0">
                <a:srgbClr val="000000">
                  <a:alpha val="34998"/>
                </a:srgbClr>
              </a:outerShdw>
            </a:effectLst>
          </p:spPr>
          <p:txBody>
            <a:bodyPr anchor="ctr"/>
            <a:lstStyle>
              <a:lvl1pPr>
                <a:spcBef>
                  <a:spcPct val="20000"/>
                </a:spcBef>
                <a:buChar char="•"/>
                <a:defRPr sz="3200">
                  <a:solidFill>
                    <a:schemeClr val="tx1"/>
                  </a:solidFill>
                  <a:latin typeface="Times New Roman" panose="02020603050405020304" pitchFamily="18" charset="0"/>
                  <a:ea typeface="楷体_GB2312" pitchFamily="49" charset="-122"/>
                </a:defRPr>
              </a:lvl1pPr>
              <a:lvl2pPr marL="742950" indent="-285750">
                <a:spcBef>
                  <a:spcPct val="20000"/>
                </a:spcBef>
                <a:buChar char="–"/>
                <a:defRPr sz="2800">
                  <a:solidFill>
                    <a:schemeClr val="tx1"/>
                  </a:solidFill>
                  <a:latin typeface="Times New Roman" panose="02020603050405020304" pitchFamily="18" charset="0"/>
                  <a:ea typeface="楷体_GB2312" pitchFamily="49" charset="-122"/>
                </a:defRPr>
              </a:lvl2pPr>
              <a:lvl3pPr marL="1143000" indent="-228600">
                <a:spcBef>
                  <a:spcPct val="20000"/>
                </a:spcBef>
                <a:buChar char="•"/>
                <a:defRPr sz="2400">
                  <a:solidFill>
                    <a:schemeClr val="tx1"/>
                  </a:solidFill>
                  <a:latin typeface="Times New Roman" panose="02020603050405020304" pitchFamily="18" charset="0"/>
                  <a:ea typeface="楷体_GB2312" pitchFamily="49" charset="-122"/>
                </a:defRPr>
              </a:lvl3pPr>
              <a:lvl4pPr marL="1600200" indent="-22860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eaLnBrk="1" hangingPunct="1">
                <a:lnSpc>
                  <a:spcPct val="80000"/>
                </a:lnSpc>
                <a:spcBef>
                  <a:spcPct val="0"/>
                </a:spcBef>
                <a:buFontTx/>
                <a:buNone/>
              </a:pPr>
              <a:r>
                <a:rPr lang="zh-CN" altLang="en-US" sz="1800">
                  <a:latin typeface="楷体_GB2312" pitchFamily="49" charset="-122"/>
                </a:rPr>
                <a:t>紫禁城</a:t>
              </a:r>
              <a:r>
                <a:rPr lang="en-US" altLang="zh-CN" sz="1800">
                  <a:latin typeface="楷体_GB2312" pitchFamily="49" charset="-122"/>
                </a:rPr>
                <a:t>/</a:t>
              </a:r>
              <a:r>
                <a:rPr lang="zh-CN" altLang="en-US" sz="1800">
                  <a:latin typeface="楷体_GB2312" pitchFamily="49" charset="-122"/>
                </a:rPr>
                <a:t>故宫</a:t>
              </a:r>
              <a:endParaRPr lang="zh-CN" altLang="zh-CN" sz="1800">
                <a:latin typeface="楷体_GB2312" pitchFamily="49" charset="-122"/>
              </a:endParaRPr>
            </a:p>
          </p:txBody>
        </p:sp>
        <p:sp>
          <p:nvSpPr>
            <p:cNvPr id="43018" name="左箭头 17">
              <a:extLst>
                <a:ext uri="{FF2B5EF4-FFF2-40B4-BE49-F238E27FC236}">
                  <a16:creationId xmlns:a16="http://schemas.microsoft.com/office/drawing/2014/main" id="{0D9DF129-4F8A-4EB2-B7DC-5617A4872D85}"/>
                </a:ext>
              </a:extLst>
            </p:cNvPr>
            <p:cNvSpPr>
              <a:spLocks noChangeArrowheads="1"/>
            </p:cNvSpPr>
            <p:nvPr/>
          </p:nvSpPr>
          <p:spPr bwMode="auto">
            <a:xfrm flipH="1">
              <a:off x="930" y="1842"/>
              <a:ext cx="225" cy="270"/>
            </a:xfrm>
            <a:prstGeom prst="leftArrow">
              <a:avLst>
                <a:gd name="adj1" fmla="val 50000"/>
                <a:gd name="adj2" fmla="val 50000"/>
              </a:avLst>
            </a:prstGeom>
            <a:solidFill>
              <a:schemeClr val="accent1"/>
            </a:solidFill>
            <a:ln w="25400">
              <a:solidFill>
                <a:srgbClr val="00A77A"/>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楷体_GB2312" pitchFamily="49" charset="-122"/>
                </a:defRPr>
              </a:lvl1pPr>
              <a:lvl2pPr marL="742950" indent="-285750">
                <a:spcBef>
                  <a:spcPct val="20000"/>
                </a:spcBef>
                <a:buChar char="–"/>
                <a:defRPr sz="2800">
                  <a:solidFill>
                    <a:schemeClr val="tx1"/>
                  </a:solidFill>
                  <a:latin typeface="Times New Roman" panose="02020603050405020304" pitchFamily="18" charset="0"/>
                  <a:ea typeface="楷体_GB2312" pitchFamily="49" charset="-122"/>
                </a:defRPr>
              </a:lvl2pPr>
              <a:lvl3pPr marL="1143000" indent="-228600">
                <a:spcBef>
                  <a:spcPct val="20000"/>
                </a:spcBef>
                <a:buChar char="•"/>
                <a:defRPr sz="2400">
                  <a:solidFill>
                    <a:schemeClr val="tx1"/>
                  </a:solidFill>
                  <a:latin typeface="Times New Roman" panose="02020603050405020304" pitchFamily="18" charset="0"/>
                  <a:ea typeface="楷体_GB2312" pitchFamily="49" charset="-122"/>
                </a:defRPr>
              </a:lvl3pPr>
              <a:lvl4pPr marL="1600200" indent="-22860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eaLnBrk="1" hangingPunct="1">
                <a:spcBef>
                  <a:spcPct val="0"/>
                </a:spcBef>
                <a:buFontTx/>
                <a:buNone/>
              </a:pPr>
              <a:endParaRPr lang="zh-CN" altLang="zh-CN" sz="1800" b="0">
                <a:solidFill>
                  <a:srgbClr val="FFFFFF"/>
                </a:solidFill>
                <a:latin typeface="Tahoma" panose="020B0604030504040204" pitchFamily="34" charset="0"/>
                <a:ea typeface="宋体" panose="02010600030101010101" pitchFamily="2" charset="-122"/>
              </a:endParaRPr>
            </a:p>
          </p:txBody>
        </p:sp>
        <p:sp>
          <p:nvSpPr>
            <p:cNvPr id="43019" name="左弧形箭头 28">
              <a:extLst>
                <a:ext uri="{FF2B5EF4-FFF2-40B4-BE49-F238E27FC236}">
                  <a16:creationId xmlns:a16="http://schemas.microsoft.com/office/drawing/2014/main" id="{73CFB3B2-E3CE-4B33-A2ED-6CD9AF07EBF9}"/>
                </a:ext>
              </a:extLst>
            </p:cNvPr>
            <p:cNvSpPr>
              <a:spLocks noChangeArrowheads="1"/>
            </p:cNvSpPr>
            <p:nvPr/>
          </p:nvSpPr>
          <p:spPr bwMode="auto">
            <a:xfrm flipH="1">
              <a:off x="3696" y="2024"/>
              <a:ext cx="540" cy="900"/>
            </a:xfrm>
            <a:prstGeom prst="curvedRightArrow">
              <a:avLst>
                <a:gd name="adj1" fmla="val 25000"/>
                <a:gd name="adj2" fmla="val 50000"/>
                <a:gd name="adj3" fmla="val 25000"/>
              </a:avLst>
            </a:prstGeom>
            <a:solidFill>
              <a:schemeClr val="accent1"/>
            </a:solidFill>
            <a:ln w="25400">
              <a:solidFill>
                <a:srgbClr val="00A77A"/>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楷体_GB2312" pitchFamily="49" charset="-122"/>
                </a:defRPr>
              </a:lvl1pPr>
              <a:lvl2pPr marL="742950" indent="-285750">
                <a:spcBef>
                  <a:spcPct val="20000"/>
                </a:spcBef>
                <a:buChar char="–"/>
                <a:defRPr sz="2800">
                  <a:solidFill>
                    <a:schemeClr val="tx1"/>
                  </a:solidFill>
                  <a:latin typeface="Times New Roman" panose="02020603050405020304" pitchFamily="18" charset="0"/>
                  <a:ea typeface="楷体_GB2312" pitchFamily="49" charset="-122"/>
                </a:defRPr>
              </a:lvl2pPr>
              <a:lvl3pPr marL="1143000" indent="-228600">
                <a:spcBef>
                  <a:spcPct val="20000"/>
                </a:spcBef>
                <a:buChar char="•"/>
                <a:defRPr sz="2400">
                  <a:solidFill>
                    <a:schemeClr val="tx1"/>
                  </a:solidFill>
                  <a:latin typeface="Times New Roman" panose="02020603050405020304" pitchFamily="18" charset="0"/>
                  <a:ea typeface="楷体_GB2312" pitchFamily="49" charset="-122"/>
                </a:defRPr>
              </a:lvl3pPr>
              <a:lvl4pPr marL="1600200" indent="-22860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eaLnBrk="1" hangingPunct="1">
                <a:spcBef>
                  <a:spcPct val="0"/>
                </a:spcBef>
                <a:buFontTx/>
                <a:buNone/>
              </a:pPr>
              <a:endParaRPr lang="zh-CN" altLang="zh-CN" sz="1800" b="0">
                <a:latin typeface="Tahoma" panose="020B0604030504040204" pitchFamily="34" charset="0"/>
                <a:ea typeface="宋体" panose="02010600030101010101" pitchFamily="2" charset="-122"/>
              </a:endParaRPr>
            </a:p>
          </p:txBody>
        </p:sp>
      </p:grpSp>
      <p:sp>
        <p:nvSpPr>
          <p:cNvPr id="11" name="Rectangle 11">
            <a:extLst>
              <a:ext uri="{FF2B5EF4-FFF2-40B4-BE49-F238E27FC236}">
                <a16:creationId xmlns:a16="http://schemas.microsoft.com/office/drawing/2014/main" id="{68DEEEB6-3949-4053-BDDC-DD3372FFF92C}"/>
              </a:ext>
            </a:extLst>
          </p:cNvPr>
          <p:cNvSpPr>
            <a:spLocks noChangeArrowheads="1"/>
          </p:cNvSpPr>
          <p:nvPr/>
        </p:nvSpPr>
        <p:spPr bwMode="auto">
          <a:xfrm>
            <a:off x="2268538" y="4508450"/>
            <a:ext cx="4392612" cy="15684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a:spcBef>
                <a:spcPct val="20000"/>
              </a:spcBef>
              <a:buChar char="•"/>
              <a:defRPr sz="3200">
                <a:solidFill>
                  <a:schemeClr val="tx1"/>
                </a:solidFill>
                <a:latin typeface="Times New Roman" panose="02020603050405020304" pitchFamily="18" charset="0"/>
                <a:ea typeface="楷体_GB2312" pitchFamily="49" charset="-122"/>
              </a:defRPr>
            </a:lvl1pPr>
            <a:lvl2pPr marL="742950" indent="-285750">
              <a:spcBef>
                <a:spcPct val="20000"/>
              </a:spcBef>
              <a:buChar char="–"/>
              <a:defRPr sz="2800">
                <a:solidFill>
                  <a:schemeClr val="tx1"/>
                </a:solidFill>
                <a:latin typeface="Times New Roman" panose="02020603050405020304" pitchFamily="18" charset="0"/>
                <a:ea typeface="楷体_GB2312" pitchFamily="49" charset="-122"/>
              </a:defRPr>
            </a:lvl2pPr>
            <a:lvl3pPr marL="1143000" indent="-228600">
              <a:spcBef>
                <a:spcPct val="20000"/>
              </a:spcBef>
              <a:buChar char="•"/>
              <a:defRPr sz="2400">
                <a:solidFill>
                  <a:schemeClr val="tx1"/>
                </a:solidFill>
                <a:latin typeface="Times New Roman" panose="02020603050405020304" pitchFamily="18" charset="0"/>
                <a:ea typeface="楷体_GB2312" pitchFamily="49" charset="-122"/>
              </a:defRPr>
            </a:lvl3pPr>
            <a:lvl4pPr marL="1600200" indent="-22860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eaLnBrk="1" hangingPunct="1">
              <a:spcBef>
                <a:spcPct val="0"/>
              </a:spcBef>
              <a:buFontTx/>
              <a:buNone/>
            </a:pPr>
            <a:r>
              <a:rPr lang="zh-CN" altLang="en-US" sz="1600">
                <a:latin typeface="楷体_GB2312" pitchFamily="49" charset="-122"/>
              </a:rPr>
              <a:t>谁发现了北美洲？</a:t>
            </a:r>
          </a:p>
          <a:p>
            <a:pPr eaLnBrk="1" hangingPunct="1">
              <a:spcBef>
                <a:spcPct val="0"/>
              </a:spcBef>
              <a:buFontTx/>
              <a:buNone/>
            </a:pPr>
            <a:r>
              <a:rPr lang="zh-CN" altLang="en-US" sz="1600">
                <a:latin typeface="楷体_GB2312" pitchFamily="49" charset="-122"/>
              </a:rPr>
              <a:t>茉莉花每年能开花几次？</a:t>
            </a:r>
          </a:p>
          <a:p>
            <a:pPr eaLnBrk="1" hangingPunct="1">
              <a:spcBef>
                <a:spcPct val="0"/>
              </a:spcBef>
              <a:buFontTx/>
              <a:buNone/>
            </a:pPr>
            <a:r>
              <a:rPr lang="zh-CN" altLang="en-US" sz="1600">
                <a:latin typeface="楷体_GB2312" pitchFamily="49" charset="-122"/>
              </a:rPr>
              <a:t>黄山在哪个省？</a:t>
            </a:r>
          </a:p>
          <a:p>
            <a:pPr eaLnBrk="1" hangingPunct="1">
              <a:spcBef>
                <a:spcPct val="0"/>
              </a:spcBef>
              <a:buFontTx/>
              <a:buNone/>
            </a:pPr>
            <a:r>
              <a:rPr lang="zh-CN" altLang="en-US" sz="1600">
                <a:latin typeface="楷体_GB2312" pitchFamily="49" charset="-122"/>
              </a:rPr>
              <a:t>中国人口有多少？ </a:t>
            </a:r>
          </a:p>
          <a:p>
            <a:pPr eaLnBrk="1" hangingPunct="1">
              <a:spcBef>
                <a:spcPct val="0"/>
              </a:spcBef>
              <a:buFontTx/>
              <a:buNone/>
            </a:pPr>
            <a:r>
              <a:rPr lang="zh-CN" altLang="en-US" sz="1600">
                <a:latin typeface="楷体_GB2312" pitchFamily="49" charset="-122"/>
              </a:rPr>
              <a:t>参加希腊奥运会的国家都有哪些？</a:t>
            </a:r>
          </a:p>
          <a:p>
            <a:pPr eaLnBrk="1" hangingPunct="1">
              <a:spcBef>
                <a:spcPct val="0"/>
              </a:spcBef>
              <a:buFontTx/>
              <a:buNone/>
            </a:pPr>
            <a:r>
              <a:rPr lang="en-US" altLang="zh-CN" sz="1600">
                <a:latin typeface="Tahoma" panose="020B0604030504040204" pitchFamily="34" charset="0"/>
              </a:rPr>
              <a:t>……</a:t>
            </a:r>
            <a:endParaRPr lang="en-US" altLang="zh-CN" sz="1600">
              <a:latin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zh-CN" altLang="en-US" dirty="0"/>
              <a:t>二元</a:t>
            </a:r>
            <a:r>
              <a:rPr lang="en-US" dirty="0"/>
              <a:t>Logistic</a:t>
            </a:r>
            <a:r>
              <a:rPr lang="en-US" altLang="zh-CN" dirty="0"/>
              <a:t>s</a:t>
            </a:r>
            <a:r>
              <a:rPr lang="zh-CN" altLang="en-US" dirty="0"/>
              <a:t>回归：模型</a:t>
            </a:r>
            <a:endParaRPr lang="en-US" dirty="0"/>
          </a:p>
        </p:txBody>
      </p:sp>
      <mc:AlternateContent xmlns:mc="http://schemas.openxmlformats.org/markup-compatibility/2006" xmlns:a14="http://schemas.microsoft.com/office/drawing/2010/main">
        <mc:Choice Requires="a14">
          <p:sp>
            <p:nvSpPr>
              <p:cNvPr id="24579" name="Rectangle 3"/>
              <p:cNvSpPr>
                <a:spLocks noGrp="1" noChangeArrowheads="1"/>
              </p:cNvSpPr>
              <p:nvPr>
                <p:ph idx="1"/>
              </p:nvPr>
            </p:nvSpPr>
            <p:spPr>
              <a:xfrm>
                <a:off x="822960" y="2057400"/>
                <a:ext cx="8016240" cy="3429000"/>
              </a:xfrm>
            </p:spPr>
            <p:txBody>
              <a:bodyPr/>
              <a:lstStyle/>
              <a:p>
                <a:r>
                  <a:rPr lang="zh-CN" altLang="en-US" dirty="0">
                    <a:latin typeface="Calibri" charset="0"/>
                  </a:rPr>
                  <a:t>给定输入输出训练集：</a:t>
                </a:r>
                <a:endParaRPr lang="en-US" dirty="0">
                  <a:latin typeface="Calibri" charset="0"/>
                </a:endParaRPr>
              </a:p>
              <a:p>
                <a:pPr lvl="1"/>
                <a:r>
                  <a:rPr lang="en-US" dirty="0">
                    <a:latin typeface="Calibri" charset="0"/>
                  </a:rPr>
                  <a:t>(x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dirty="0">
                    <a:latin typeface="Calibri" charset="0"/>
                  </a:rPr>
                  <a:t>, y</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dirty="0">
                    <a:latin typeface="Calibri" charset="0"/>
                  </a:rPr>
                  <a:t>)</a:t>
                </a:r>
              </a:p>
              <a:p>
                <a:r>
                  <a:rPr lang="zh-CN" altLang="en-US" dirty="0">
                    <a:latin typeface="Calibri" charset="0"/>
                  </a:rPr>
                  <a:t>对每一个观察值</a:t>
                </a:r>
                <a:r>
                  <a:rPr lang="en-US" dirty="0">
                    <a:latin typeface="Calibri" charset="0"/>
                  </a:rPr>
                  <a:t>x</a:t>
                </a:r>
                <a:r>
                  <a:rPr lang="en-US" sz="3600" baseline="30000" dirty="0">
                    <a:latin typeface="Calibri" charset="0"/>
                  </a:rPr>
                  <a:t>(</a:t>
                </a:r>
                <a:r>
                  <a:rPr lang="en-US" sz="3600" baseline="30000" dirty="0" err="1">
                    <a:latin typeface="Calibri" charset="0"/>
                  </a:rPr>
                  <a:t>i</a:t>
                </a:r>
                <a:r>
                  <a:rPr lang="en-US" sz="3600" baseline="30000" dirty="0">
                    <a:latin typeface="Calibri" charset="0"/>
                  </a:rPr>
                  <a:t>)</a:t>
                </a:r>
                <a:r>
                  <a:rPr lang="en-US" dirty="0">
                    <a:latin typeface="Calibri" charset="0"/>
                  </a:rPr>
                  <a:t> </a:t>
                </a:r>
              </a:p>
              <a:p>
                <a:pPr lvl="1"/>
                <a:r>
                  <a:rPr lang="zh-CN" altLang="en-US" dirty="0">
                    <a:latin typeface="Calibri" charset="0"/>
                  </a:rPr>
                  <a:t>使用特征向量</a:t>
                </a:r>
                <a:r>
                  <a:rPr lang="en-US" altLang="zh-CN" dirty="0">
                    <a:solidFill>
                      <a:srgbClr val="FF0000"/>
                    </a:solidFill>
                    <a:latin typeface="Calibri" charset="0"/>
                  </a:rPr>
                  <a:t>[x</a:t>
                </a:r>
                <a:r>
                  <a:rPr lang="en-US" altLang="zh-CN" baseline="-25000" dirty="0">
                    <a:solidFill>
                      <a:srgbClr val="FF0000"/>
                    </a:solidFill>
                    <a:latin typeface="Calibri" charset="0"/>
                  </a:rPr>
                  <a:t>1</a:t>
                </a:r>
                <a:r>
                  <a:rPr lang="en-US" altLang="zh-CN" dirty="0">
                    <a:solidFill>
                      <a:srgbClr val="FF0000"/>
                    </a:solidFill>
                    <a:latin typeface="Calibri" charset="0"/>
                  </a:rPr>
                  <a:t>, x</a:t>
                </a:r>
                <a:r>
                  <a:rPr lang="en-US" altLang="zh-CN" baseline="-25000" dirty="0">
                    <a:solidFill>
                      <a:srgbClr val="FF0000"/>
                    </a:solidFill>
                    <a:latin typeface="Calibri" charset="0"/>
                  </a:rPr>
                  <a:t>2</a:t>
                </a:r>
                <a:r>
                  <a:rPr lang="en-US" altLang="zh-CN" dirty="0">
                    <a:solidFill>
                      <a:srgbClr val="FF0000"/>
                    </a:solidFill>
                    <a:latin typeface="Calibri" charset="0"/>
                  </a:rPr>
                  <a:t>,…, </a:t>
                </a:r>
                <a:r>
                  <a:rPr lang="en-US" altLang="zh-CN" dirty="0" err="1">
                    <a:solidFill>
                      <a:srgbClr val="FF0000"/>
                    </a:solidFill>
                    <a:latin typeface="Calibri" charset="0"/>
                  </a:rPr>
                  <a:t>x</a:t>
                </a:r>
                <a:r>
                  <a:rPr lang="en-US" altLang="zh-CN" baseline="-25000" dirty="0" err="1">
                    <a:solidFill>
                      <a:srgbClr val="FF0000"/>
                    </a:solidFill>
                    <a:latin typeface="Calibri" charset="0"/>
                  </a:rPr>
                  <a:t>n</a:t>
                </a:r>
                <a:r>
                  <a:rPr lang="en-US" altLang="zh-CN" dirty="0">
                    <a:solidFill>
                      <a:srgbClr val="FF0000"/>
                    </a:solidFill>
                    <a:latin typeface="Calibri" charset="0"/>
                  </a:rPr>
                  <a:t>]</a:t>
                </a:r>
                <a:r>
                  <a:rPr lang="zh-CN" altLang="en-US" dirty="0">
                    <a:latin typeface="Calibri" charset="0"/>
                  </a:rPr>
                  <a:t>表示</a:t>
                </a:r>
                <a:r>
                  <a:rPr lang="en-US" dirty="0">
                    <a:latin typeface="Calibri" charset="0"/>
                  </a:rPr>
                  <a:t>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endParaRPr lang="en-US" dirty="0">
                  <a:solidFill>
                    <a:srgbClr val="FF0000"/>
                  </a:solidFill>
                  <a:latin typeface="Calibri" charset="0"/>
                </a:endParaRPr>
              </a:p>
              <a:p>
                <a:pPr lvl="1"/>
                <a:r>
                  <a:rPr lang="en-US" dirty="0" err="1">
                    <a:latin typeface="Calibri" charset="0"/>
                  </a:rPr>
                  <a:t>计算输出</a:t>
                </a:r>
                <a:r>
                  <a:rPr lang="en-US" dirty="0">
                    <a:latin typeface="Calibri" charset="0"/>
                  </a:rPr>
                  <a:t>: </a:t>
                </a:r>
                <a:r>
                  <a:rPr lang="en-US" dirty="0" err="1">
                    <a:latin typeface="Calibri" charset="0"/>
                  </a:rPr>
                  <a:t>预测类别</a:t>
                </a:r>
                <a:r>
                  <a:rPr lang="en-US" dirty="0">
                    <a:latin typeface="Calibri" charset="0"/>
                  </a:rPr>
                  <a:t> </a:t>
                </a:r>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𝑦</m:t>
                        </m:r>
                      </m:e>
                    </m:acc>
                  </m:oMath>
                </a14:m>
                <a:r>
                  <a:rPr lang="en-US" sz="3200" baseline="30000" dirty="0">
                    <a:solidFill>
                      <a:srgbClr val="FF0000"/>
                    </a:solidFill>
                    <a:latin typeface="Calibri" charset="0"/>
                  </a:rPr>
                  <a:t>(</a:t>
                </a:r>
                <a:r>
                  <a:rPr lang="en-US" sz="3200" baseline="30000" dirty="0" err="1">
                    <a:solidFill>
                      <a:srgbClr val="FF0000"/>
                    </a:solidFill>
                    <a:latin typeface="Calibri" charset="0"/>
                  </a:rPr>
                  <a:t>i</a:t>
                </a:r>
                <a:r>
                  <a:rPr lang="en-US" sz="3200" baseline="30000" dirty="0">
                    <a:solidFill>
                      <a:srgbClr val="FF0000"/>
                    </a:solidFill>
                    <a:latin typeface="Calibri" charset="0"/>
                  </a:rPr>
                  <a:t>)</a:t>
                </a:r>
                <a:r>
                  <a:rPr lang="en-US" dirty="0">
                    <a:solidFill>
                      <a:srgbClr val="FF0000"/>
                    </a:solidFill>
                    <a:latin typeface="Calibri" charset="0"/>
                  </a:rPr>
                  <a:t> </a:t>
                </a:r>
                <a:r>
                  <a:rPr lang="en-US" dirty="0">
                    <a:solidFill>
                      <a:srgbClr val="FF0000"/>
                    </a:solidFill>
                    <a:latin typeface="Calibri" charset="0"/>
                    <a:ea typeface="ＭＳ Ｐゴシック" charset="0"/>
                    <a:sym typeface="Symbol" charset="0"/>
                  </a:rPr>
                  <a:t> {0,1}</a:t>
                </a:r>
                <a:endParaRPr lang="en-US" baseline="-25000" dirty="0">
                  <a:solidFill>
                    <a:srgbClr val="FF0000"/>
                  </a:solidFill>
                  <a:latin typeface="Calibri" charset="0"/>
                </a:endParaRPr>
              </a:p>
            </p:txBody>
          </p:sp>
        </mc:Choice>
        <mc:Fallback xmlns="">
          <p:sp>
            <p:nvSpPr>
              <p:cNvPr id="24579" name="Rectangle 3"/>
              <p:cNvSpPr>
                <a:spLocks noGrp="1" noRot="1" noChangeAspect="1" noMove="1" noResize="1" noEditPoints="1" noAdjustHandles="1" noChangeArrowheads="1" noChangeShapeType="1" noTextEdit="1"/>
              </p:cNvSpPr>
              <p:nvPr>
                <p:ph idx="1"/>
              </p:nvPr>
            </p:nvSpPr>
            <p:spPr>
              <a:xfrm>
                <a:off x="822960" y="2057400"/>
                <a:ext cx="8016240" cy="3429000"/>
              </a:xfrm>
              <a:blipFill>
                <a:blip r:embed="rId2"/>
                <a:stretch>
                  <a:fillRect l="-1899" t="-25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12081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p:txBody>
          <a:bodyPr/>
          <a:lstStyle/>
          <a:p>
            <a:r>
              <a:rPr lang="en-US" altLang="zh-CN" dirty="0"/>
              <a:t>Logistics</a:t>
            </a:r>
            <a:r>
              <a:rPr lang="zh-CN" altLang="en-US" dirty="0"/>
              <a:t>回归：特征定义</a:t>
            </a:r>
            <a:endParaRPr lang="en-US" dirty="0"/>
          </a:p>
        </p:txBody>
      </p:sp>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304801" y="2024566"/>
            <a:ext cx="8839199" cy="3677524"/>
          </a:xfrm>
        </p:spPr>
        <p:txBody>
          <a:bodyPr>
            <a:normAutofit/>
          </a:bodyPr>
          <a:lstStyle/>
          <a:p>
            <a:pPr marL="457200" indent="-457200">
              <a:buFont typeface="Arial" panose="020B0604020202020204" pitchFamily="34" charset="0"/>
              <a:buChar char="•"/>
            </a:pPr>
            <a:r>
              <a:rPr lang="zh-CN" altLang="en-US" dirty="0"/>
              <a:t>对于特征 </a:t>
            </a:r>
            <a:r>
              <a:rPr lang="en-US" dirty="0"/>
              <a:t>x</a:t>
            </a:r>
            <a:r>
              <a:rPr lang="en-US" baseline="-25000" dirty="0"/>
              <a:t>i</a:t>
            </a:r>
            <a:r>
              <a:rPr lang="en-US" dirty="0"/>
              <a:t>, </a:t>
            </a:r>
            <a:r>
              <a:rPr lang="zh-CN" altLang="en-US" dirty="0"/>
              <a:t>权重</a:t>
            </a:r>
            <a:r>
              <a:rPr lang="en-US" dirty="0"/>
              <a:t> </a:t>
            </a:r>
            <a:r>
              <a:rPr lang="en-US" dirty="0" err="1"/>
              <a:t>w</a:t>
            </a:r>
            <a:r>
              <a:rPr lang="en-US" baseline="-25000" dirty="0" err="1"/>
              <a:t>i</a:t>
            </a:r>
            <a:r>
              <a:rPr lang="en-US" dirty="0"/>
              <a:t> </a:t>
            </a:r>
            <a:r>
              <a:rPr lang="zh-CN" altLang="en-US" dirty="0"/>
              <a:t>表征</a:t>
            </a:r>
            <a:r>
              <a:rPr lang="en-US" dirty="0"/>
              <a:t> x</a:t>
            </a:r>
            <a:r>
              <a:rPr lang="en-US" baseline="-25000" dirty="0"/>
              <a:t>i</a:t>
            </a:r>
            <a:r>
              <a:rPr lang="en-US" dirty="0"/>
              <a:t> </a:t>
            </a:r>
            <a:r>
              <a:rPr lang="zh-CN" altLang="en-US" dirty="0"/>
              <a:t>的重要程度</a:t>
            </a:r>
            <a:endParaRPr lang="en-US" baseline="-25000" dirty="0"/>
          </a:p>
          <a:p>
            <a:pPr marL="854075" lvl="1" indent="-457200">
              <a:buFont typeface="Arial" panose="020B0604020202020204" pitchFamily="34" charset="0"/>
              <a:buChar char="•"/>
            </a:pPr>
            <a:r>
              <a:rPr lang="en-US" dirty="0"/>
              <a:t>x</a:t>
            </a:r>
            <a:r>
              <a:rPr lang="en-US" baseline="-25000" dirty="0"/>
              <a:t>i</a:t>
            </a:r>
            <a:r>
              <a:rPr lang="en-US" dirty="0"/>
              <a:t> =“</a:t>
            </a:r>
            <a:r>
              <a:rPr lang="zh-CN" altLang="en-US" dirty="0"/>
              <a:t>评论包含词</a:t>
            </a:r>
            <a:r>
              <a:rPr lang="en-US" dirty="0"/>
              <a:t>‘</a:t>
            </a:r>
            <a:r>
              <a:rPr lang="en-US" dirty="0">
                <a:solidFill>
                  <a:srgbClr val="0000CC"/>
                </a:solidFill>
                <a:latin typeface="Courier" pitchFamily="2" charset="0"/>
              </a:rPr>
              <a:t>awesome</a:t>
            </a:r>
            <a:r>
              <a:rPr lang="en-US" dirty="0"/>
              <a:t>’":      </a:t>
            </a:r>
            <a:r>
              <a:rPr lang="en-US" dirty="0" err="1"/>
              <a:t>w</a:t>
            </a:r>
            <a:r>
              <a:rPr lang="en-US" baseline="-25000" dirty="0" err="1"/>
              <a:t>i</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j</a:t>
            </a:r>
            <a:r>
              <a:rPr lang="en-US" dirty="0"/>
              <a:t> ="</a:t>
            </a:r>
            <a:r>
              <a:rPr lang="zh-CN" altLang="en-US" dirty="0"/>
              <a:t>评论包含词</a:t>
            </a:r>
            <a:r>
              <a:rPr lang="en-US" dirty="0"/>
              <a:t>‘</a:t>
            </a:r>
            <a:r>
              <a:rPr lang="en-US" dirty="0">
                <a:solidFill>
                  <a:srgbClr val="0000CC"/>
                </a:solidFill>
                <a:latin typeface="Courier" pitchFamily="2" charset="0"/>
              </a:rPr>
              <a:t>abysmal</a:t>
            </a:r>
            <a:r>
              <a:rPr lang="en-US" dirty="0"/>
              <a:t>’":      </a:t>
            </a:r>
            <a:r>
              <a:rPr lang="en-US" dirty="0" err="1"/>
              <a:t>w</a:t>
            </a:r>
            <a:r>
              <a:rPr lang="en-US" baseline="-25000" dirty="0" err="1"/>
              <a:t>j</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k</a:t>
            </a:r>
            <a:r>
              <a:rPr lang="en-US" dirty="0"/>
              <a:t> =“</a:t>
            </a:r>
            <a:r>
              <a:rPr lang="zh-CN" altLang="en-US" dirty="0"/>
              <a:t>评论包含词</a:t>
            </a:r>
            <a:r>
              <a:rPr lang="en-US" dirty="0"/>
              <a:t> ‘</a:t>
            </a:r>
            <a:r>
              <a:rPr lang="en-US" dirty="0">
                <a:solidFill>
                  <a:srgbClr val="0000CC"/>
                </a:solidFill>
                <a:latin typeface="Courier" pitchFamily="2" charset="0"/>
              </a:rPr>
              <a:t>mediocre</a:t>
            </a:r>
            <a:r>
              <a:rPr lang="en-US" dirty="0"/>
              <a:t>’":   </a:t>
            </a:r>
            <a:r>
              <a:rPr lang="en-US" dirty="0" err="1"/>
              <a:t>w</a:t>
            </a:r>
            <a:r>
              <a:rPr lang="en-US" baseline="-25000" dirty="0" err="1"/>
              <a:t>k</a:t>
            </a:r>
            <a:r>
              <a:rPr lang="en-US" dirty="0"/>
              <a:t> = </a:t>
            </a:r>
            <a:r>
              <a:rPr lang="en-US" dirty="0">
                <a:solidFill>
                  <a:srgbClr val="0000CC"/>
                </a:solidFill>
                <a:latin typeface="Courier" pitchFamily="2" charset="0"/>
              </a:rPr>
              <a:t>-2</a:t>
            </a:r>
          </a:p>
          <a:p>
            <a:pPr marL="685800" lvl="2" indent="-107950">
              <a:buNone/>
            </a:pPr>
            <a:endParaRPr lang="en-US" dirty="0"/>
          </a:p>
          <a:p>
            <a:pPr lvl="1"/>
            <a:endParaRPr lang="en-US" sz="2250" dirty="0"/>
          </a:p>
          <a:p>
            <a:pPr lvl="1"/>
            <a:endParaRPr lang="en-US" sz="2250" dirty="0"/>
          </a:p>
        </p:txBody>
      </p:sp>
    </p:spTree>
    <p:extLst>
      <p:ext uri="{BB962C8B-B14F-4D97-AF65-F5344CB8AC3E}">
        <p14:creationId xmlns:p14="http://schemas.microsoft.com/office/powerpoint/2010/main" val="3239703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187F-DAD0-CA4A-AFCC-63AC8A2D0357}"/>
              </a:ext>
            </a:extLst>
          </p:cNvPr>
          <p:cNvSpPr>
            <a:spLocks noGrp="1"/>
          </p:cNvSpPr>
          <p:nvPr>
            <p:ph type="title"/>
          </p:nvPr>
        </p:nvSpPr>
        <p:spPr>
          <a:xfrm>
            <a:off x="747640" y="976953"/>
            <a:ext cx="7619120" cy="680397"/>
          </a:xfrm>
        </p:spPr>
        <p:txBody>
          <a:bodyPr/>
          <a:lstStyle/>
          <a:p>
            <a:r>
              <a:rPr lang="en-US" altLang="zh-CN" dirty="0"/>
              <a:t>Logistics</a:t>
            </a:r>
            <a:r>
              <a:rPr lang="zh-CN" altLang="en-US" dirty="0"/>
              <a:t>回归：特征</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F98420-9B3D-A74A-AE13-F98E0D7D489E}"/>
                  </a:ext>
                </a:extLst>
              </p:cNvPr>
              <p:cNvSpPr>
                <a:spLocks noGrp="1"/>
              </p:cNvSpPr>
              <p:nvPr>
                <p:ph idx="1"/>
              </p:nvPr>
            </p:nvSpPr>
            <p:spPr>
              <a:xfrm>
                <a:off x="822960" y="2209800"/>
                <a:ext cx="8321040" cy="3333750"/>
              </a:xfrm>
            </p:spPr>
            <p:txBody>
              <a:bodyPr/>
              <a:lstStyle/>
              <a:p>
                <a:r>
                  <a:rPr lang="zh-CN" altLang="en-US" dirty="0">
                    <a:latin typeface="Calibri" charset="0"/>
                  </a:rPr>
                  <a:t>输入：向量</a:t>
                </a:r>
                <a:r>
                  <a:rPr lang="en-US" dirty="0">
                    <a:latin typeface="Calibri" charset="0"/>
                  </a:rPr>
                  <a:t>  </a:t>
                </a:r>
                <a:r>
                  <a:rPr lang="en-US" i="1" dirty="0">
                    <a:solidFill>
                      <a:srgbClr val="FF0000"/>
                    </a:solidFill>
                    <a:latin typeface="Calibri" charset="0"/>
                  </a:rPr>
                  <a:t>x = [x</a:t>
                </a:r>
                <a:r>
                  <a:rPr lang="en-US" i="1" baseline="-25000" dirty="0">
                    <a:solidFill>
                      <a:srgbClr val="FF0000"/>
                    </a:solidFill>
                    <a:latin typeface="Calibri" charset="0"/>
                  </a:rPr>
                  <a:t>1</a:t>
                </a:r>
                <a:r>
                  <a:rPr lang="en-US" i="1" dirty="0">
                    <a:solidFill>
                      <a:srgbClr val="FF0000"/>
                    </a:solidFill>
                    <a:latin typeface="Calibri" charset="0"/>
                  </a:rPr>
                  <a:t>, x</a:t>
                </a:r>
                <a:r>
                  <a:rPr lang="en-US" i="1" baseline="-25000" dirty="0">
                    <a:solidFill>
                      <a:srgbClr val="FF0000"/>
                    </a:solidFill>
                    <a:latin typeface="Calibri" charset="0"/>
                  </a:rPr>
                  <a:t>2</a:t>
                </a:r>
                <a:r>
                  <a:rPr lang="en-US" i="1" dirty="0">
                    <a:solidFill>
                      <a:srgbClr val="FF0000"/>
                    </a:solidFill>
                    <a:latin typeface="Calibri" charset="0"/>
                  </a:rPr>
                  <a:t>,…, </a:t>
                </a:r>
                <a:r>
                  <a:rPr lang="en-US" i="1" dirty="0" err="1">
                    <a:solidFill>
                      <a:srgbClr val="FF0000"/>
                    </a:solidFill>
                    <a:latin typeface="Calibri" charset="0"/>
                  </a:rPr>
                  <a:t>x</a:t>
                </a:r>
                <a:r>
                  <a:rPr lang="en-US" i="1" baseline="-25000" dirty="0" err="1">
                    <a:solidFill>
                      <a:srgbClr val="FF0000"/>
                    </a:solidFill>
                    <a:latin typeface="Calibri" charset="0"/>
                  </a:rPr>
                  <a:t>n</a:t>
                </a:r>
                <a:r>
                  <a:rPr lang="en-US" i="1" dirty="0">
                    <a:solidFill>
                      <a:srgbClr val="FF0000"/>
                    </a:solidFill>
                    <a:latin typeface="Calibri" charset="0"/>
                  </a:rPr>
                  <a:t>]</a:t>
                </a:r>
              </a:p>
              <a:p>
                <a:r>
                  <a:rPr lang="zh-CN" altLang="en-US" dirty="0">
                    <a:latin typeface="Calibri" charset="0"/>
                  </a:rPr>
                  <a:t>权重：每个特征分量一个权重：</a:t>
                </a:r>
                <a:r>
                  <a:rPr lang="en-US" dirty="0">
                    <a:solidFill>
                      <a:srgbClr val="FF0000"/>
                    </a:solidFill>
                    <a:latin typeface="Calibri" charset="0"/>
                  </a:rPr>
                  <a:t>W</a:t>
                </a:r>
                <a:r>
                  <a:rPr lang="en-US" i="1" dirty="0">
                    <a:solidFill>
                      <a:srgbClr val="FF0000"/>
                    </a:solidFill>
                    <a:latin typeface="Calibri" charset="0"/>
                  </a:rPr>
                  <a:t> = [w</a:t>
                </a:r>
                <a:r>
                  <a:rPr lang="en-US" i="1" baseline="-25000" dirty="0">
                    <a:solidFill>
                      <a:srgbClr val="FF0000"/>
                    </a:solidFill>
                    <a:latin typeface="Calibri" charset="0"/>
                  </a:rPr>
                  <a:t>1</a:t>
                </a:r>
                <a:r>
                  <a:rPr lang="en-US" i="1" dirty="0">
                    <a:solidFill>
                      <a:srgbClr val="FF0000"/>
                    </a:solidFill>
                    <a:latin typeface="Calibri" charset="0"/>
                  </a:rPr>
                  <a:t>, w</a:t>
                </a:r>
                <a:r>
                  <a:rPr lang="en-US" i="1" baseline="-25000" dirty="0">
                    <a:solidFill>
                      <a:srgbClr val="FF0000"/>
                    </a:solidFill>
                    <a:latin typeface="Calibri" charset="0"/>
                  </a:rPr>
                  <a:t>2</a:t>
                </a:r>
                <a:r>
                  <a:rPr lang="en-US" i="1" dirty="0">
                    <a:solidFill>
                      <a:srgbClr val="FF0000"/>
                    </a:solidFill>
                    <a:latin typeface="Calibri" charset="0"/>
                  </a:rPr>
                  <a:t>,…, </a:t>
                </a:r>
                <a:r>
                  <a:rPr lang="en-US" i="1" dirty="0" err="1">
                    <a:solidFill>
                      <a:srgbClr val="FF0000"/>
                    </a:solidFill>
                    <a:latin typeface="Calibri" charset="0"/>
                  </a:rPr>
                  <a:t>w</a:t>
                </a:r>
                <a:r>
                  <a:rPr lang="en-US" i="1" baseline="-25000" dirty="0" err="1">
                    <a:solidFill>
                      <a:srgbClr val="FF0000"/>
                    </a:solidFill>
                    <a:latin typeface="Calibri" charset="0"/>
                  </a:rPr>
                  <a:t>n</a:t>
                </a:r>
                <a:r>
                  <a:rPr lang="en-US" i="1" dirty="0">
                    <a:solidFill>
                      <a:srgbClr val="FF0000"/>
                    </a:solidFill>
                    <a:latin typeface="Calibri" charset="0"/>
                  </a:rPr>
                  <a:t>]</a:t>
                </a:r>
                <a:endParaRPr lang="en-US" dirty="0">
                  <a:latin typeface="Calibri" charset="0"/>
                </a:endParaRPr>
              </a:p>
              <a:p>
                <a:pPr lvl="1"/>
                <a:r>
                  <a:rPr lang="zh-CN" altLang="en-US" dirty="0">
                    <a:latin typeface="Calibri" charset="0"/>
                  </a:rPr>
                  <a:t>或者表示为 </a:t>
                </a:r>
                <a:r>
                  <a:rPr lang="en-US" dirty="0" err="1">
                    <a:solidFill>
                      <a:srgbClr val="FF0000"/>
                    </a:solidFill>
                    <a:latin typeface="Calibri" charset="0"/>
                  </a:rPr>
                  <a:t>θ</a:t>
                </a:r>
                <a:r>
                  <a:rPr lang="en-US" i="1" dirty="0">
                    <a:solidFill>
                      <a:srgbClr val="FF0000"/>
                    </a:solidFill>
                    <a:latin typeface="Calibri" charset="0"/>
                  </a:rPr>
                  <a:t> = [</a:t>
                </a:r>
                <a:r>
                  <a:rPr lang="en-US" dirty="0">
                    <a:solidFill>
                      <a:srgbClr val="FF0000"/>
                    </a:solidFill>
                    <a:latin typeface="Calibri" charset="0"/>
                  </a:rPr>
                  <a:t>θ</a:t>
                </a:r>
                <a:r>
                  <a:rPr lang="en-US" i="1" baseline="-25000" dirty="0">
                    <a:solidFill>
                      <a:srgbClr val="FF0000"/>
                    </a:solidFill>
                    <a:latin typeface="Calibri" charset="0"/>
                  </a:rPr>
                  <a:t>1</a:t>
                </a:r>
                <a:r>
                  <a:rPr lang="en-US" i="1" dirty="0">
                    <a:solidFill>
                      <a:srgbClr val="FF0000"/>
                    </a:solidFill>
                    <a:latin typeface="Calibri" charset="0"/>
                  </a:rPr>
                  <a:t>, </a:t>
                </a:r>
                <a:r>
                  <a:rPr lang="en-US" dirty="0">
                    <a:solidFill>
                      <a:srgbClr val="FF0000"/>
                    </a:solidFill>
                    <a:latin typeface="Calibri" charset="0"/>
                  </a:rPr>
                  <a:t>θ</a:t>
                </a:r>
                <a:r>
                  <a:rPr lang="en-US" i="1" baseline="-25000" dirty="0">
                    <a:solidFill>
                      <a:srgbClr val="FF0000"/>
                    </a:solidFill>
                    <a:latin typeface="Calibri" charset="0"/>
                  </a:rPr>
                  <a:t>2</a:t>
                </a:r>
                <a:r>
                  <a:rPr lang="en-US" i="1" dirty="0">
                    <a:solidFill>
                      <a:srgbClr val="FF0000"/>
                    </a:solidFill>
                    <a:latin typeface="Calibri" charset="0"/>
                  </a:rPr>
                  <a:t>,…, </a:t>
                </a:r>
                <a:r>
                  <a:rPr lang="en-US" dirty="0" err="1">
                    <a:solidFill>
                      <a:srgbClr val="FF0000"/>
                    </a:solidFill>
                    <a:latin typeface="Calibri" charset="0"/>
                  </a:rPr>
                  <a:t>θ</a:t>
                </a:r>
                <a:r>
                  <a:rPr lang="en-US" i="1" baseline="-25000" dirty="0" err="1">
                    <a:solidFill>
                      <a:srgbClr val="FF0000"/>
                    </a:solidFill>
                    <a:latin typeface="Calibri" charset="0"/>
                  </a:rPr>
                  <a:t>n</a:t>
                </a:r>
                <a:r>
                  <a:rPr lang="en-US" i="1" dirty="0">
                    <a:solidFill>
                      <a:srgbClr val="FF0000"/>
                    </a:solidFill>
                    <a:latin typeface="Calibri" charset="0"/>
                  </a:rPr>
                  <a:t>]</a:t>
                </a:r>
              </a:p>
              <a:p>
                <a:r>
                  <a:rPr lang="en-US" dirty="0" err="1">
                    <a:latin typeface="Calibri" charset="0"/>
                  </a:rPr>
                  <a:t>输出</a:t>
                </a:r>
                <a:r>
                  <a:rPr lang="zh-CN" altLang="en-US" dirty="0">
                    <a:latin typeface="Calibri" charset="0"/>
                  </a:rPr>
                  <a:t>：</a:t>
                </a:r>
                <a:r>
                  <a:rPr lang="en-US" dirty="0" err="1">
                    <a:latin typeface="Calibri" charset="0"/>
                  </a:rPr>
                  <a:t>预测类别</a:t>
                </a:r>
                <a:r>
                  <a:rPr lang="en-US" dirty="0">
                    <a:latin typeface="Calibri" charset="0"/>
                  </a:rPr>
                  <a:t> </a:t>
                </a:r>
                <a14:m>
                  <m:oMath xmlns:m="http://schemas.openxmlformats.org/officeDocument/2006/math">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𝑦</m:t>
                        </m:r>
                      </m:e>
                    </m:acc>
                  </m:oMath>
                </a14:m>
                <a:r>
                  <a:rPr lang="en-US" dirty="0">
                    <a:solidFill>
                      <a:srgbClr val="FF0000"/>
                    </a:solidFill>
                    <a:latin typeface="Calibri" charset="0"/>
                  </a:rPr>
                  <a:t> </a:t>
                </a:r>
                <a:r>
                  <a:rPr lang="en-US" dirty="0">
                    <a:solidFill>
                      <a:srgbClr val="FF0000"/>
                    </a:solidFill>
                    <a:latin typeface="Calibri" charset="0"/>
                    <a:ea typeface="ＭＳ Ｐゴシック" charset="0"/>
                    <a:sym typeface="Symbol" charset="0"/>
                  </a:rPr>
                  <a:t> </a:t>
                </a:r>
                <a:r>
                  <a:rPr lang="en-US" i="1" dirty="0">
                    <a:solidFill>
                      <a:srgbClr val="FF0000"/>
                    </a:solidFill>
                    <a:latin typeface="Calibri" charset="0"/>
                    <a:ea typeface="ＭＳ Ｐゴシック" charset="0"/>
                    <a:sym typeface="Symbol" charset="0"/>
                  </a:rPr>
                  <a:t>{0,1}</a:t>
                </a:r>
                <a:endParaRPr lang="en-US" i="1" baseline="-25000" dirty="0">
                  <a:solidFill>
                    <a:srgbClr val="FF0000"/>
                  </a:solidFill>
                  <a:latin typeface="Calibri" charset="0"/>
                </a:endParaRPr>
              </a:p>
              <a:p>
                <a:endParaRPr lang="en-US" dirty="0"/>
              </a:p>
            </p:txBody>
          </p:sp>
        </mc:Choice>
        <mc:Fallback xmlns="">
          <p:sp>
            <p:nvSpPr>
              <p:cNvPr id="3" name="Content Placeholder 2">
                <a:extLst>
                  <a:ext uri="{FF2B5EF4-FFF2-40B4-BE49-F238E27FC236}">
                    <a16:creationId xmlns:a16="http://schemas.microsoft.com/office/drawing/2014/main" id="{3FF98420-9B3D-A74A-AE13-F98E0D7D489E}"/>
                  </a:ext>
                </a:extLst>
              </p:cNvPr>
              <p:cNvSpPr>
                <a:spLocks noGrp="1" noRot="1" noChangeAspect="1" noMove="1" noResize="1" noEditPoints="1" noAdjustHandles="1" noChangeArrowheads="1" noChangeShapeType="1" noTextEdit="1"/>
              </p:cNvSpPr>
              <p:nvPr>
                <p:ph idx="1"/>
              </p:nvPr>
            </p:nvSpPr>
            <p:spPr>
              <a:xfrm>
                <a:off x="822960" y="2209800"/>
                <a:ext cx="8321040" cy="3333750"/>
              </a:xfrm>
              <a:blipFill>
                <a:blip r:embed="rId2"/>
                <a:stretch>
                  <a:fillRect l="-1829" t="-26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6D18BB-4385-C741-B877-5129B40F0B67}"/>
                  </a:ext>
                </a:extLst>
              </p:cNvPr>
              <p:cNvSpPr txBox="1"/>
              <p:nvPr/>
            </p:nvSpPr>
            <p:spPr>
              <a:xfrm>
                <a:off x="1115616" y="5077545"/>
                <a:ext cx="5714770" cy="800219"/>
              </a:xfrm>
              <a:prstGeom prst="rect">
                <a:avLst/>
              </a:prstGeom>
              <a:noFill/>
            </p:spPr>
            <p:txBody>
              <a:bodyPr wrap="none" rtlCol="0">
                <a:spAutoFit/>
              </a:bodyPr>
              <a:lstStyle/>
              <a:p>
                <a:r>
                  <a:rPr lang="en-US" sz="2800" dirty="0">
                    <a:latin typeface="+mn-lt"/>
                  </a:rPr>
                  <a:t>(</a:t>
                </a:r>
                <a:r>
                  <a:rPr lang="en-US" sz="2800" dirty="0" err="1">
                    <a:latin typeface="+mn-lt"/>
                  </a:rPr>
                  <a:t>多元logistic回归</a:t>
                </a:r>
                <a:r>
                  <a:rPr lang="zh-CN" altLang="en-US" sz="2800" dirty="0">
                    <a:latin typeface="+mn-lt"/>
                  </a:rPr>
                  <a:t>：</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𝑦</m:t>
                        </m:r>
                      </m:e>
                    </m:acc>
                  </m:oMath>
                </a14:m>
                <a:r>
                  <a:rPr lang="en-US" sz="2800" dirty="0">
                    <a:solidFill>
                      <a:srgbClr val="FF0000"/>
                    </a:solidFill>
                    <a:latin typeface="Calibri" charset="0"/>
                  </a:rPr>
                  <a:t> </a:t>
                </a:r>
                <a:r>
                  <a:rPr lang="en-US" sz="2800" dirty="0">
                    <a:solidFill>
                      <a:srgbClr val="FF0000"/>
                    </a:solidFill>
                    <a:latin typeface="Calibri" charset="0"/>
                    <a:sym typeface="Symbol" charset="0"/>
                  </a:rPr>
                  <a:t> </a:t>
                </a:r>
                <a:r>
                  <a:rPr lang="en-US" sz="2800" i="1" dirty="0">
                    <a:solidFill>
                      <a:srgbClr val="FF0000"/>
                    </a:solidFill>
                    <a:latin typeface="Calibri" charset="0"/>
                    <a:sym typeface="Symbol" charset="0"/>
                  </a:rPr>
                  <a:t>{0, 1, 2, 3, 4}</a:t>
                </a:r>
                <a:r>
                  <a:rPr lang="en-US" sz="2800" i="1" dirty="0">
                    <a:latin typeface="Calibri" charset="0"/>
                    <a:sym typeface="Symbol" charset="0"/>
                  </a:rPr>
                  <a:t>)</a:t>
                </a:r>
                <a:endParaRPr lang="en-US" sz="2800" i="1" baseline="-25000" dirty="0">
                  <a:latin typeface="Calibri" charset="0"/>
                </a:endParaRPr>
              </a:p>
              <a:p>
                <a:endParaRPr lang="en-US" dirty="0">
                  <a:latin typeface="+mn-lt"/>
                </a:endParaRPr>
              </a:p>
            </p:txBody>
          </p:sp>
        </mc:Choice>
        <mc:Fallback xmlns="">
          <p:sp>
            <p:nvSpPr>
              <p:cNvPr id="5" name="TextBox 4">
                <a:extLst>
                  <a:ext uri="{FF2B5EF4-FFF2-40B4-BE49-F238E27FC236}">
                    <a16:creationId xmlns:a16="http://schemas.microsoft.com/office/drawing/2014/main" id="{446D18BB-4385-C741-B877-5129B40F0B67}"/>
                  </a:ext>
                </a:extLst>
              </p:cNvPr>
              <p:cNvSpPr txBox="1">
                <a:spLocks noRot="1" noChangeAspect="1" noMove="1" noResize="1" noEditPoints="1" noAdjustHandles="1" noChangeArrowheads="1" noChangeShapeType="1" noTextEdit="1"/>
              </p:cNvSpPr>
              <p:nvPr/>
            </p:nvSpPr>
            <p:spPr>
              <a:xfrm>
                <a:off x="1115616" y="5077545"/>
                <a:ext cx="5714770" cy="800219"/>
              </a:xfrm>
              <a:prstGeom prst="rect">
                <a:avLst/>
              </a:prstGeom>
              <a:blipFill>
                <a:blip r:embed="rId3"/>
                <a:stretch>
                  <a:fillRect l="-2217" t="-10938" r="-11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31911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a:xfrm>
            <a:off x="598966" y="1143000"/>
            <a:ext cx="7717449" cy="533400"/>
          </a:xfrm>
        </p:spPr>
        <p:txBody>
          <a:bodyPr>
            <a:normAutofit fontScale="90000"/>
          </a:bodyPr>
          <a:lstStyle/>
          <a:p>
            <a:r>
              <a:rPr lang="en-US" altLang="zh-CN" dirty="0"/>
              <a:t>Logistics</a:t>
            </a:r>
            <a:r>
              <a:rPr lang="zh-CN" altLang="en-US" dirty="0"/>
              <a:t>回归：如何构造分类函数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685800" y="1905000"/>
                <a:ext cx="8153401" cy="4343400"/>
              </a:xfrm>
            </p:spPr>
            <p:txBody>
              <a:bodyPr>
                <a:normAutofit/>
              </a:bodyPr>
              <a:lstStyle/>
              <a:p>
                <a:r>
                  <a:rPr lang="zh-CN" altLang="en-US" sz="2800" dirty="0"/>
                  <a:t>对每个特征 </a:t>
                </a:r>
                <a:r>
                  <a:rPr lang="en-US" sz="2800" i="1" dirty="0"/>
                  <a:t>x</a:t>
                </a:r>
                <a:r>
                  <a:rPr lang="en-US" sz="2800" i="1" baseline="-25000" dirty="0"/>
                  <a:t>i</a:t>
                </a:r>
                <a:r>
                  <a:rPr lang="en-US" sz="2800" dirty="0"/>
                  <a:t>,</a:t>
                </a:r>
                <a:r>
                  <a:rPr lang="zh-CN" altLang="en-US" sz="2800" dirty="0"/>
                  <a:t> 权重</a:t>
                </a:r>
                <a:r>
                  <a:rPr lang="en-US" altLang="zh-CN" sz="2800" dirty="0"/>
                  <a:t> </a:t>
                </a:r>
                <a:r>
                  <a:rPr lang="en-US" altLang="zh-CN" sz="2800" i="1" dirty="0" err="1"/>
                  <a:t>w</a:t>
                </a:r>
                <a:r>
                  <a:rPr lang="en-US" altLang="zh-CN" sz="2800" i="1" baseline="-25000" dirty="0" err="1"/>
                  <a:t>i</a:t>
                </a:r>
                <a:r>
                  <a:rPr lang="en-US" altLang="zh-CN" sz="2800" dirty="0"/>
                  <a:t> </a:t>
                </a:r>
                <a:r>
                  <a:rPr lang="zh-CN" altLang="en-US" sz="2800" dirty="0"/>
                  <a:t>表征</a:t>
                </a:r>
                <a:r>
                  <a:rPr lang="en-US" altLang="zh-CN" sz="2800" dirty="0"/>
                  <a:t> </a:t>
                </a:r>
                <a:r>
                  <a:rPr lang="en-US" altLang="zh-CN" sz="2800" i="1" dirty="0"/>
                  <a:t>x</a:t>
                </a:r>
                <a:r>
                  <a:rPr lang="en-US" altLang="zh-CN" sz="2800" i="1" baseline="-25000" dirty="0"/>
                  <a:t>i</a:t>
                </a:r>
                <a:r>
                  <a:rPr lang="en-US" altLang="zh-CN" sz="2800" dirty="0"/>
                  <a:t> </a:t>
                </a:r>
                <a:r>
                  <a:rPr lang="zh-CN" altLang="en-US" sz="2800" dirty="0"/>
                  <a:t>的重要程度</a:t>
                </a:r>
                <a:endParaRPr lang="en-US" sz="2800" dirty="0"/>
              </a:p>
              <a:p>
                <a:r>
                  <a:rPr lang="zh-CN" altLang="en-US" sz="2800" dirty="0"/>
                  <a:t>对特征进行加权求和并增加偏置</a:t>
                </a:r>
                <a:endParaRPr lang="en-US" sz="2800" dirty="0"/>
              </a:p>
              <a:p>
                <a:endParaRPr lang="en-US" sz="2800" dirty="0"/>
              </a:p>
              <a:p>
                <a:endParaRPr lang="en-US" sz="2800" dirty="0"/>
              </a:p>
              <a:p>
                <a:endParaRPr lang="en-US" sz="2800" dirty="0"/>
              </a:p>
              <a:p>
                <a:endParaRPr lang="en-US" sz="2800" dirty="0"/>
              </a:p>
              <a:p>
                <a:r>
                  <a:rPr lang="zh-CN" altLang="en-US" sz="2800" dirty="0"/>
                  <a:t>如果</a:t>
                </a:r>
                <a:r>
                  <a:rPr lang="zh-CN" altLang="en-US" sz="2800" i="1" dirty="0"/>
                  <a:t> </a:t>
                </a:r>
                <a14:m>
                  <m:oMath xmlns:m="http://schemas.openxmlformats.org/officeDocument/2006/math">
                    <m:r>
                      <a:rPr lang="en-US" altLang="zh-CN" sz="2800" i="1" dirty="0" smtClean="0">
                        <a:latin typeface="Cambria Math" panose="02040503050406030204" pitchFamily="18" charset="0"/>
                      </a:rPr>
                      <m:t>𝑧</m:t>
                    </m:r>
                  </m:oMath>
                </a14:m>
                <a:r>
                  <a:rPr lang="zh-CN" altLang="en-US" sz="2800" i="1" dirty="0"/>
                  <a:t> </a:t>
                </a:r>
                <a:r>
                  <a:rPr lang="zh-CN" altLang="en-US" sz="2800" dirty="0"/>
                  <a:t>高于一定值</a:t>
                </a:r>
                <a:r>
                  <a:rPr lang="en-US" sz="2800" dirty="0"/>
                  <a:t>, </a:t>
                </a:r>
                <a:r>
                  <a:rPr lang="zh-CN" altLang="en-US" sz="2800" dirty="0"/>
                  <a:t>则</a:t>
                </a:r>
                <a:r>
                  <a:rPr lang="en-US" sz="2800" i="1" dirty="0"/>
                  <a:t>y</a:t>
                </a:r>
                <a:r>
                  <a:rPr lang="en-US" sz="2800" dirty="0"/>
                  <a:t>=1; </a:t>
                </a:r>
                <a:r>
                  <a:rPr lang="zh-CN" altLang="en-US" sz="2800" dirty="0"/>
                  <a:t>否则 </a:t>
                </a:r>
                <a:r>
                  <a:rPr lang="en-US" sz="2800" i="1" dirty="0"/>
                  <a:t>y</a:t>
                </a:r>
                <a:r>
                  <a:rPr lang="en-US" sz="2800" dirty="0"/>
                  <a:t>=0</a:t>
                </a:r>
              </a:p>
            </p:txBody>
          </p:sp>
        </mc:Choice>
        <mc:Fallback xmlns="">
          <p:sp>
            <p:nvSpPr>
              <p:cNvPr id="3" name="Content Placeholder 2">
                <a:extLst>
                  <a:ext uri="{FF2B5EF4-FFF2-40B4-BE49-F238E27FC236}">
                    <a16:creationId xmlns:a16="http://schemas.microsoft.com/office/drawing/2014/main" id="{74BE5C8F-75C7-5746-891B-92BC4B07483B}"/>
                  </a:ext>
                </a:extLst>
              </p:cNvPr>
              <p:cNvSpPr>
                <a:spLocks noGrp="1" noRot="1" noChangeAspect="1" noMove="1" noResize="1" noEditPoints="1" noAdjustHandles="1" noChangeArrowheads="1" noChangeShapeType="1" noTextEdit="1"/>
              </p:cNvSpPr>
              <p:nvPr>
                <p:ph idx="1"/>
              </p:nvPr>
            </p:nvSpPr>
            <p:spPr>
              <a:xfrm>
                <a:off x="685800" y="1905000"/>
                <a:ext cx="8153401" cy="4343400"/>
              </a:xfrm>
              <a:blipFill>
                <a:blip r:embed="rId3"/>
                <a:stretch>
                  <a:fillRect l="-1244" t="-1749"/>
                </a:stretch>
              </a:blipFill>
            </p:spPr>
            <p:txBody>
              <a:bodyPr/>
              <a:lstStyle/>
              <a:p>
                <a:r>
                  <a:rPr lang="zh-CN" altLang="en-US">
                    <a:noFill/>
                  </a:rPr>
                  <a:t> </a:t>
                </a:r>
              </a:p>
            </p:txBody>
          </p:sp>
        </mc:Fallback>
      </mc:AlternateContent>
      <p:pic>
        <p:nvPicPr>
          <p:cNvPr id="5" name="Content Placeholder 4">
            <a:extLst>
              <a:ext uri="{FF2B5EF4-FFF2-40B4-BE49-F238E27FC236}">
                <a16:creationId xmlns:a16="http://schemas.microsoft.com/office/drawing/2014/main" id="{4D549D94-9B68-944D-AB75-34A35B740016}"/>
              </a:ext>
            </a:extLst>
          </p:cNvPr>
          <p:cNvPicPr>
            <a:picLocks noChangeAspect="1"/>
          </p:cNvPicPr>
          <p:nvPr/>
        </p:nvPicPr>
        <p:blipFill>
          <a:blip r:embed="rId4"/>
          <a:stretch>
            <a:fillRect/>
          </a:stretch>
        </p:blipFill>
        <p:spPr>
          <a:xfrm>
            <a:off x="2100590" y="2898708"/>
            <a:ext cx="3919046" cy="1559190"/>
          </a:xfrm>
          <a:prstGeom prst="rect">
            <a:avLst/>
          </a:prstGeom>
        </p:spPr>
      </p:pic>
      <p:pic>
        <p:nvPicPr>
          <p:cNvPr id="6" name="Picture 5">
            <a:extLst>
              <a:ext uri="{FF2B5EF4-FFF2-40B4-BE49-F238E27FC236}">
                <a16:creationId xmlns:a16="http://schemas.microsoft.com/office/drawing/2014/main" id="{55DEDFCF-BF2F-524C-AEB5-7AF51E053062}"/>
              </a:ext>
            </a:extLst>
          </p:cNvPr>
          <p:cNvPicPr>
            <a:picLocks noChangeAspect="1"/>
          </p:cNvPicPr>
          <p:nvPr/>
        </p:nvPicPr>
        <p:blipFill>
          <a:blip r:embed="rId5"/>
          <a:stretch>
            <a:fillRect/>
          </a:stretch>
        </p:blipFill>
        <p:spPr>
          <a:xfrm>
            <a:off x="2068154" y="4293096"/>
            <a:ext cx="3951482" cy="617419"/>
          </a:xfrm>
          <a:prstGeom prst="rect">
            <a:avLst/>
          </a:prstGeom>
        </p:spPr>
      </p:pic>
    </p:spTree>
    <p:extLst>
      <p:ext uri="{BB962C8B-B14F-4D97-AF65-F5344CB8AC3E}">
        <p14:creationId xmlns:p14="http://schemas.microsoft.com/office/powerpoint/2010/main" val="2357015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6AE7-F6BE-2E48-902E-151BC867E8C2}"/>
              </a:ext>
            </a:extLst>
          </p:cNvPr>
          <p:cNvSpPr>
            <a:spLocks noGrp="1"/>
          </p:cNvSpPr>
          <p:nvPr>
            <p:ph type="title"/>
          </p:nvPr>
        </p:nvSpPr>
        <p:spPr>
          <a:xfrm>
            <a:off x="598967" y="1143000"/>
            <a:ext cx="8545033" cy="742950"/>
          </a:xfrm>
        </p:spPr>
        <p:txBody>
          <a:bodyPr>
            <a:normAutofit/>
          </a:bodyPr>
          <a:lstStyle/>
          <a:p>
            <a:r>
              <a:rPr lang="en-US" dirty="0"/>
              <a:t> </a:t>
            </a:r>
            <a:r>
              <a:rPr lang="en-US" altLang="zh-CN" dirty="0"/>
              <a:t>Logistics</a:t>
            </a:r>
            <a:r>
              <a:rPr lang="zh-CN" altLang="en-US" dirty="0"/>
              <a:t>回归：问题</a:t>
            </a:r>
            <a:r>
              <a:rPr lang="en-US" dirty="0"/>
              <a:t> </a:t>
            </a:r>
            <a:r>
              <a:rPr lang="en-US" i="1" dirty="0"/>
              <a:t>z</a:t>
            </a:r>
            <a:r>
              <a:rPr lang="en-US" dirty="0"/>
              <a:t> </a:t>
            </a:r>
            <a:r>
              <a:rPr lang="zh-CN" altLang="en-US" dirty="0"/>
              <a:t>不是概率</a:t>
            </a:r>
            <a:r>
              <a:rPr lang="en-US" dirty="0"/>
              <a:t>!</a:t>
            </a:r>
          </a:p>
        </p:txBody>
      </p:sp>
      <p:sp>
        <p:nvSpPr>
          <p:cNvPr id="8" name="Content Placeholder 7">
            <a:extLst>
              <a:ext uri="{FF2B5EF4-FFF2-40B4-BE49-F238E27FC236}">
                <a16:creationId xmlns:a16="http://schemas.microsoft.com/office/drawing/2014/main" id="{2EB2DC85-7C39-044B-993D-89D8C9223188}"/>
              </a:ext>
            </a:extLst>
          </p:cNvPr>
          <p:cNvSpPr>
            <a:spLocks noGrp="1"/>
          </p:cNvSpPr>
          <p:nvPr>
            <p:ph idx="1"/>
          </p:nvPr>
        </p:nvSpPr>
        <p:spPr>
          <a:xfrm>
            <a:off x="381001" y="3048000"/>
            <a:ext cx="8305799" cy="3017520"/>
          </a:xfrm>
        </p:spPr>
        <p:txBody>
          <a:bodyPr>
            <a:normAutofit/>
          </a:bodyPr>
          <a:lstStyle/>
          <a:p>
            <a:r>
              <a:rPr lang="zh-CN" altLang="en-US" sz="2800" dirty="0"/>
              <a:t>方案：归一化到 </a:t>
            </a:r>
            <a:r>
              <a:rPr lang="en-US" sz="2800" dirty="0"/>
              <a:t>0 </a:t>
            </a:r>
            <a:r>
              <a:rPr lang="en-US" altLang="zh-CN" sz="2800" dirty="0"/>
              <a:t>-</a:t>
            </a:r>
            <a:r>
              <a:rPr lang="en-US" sz="2800" dirty="0"/>
              <a:t> 1</a:t>
            </a:r>
          </a:p>
        </p:txBody>
      </p:sp>
      <p:pic>
        <p:nvPicPr>
          <p:cNvPr id="6" name="Picture 5">
            <a:extLst>
              <a:ext uri="{FF2B5EF4-FFF2-40B4-BE49-F238E27FC236}">
                <a16:creationId xmlns:a16="http://schemas.microsoft.com/office/drawing/2014/main" id="{FCF1A4A3-E037-504F-BCBC-1FAC80DE5782}"/>
              </a:ext>
            </a:extLst>
          </p:cNvPr>
          <p:cNvPicPr>
            <a:picLocks noChangeAspect="1"/>
          </p:cNvPicPr>
          <p:nvPr/>
        </p:nvPicPr>
        <p:blipFill>
          <a:blip r:embed="rId3"/>
          <a:stretch>
            <a:fillRect/>
          </a:stretch>
        </p:blipFill>
        <p:spPr>
          <a:xfrm>
            <a:off x="2590801" y="1905000"/>
            <a:ext cx="4951165" cy="773620"/>
          </a:xfrm>
          <a:prstGeom prst="rect">
            <a:avLst/>
          </a:prstGeom>
        </p:spPr>
      </p:pic>
      <p:pic>
        <p:nvPicPr>
          <p:cNvPr id="10" name="Picture 9">
            <a:extLst>
              <a:ext uri="{FF2B5EF4-FFF2-40B4-BE49-F238E27FC236}">
                <a16:creationId xmlns:a16="http://schemas.microsoft.com/office/drawing/2014/main" id="{E25DC0E0-657A-3E4B-B87E-B1F777E545F9}"/>
              </a:ext>
            </a:extLst>
          </p:cNvPr>
          <p:cNvPicPr>
            <a:picLocks noChangeAspect="1"/>
          </p:cNvPicPr>
          <p:nvPr/>
        </p:nvPicPr>
        <p:blipFill>
          <a:blip r:embed="rId4"/>
          <a:srcRect/>
          <a:stretch/>
        </p:blipFill>
        <p:spPr>
          <a:xfrm>
            <a:off x="1676400" y="3840670"/>
            <a:ext cx="6367133" cy="1188530"/>
          </a:xfrm>
          <a:prstGeom prst="rect">
            <a:avLst/>
          </a:prstGeom>
        </p:spPr>
      </p:pic>
    </p:spTree>
    <p:extLst>
      <p:ext uri="{BB962C8B-B14F-4D97-AF65-F5344CB8AC3E}">
        <p14:creationId xmlns:p14="http://schemas.microsoft.com/office/powerpoint/2010/main" val="3860439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p:txBody>
          <a:bodyPr>
            <a:normAutofit/>
          </a:bodyPr>
          <a:lstStyle/>
          <a:p>
            <a:r>
              <a:rPr lang="en-US" altLang="zh-CN" dirty="0"/>
              <a:t>Logistics</a:t>
            </a:r>
            <a:r>
              <a:rPr lang="zh-CN" altLang="en-US" dirty="0"/>
              <a:t>回归：</a:t>
            </a:r>
            <a:r>
              <a:rPr lang="en-US" dirty="0"/>
              <a:t>sigmoid </a:t>
            </a:r>
            <a:r>
              <a:rPr lang="zh-CN" altLang="en-US" dirty="0"/>
              <a:t>函数</a:t>
            </a:r>
            <a:endParaRPr lang="en-US" dirty="0"/>
          </a:p>
        </p:txBody>
      </p:sp>
      <p:sp>
        <p:nvSpPr>
          <p:cNvPr id="4" name="Slide Number Placeholder 3">
            <a:extLst>
              <a:ext uri="{FF2B5EF4-FFF2-40B4-BE49-F238E27FC236}">
                <a16:creationId xmlns:a16="http://schemas.microsoft.com/office/drawing/2014/main" id="{ED252895-6ACF-7747-84BE-4D66CBE10F90}"/>
              </a:ext>
            </a:extLst>
          </p:cNvPr>
          <p:cNvSpPr>
            <a:spLocks noGrp="1"/>
          </p:cNvSpPr>
          <p:nvPr>
            <p:ph type="sldNum" sz="quarter" idx="12"/>
          </p:nvPr>
        </p:nvSpPr>
        <p:spPr/>
        <p:txBody>
          <a:bodyPr/>
          <a:lstStyle/>
          <a:p>
            <a:fld id="{D07771B2-D7F7-364E-B6F3-F7FE93606BCE}" type="slidenum">
              <a:rPr lang="en-US" smtClean="0"/>
              <a:t>55</a:t>
            </a:fld>
            <a:endParaRPr lang="en-US"/>
          </a:p>
        </p:txBody>
      </p:sp>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3"/>
          <a:stretch>
            <a:fillRect/>
          </a:stretch>
        </p:blipFill>
        <p:spPr>
          <a:xfrm>
            <a:off x="685800" y="2101289"/>
            <a:ext cx="7970496" cy="3816857"/>
          </a:xfrm>
          <a:prstGeom prst="rect">
            <a:avLst/>
          </a:prstGeom>
        </p:spPr>
      </p:pic>
      <p:sp>
        <p:nvSpPr>
          <p:cNvPr id="3" name="Rectangle 2">
            <a:extLst>
              <a:ext uri="{FF2B5EF4-FFF2-40B4-BE49-F238E27FC236}">
                <a16:creationId xmlns:a16="http://schemas.microsoft.com/office/drawing/2014/main" id="{B4F5679F-01C2-1542-9FCF-DE147F85918C}"/>
              </a:ext>
            </a:extLst>
          </p:cNvPr>
          <p:cNvSpPr/>
          <p:nvPr/>
        </p:nvSpPr>
        <p:spPr>
          <a:xfrm>
            <a:off x="1447800" y="3280622"/>
            <a:ext cx="2514600" cy="45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1F7416-2114-F34A-B323-A70C4910DABB}"/>
              </a:ext>
            </a:extLst>
          </p:cNvPr>
          <p:cNvPicPr>
            <a:picLocks noChangeAspect="1"/>
          </p:cNvPicPr>
          <p:nvPr/>
        </p:nvPicPr>
        <p:blipFill>
          <a:blip r:embed="rId4"/>
          <a:stretch>
            <a:fillRect/>
          </a:stretch>
        </p:blipFill>
        <p:spPr>
          <a:xfrm>
            <a:off x="1143000" y="2895601"/>
            <a:ext cx="3959946" cy="1519979"/>
          </a:xfrm>
          <a:prstGeom prst="rect">
            <a:avLst/>
          </a:prstGeom>
        </p:spPr>
      </p:pic>
    </p:spTree>
    <p:extLst>
      <p:ext uri="{BB962C8B-B14F-4D97-AF65-F5344CB8AC3E}">
        <p14:creationId xmlns:p14="http://schemas.microsoft.com/office/powerpoint/2010/main" val="1902942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0FBA-B963-034D-8645-74ACA25129BA}"/>
              </a:ext>
            </a:extLst>
          </p:cNvPr>
          <p:cNvSpPr>
            <a:spLocks noGrp="1"/>
          </p:cNvSpPr>
          <p:nvPr>
            <p:ph type="title"/>
          </p:nvPr>
        </p:nvSpPr>
        <p:spPr/>
        <p:txBody>
          <a:bodyPr/>
          <a:lstStyle/>
          <a:p>
            <a:r>
              <a:rPr lang="en-US" altLang="zh-CN" dirty="0"/>
              <a:t>Logistics</a:t>
            </a:r>
            <a:r>
              <a:rPr lang="zh-CN" altLang="en-US" dirty="0"/>
              <a:t>回归：流程</a:t>
            </a:r>
            <a:endParaRPr lang="en-US" dirty="0"/>
          </a:p>
        </p:txBody>
      </p:sp>
      <p:sp>
        <p:nvSpPr>
          <p:cNvPr id="3" name="Content Placeholder 2">
            <a:extLst>
              <a:ext uri="{FF2B5EF4-FFF2-40B4-BE49-F238E27FC236}">
                <a16:creationId xmlns:a16="http://schemas.microsoft.com/office/drawing/2014/main" id="{4FB13DBF-FEB8-CE4C-8B4B-B26F16365A3D}"/>
              </a:ext>
            </a:extLst>
          </p:cNvPr>
          <p:cNvSpPr>
            <a:spLocks noGrp="1"/>
          </p:cNvSpPr>
          <p:nvPr>
            <p:ph idx="1"/>
          </p:nvPr>
        </p:nvSpPr>
        <p:spPr/>
        <p:txBody>
          <a:bodyPr/>
          <a:lstStyle/>
          <a:p>
            <a:r>
              <a:rPr lang="zh-CN" altLang="en-US" sz="3600" dirty="0">
                <a:latin typeface="Calibri" panose="020F0502020204030204" pitchFamily="34" charset="0"/>
                <a:cs typeface="Calibri" panose="020F0502020204030204" pitchFamily="34" charset="0"/>
              </a:rPr>
              <a:t>首先计算</a:t>
            </a:r>
            <a:r>
              <a:rPr lang="en-US" sz="3600" i="1" dirty="0" err="1">
                <a:latin typeface="Times New Roman" panose="02020603050405020304" pitchFamily="18" charset="0"/>
                <a:cs typeface="Times New Roman" panose="02020603050405020304" pitchFamily="18" charset="0"/>
              </a:rPr>
              <a:t>w∙x+b</a:t>
            </a:r>
            <a:endParaRPr lang="en-US" sz="3600" i="1" dirty="0">
              <a:latin typeface="Times New Roman" panose="02020603050405020304" pitchFamily="18" charset="0"/>
              <a:cs typeface="Times New Roman" panose="02020603050405020304" pitchFamily="18" charset="0"/>
            </a:endParaRPr>
          </a:p>
          <a:p>
            <a:r>
              <a:rPr lang="zh-CN" altLang="en-US" sz="3600" dirty="0">
                <a:latin typeface="Calibri" panose="020F0502020204030204" pitchFamily="34" charset="0"/>
                <a:cs typeface="Calibri" panose="020F0502020204030204" pitchFamily="34" charset="0"/>
              </a:rPr>
              <a:t>然后经过</a:t>
            </a:r>
            <a:r>
              <a:rPr lang="en-US" altLang="zh-CN" sz="3600" dirty="0">
                <a:latin typeface="Calibri" panose="020F0502020204030204" pitchFamily="34" charset="0"/>
                <a:cs typeface="Calibri" panose="020F0502020204030204" pitchFamily="34" charset="0"/>
              </a:rPr>
              <a:t>sigmoid</a:t>
            </a:r>
            <a:r>
              <a:rPr lang="zh-CN" altLang="en-US" sz="3600" dirty="0">
                <a:latin typeface="Calibri" panose="020F0502020204030204" pitchFamily="34" charset="0"/>
                <a:cs typeface="Calibri" panose="020F0502020204030204" pitchFamily="34" charset="0"/>
              </a:rPr>
              <a:t>函数：</a:t>
            </a:r>
            <a:endParaRPr lang="en-US" sz="3600" dirty="0">
              <a:latin typeface="Calibri" panose="020F0502020204030204" pitchFamily="34" charset="0"/>
              <a:cs typeface="Calibri" panose="020F0502020204030204" pitchFamily="34" charset="0"/>
            </a:endParaRPr>
          </a:p>
          <a:p>
            <a:pPr marL="0" indent="0">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σ</a:t>
            </a:r>
            <a:r>
              <a:rPr lang="en-US" sz="3600"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w∙x+b</a:t>
            </a:r>
            <a:r>
              <a:rPr lang="en-US" sz="3600" dirty="0">
                <a:latin typeface="Times New Roman" panose="02020603050405020304" pitchFamily="18" charset="0"/>
                <a:cs typeface="Times New Roman" panose="02020603050405020304" pitchFamily="18" charset="0"/>
              </a:rPr>
              <a:t>)</a:t>
            </a:r>
          </a:p>
          <a:p>
            <a:r>
              <a:rPr lang="zh-CN" altLang="en-US" sz="3600" dirty="0">
                <a:latin typeface="Calibri" panose="020F0502020204030204" pitchFamily="34" charset="0"/>
                <a:cs typeface="Calibri" panose="020F0502020204030204" pitchFamily="34" charset="0"/>
              </a:rPr>
              <a:t>进行判断</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2793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251520" y="1072204"/>
            <a:ext cx="8892480" cy="369300"/>
          </a:xfrm>
        </p:spPr>
        <p:txBody>
          <a:bodyPr>
            <a:normAutofit fontScale="90000"/>
          </a:bodyPr>
          <a:lstStyle/>
          <a:p>
            <a:r>
              <a:rPr lang="en-US" altLang="zh-CN" dirty="0"/>
              <a:t>Logistics</a:t>
            </a:r>
            <a:r>
              <a:rPr lang="zh-CN" altLang="en-US" dirty="0"/>
              <a:t>回归： </a:t>
            </a:r>
            <a:r>
              <a:rPr lang="en-US" dirty="0" err="1"/>
              <a:t>sigmoids</a:t>
            </a:r>
            <a:r>
              <a:rPr lang="zh-CN" altLang="en-US" dirty="0"/>
              <a:t>函数计算概率</a:t>
            </a:r>
            <a:endParaRPr lang="en-US" dirty="0"/>
          </a:p>
        </p:txBody>
      </p:sp>
      <p:sp>
        <p:nvSpPr>
          <p:cNvPr id="3" name="Content Placeholder 2">
            <a:extLst>
              <a:ext uri="{FF2B5EF4-FFF2-40B4-BE49-F238E27FC236}">
                <a16:creationId xmlns:a16="http://schemas.microsoft.com/office/drawing/2014/main" id="{C5A3BC7F-69D2-154C-BCCF-55D06E21ABCC}"/>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2F5A0686-02DA-3E4A-9DF1-59837D9443E0}"/>
              </a:ext>
            </a:extLst>
          </p:cNvPr>
          <p:cNvPicPr>
            <a:picLocks noChangeAspect="1"/>
          </p:cNvPicPr>
          <p:nvPr/>
        </p:nvPicPr>
        <p:blipFill>
          <a:blip r:embed="rId3"/>
          <a:srcRect/>
          <a:stretch/>
        </p:blipFill>
        <p:spPr>
          <a:xfrm>
            <a:off x="914400" y="1673263"/>
            <a:ext cx="5816748" cy="1472139"/>
          </a:xfrm>
          <a:prstGeom prst="rect">
            <a:avLst/>
          </a:prstGeo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879513" y="3429001"/>
            <a:ext cx="5949953" cy="2497510"/>
          </a:xfrm>
          <a:prstGeom prst="rect">
            <a:avLst/>
          </a:prstGeom>
        </p:spPr>
      </p:pic>
    </p:spTree>
    <p:extLst>
      <p:ext uri="{BB962C8B-B14F-4D97-AF65-F5344CB8AC3E}">
        <p14:creationId xmlns:p14="http://schemas.microsoft.com/office/powerpoint/2010/main" val="211687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822960" y="1072204"/>
            <a:ext cx="7543800" cy="369300"/>
          </a:xfrm>
        </p:spPr>
        <p:txBody>
          <a:bodyPr>
            <a:normAutofit fontScale="90000"/>
          </a:bodyPr>
          <a:lstStyle/>
          <a:p>
            <a:r>
              <a:rPr lang="en-US" altLang="zh-CN" dirty="0"/>
              <a:t>Logistics</a:t>
            </a:r>
            <a:r>
              <a:rPr lang="zh-CN" altLang="en-US" dirty="0"/>
              <a:t>回归</a:t>
            </a:r>
            <a:endParaRPr lang="en-US" dirty="0"/>
          </a:p>
        </p:txBody>
      </p:sp>
      <p:pic>
        <p:nvPicPr>
          <p:cNvPr id="7" name="Content Placeholder 6">
            <a:extLst>
              <a:ext uri="{FF2B5EF4-FFF2-40B4-BE49-F238E27FC236}">
                <a16:creationId xmlns:a16="http://schemas.microsoft.com/office/drawing/2014/main" id="{118FA6FD-EF07-694B-8B44-BFD0E31CBEE7}"/>
              </a:ext>
            </a:extLst>
          </p:cNvPr>
          <p:cNvPicPr>
            <a:picLocks noGrp="1" noChangeAspect="1"/>
          </p:cNvPicPr>
          <p:nvPr>
            <p:ph idx="1"/>
          </p:nvPr>
        </p:nvPicPr>
        <p:blipFill>
          <a:blip r:embed="rId3"/>
          <a:stretch>
            <a:fillRect/>
          </a:stretch>
        </p:blipFill>
        <p:spPr>
          <a:xfrm>
            <a:off x="5791200" y="2205038"/>
            <a:ext cx="2057400" cy="385763"/>
          </a:xfr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381001" y="2209800"/>
            <a:ext cx="4901455" cy="2057400"/>
          </a:xfrm>
          <a:prstGeom prst="rect">
            <a:avLst/>
          </a:prstGeom>
        </p:spPr>
      </p:pic>
      <p:sp>
        <p:nvSpPr>
          <p:cNvPr id="8" name="TextBox 7">
            <a:extLst>
              <a:ext uri="{FF2B5EF4-FFF2-40B4-BE49-F238E27FC236}">
                <a16:creationId xmlns:a16="http://schemas.microsoft.com/office/drawing/2014/main" id="{E9D309CE-B44C-7F46-B4D1-C2F4D543503A}"/>
              </a:ext>
            </a:extLst>
          </p:cNvPr>
          <p:cNvSpPr txBox="1"/>
          <p:nvPr/>
        </p:nvSpPr>
        <p:spPr>
          <a:xfrm>
            <a:off x="5336370" y="2133601"/>
            <a:ext cx="373820"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CDC06DE8-425D-AB41-97C8-B98E1BC379CB}"/>
              </a:ext>
            </a:extLst>
          </p:cNvPr>
          <p:cNvSpPr txBox="1"/>
          <p:nvPr/>
        </p:nvSpPr>
        <p:spPr>
          <a:xfrm>
            <a:off x="5734878" y="2974286"/>
            <a:ext cx="1143262" cy="646331"/>
          </a:xfrm>
          <a:prstGeom prst="rect">
            <a:avLst/>
          </a:prstGeom>
          <a:noFill/>
        </p:spPr>
        <p:txBody>
          <a:bodyPr wrap="none" rtlCol="0">
            <a:spAutoFit/>
          </a:bodyPr>
          <a:lstStyle/>
          <a:p>
            <a:r>
              <a:rPr lang="en-US" dirty="0"/>
              <a:t>Because</a:t>
            </a:r>
          </a:p>
          <a:p>
            <a:endParaRPr lang="en-US" dirty="0"/>
          </a:p>
        </p:txBody>
      </p:sp>
      <p:pic>
        <p:nvPicPr>
          <p:cNvPr id="11" name="Picture 10">
            <a:extLst>
              <a:ext uri="{FF2B5EF4-FFF2-40B4-BE49-F238E27FC236}">
                <a16:creationId xmlns:a16="http://schemas.microsoft.com/office/drawing/2014/main" id="{16FB4558-925A-1F40-A67A-67F01AD97A69}"/>
              </a:ext>
            </a:extLst>
          </p:cNvPr>
          <p:cNvPicPr>
            <a:picLocks noChangeAspect="1"/>
          </p:cNvPicPr>
          <p:nvPr/>
        </p:nvPicPr>
        <p:blipFill>
          <a:blip r:embed="rId5"/>
          <a:stretch>
            <a:fillRect/>
          </a:stretch>
        </p:blipFill>
        <p:spPr>
          <a:xfrm>
            <a:off x="6223464" y="3459578"/>
            <a:ext cx="2286000" cy="439615"/>
          </a:xfrm>
          <a:prstGeom prst="rect">
            <a:avLst/>
          </a:prstGeom>
        </p:spPr>
      </p:pic>
    </p:spTree>
    <p:extLst>
      <p:ext uri="{BB962C8B-B14F-4D97-AF65-F5344CB8AC3E}">
        <p14:creationId xmlns:p14="http://schemas.microsoft.com/office/powerpoint/2010/main" val="245226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1295401"/>
            <a:ext cx="7543800" cy="680397"/>
          </a:xfrm>
        </p:spPr>
        <p:txBody>
          <a:bodyPr>
            <a:normAutofit fontScale="90000"/>
          </a:bodyPr>
          <a:lstStyle/>
          <a:p>
            <a:r>
              <a:rPr lang="en-US" altLang="zh-CN" dirty="0"/>
              <a:t>Logistics</a:t>
            </a:r>
            <a:r>
              <a:rPr lang="zh-CN" altLang="en-US" dirty="0"/>
              <a:t>回归：决策</a:t>
            </a:r>
            <a:endParaRPr lang="en-US" dirty="0"/>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600201" y="2362201"/>
            <a:ext cx="5684517" cy="1470819"/>
          </a:xfrm>
          <a:prstGeom prst="rect">
            <a:avLst/>
          </a:prstGeom>
        </p:spPr>
      </p:pic>
      <p:sp>
        <p:nvSpPr>
          <p:cNvPr id="3" name="TextBox 2">
            <a:extLst>
              <a:ext uri="{FF2B5EF4-FFF2-40B4-BE49-F238E27FC236}">
                <a16:creationId xmlns:a16="http://schemas.microsoft.com/office/drawing/2014/main" id="{DAD54E96-8FBE-DE4B-9D80-8A35B738F321}"/>
              </a:ext>
            </a:extLst>
          </p:cNvPr>
          <p:cNvSpPr txBox="1"/>
          <p:nvPr/>
        </p:nvSpPr>
        <p:spPr>
          <a:xfrm>
            <a:off x="1302515" y="4343401"/>
            <a:ext cx="3031599" cy="461665"/>
          </a:xfrm>
          <a:prstGeom prst="rect">
            <a:avLst/>
          </a:prstGeom>
          <a:noFill/>
        </p:spPr>
        <p:txBody>
          <a:bodyPr wrap="none" rtlCol="0">
            <a:spAutoFit/>
          </a:bodyPr>
          <a:lstStyle/>
          <a:p>
            <a:r>
              <a:rPr lang="zh-CN" altLang="en-US" sz="2400" dirty="0">
                <a:latin typeface="KaiTi" panose="02010609060101010101" pitchFamily="49" charset="-122"/>
                <a:ea typeface="KaiTi" panose="02010609060101010101" pitchFamily="49" charset="-122"/>
              </a:rPr>
              <a:t>这里</a:t>
            </a:r>
            <a:r>
              <a:rPr lang="en-US" sz="2400" dirty="0">
                <a:latin typeface="+mn-lt"/>
                <a:ea typeface="KaiTi" panose="02010609060101010101" pitchFamily="49" charset="-122"/>
              </a:rPr>
              <a:t>0.5</a:t>
            </a:r>
            <a:r>
              <a:rPr lang="zh-CN" altLang="en-US" sz="2400" dirty="0">
                <a:latin typeface="KaiTi" panose="02010609060101010101" pitchFamily="49" charset="-122"/>
                <a:ea typeface="KaiTi" panose="02010609060101010101" pitchFamily="49" charset="-122"/>
              </a:rPr>
              <a:t>称为决策边界</a:t>
            </a:r>
            <a:endParaRPr lang="en-US" sz="24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98552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zh-CN" altLang="en-US" sz="3600" dirty="0"/>
              <a:t>文本分类</a:t>
            </a:r>
            <a:endParaRPr lang="en-US" sz="3600" dirty="0"/>
          </a:p>
        </p:txBody>
      </p:sp>
      <p:sp>
        <p:nvSpPr>
          <p:cNvPr id="23555" name="Rectangle 3"/>
          <p:cNvSpPr>
            <a:spLocks noGrp="1" noChangeArrowheads="1"/>
          </p:cNvSpPr>
          <p:nvPr>
            <p:ph sz="quarter" idx="1"/>
          </p:nvPr>
        </p:nvSpPr>
        <p:spPr>
          <a:xfrm>
            <a:off x="831056" y="1988840"/>
            <a:ext cx="7467600" cy="3714750"/>
          </a:xfrm>
        </p:spPr>
        <p:txBody>
          <a:bodyPr/>
          <a:lstStyle/>
          <a:p>
            <a:r>
              <a:rPr lang="zh-CN" altLang="en-US" sz="2800" dirty="0">
                <a:latin typeface="Calibri" charset="0"/>
              </a:rPr>
              <a:t>主题分类</a:t>
            </a:r>
            <a:endParaRPr lang="en-US" sz="2800" dirty="0">
              <a:latin typeface="Calibri" charset="0"/>
            </a:endParaRPr>
          </a:p>
          <a:p>
            <a:r>
              <a:rPr lang="zh-CN" altLang="en-US" sz="2800" dirty="0">
                <a:latin typeface="Calibri" charset="0"/>
              </a:rPr>
              <a:t>垃圾文本检测</a:t>
            </a:r>
            <a:endParaRPr lang="en-US" sz="2800" dirty="0">
              <a:latin typeface="Calibri" charset="0"/>
            </a:endParaRPr>
          </a:p>
          <a:p>
            <a:r>
              <a:rPr lang="zh-CN" altLang="en-US" sz="2800" dirty="0">
                <a:latin typeface="Calibri" charset="0"/>
              </a:rPr>
              <a:t>版权认证</a:t>
            </a:r>
            <a:endParaRPr lang="en-US" sz="2800" dirty="0">
              <a:latin typeface="Calibri" charset="0"/>
            </a:endParaRPr>
          </a:p>
          <a:p>
            <a:r>
              <a:rPr lang="zh-CN" altLang="en-US" sz="2800" dirty="0">
                <a:latin typeface="Calibri" charset="0"/>
              </a:rPr>
              <a:t>极性识别</a:t>
            </a:r>
            <a:endParaRPr lang="en-US" sz="2800" dirty="0">
              <a:latin typeface="Calibri" charset="0"/>
            </a:endParaRPr>
          </a:p>
          <a:p>
            <a:r>
              <a:rPr lang="zh-CN" altLang="en-US" sz="2800" dirty="0">
                <a:latin typeface="Calibri" charset="0"/>
              </a:rPr>
              <a:t>语种识别</a:t>
            </a:r>
            <a:endParaRPr lang="en-US" sz="2800" dirty="0">
              <a:latin typeface="Calibri" charset="0"/>
            </a:endParaRPr>
          </a:p>
          <a:p>
            <a:r>
              <a:rPr lang="zh-CN" altLang="en-US" sz="2800" dirty="0">
                <a:latin typeface="Calibri" charset="0"/>
              </a:rPr>
              <a:t>情感分析</a:t>
            </a:r>
            <a:endParaRPr lang="en-US" altLang="zh-CN" sz="2800" dirty="0">
              <a:latin typeface="Calibri" charset="0"/>
            </a:endParaRPr>
          </a:p>
          <a:p>
            <a:r>
              <a:rPr lang="en-US" sz="2800" dirty="0">
                <a:latin typeface="Calibri" charset="0"/>
              </a:rPr>
              <a:t>…</a:t>
            </a:r>
          </a:p>
        </p:txBody>
      </p:sp>
    </p:spTree>
    <p:extLst>
      <p:ext uri="{BB962C8B-B14F-4D97-AF65-F5344CB8AC3E}">
        <p14:creationId xmlns:p14="http://schemas.microsoft.com/office/powerpoint/2010/main" val="242309653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a:xfrm>
            <a:off x="-13546" y="770764"/>
            <a:ext cx="7467600" cy="742950"/>
          </a:xfrm>
        </p:spPr>
        <p:txBody>
          <a:bodyPr/>
          <a:lstStyle/>
          <a:p>
            <a:r>
              <a:rPr lang="en-US" altLang="zh-CN" dirty="0"/>
              <a:t>Sigmoid</a:t>
            </a:r>
            <a:r>
              <a:rPr lang="zh-CN" altLang="en-US" dirty="0"/>
              <a:t>函数</a:t>
            </a:r>
            <a:endParaRPr lang="en-US" dirty="0"/>
          </a:p>
        </p:txBody>
      </p:sp>
      <p:grpSp>
        <p:nvGrpSpPr>
          <p:cNvPr id="7" name="Group 6">
            <a:extLst>
              <a:ext uri="{FF2B5EF4-FFF2-40B4-BE49-F238E27FC236}">
                <a16:creationId xmlns:a16="http://schemas.microsoft.com/office/drawing/2014/main" id="{2AF12A42-A169-124C-83E6-7FE227E2D844}"/>
              </a:ext>
            </a:extLst>
          </p:cNvPr>
          <p:cNvGrpSpPr/>
          <p:nvPr/>
        </p:nvGrpSpPr>
        <p:grpSpPr>
          <a:xfrm>
            <a:off x="625010" y="1814567"/>
            <a:ext cx="7970496" cy="3816857"/>
            <a:chOff x="685800" y="1244038"/>
            <a:chExt cx="7970496" cy="3816857"/>
          </a:xfrm>
        </p:grpSpPr>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2"/>
            <a:stretch>
              <a:fillRect/>
            </a:stretch>
          </p:blipFill>
          <p:spPr>
            <a:xfrm>
              <a:off x="685800" y="1244038"/>
              <a:ext cx="7970496" cy="3816857"/>
            </a:xfrm>
            <a:prstGeom prst="rect">
              <a:avLst/>
            </a:prstGeom>
            <a:ln>
              <a:noFill/>
            </a:ln>
          </p:spPr>
        </p:pic>
        <p:sp>
          <p:nvSpPr>
            <p:cNvPr id="3" name="Rectangle 2">
              <a:extLst>
                <a:ext uri="{FF2B5EF4-FFF2-40B4-BE49-F238E27FC236}">
                  <a16:creationId xmlns:a16="http://schemas.microsoft.com/office/drawing/2014/main" id="{B4F5679F-01C2-1542-9FCF-DE147F85918C}"/>
                </a:ext>
              </a:extLst>
            </p:cNvPr>
            <p:cNvSpPr/>
            <p:nvPr/>
          </p:nvSpPr>
          <p:spPr>
            <a:xfrm>
              <a:off x="1412111" y="2375503"/>
              <a:ext cx="2514600"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72B19C2B-25B7-FE40-89D4-2D049B1683CF}"/>
              </a:ext>
            </a:extLst>
          </p:cNvPr>
          <p:cNvSpPr/>
          <p:nvPr/>
        </p:nvSpPr>
        <p:spPr bwMode="auto">
          <a:xfrm>
            <a:off x="397108" y="3616218"/>
            <a:ext cx="8307054" cy="213557"/>
          </a:xfrm>
          <a:custGeom>
            <a:avLst/>
            <a:gdLst>
              <a:gd name="connsiteX0" fmla="*/ 112178 w 8307054"/>
              <a:gd name="connsiteY0" fmla="*/ 201057 h 213557"/>
              <a:gd name="connsiteX1" fmla="*/ 170051 w 8307054"/>
              <a:gd name="connsiteY1" fmla="*/ 212632 h 213557"/>
              <a:gd name="connsiteX2" fmla="*/ 3850801 w 8307054"/>
              <a:gd name="connsiteY2" fmla="*/ 62161 h 213557"/>
              <a:gd name="connsiteX3" fmla="*/ 6767621 w 8307054"/>
              <a:gd name="connsiteY3" fmla="*/ 4287 h 213557"/>
              <a:gd name="connsiteX4" fmla="*/ 8307054 w 8307054"/>
              <a:gd name="connsiteY4" fmla="*/ 4287 h 213557"/>
              <a:gd name="connsiteX5" fmla="*/ 8307054 w 8307054"/>
              <a:gd name="connsiteY5" fmla="*/ 4287 h 213557"/>
              <a:gd name="connsiteX6" fmla="*/ 8307054 w 8307054"/>
              <a:gd name="connsiteY6" fmla="*/ 4287 h 2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7054" h="213557">
                <a:moveTo>
                  <a:pt x="112178" y="201057"/>
                </a:moveTo>
                <a:cubicBezTo>
                  <a:pt x="-170438" y="218419"/>
                  <a:pt x="170051" y="212632"/>
                  <a:pt x="170051" y="212632"/>
                </a:cubicBezTo>
                <a:lnTo>
                  <a:pt x="3850801" y="62161"/>
                </a:lnTo>
                <a:cubicBezTo>
                  <a:pt x="4950396" y="27437"/>
                  <a:pt x="6024912" y="13933"/>
                  <a:pt x="6767621" y="4287"/>
                </a:cubicBezTo>
                <a:cubicBezTo>
                  <a:pt x="7510330" y="-5359"/>
                  <a:pt x="8307054" y="4287"/>
                  <a:pt x="8307054" y="4287"/>
                </a:cubicBezTo>
                <a:lnTo>
                  <a:pt x="8307054" y="4287"/>
                </a:lnTo>
                <a:lnTo>
                  <a:pt x="8307054" y="4287"/>
                </a:lnTo>
              </a:path>
            </a:pathLst>
          </a:custGeom>
          <a:no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endParaRPr lang="en-US" sz="2400">
              <a:latin typeface="Lucida Sans" pitchFamily="-65" charset="0"/>
            </a:endParaRPr>
          </a:p>
        </p:txBody>
      </p:sp>
      <p:sp>
        <p:nvSpPr>
          <p:cNvPr id="15" name="Freeform 14">
            <a:extLst>
              <a:ext uri="{FF2B5EF4-FFF2-40B4-BE49-F238E27FC236}">
                <a16:creationId xmlns:a16="http://schemas.microsoft.com/office/drawing/2014/main" id="{6030D76F-4213-4D4E-9677-2229D8A905A5}"/>
              </a:ext>
            </a:extLst>
          </p:cNvPr>
          <p:cNvSpPr/>
          <p:nvPr/>
        </p:nvSpPr>
        <p:spPr bwMode="auto">
          <a:xfrm>
            <a:off x="4375230" y="3470034"/>
            <a:ext cx="474724" cy="486137"/>
          </a:xfrm>
          <a:custGeom>
            <a:avLst/>
            <a:gdLst>
              <a:gd name="connsiteX0" fmla="*/ 162046 w 474724"/>
              <a:gd name="connsiteY0" fmla="*/ 0 h 486137"/>
              <a:gd name="connsiteX1" fmla="*/ 81023 w 474724"/>
              <a:gd name="connsiteY1" fmla="*/ 46299 h 486137"/>
              <a:gd name="connsiteX2" fmla="*/ 69448 w 474724"/>
              <a:gd name="connsiteY2" fmla="*/ 81023 h 486137"/>
              <a:gd name="connsiteX3" fmla="*/ 46299 w 474724"/>
              <a:gd name="connsiteY3" fmla="*/ 115747 h 486137"/>
              <a:gd name="connsiteX4" fmla="*/ 23150 w 474724"/>
              <a:gd name="connsiteY4" fmla="*/ 185195 h 486137"/>
              <a:gd name="connsiteX5" fmla="*/ 0 w 474724"/>
              <a:gd name="connsiteY5" fmla="*/ 277793 h 486137"/>
              <a:gd name="connsiteX6" fmla="*/ 34724 w 474724"/>
              <a:gd name="connsiteY6" fmla="*/ 428264 h 486137"/>
              <a:gd name="connsiteX7" fmla="*/ 69448 w 474724"/>
              <a:gd name="connsiteY7" fmla="*/ 439838 h 486137"/>
              <a:gd name="connsiteX8" fmla="*/ 104173 w 474724"/>
              <a:gd name="connsiteY8" fmla="*/ 462988 h 486137"/>
              <a:gd name="connsiteX9" fmla="*/ 185195 w 474724"/>
              <a:gd name="connsiteY9" fmla="*/ 486137 h 486137"/>
              <a:gd name="connsiteX10" fmla="*/ 324092 w 474724"/>
              <a:gd name="connsiteY10" fmla="*/ 474562 h 486137"/>
              <a:gd name="connsiteX11" fmla="*/ 381965 w 474724"/>
              <a:gd name="connsiteY11" fmla="*/ 439838 h 486137"/>
              <a:gd name="connsiteX12" fmla="*/ 451413 w 474724"/>
              <a:gd name="connsiteY12" fmla="*/ 381965 h 486137"/>
              <a:gd name="connsiteX13" fmla="*/ 474562 w 474724"/>
              <a:gd name="connsiteY13" fmla="*/ 312517 h 486137"/>
              <a:gd name="connsiteX14" fmla="*/ 462988 w 474724"/>
              <a:gd name="connsiteY14" fmla="*/ 173621 h 486137"/>
              <a:gd name="connsiteX15" fmla="*/ 405114 w 474724"/>
              <a:gd name="connsiteY15" fmla="*/ 92598 h 486137"/>
              <a:gd name="connsiteX16" fmla="*/ 381965 w 474724"/>
              <a:gd name="connsiteY16" fmla="*/ 69448 h 486137"/>
              <a:gd name="connsiteX17" fmla="*/ 312517 w 474724"/>
              <a:gd name="connsiteY17" fmla="*/ 46299 h 486137"/>
              <a:gd name="connsiteX18" fmla="*/ 162046 w 474724"/>
              <a:gd name="connsiteY18" fmla="*/ 0 h 4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4724" h="486137">
                <a:moveTo>
                  <a:pt x="162046" y="0"/>
                </a:moveTo>
                <a:cubicBezTo>
                  <a:pt x="123464" y="0"/>
                  <a:pt x="104433" y="25816"/>
                  <a:pt x="81023" y="46299"/>
                </a:cubicBezTo>
                <a:cubicBezTo>
                  <a:pt x="71841" y="54333"/>
                  <a:pt x="74904" y="70110"/>
                  <a:pt x="69448" y="81023"/>
                </a:cubicBezTo>
                <a:cubicBezTo>
                  <a:pt x="63227" y="93465"/>
                  <a:pt x="51949" y="103035"/>
                  <a:pt x="46299" y="115747"/>
                </a:cubicBezTo>
                <a:cubicBezTo>
                  <a:pt x="36389" y="138045"/>
                  <a:pt x="30866" y="162046"/>
                  <a:pt x="23150" y="185195"/>
                </a:cubicBezTo>
                <a:cubicBezTo>
                  <a:pt x="5353" y="238587"/>
                  <a:pt x="13969" y="207949"/>
                  <a:pt x="0" y="277793"/>
                </a:cubicBezTo>
                <a:cubicBezTo>
                  <a:pt x="3488" y="312668"/>
                  <a:pt x="-6535" y="395257"/>
                  <a:pt x="34724" y="428264"/>
                </a:cubicBezTo>
                <a:cubicBezTo>
                  <a:pt x="44251" y="435886"/>
                  <a:pt x="57873" y="435980"/>
                  <a:pt x="69448" y="439838"/>
                </a:cubicBezTo>
                <a:cubicBezTo>
                  <a:pt x="81023" y="447555"/>
                  <a:pt x="91730" y="456767"/>
                  <a:pt x="104173" y="462988"/>
                </a:cubicBezTo>
                <a:cubicBezTo>
                  <a:pt x="120773" y="471288"/>
                  <a:pt x="170367" y="482430"/>
                  <a:pt x="185195" y="486137"/>
                </a:cubicBezTo>
                <a:cubicBezTo>
                  <a:pt x="231494" y="482279"/>
                  <a:pt x="278040" y="480702"/>
                  <a:pt x="324092" y="474562"/>
                </a:cubicBezTo>
                <a:cubicBezTo>
                  <a:pt x="366307" y="468934"/>
                  <a:pt x="352749" y="463211"/>
                  <a:pt x="381965" y="439838"/>
                </a:cubicBezTo>
                <a:cubicBezTo>
                  <a:pt x="462545" y="375373"/>
                  <a:pt x="368921" y="464457"/>
                  <a:pt x="451413" y="381965"/>
                </a:cubicBezTo>
                <a:cubicBezTo>
                  <a:pt x="459129" y="358816"/>
                  <a:pt x="476588" y="336834"/>
                  <a:pt x="474562" y="312517"/>
                </a:cubicBezTo>
                <a:cubicBezTo>
                  <a:pt x="470704" y="266218"/>
                  <a:pt x="469128" y="219673"/>
                  <a:pt x="462988" y="173621"/>
                </a:cubicBezTo>
                <a:cubicBezTo>
                  <a:pt x="457303" y="130983"/>
                  <a:pt x="437157" y="124641"/>
                  <a:pt x="405114" y="92598"/>
                </a:cubicBezTo>
                <a:cubicBezTo>
                  <a:pt x="397398" y="84881"/>
                  <a:pt x="392318" y="72899"/>
                  <a:pt x="381965" y="69448"/>
                </a:cubicBezTo>
                <a:lnTo>
                  <a:pt x="312517" y="46299"/>
                </a:lnTo>
                <a:cubicBezTo>
                  <a:pt x="233868" y="20083"/>
                  <a:pt x="200628" y="0"/>
                  <a:pt x="162046" y="0"/>
                </a:cubicBezTo>
                <a:close/>
              </a:path>
            </a:pathLst>
          </a:custGeom>
          <a:noFill/>
          <a:ln w="317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endParaRPr lang="en-US" sz="2400">
              <a:latin typeface="Lucida Sans" pitchFamily="-65" charset="0"/>
            </a:endParaRPr>
          </a:p>
        </p:txBody>
      </p:sp>
      <p:sp>
        <p:nvSpPr>
          <p:cNvPr id="16" name="Rectangle 15">
            <a:extLst>
              <a:ext uri="{FF2B5EF4-FFF2-40B4-BE49-F238E27FC236}">
                <a16:creationId xmlns:a16="http://schemas.microsoft.com/office/drawing/2014/main" id="{64107E57-1F3A-0548-BCB7-A16BB7DB0707}"/>
              </a:ext>
            </a:extLst>
          </p:cNvPr>
          <p:cNvSpPr/>
          <p:nvPr/>
        </p:nvSpPr>
        <p:spPr>
          <a:xfrm>
            <a:off x="4375230" y="5480359"/>
            <a:ext cx="474724" cy="24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04823CD-D996-F549-8F74-DDA4A8F59403}"/>
              </a:ext>
            </a:extLst>
          </p:cNvPr>
          <p:cNvSpPr txBox="1"/>
          <p:nvPr/>
        </p:nvSpPr>
        <p:spPr>
          <a:xfrm>
            <a:off x="4214155" y="5388489"/>
            <a:ext cx="1184940" cy="523220"/>
          </a:xfrm>
          <a:prstGeom prst="rect">
            <a:avLst/>
          </a:prstGeom>
          <a:noFill/>
        </p:spPr>
        <p:txBody>
          <a:bodyPr wrap="none" rtlCol="0">
            <a:spAutoFit/>
          </a:bodyPr>
          <a:lstStyle/>
          <a:p>
            <a:r>
              <a:rPr lang="en-US" sz="2800" dirty="0" err="1">
                <a:latin typeface="+mn-lt"/>
              </a:rPr>
              <a:t>wx</a:t>
            </a:r>
            <a:r>
              <a:rPr lang="en-US" sz="2800" dirty="0">
                <a:latin typeface="+mn-lt"/>
              </a:rPr>
              <a:t> + b</a:t>
            </a:r>
          </a:p>
        </p:txBody>
      </p:sp>
      <p:pic>
        <p:nvPicPr>
          <p:cNvPr id="18" name="Picture 17">
            <a:extLst>
              <a:ext uri="{FF2B5EF4-FFF2-40B4-BE49-F238E27FC236}">
                <a16:creationId xmlns:a16="http://schemas.microsoft.com/office/drawing/2014/main" id="{740A2127-1D6D-1F41-B9FC-0C367C6CADCD}"/>
              </a:ext>
            </a:extLst>
          </p:cNvPr>
          <p:cNvPicPr>
            <a:picLocks noChangeAspect="1"/>
          </p:cNvPicPr>
          <p:nvPr/>
        </p:nvPicPr>
        <p:blipFill>
          <a:blip r:embed="rId3"/>
          <a:stretch>
            <a:fillRect/>
          </a:stretch>
        </p:blipFill>
        <p:spPr>
          <a:xfrm>
            <a:off x="5105401" y="763228"/>
            <a:ext cx="4708667" cy="1797201"/>
          </a:xfrm>
          <a:prstGeom prst="rect">
            <a:avLst/>
          </a:prstGeom>
        </p:spPr>
      </p:pic>
      <p:sp>
        <p:nvSpPr>
          <p:cNvPr id="19" name="Rectangle 18">
            <a:extLst>
              <a:ext uri="{FF2B5EF4-FFF2-40B4-BE49-F238E27FC236}">
                <a16:creationId xmlns:a16="http://schemas.microsoft.com/office/drawing/2014/main" id="{4A1A31B3-A413-5440-9DE5-027C83B38D29}"/>
              </a:ext>
            </a:extLst>
          </p:cNvPr>
          <p:cNvSpPr/>
          <p:nvPr/>
        </p:nvSpPr>
        <p:spPr>
          <a:xfrm>
            <a:off x="277974" y="3420231"/>
            <a:ext cx="636426"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561F822-B7C3-874E-AC15-CC13945AC801}"/>
              </a:ext>
            </a:extLst>
          </p:cNvPr>
          <p:cNvCxnSpPr/>
          <p:nvPr/>
        </p:nvCxnSpPr>
        <p:spPr bwMode="auto">
          <a:xfrm>
            <a:off x="304800" y="3665115"/>
            <a:ext cx="8534400" cy="0"/>
          </a:xfrm>
          <a:prstGeom prst="line">
            <a:avLst/>
          </a:prstGeom>
          <a:gradFill rotWithShape="0">
            <a:gsLst>
              <a:gs pos="0">
                <a:srgbClr val="A50021"/>
              </a:gs>
              <a:gs pos="100000">
                <a:schemeClr val="tx1"/>
              </a:gs>
            </a:gsLst>
            <a:lin ang="0" scaled="1"/>
          </a:gradFill>
          <a:ln w="44450" cap="flat" cmpd="sng" algn="ctr">
            <a:solidFill>
              <a:srgbClr val="C00000"/>
            </a:solidFill>
            <a:prstDash val="sysDash"/>
            <a:miter lim="800000"/>
            <a:headEnd type="none" w="med" len="med"/>
            <a:tailEnd type="none" w="med" len="med"/>
          </a:ln>
          <a:effectLst/>
        </p:spPr>
      </p:cxnSp>
      <p:sp>
        <p:nvSpPr>
          <p:cNvPr id="20" name="TextBox 19">
            <a:extLst>
              <a:ext uri="{FF2B5EF4-FFF2-40B4-BE49-F238E27FC236}">
                <a16:creationId xmlns:a16="http://schemas.microsoft.com/office/drawing/2014/main" id="{96F28C9A-0A39-5C44-AD33-B22BEC536C62}"/>
              </a:ext>
            </a:extLst>
          </p:cNvPr>
          <p:cNvSpPr txBox="1"/>
          <p:nvPr/>
        </p:nvSpPr>
        <p:spPr>
          <a:xfrm>
            <a:off x="68608" y="2107506"/>
            <a:ext cx="1186543" cy="523220"/>
          </a:xfrm>
          <a:prstGeom prst="rect">
            <a:avLst/>
          </a:prstGeom>
          <a:noFill/>
        </p:spPr>
        <p:txBody>
          <a:bodyPr wrap="none" rtlCol="0">
            <a:spAutoFit/>
          </a:bodyPr>
          <a:lstStyle/>
          <a:p>
            <a:r>
              <a:rPr lang="en-US" sz="2800" dirty="0">
                <a:latin typeface="+mn-lt"/>
              </a:rPr>
              <a:t>P(y=1)</a:t>
            </a:r>
          </a:p>
        </p:txBody>
      </p:sp>
      <p:sp>
        <p:nvSpPr>
          <p:cNvPr id="23" name="Rectangle 22">
            <a:extLst>
              <a:ext uri="{FF2B5EF4-FFF2-40B4-BE49-F238E27FC236}">
                <a16:creationId xmlns:a16="http://schemas.microsoft.com/office/drawing/2014/main" id="{0010A606-923C-244A-9E2F-50E83BEDD50E}"/>
              </a:ext>
            </a:extLst>
          </p:cNvPr>
          <p:cNvSpPr/>
          <p:nvPr/>
        </p:nvSpPr>
        <p:spPr bwMode="auto">
          <a:xfrm>
            <a:off x="4652998" y="2090765"/>
            <a:ext cx="4213028" cy="3200400"/>
          </a:xfrm>
          <a:prstGeom prst="rect">
            <a:avLst/>
          </a:prstGeom>
          <a:solidFill>
            <a:schemeClr val="accent2">
              <a:lumMod val="40000"/>
              <a:lumOff val="60000"/>
              <a:alpha val="34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1" hangingPunct="1"/>
            <a:endParaRPr lang="en-US" sz="2400">
              <a:latin typeface="Lucida Sans" pitchFamily="-65" charset="0"/>
            </a:endParaRPr>
          </a:p>
        </p:txBody>
      </p:sp>
    </p:spTree>
    <p:extLst>
      <p:ext uri="{BB962C8B-B14F-4D97-AF65-F5344CB8AC3E}">
        <p14:creationId xmlns:p14="http://schemas.microsoft.com/office/powerpoint/2010/main" val="87952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1433183"/>
            <a:ext cx="7543800" cy="680397"/>
          </a:xfrm>
        </p:spPr>
        <p:txBody>
          <a:bodyPr>
            <a:normAutofit fontScale="90000"/>
          </a:bodyPr>
          <a:lstStyle/>
          <a:p>
            <a:r>
              <a:rPr lang="en-US" altLang="zh-CN" dirty="0"/>
              <a:t>Logistics</a:t>
            </a:r>
            <a:r>
              <a:rPr lang="zh-CN" altLang="en-US" dirty="0"/>
              <a:t>回归：分类决策</a:t>
            </a:r>
            <a:endParaRPr lang="en-US" dirty="0"/>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52401" y="2743201"/>
            <a:ext cx="5684517" cy="1470819"/>
          </a:xfrm>
          <a:prstGeom prst="rect">
            <a:avLst/>
          </a:prstGeom>
        </p:spPr>
      </p:pic>
      <p:sp>
        <p:nvSpPr>
          <p:cNvPr id="3" name="TextBox 2">
            <a:extLst>
              <a:ext uri="{FF2B5EF4-FFF2-40B4-BE49-F238E27FC236}">
                <a16:creationId xmlns:a16="http://schemas.microsoft.com/office/drawing/2014/main" id="{954B33F4-F8C2-6C41-81BF-2E682B84AEFE}"/>
              </a:ext>
            </a:extLst>
          </p:cNvPr>
          <p:cNvSpPr txBox="1"/>
          <p:nvPr/>
        </p:nvSpPr>
        <p:spPr>
          <a:xfrm>
            <a:off x="5522429" y="2923125"/>
            <a:ext cx="2473754"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&gt; 0</a:t>
            </a:r>
          </a:p>
        </p:txBody>
      </p:sp>
      <p:sp>
        <p:nvSpPr>
          <p:cNvPr id="4" name="TextBox 3">
            <a:extLst>
              <a:ext uri="{FF2B5EF4-FFF2-40B4-BE49-F238E27FC236}">
                <a16:creationId xmlns:a16="http://schemas.microsoft.com/office/drawing/2014/main" id="{9A1E9240-84DA-3740-A782-131A1694D5F4}"/>
              </a:ext>
            </a:extLst>
          </p:cNvPr>
          <p:cNvSpPr txBox="1"/>
          <p:nvPr/>
        </p:nvSpPr>
        <p:spPr>
          <a:xfrm>
            <a:off x="5511479" y="3501970"/>
            <a:ext cx="2467342"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 0</a:t>
            </a:r>
          </a:p>
        </p:txBody>
      </p:sp>
    </p:spTree>
    <p:extLst>
      <p:ext uri="{BB962C8B-B14F-4D97-AF65-F5344CB8AC3E}">
        <p14:creationId xmlns:p14="http://schemas.microsoft.com/office/powerpoint/2010/main" val="3887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Logistics</a:t>
            </a:r>
            <a:r>
              <a:rPr lang="zh-CN" altLang="en-US" dirty="0"/>
              <a:t>回归</a:t>
            </a:r>
          </a:p>
        </p:txBody>
      </p:sp>
      <p:sp>
        <p:nvSpPr>
          <p:cNvPr id="13315" name="Rectangle 3"/>
          <p:cNvSpPr>
            <a:spLocks noGrp="1" noChangeArrowheads="1"/>
          </p:cNvSpPr>
          <p:nvPr>
            <p:ph type="body" idx="1"/>
          </p:nvPr>
        </p:nvSpPr>
        <p:spPr/>
        <p:txBody>
          <a:bodyPr/>
          <a:lstStyle/>
          <a:p>
            <a:pPr eaLnBrk="1" hangingPunct="1"/>
            <a:r>
              <a:rPr lang="en-US" altLang="zh-CN" sz="2800" b="1" dirty="0"/>
              <a:t>6.5.1 </a:t>
            </a:r>
            <a:r>
              <a:rPr lang="en" altLang="zh-CN" sz="2800" b="1" dirty="0"/>
              <a:t>Logistics</a:t>
            </a:r>
            <a:r>
              <a:rPr lang="zh-CN" altLang="en-US" sz="2800" b="1" dirty="0"/>
              <a:t>回归模型</a:t>
            </a:r>
          </a:p>
          <a:p>
            <a:pPr eaLnBrk="1" hangingPunct="1"/>
            <a:r>
              <a:rPr lang="en-US" altLang="zh-CN" sz="2800" b="1" dirty="0">
                <a:solidFill>
                  <a:srgbClr val="B2B2B2"/>
                </a:solidFill>
              </a:rPr>
              <a:t>6.5.2 Logistics</a:t>
            </a:r>
            <a:r>
              <a:rPr lang="zh-CN" altLang="en-US" sz="2800" b="1" dirty="0">
                <a:solidFill>
                  <a:srgbClr val="B2B2B2"/>
                </a:solidFill>
              </a:rPr>
              <a:t>回归模型概率解释</a:t>
            </a:r>
            <a:endParaRPr lang="en-US" altLang="zh-CN" sz="2800" b="1" dirty="0">
              <a:solidFill>
                <a:srgbClr val="B2B2B2"/>
              </a:solidFill>
            </a:endParaRPr>
          </a:p>
          <a:p>
            <a:pPr eaLnBrk="1" hangingPunct="1"/>
            <a:r>
              <a:rPr lang="en-US" altLang="zh-CN" sz="2800" b="1" dirty="0"/>
              <a:t>6.5.3</a:t>
            </a:r>
            <a:r>
              <a:rPr lang="zh-CN" altLang="en-US" sz="2800" b="1" dirty="0"/>
              <a:t> </a:t>
            </a:r>
            <a:r>
              <a:rPr lang="en" altLang="zh-CN" sz="2800" b="1" dirty="0"/>
              <a:t>Logistics</a:t>
            </a:r>
            <a:r>
              <a:rPr lang="zh-CN" altLang="en-US" sz="2800" b="1" dirty="0"/>
              <a:t>回归学习</a:t>
            </a:r>
          </a:p>
          <a:p>
            <a:pPr eaLnBrk="1" hangingPunct="1"/>
            <a:r>
              <a:rPr lang="en-US" altLang="zh-CN" sz="2800" b="1" dirty="0"/>
              <a:t>6.5.4 </a:t>
            </a:r>
            <a:r>
              <a:rPr lang="zh-CN" altLang="en-US" sz="2800" b="1" dirty="0"/>
              <a:t>多元</a:t>
            </a:r>
            <a:r>
              <a:rPr lang="en" altLang="zh-CN" sz="2800" b="1" dirty="0"/>
              <a:t>Logistics</a:t>
            </a:r>
            <a:r>
              <a:rPr lang="zh-CN" altLang="en-US" sz="2800" b="1" dirty="0"/>
              <a:t>回归</a:t>
            </a:r>
            <a:endParaRPr lang="en-US" altLang="zh-CN" sz="2800" b="1" dirty="0"/>
          </a:p>
        </p:txBody>
      </p:sp>
    </p:spTree>
    <p:extLst>
      <p:ext uri="{BB962C8B-B14F-4D97-AF65-F5344CB8AC3E}">
        <p14:creationId xmlns:p14="http://schemas.microsoft.com/office/powerpoint/2010/main" val="915055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D15C4-47CF-4A47-9063-B55687013B7E}"/>
              </a:ext>
            </a:extLst>
          </p:cNvPr>
          <p:cNvSpPr>
            <a:spLocks noGrp="1"/>
          </p:cNvSpPr>
          <p:nvPr>
            <p:ph type="title"/>
          </p:nvPr>
        </p:nvSpPr>
        <p:spPr/>
        <p:txBody>
          <a:bodyPr/>
          <a:lstStyle/>
          <a:p>
            <a:r>
              <a:rPr lang="en-US" altLang="zh-CN" dirty="0"/>
              <a:t>logistics</a:t>
            </a:r>
            <a:r>
              <a:rPr lang="zh-CN" altLang="en-US" dirty="0"/>
              <a:t>回归：二元</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6C42817-9DEA-4E19-9A9B-44019CBC9F00}"/>
                  </a:ext>
                </a:extLst>
              </p:cNvPr>
              <p:cNvSpPr>
                <a:spLocks noGrp="1"/>
              </p:cNvSpPr>
              <p:nvPr>
                <p:ph idx="1"/>
              </p:nvPr>
            </p:nvSpPr>
            <p:spPr/>
            <p:txBody>
              <a:bodyPr/>
              <a:lstStyle/>
              <a:p>
                <a:r>
                  <a:rPr lang="zh-CN" altLang="en-US" dirty="0"/>
                  <a:t>鉴别模型 </a:t>
                </a:r>
                <a:endParaRPr lang="en-US" altLang="zh-CN" dirty="0"/>
              </a:p>
              <a:p>
                <a:pPr marL="0" indent="0">
                  <a:buNone/>
                </a:pPr>
                <a:r>
                  <a:rPr lang="en-US" altLang="zh-CN" sz="2800" dirty="0">
                    <a:solidFill>
                      <a:srgbClr val="000000"/>
                    </a:solidFill>
                  </a:rPr>
                  <a:t>        </a:t>
                </a:r>
                <a:r>
                  <a:rPr lang="zh-CN" altLang="en-US" sz="2800" dirty="0"/>
                  <a:t>类别 </a:t>
                </a:r>
                <a:r>
                  <a:rPr lang="en-US" altLang="zh-CN" sz="2800" dirty="0"/>
                  <a:t>1</a:t>
                </a:r>
                <a:r>
                  <a:rPr lang="zh-CN" altLang="en-US" sz="2800" dirty="0"/>
                  <a:t>  </a:t>
                </a:r>
                <a14:m>
                  <m:oMath xmlns:m="http://schemas.openxmlformats.org/officeDocument/2006/math">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smtClean="0">
                                <a:solidFill>
                                  <a:srgbClr val="000000"/>
                                </a:solidFill>
                                <a:latin typeface="Cambria Math" panose="02040503050406030204" pitchFamily="18" charset="0"/>
                              </a:rPr>
                            </m:ctrlPr>
                          </m:sSubPr>
                          <m:e>
                            <m:r>
                              <a:rPr lang="en-US" altLang="zh-CN" sz="2800" b="0" i="1" smtClean="0">
                                <a:solidFill>
                                  <a:srgbClr val="000000"/>
                                </a:solidFill>
                                <a:latin typeface="Cambria Math" panose="02040503050406030204" pitchFamily="18" charset="0"/>
                              </a:rPr>
                              <m:t>𝑐</m:t>
                            </m:r>
                          </m:e>
                          <m:sub>
                            <m:r>
                              <a:rPr lang="en-US" altLang="zh-CN" sz="2800" b="0" i="1" smtClean="0">
                                <a:solidFill>
                                  <a:srgbClr val="000000"/>
                                </a:solidFill>
                                <a:latin typeface="Cambria Math" panose="02040503050406030204" pitchFamily="18" charset="0"/>
                              </a:rPr>
                              <m:t>1</m:t>
                            </m:r>
                          </m:sub>
                        </m:sSub>
                        <m:r>
                          <a:rPr lang="en-US" altLang="zh-CN" sz="2800" i="1">
                            <a:solidFill>
                              <a:srgbClr val="000000"/>
                            </a:solidFill>
                            <a:latin typeface="Cambria Math" panose="02040503050406030204" pitchFamily="18" charset="0"/>
                          </a:rPr>
                          <m:t>|</m:t>
                        </m:r>
                        <m:r>
                          <a:rPr lang="en-US" altLang="zh-CN" sz="2800" i="1" smtClean="0">
                            <a:solidFill>
                              <a:srgbClr val="000000"/>
                            </a:solidFill>
                            <a:latin typeface="Cambria Math" panose="02040503050406030204" pitchFamily="18" charset="0"/>
                          </a:rPr>
                          <m:t>𝑑</m:t>
                        </m:r>
                      </m:e>
                    </m:d>
                  </m:oMath>
                </a14:m>
                <a:r>
                  <a:rPr lang="zh-CN" altLang="en-US" sz="2800" dirty="0"/>
                  <a:t>     </a:t>
                </a:r>
                <a:endParaRPr lang="en-US" altLang="zh-CN" sz="2800" dirty="0"/>
              </a:p>
              <a:p>
                <a:pPr marL="0" indent="0">
                  <a:buNone/>
                </a:pPr>
                <a:r>
                  <a:rPr lang="en-US" altLang="zh-CN" sz="2800" dirty="0"/>
                  <a:t>        </a:t>
                </a:r>
                <a:r>
                  <a:rPr lang="zh-CN" altLang="en-US" sz="2800" dirty="0"/>
                  <a:t>类别 </a:t>
                </a:r>
                <a:r>
                  <a:rPr lang="en-US" altLang="zh-CN" sz="2800" dirty="0"/>
                  <a:t>2</a:t>
                </a:r>
                <a:r>
                  <a:rPr lang="zh-CN" altLang="en-US" sz="2800" dirty="0"/>
                  <a:t>  </a:t>
                </a:r>
                <a14:m>
                  <m:oMath xmlns:m="http://schemas.openxmlformats.org/officeDocument/2006/math">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smtClean="0">
                                <a:solidFill>
                                  <a:srgbClr val="000000"/>
                                </a:solidFill>
                                <a:latin typeface="Cambria Math" panose="02040503050406030204" pitchFamily="18" charset="0"/>
                              </a:rPr>
                            </m:ctrlPr>
                          </m:sSubPr>
                          <m:e>
                            <m:r>
                              <a:rPr lang="en-US" altLang="zh-CN" sz="2800" b="0" i="1" smtClean="0">
                                <a:solidFill>
                                  <a:srgbClr val="000000"/>
                                </a:solidFill>
                                <a:latin typeface="Cambria Math" panose="02040503050406030204" pitchFamily="18" charset="0"/>
                              </a:rPr>
                              <m:t>𝑐</m:t>
                            </m:r>
                          </m:e>
                          <m:sub>
                            <m:r>
                              <a:rPr lang="en-US" altLang="zh-CN" sz="2800" b="0" i="1" smtClean="0">
                                <a:solidFill>
                                  <a:srgbClr val="000000"/>
                                </a:solidFill>
                                <a:latin typeface="Cambria Math" panose="02040503050406030204" pitchFamily="18" charset="0"/>
                              </a:rPr>
                              <m:t>2</m:t>
                            </m:r>
                          </m:sub>
                        </m:sSub>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rPr>
                          <m:t>𝑑</m:t>
                        </m:r>
                      </m:e>
                    </m:d>
                  </m:oMath>
                </a14:m>
                <a:r>
                  <a:rPr lang="zh-CN" altLang="en-US" sz="2800" dirty="0"/>
                  <a:t> </a:t>
                </a:r>
                <a:endParaRPr lang="en-US" altLang="zh-CN" sz="2800" dirty="0"/>
              </a:p>
              <a:p>
                <a:pPr marL="0" indent="0">
                  <a:buNone/>
                </a:pPr>
                <a:r>
                  <a:rPr lang="en-US" altLang="zh-CN" sz="2800" dirty="0">
                    <a:solidFill>
                      <a:srgbClr val="000000"/>
                    </a:solidFill>
                  </a:rPr>
                  <a:t>      </a:t>
                </a:r>
                <a:endParaRPr lang="en-US" altLang="zh-CN" sz="2800" dirty="0"/>
              </a:p>
              <a:p>
                <a:pPr marL="0" indent="0">
                  <a:buNone/>
                </a:pPr>
                <a:r>
                  <a:rPr lang="en-US" altLang="zh-CN" sz="2800" dirty="0"/>
                  <a:t>     </a:t>
                </a:r>
              </a:p>
              <a:p>
                <a:pPr marL="0" indent="0">
                  <a:buNone/>
                </a:pPr>
                <a:endParaRPr lang="en-US" altLang="zh-CN" sz="2800" dirty="0"/>
              </a:p>
              <a:p>
                <a:pPr marL="0" indent="0">
                  <a:buNone/>
                </a:pPr>
                <a:endParaRPr lang="en-US" altLang="zh-CN" sz="2800" dirty="0"/>
              </a:p>
              <a:p>
                <a:pPr marL="0" indent="0">
                  <a:buNone/>
                </a:pPr>
                <a:r>
                  <a:rPr lang="zh-CN" altLang="en-US" sz="2800" dirty="0"/>
                  <a:t>其中</a:t>
                </a:r>
                <a14:m>
                  <m:oMath xmlns:m="http://schemas.openxmlformats.org/officeDocument/2006/math">
                    <m:r>
                      <a:rPr lang="en-US" altLang="zh-CN" sz="2800" i="1">
                        <a:solidFill>
                          <a:srgbClr val="000000"/>
                        </a:solidFill>
                        <a:latin typeface="Cambria Math" panose="02040503050406030204" pitchFamily="18" charset="0"/>
                        <a:ea typeface="Cambria Math" panose="02040503050406030204" pitchFamily="18" charset="0"/>
                      </a:rPr>
                      <m:t>𝑎</m:t>
                    </m:r>
                    <m:r>
                      <a:rPr lang="en-US" altLang="zh-CN" sz="2800">
                        <a:solidFill>
                          <a:srgbClr val="000000"/>
                        </a:solidFill>
                        <a:latin typeface="Cambria Math" panose="02040503050406030204" pitchFamily="18" charset="0"/>
                      </a:rPr>
                      <m:t>=</m:t>
                    </m:r>
                    <m:r>
                      <m:rPr>
                        <m:sty m:val="p"/>
                      </m:rPr>
                      <a:rPr lang="en-US" altLang="zh-CN" sz="2800">
                        <a:solidFill>
                          <a:srgbClr val="000000"/>
                        </a:solidFill>
                        <a:latin typeface="Cambria Math" panose="02040503050406030204" pitchFamily="18" charset="0"/>
                      </a:rPr>
                      <m:t>ln</m:t>
                    </m:r>
                    <m:f>
                      <m:fPr>
                        <m:ctrlPr>
                          <a:rPr lang="en-US" altLang="zh-CN" sz="2800" i="1">
                            <a:solidFill>
                              <a:srgbClr val="000000"/>
                            </a:solidFill>
                            <a:latin typeface="Cambria Math" panose="02040503050406030204" pitchFamily="18" charset="0"/>
                          </a:rPr>
                        </m:ctrlPr>
                      </m:fPr>
                      <m:num>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𝑑</m:t>
                            </m:r>
                            <m:r>
                              <a:rPr lang="en-US" altLang="zh-CN" sz="2800" i="1">
                                <a:solidFill>
                                  <a:srgbClr val="000000"/>
                                </a:solidFill>
                                <a:latin typeface="Cambria Math" panose="02040503050406030204" pitchFamily="18" charset="0"/>
                              </a:rPr>
                              <m:t>|</m:t>
                            </m:r>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num>
                      <m:den>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𝑑</m:t>
                            </m:r>
                            <m:r>
                              <a:rPr lang="en-US" altLang="zh-CN" sz="2800" i="1">
                                <a:solidFill>
                                  <a:srgbClr val="000000"/>
                                </a:solidFill>
                                <a:latin typeface="Cambria Math" panose="02040503050406030204" pitchFamily="18" charset="0"/>
                              </a:rPr>
                              <m:t>|</m:t>
                            </m:r>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2</m:t>
                                </m:r>
                              </m:sub>
                            </m:sSub>
                          </m:e>
                        </m:d>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2</m:t>
                                </m:r>
                              </m:sub>
                            </m:sSub>
                          </m:e>
                        </m:d>
                      </m:den>
                    </m:f>
                    <m:r>
                      <a:rPr lang="zh-CN" altLang="en-US" sz="2800" b="0" i="0" smtClean="0">
                        <a:solidFill>
                          <a:srgbClr val="000000"/>
                        </a:solidFill>
                        <a:latin typeface="Cambria Math" panose="02040503050406030204" pitchFamily="18" charset="0"/>
                      </a:rPr>
                      <m:t> </m:t>
                    </m:r>
                    <m:r>
                      <m:rPr>
                        <m:sty m:val="p"/>
                      </m:rPr>
                      <a:rPr lang="el-GR" altLang="zh-CN" sz="2800" i="1">
                        <a:solidFill>
                          <a:srgbClr val="000000"/>
                        </a:solidFill>
                        <a:latin typeface="Cambria Math" panose="02040503050406030204" pitchFamily="18" charset="0"/>
                        <a:ea typeface="Cambria Math" panose="02040503050406030204" pitchFamily="18" charset="0"/>
                      </a:rPr>
                      <m:t>σ</m:t>
                    </m:r>
                    <m:d>
                      <m:dPr>
                        <m:ctrlPr>
                          <a:rPr lang="el-GR" altLang="zh-CN" sz="2800" i="1">
                            <a:solidFill>
                              <a:srgbClr val="000000"/>
                            </a:solidFill>
                            <a:latin typeface="Cambria Math" panose="02040503050406030204" pitchFamily="18" charset="0"/>
                            <a:ea typeface="Cambria Math" panose="02040503050406030204" pitchFamily="18" charset="0"/>
                          </a:rPr>
                        </m:ctrlPr>
                      </m:dPr>
                      <m:e>
                        <m:r>
                          <a:rPr lang="en-US" altLang="zh-CN" sz="2800" i="1">
                            <a:solidFill>
                              <a:srgbClr val="000000"/>
                            </a:solidFill>
                            <a:latin typeface="Cambria Math" panose="02040503050406030204" pitchFamily="18" charset="0"/>
                            <a:ea typeface="Cambria Math" panose="02040503050406030204" pitchFamily="18" charset="0"/>
                          </a:rPr>
                          <m:t>𝑎</m:t>
                        </m:r>
                      </m:e>
                    </m:d>
                  </m:oMath>
                </a14:m>
                <a:r>
                  <a:rPr lang="zh-CN" altLang="en-US" sz="2800" dirty="0"/>
                  <a:t>为</a:t>
                </a:r>
                <a:r>
                  <a:rPr lang="en-US" altLang="zh-CN" sz="2800" dirty="0"/>
                  <a:t>sigmoid</a:t>
                </a:r>
                <a:r>
                  <a:rPr lang="zh-CN" altLang="en-US" sz="2800" dirty="0"/>
                  <a:t>函数</a:t>
                </a:r>
              </a:p>
              <a:p>
                <a:pPr marL="0" indent="0">
                  <a:buNone/>
                </a:pPr>
                <a:r>
                  <a:rPr lang="zh-CN" altLang="en-US" sz="2800" dirty="0"/>
                  <a:t> </a:t>
                </a:r>
                <a:endParaRPr lang="en-US" altLang="zh-CN" sz="2800" dirty="0"/>
              </a:p>
              <a:p>
                <a:pPr marL="0" indent="0">
                  <a:buNone/>
                </a:pPr>
                <a:r>
                  <a:rPr lang="en-US" altLang="zh-CN" sz="2800" dirty="0"/>
                  <a:t>             </a:t>
                </a:r>
                <a:endParaRPr lang="zh-CN" altLang="en-US" sz="2800" dirty="0"/>
              </a:p>
            </p:txBody>
          </p:sp>
        </mc:Choice>
        <mc:Fallback xmlns="">
          <p:sp>
            <p:nvSpPr>
              <p:cNvPr id="3" name="内容占位符 2">
                <a:extLst>
                  <a:ext uri="{FF2B5EF4-FFF2-40B4-BE49-F238E27FC236}">
                    <a16:creationId xmlns:a16="http://schemas.microsoft.com/office/drawing/2014/main" id="{D6C42817-9DEA-4E19-9A9B-44019CBC9F00}"/>
                  </a:ext>
                </a:extLst>
              </p:cNvPr>
              <p:cNvSpPr>
                <a:spLocks noGrp="1" noRot="1" noChangeAspect="1" noMove="1" noResize="1" noEditPoints="1" noAdjustHandles="1" noChangeArrowheads="1" noChangeShapeType="1" noTextEdit="1"/>
              </p:cNvSpPr>
              <p:nvPr>
                <p:ph idx="1"/>
              </p:nvPr>
            </p:nvSpPr>
            <p:spPr>
              <a:blipFill>
                <a:blip r:embed="rId2"/>
                <a:stretch>
                  <a:fillRect l="-1698" t="-1989" b="-17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5CE103E-BC97-41A8-AB83-D54902CA31BC}"/>
                  </a:ext>
                </a:extLst>
              </p:cNvPr>
              <p:cNvSpPr txBox="1"/>
              <p:nvPr/>
            </p:nvSpPr>
            <p:spPr>
              <a:xfrm>
                <a:off x="971600" y="3429000"/>
                <a:ext cx="6663819" cy="1611788"/>
              </a:xfrm>
              <a:prstGeom prst="rect">
                <a:avLst/>
              </a:prstGeom>
              <a:noFill/>
            </p:spPr>
            <p:txBody>
              <a:bodyPr wrap="square" rtlCol="0">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rPr>
                            <m:t>𝑑</m:t>
                          </m:r>
                        </m:e>
                      </m:d>
                      <m:r>
                        <a:rPr lang="en-US" altLang="zh-CN" sz="2800" i="1">
                          <a:solidFill>
                            <a:srgbClr val="000000"/>
                          </a:solidFill>
                          <a:latin typeface="Cambria Math" panose="02040503050406030204" pitchFamily="18" charset="0"/>
                        </a:rPr>
                        <m:t>=</m:t>
                      </m:r>
                      <m:f>
                        <m:fPr>
                          <m:ctrlPr>
                            <a:rPr lang="en-US" altLang="zh-CN" sz="2800" i="1">
                              <a:solidFill>
                                <a:srgbClr val="000000"/>
                              </a:solidFill>
                              <a:latin typeface="Cambria Math" panose="02040503050406030204" pitchFamily="18" charset="0"/>
                            </a:rPr>
                          </m:ctrlPr>
                        </m:fPr>
                        <m:num>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𝑑</m:t>
                              </m:r>
                              <m:r>
                                <a:rPr lang="en-US" altLang="zh-CN" sz="2800" i="1">
                                  <a:solidFill>
                                    <a:srgbClr val="000000"/>
                                  </a:solidFill>
                                  <a:latin typeface="Cambria Math" panose="02040503050406030204" pitchFamily="18" charset="0"/>
                                </a:rPr>
                                <m:t>|</m:t>
                              </m:r>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num>
                        <m:den>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𝑑</m:t>
                              </m:r>
                              <m:r>
                                <a:rPr lang="en-US" altLang="zh-CN" sz="2800" i="1">
                                  <a:solidFill>
                                    <a:srgbClr val="000000"/>
                                  </a:solidFill>
                                  <a:latin typeface="Cambria Math" panose="02040503050406030204" pitchFamily="18" charset="0"/>
                                </a:rPr>
                                <m:t>|</m:t>
                              </m:r>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1</m:t>
                                  </m:r>
                                </m:sub>
                              </m:sSub>
                            </m:e>
                          </m:d>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𝑑</m:t>
                              </m:r>
                              <m:r>
                                <a:rPr lang="en-US" altLang="zh-CN" sz="2800" i="1">
                                  <a:solidFill>
                                    <a:srgbClr val="000000"/>
                                  </a:solidFill>
                                  <a:latin typeface="Cambria Math" panose="02040503050406030204" pitchFamily="18" charset="0"/>
                                </a:rPr>
                                <m:t>|</m:t>
                              </m:r>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2</m:t>
                                  </m:r>
                                </m:sub>
                              </m:sSub>
                            </m:e>
                          </m:d>
                          <m:r>
                            <a:rPr lang="en-US" altLang="zh-CN" sz="2800" i="1">
                              <a:solidFill>
                                <a:srgbClr val="000000"/>
                              </a:solidFill>
                              <a:latin typeface="Cambria Math" panose="02040503050406030204" pitchFamily="18" charset="0"/>
                            </a:rPr>
                            <m:t>𝑃</m:t>
                          </m:r>
                          <m:d>
                            <m:dPr>
                              <m:ctrlPr>
                                <a:rPr lang="en-US" altLang="zh-CN" sz="2800" i="1">
                                  <a:solidFill>
                                    <a:srgbClr val="000000"/>
                                  </a:solidFill>
                                  <a:latin typeface="Cambria Math" panose="02040503050406030204" pitchFamily="18" charset="0"/>
                                </a:rPr>
                              </m:ctrlPr>
                            </m:dPr>
                            <m:e>
                              <m:sSub>
                                <m:sSubPr>
                                  <m:ctrlPr>
                                    <a:rPr lang="en-US" altLang="zh-CN" sz="2800" i="1">
                                      <a:solidFill>
                                        <a:srgbClr val="000000"/>
                                      </a:solidFill>
                                      <a:latin typeface="Cambria Math" panose="02040503050406030204" pitchFamily="18" charset="0"/>
                                    </a:rPr>
                                  </m:ctrlPr>
                                </m:sSubPr>
                                <m:e>
                                  <m:r>
                                    <a:rPr lang="en-US" altLang="zh-CN" sz="2800" i="1">
                                      <a:solidFill>
                                        <a:srgbClr val="000000"/>
                                      </a:solidFill>
                                      <a:latin typeface="Cambria Math" panose="02040503050406030204" pitchFamily="18" charset="0"/>
                                    </a:rPr>
                                    <m:t>𝑐</m:t>
                                  </m:r>
                                </m:e>
                                <m:sub>
                                  <m:r>
                                    <a:rPr lang="en-US" altLang="zh-CN" sz="2800" i="1">
                                      <a:solidFill>
                                        <a:srgbClr val="000000"/>
                                      </a:solidFill>
                                      <a:latin typeface="Cambria Math" panose="02040503050406030204" pitchFamily="18" charset="0"/>
                                    </a:rPr>
                                    <m:t>2</m:t>
                                  </m:r>
                                </m:sub>
                              </m:sSub>
                            </m:e>
                          </m:d>
                        </m:den>
                      </m:f>
                    </m:oMath>
                  </m:oMathPara>
                </a14:m>
                <a:endParaRPr lang="en-US" altLang="zh-CN" sz="2800" dirty="0"/>
              </a:p>
              <a:p>
                <a:pPr marL="0" indent="0">
                  <a:buNone/>
                </a:pPr>
                <a:r>
                  <a:rPr lang="en-US" altLang="zh-CN" sz="2800" dirty="0"/>
                  <a:t>            </a:t>
                </a:r>
                <a14:m>
                  <m:oMath xmlns:m="http://schemas.openxmlformats.org/officeDocument/2006/math">
                    <m:r>
                      <a:rPr lang="en-US" altLang="zh-CN" sz="2800" b="1" i="1">
                        <a:solidFill>
                          <a:srgbClr val="000000"/>
                        </a:solidFill>
                        <a:latin typeface="Cambria Math" panose="02040503050406030204" pitchFamily="18" charset="0"/>
                      </a:rPr>
                      <m:t>=</m:t>
                    </m:r>
                    <m:f>
                      <m:fPr>
                        <m:ctrlPr>
                          <a:rPr lang="en-US" altLang="zh-CN" sz="2800" i="1">
                            <a:solidFill>
                              <a:srgbClr val="000000"/>
                            </a:solidFill>
                            <a:latin typeface="Cambria Math" panose="02040503050406030204" pitchFamily="18" charset="0"/>
                          </a:rPr>
                        </m:ctrlPr>
                      </m:fPr>
                      <m:num>
                        <m:r>
                          <a:rPr lang="en-US" altLang="zh-CN" sz="2800" i="1">
                            <a:solidFill>
                              <a:srgbClr val="000000"/>
                            </a:solidFill>
                            <a:latin typeface="Cambria Math" panose="02040503050406030204" pitchFamily="18" charset="0"/>
                          </a:rPr>
                          <m:t>1</m:t>
                        </m:r>
                      </m:num>
                      <m:den>
                        <m:r>
                          <a:rPr lang="en-US" altLang="zh-CN" sz="2800" i="1">
                            <a:solidFill>
                              <a:srgbClr val="000000"/>
                            </a:solidFill>
                            <a:latin typeface="Cambria Math" panose="02040503050406030204" pitchFamily="18" charset="0"/>
                          </a:rPr>
                          <m:t>1+</m:t>
                        </m:r>
                        <m:sSup>
                          <m:sSupPr>
                            <m:ctrlPr>
                              <a:rPr lang="en-US" altLang="zh-CN" sz="2800" i="1">
                                <a:solidFill>
                                  <a:srgbClr val="000000"/>
                                </a:solidFill>
                                <a:latin typeface="Cambria Math" panose="02040503050406030204" pitchFamily="18" charset="0"/>
                              </a:rPr>
                            </m:ctrlPr>
                          </m:sSupPr>
                          <m:e>
                            <m:r>
                              <a:rPr lang="en-US" altLang="zh-CN" sz="2800" i="1">
                                <a:solidFill>
                                  <a:srgbClr val="000000"/>
                                </a:solidFill>
                                <a:latin typeface="Cambria Math" panose="02040503050406030204" pitchFamily="18" charset="0"/>
                              </a:rPr>
                              <m:t>𝑒</m:t>
                            </m:r>
                          </m:e>
                          <m:sup>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rPr>
                              <m:t>𝑎</m:t>
                            </m:r>
                          </m:sup>
                        </m:sSup>
                      </m:den>
                    </m:f>
                    <m:r>
                      <a:rPr lang="en-US" altLang="zh-CN" sz="2800" b="1">
                        <a:solidFill>
                          <a:srgbClr val="000000"/>
                        </a:solidFill>
                        <a:latin typeface="Cambria Math" panose="02040503050406030204" pitchFamily="18" charset="0"/>
                      </a:rPr>
                      <m:t>=</m:t>
                    </m:r>
                    <m:r>
                      <m:rPr>
                        <m:sty m:val="p"/>
                      </m:rPr>
                      <a:rPr lang="el-GR" altLang="zh-CN" sz="2800" i="1">
                        <a:solidFill>
                          <a:srgbClr val="000000"/>
                        </a:solidFill>
                        <a:latin typeface="Cambria Math" panose="02040503050406030204" pitchFamily="18" charset="0"/>
                        <a:ea typeface="Cambria Math" panose="02040503050406030204" pitchFamily="18" charset="0"/>
                      </a:rPr>
                      <m:t>σ</m:t>
                    </m:r>
                    <m:d>
                      <m:dPr>
                        <m:ctrlPr>
                          <a:rPr lang="el-GR" altLang="zh-CN" sz="2800" i="1">
                            <a:solidFill>
                              <a:srgbClr val="000000"/>
                            </a:solidFill>
                            <a:latin typeface="Cambria Math" panose="02040503050406030204" pitchFamily="18" charset="0"/>
                            <a:ea typeface="Cambria Math" panose="02040503050406030204" pitchFamily="18" charset="0"/>
                          </a:rPr>
                        </m:ctrlPr>
                      </m:dPr>
                      <m:e>
                        <m:r>
                          <a:rPr lang="en-US" altLang="zh-CN" sz="2800" i="1">
                            <a:solidFill>
                              <a:srgbClr val="000000"/>
                            </a:solidFill>
                            <a:latin typeface="Cambria Math" panose="02040503050406030204" pitchFamily="18" charset="0"/>
                            <a:ea typeface="Cambria Math" panose="02040503050406030204" pitchFamily="18" charset="0"/>
                          </a:rPr>
                          <m:t>𝑎</m:t>
                        </m:r>
                      </m:e>
                    </m:d>
                  </m:oMath>
                </a14:m>
                <a:endParaRPr lang="zh-CN" altLang="en-US" sz="2800" dirty="0"/>
              </a:p>
            </p:txBody>
          </p:sp>
        </mc:Choice>
        <mc:Fallback xmlns="">
          <p:sp>
            <p:nvSpPr>
              <p:cNvPr id="4" name="文本框 3">
                <a:extLst>
                  <a:ext uri="{FF2B5EF4-FFF2-40B4-BE49-F238E27FC236}">
                    <a16:creationId xmlns:a16="http://schemas.microsoft.com/office/drawing/2014/main" id="{05CE103E-BC97-41A8-AB83-D54902CA31BC}"/>
                  </a:ext>
                </a:extLst>
              </p:cNvPr>
              <p:cNvSpPr txBox="1">
                <a:spLocks noRot="1" noChangeAspect="1" noMove="1" noResize="1" noEditPoints="1" noAdjustHandles="1" noChangeArrowheads="1" noChangeShapeType="1" noTextEdit="1"/>
              </p:cNvSpPr>
              <p:nvPr/>
            </p:nvSpPr>
            <p:spPr>
              <a:xfrm>
                <a:off x="971600" y="3429000"/>
                <a:ext cx="6663819" cy="1611788"/>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68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B1808C-3719-41FC-933A-CC02A1A122BD}"/>
              </a:ext>
            </a:extLst>
          </p:cNvPr>
          <p:cNvSpPr>
            <a:spLocks noGrp="1"/>
          </p:cNvSpPr>
          <p:nvPr>
            <p:ph type="title"/>
          </p:nvPr>
        </p:nvSpPr>
        <p:spPr/>
        <p:txBody>
          <a:bodyPr/>
          <a:lstStyle/>
          <a:p>
            <a:r>
              <a:rPr lang="en-US" altLang="zh-CN" dirty="0"/>
              <a:t>logistics</a:t>
            </a:r>
            <a:r>
              <a:rPr lang="zh-CN" altLang="en-US" dirty="0"/>
              <a:t>回归：高斯分布</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DBE9BAE-C29E-4E90-A30A-E2FBFE211196}"/>
                  </a:ext>
                </a:extLst>
              </p:cNvPr>
              <p:cNvSpPr>
                <a:spLocks noGrp="1"/>
              </p:cNvSpPr>
              <p:nvPr>
                <p:ph idx="1"/>
              </p:nvPr>
            </p:nvSpPr>
            <p:spPr>
              <a:xfrm>
                <a:off x="457200" y="1600200"/>
                <a:ext cx="8229600" cy="4781128"/>
              </a:xfrm>
            </p:spPr>
            <p:txBody>
              <a:bodyPr/>
              <a:lstStyle/>
              <a:p>
                <a:r>
                  <a:rPr lang="zh-CN" altLang="en-US" sz="2800" dirty="0"/>
                  <a:t>通常文档</a:t>
                </a:r>
                <a14:m>
                  <m:oMath xmlns:m="http://schemas.openxmlformats.org/officeDocument/2006/math">
                    <m:r>
                      <a:rPr lang="en-US" altLang="zh-CN" sz="2800" i="1">
                        <a:solidFill>
                          <a:srgbClr val="000000"/>
                        </a:solidFill>
                        <a:latin typeface="Cambria Math" panose="02040503050406030204" pitchFamily="18" charset="0"/>
                      </a:rPr>
                      <m:t>𝑑</m:t>
                    </m:r>
                  </m:oMath>
                </a14:m>
                <a:r>
                  <a:rPr lang="zh-CN" altLang="en-US" sz="2800" dirty="0"/>
                  <a:t>表示为特征向量</a:t>
                </a:r>
                <a14:m>
                  <m:oMath xmlns:m="http://schemas.openxmlformats.org/officeDocument/2006/math">
                    <m:r>
                      <a:rPr lang="en-US" altLang="zh-CN" sz="2800" i="1">
                        <a:latin typeface="Cambria Math" panose="02040503050406030204" pitchFamily="18" charset="0"/>
                      </a:rPr>
                      <m:t>𝑥</m:t>
                    </m:r>
                    <m:r>
                      <a:rPr lang="en-US" altLang="zh-CN" sz="2800" b="0" i="1" smtClean="0">
                        <a:latin typeface="Cambria Math" panose="02040503050406030204" pitchFamily="18" charset="0"/>
                      </a:rPr>
                      <m:t>=</m:t>
                    </m:r>
                    <m:d>
                      <m:dPr>
                        <m:ctrlPr>
                          <a:rPr lang="en-US" altLang="zh-CN" sz="2800" i="1" smtClean="0">
                            <a:latin typeface="Cambria Math" panose="02040503050406030204" pitchFamily="18" charset="0"/>
                          </a:rPr>
                        </m:ctrlPr>
                      </m:dPr>
                      <m:e>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2</m:t>
                            </m:r>
                          </m:sub>
                        </m:sSub>
                        <m:r>
                          <a:rPr lang="en-US" altLang="zh-CN" sz="2800" i="1">
                            <a:latin typeface="Cambria Math" panose="02040503050406030204" pitchFamily="18" charset="0"/>
                          </a:rPr>
                          <m:t>,</m:t>
                        </m:r>
                        <m:r>
                          <a:rPr lang="en-US" altLang="zh-CN" sz="2800" b="0" i="1" smtClean="0">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𝑛</m:t>
                            </m:r>
                          </m:sub>
                        </m:sSub>
                      </m:e>
                    </m:d>
                  </m:oMath>
                </a14:m>
                <a:endParaRPr lang="en-US" altLang="zh-CN" sz="2800" dirty="0"/>
              </a:p>
              <a:p>
                <a:pPr marL="0" indent="0">
                  <a:buNone/>
                </a:pPr>
                <a:r>
                  <a:rPr lang="en-US" altLang="zh-CN" sz="2400" dirty="0"/>
                  <a:t>       </a:t>
                </a:r>
                <a:r>
                  <a:rPr lang="zh-CN" altLang="en-US" sz="2400" dirty="0"/>
                  <a:t>若 </a:t>
                </a:r>
                <a14:m>
                  <m:oMath xmlns:m="http://schemas.openxmlformats.org/officeDocument/2006/math">
                    <m:r>
                      <a:rPr lang="en-US" altLang="zh-CN" sz="2400" i="1">
                        <a:solidFill>
                          <a:srgbClr val="000000"/>
                        </a:solidFill>
                        <a:latin typeface="Cambria Math" panose="02040503050406030204" pitchFamily="18" charset="0"/>
                      </a:rPr>
                      <m:t>𝑃</m:t>
                    </m:r>
                    <m:d>
                      <m:dPr>
                        <m:ctrlPr>
                          <a:rPr lang="en-US" altLang="zh-CN" sz="2400" i="1">
                            <a:solidFill>
                              <a:srgbClr val="000000"/>
                            </a:solidFill>
                            <a:latin typeface="Cambria Math" panose="02040503050406030204" pitchFamily="18" charset="0"/>
                          </a:rPr>
                        </m:ctrlPr>
                      </m:dPr>
                      <m:e>
                        <m:r>
                          <a:rPr lang="en-US" altLang="zh-CN" sz="2400" b="0" i="1" smtClean="0">
                            <a:solidFill>
                              <a:srgbClr val="000000"/>
                            </a:solidFill>
                            <a:latin typeface="Cambria Math" panose="02040503050406030204" pitchFamily="18" charset="0"/>
                          </a:rPr>
                          <m:t>𝑥</m:t>
                        </m:r>
                        <m:r>
                          <a:rPr lang="en-US" altLang="zh-CN" sz="2400" i="1">
                            <a:solidFill>
                              <a:srgbClr val="000000"/>
                            </a:solidFill>
                            <a:latin typeface="Cambria Math" panose="02040503050406030204" pitchFamily="18" charset="0"/>
                          </a:rPr>
                          <m:t>|</m:t>
                        </m:r>
                        <m:sSub>
                          <m:sSubPr>
                            <m:ctrlPr>
                              <a:rPr lang="en-US" altLang="zh-CN" sz="2400" i="1">
                                <a:solidFill>
                                  <a:srgbClr val="000000"/>
                                </a:solidFill>
                                <a:latin typeface="Cambria Math" panose="02040503050406030204" pitchFamily="18" charset="0"/>
                              </a:rPr>
                            </m:ctrlPr>
                          </m:sSubPr>
                          <m:e>
                            <m:r>
                              <a:rPr lang="en-US" altLang="zh-CN" sz="2400" i="1">
                                <a:solidFill>
                                  <a:srgbClr val="000000"/>
                                </a:solidFill>
                                <a:latin typeface="Cambria Math" panose="02040503050406030204" pitchFamily="18" charset="0"/>
                              </a:rPr>
                              <m:t>𝑐</m:t>
                            </m:r>
                          </m:e>
                          <m:sub>
                            <m:r>
                              <a:rPr lang="en-US" altLang="zh-CN" sz="2400" b="0" i="1" smtClean="0">
                                <a:solidFill>
                                  <a:srgbClr val="000000"/>
                                </a:solidFill>
                                <a:latin typeface="Cambria Math" panose="02040503050406030204" pitchFamily="18" charset="0"/>
                              </a:rPr>
                              <m:t>𝑘</m:t>
                            </m:r>
                          </m:sub>
                        </m:sSub>
                      </m:e>
                    </m:d>
                  </m:oMath>
                </a14:m>
                <a:r>
                  <a:rPr lang="zh-CN" altLang="en-US" sz="2400" dirty="0"/>
                  <a:t> 服从多元高斯分布</a:t>
                </a:r>
                <a:endParaRPr lang="en-US" altLang="zh-CN" sz="2400" dirty="0"/>
              </a:p>
              <a:p>
                <a:pPr marL="0" indent="0">
                  <a:buNone/>
                </a:pPr>
                <a:endParaRPr lang="en-US" altLang="zh-CN" sz="2400" dirty="0"/>
              </a:p>
              <a:p>
                <a:pPr marL="0" indent="0">
                  <a:buNone/>
                </a:pPr>
                <a:endParaRPr lang="en-US" altLang="zh-CN" sz="2400" dirty="0"/>
              </a:p>
              <a:p>
                <a:pPr marL="0" indent="0">
                  <a:buNone/>
                </a:pPr>
                <a:r>
                  <a:rPr lang="zh-CN" altLang="en-US" sz="2400" dirty="0"/>
                  <a:t>        有</a:t>
                </a:r>
                <a:endParaRPr lang="en-US" altLang="zh-CN" sz="2400" dirty="0"/>
              </a:p>
              <a:p>
                <a:pPr marL="0" indent="0">
                  <a:buNone/>
                </a:pPr>
                <a:endParaRPr lang="en-US" altLang="zh-CN" sz="2400" dirty="0"/>
              </a:p>
              <a:p>
                <a:pPr marL="0" indent="0">
                  <a:buNone/>
                </a:pPr>
                <a:r>
                  <a:rPr lang="zh-CN" altLang="en-US" sz="2400" dirty="0"/>
                  <a:t>其中</a:t>
                </a:r>
                <a:endParaRPr lang="en-US" altLang="zh-CN" sz="2400" dirty="0"/>
              </a:p>
              <a:p>
                <a:pPr marL="0" indent="0">
                  <a:buNone/>
                </a:pPr>
                <a:endParaRPr lang="en-US" altLang="zh-CN" sz="2400" dirty="0"/>
              </a:p>
              <a:p>
                <a:pPr marL="0" indent="0">
                  <a:buNone/>
                </a:pPr>
                <a:endParaRPr lang="en-US" altLang="zh-CN" sz="2400" dirty="0"/>
              </a:p>
              <a:p>
                <a:pPr marL="0" indent="0">
                  <a:buNone/>
                </a:pPr>
                <a:r>
                  <a:rPr lang="en-US" altLang="zh-CN" sz="2400" dirty="0">
                    <a:solidFill>
                      <a:srgbClr val="000000"/>
                    </a:solidFill>
                  </a:rPr>
                  <a:t>                    </a:t>
                </a:r>
                <a14:m>
                  <m:oMath xmlns:m="http://schemas.openxmlformats.org/officeDocument/2006/math">
                    <m:r>
                      <a:rPr lang="en-US" altLang="zh-CN" sz="2400" i="1">
                        <a:solidFill>
                          <a:srgbClr val="000000"/>
                        </a:solidFill>
                        <a:latin typeface="Cambria Math" panose="02040503050406030204" pitchFamily="18" charset="0"/>
                      </a:rPr>
                      <m:t>𝑃</m:t>
                    </m:r>
                    <m:d>
                      <m:dPr>
                        <m:ctrlPr>
                          <a:rPr lang="en-US" altLang="zh-CN" sz="2400" i="1">
                            <a:solidFill>
                              <a:srgbClr val="000000"/>
                            </a:solidFill>
                            <a:latin typeface="Cambria Math" panose="02040503050406030204" pitchFamily="18" charset="0"/>
                          </a:rPr>
                        </m:ctrlPr>
                      </m:dPr>
                      <m:e>
                        <m:sSub>
                          <m:sSubPr>
                            <m:ctrlPr>
                              <a:rPr lang="en-US" altLang="zh-CN" sz="2400" i="1">
                                <a:solidFill>
                                  <a:srgbClr val="000000"/>
                                </a:solidFill>
                                <a:latin typeface="Cambria Math" panose="02040503050406030204" pitchFamily="18" charset="0"/>
                              </a:rPr>
                            </m:ctrlPr>
                          </m:sSubPr>
                          <m:e>
                            <m:r>
                              <a:rPr lang="en-US" altLang="zh-CN" sz="2400" i="1">
                                <a:solidFill>
                                  <a:srgbClr val="000000"/>
                                </a:solidFill>
                                <a:latin typeface="Cambria Math" panose="02040503050406030204" pitchFamily="18" charset="0"/>
                              </a:rPr>
                              <m:t>𝑐</m:t>
                            </m:r>
                          </m:e>
                          <m:sub>
                            <m:r>
                              <a:rPr lang="en-US" altLang="zh-CN" sz="2400" i="1">
                                <a:solidFill>
                                  <a:srgbClr val="000000"/>
                                </a:solidFill>
                                <a:latin typeface="Cambria Math" panose="02040503050406030204" pitchFamily="18" charset="0"/>
                              </a:rPr>
                              <m:t>1</m:t>
                            </m:r>
                          </m:sub>
                        </m:sSub>
                        <m:r>
                          <a:rPr lang="en-US" altLang="zh-CN" sz="2400" i="1">
                            <a:solidFill>
                              <a:srgbClr val="000000"/>
                            </a:solidFill>
                            <a:latin typeface="Cambria Math" panose="02040503050406030204" pitchFamily="18" charset="0"/>
                          </a:rPr>
                          <m:t>|</m:t>
                        </m:r>
                        <m:r>
                          <a:rPr lang="en-US" altLang="zh-CN" sz="2400" i="1">
                            <a:solidFill>
                              <a:srgbClr val="000000"/>
                            </a:solidFill>
                            <a:latin typeface="Cambria Math" panose="02040503050406030204" pitchFamily="18" charset="0"/>
                          </a:rPr>
                          <m:t>𝑑</m:t>
                        </m:r>
                      </m:e>
                    </m:d>
                    <m:r>
                      <a:rPr lang="en-US" altLang="zh-CN" sz="2400" i="1">
                        <a:solidFill>
                          <a:srgbClr val="000000"/>
                        </a:solidFill>
                        <a:latin typeface="Cambria Math" panose="02040503050406030204" pitchFamily="18" charset="0"/>
                      </a:rPr>
                      <m:t>=</m:t>
                    </m:r>
                    <m:f>
                      <m:fPr>
                        <m:ctrlPr>
                          <a:rPr lang="en-US" altLang="zh-CN" sz="2400" i="1">
                            <a:solidFill>
                              <a:srgbClr val="000000"/>
                            </a:solidFill>
                            <a:latin typeface="Cambria Math" panose="02040503050406030204" pitchFamily="18" charset="0"/>
                          </a:rPr>
                        </m:ctrlPr>
                      </m:fPr>
                      <m:num>
                        <m:r>
                          <a:rPr lang="en-US" altLang="zh-CN" sz="2400" i="1">
                            <a:solidFill>
                              <a:srgbClr val="000000"/>
                            </a:solidFill>
                            <a:latin typeface="Cambria Math" panose="02040503050406030204" pitchFamily="18" charset="0"/>
                          </a:rPr>
                          <m:t>1</m:t>
                        </m:r>
                      </m:num>
                      <m:den>
                        <m:r>
                          <a:rPr lang="en-US" altLang="zh-CN" sz="2400" i="1">
                            <a:solidFill>
                              <a:srgbClr val="000000"/>
                            </a:solidFill>
                            <a:latin typeface="Cambria Math" panose="02040503050406030204" pitchFamily="18" charset="0"/>
                          </a:rPr>
                          <m:t>1+</m:t>
                        </m:r>
                        <m:sSup>
                          <m:sSupPr>
                            <m:ctrlPr>
                              <a:rPr lang="en-US" altLang="zh-CN" sz="2400" i="1">
                                <a:solidFill>
                                  <a:srgbClr val="000000"/>
                                </a:solidFill>
                                <a:latin typeface="Cambria Math" panose="02040503050406030204" pitchFamily="18" charset="0"/>
                              </a:rPr>
                            </m:ctrlPr>
                          </m:sSupPr>
                          <m:e>
                            <m:r>
                              <a:rPr lang="en-US" altLang="zh-CN" sz="2400" i="1">
                                <a:solidFill>
                                  <a:srgbClr val="000000"/>
                                </a:solidFill>
                                <a:latin typeface="Cambria Math" panose="02040503050406030204" pitchFamily="18" charset="0"/>
                              </a:rPr>
                              <m:t>𝑒</m:t>
                            </m:r>
                          </m:e>
                          <m:sup>
                            <m:r>
                              <a:rPr lang="en-US" altLang="zh-CN" sz="2400" i="1">
                                <a:solidFill>
                                  <a:srgbClr val="000000"/>
                                </a:solidFill>
                                <a:latin typeface="Cambria Math" panose="02040503050406030204" pitchFamily="18" charset="0"/>
                              </a:rPr>
                              <m:t>−</m:t>
                            </m:r>
                            <m:r>
                              <a:rPr lang="en-US" altLang="zh-CN" sz="2400" i="1">
                                <a:solidFill>
                                  <a:srgbClr val="000000"/>
                                </a:solidFill>
                                <a:latin typeface="Cambria Math" panose="02040503050406030204" pitchFamily="18" charset="0"/>
                              </a:rPr>
                              <m:t>𝑎</m:t>
                            </m:r>
                          </m:sup>
                        </m:sSup>
                      </m:den>
                    </m:f>
                    <m:r>
                      <a:rPr lang="en-US" altLang="zh-CN" sz="2400">
                        <a:solidFill>
                          <a:srgbClr val="000000"/>
                        </a:solidFill>
                        <a:latin typeface="Cambria Math" panose="02040503050406030204" pitchFamily="18" charset="0"/>
                      </a:rPr>
                      <m:t>=</m:t>
                    </m:r>
                    <m:r>
                      <m:rPr>
                        <m:sty m:val="p"/>
                      </m:rPr>
                      <a:rPr lang="el-GR" altLang="zh-CN" sz="2400" i="1">
                        <a:solidFill>
                          <a:srgbClr val="000000"/>
                        </a:solidFill>
                        <a:latin typeface="Cambria Math" panose="02040503050406030204" pitchFamily="18" charset="0"/>
                        <a:ea typeface="Cambria Math" panose="02040503050406030204" pitchFamily="18" charset="0"/>
                      </a:rPr>
                      <m:t>σ</m:t>
                    </m:r>
                    <m:d>
                      <m:dPr>
                        <m:ctrlPr>
                          <a:rPr lang="el-GR" altLang="zh-CN" sz="2400" i="1">
                            <a:solidFill>
                              <a:srgbClr val="000000"/>
                            </a:solidFill>
                            <a:latin typeface="Cambria Math" panose="02040503050406030204" pitchFamily="18" charset="0"/>
                            <a:ea typeface="Cambria Math" panose="02040503050406030204" pitchFamily="18" charset="0"/>
                          </a:rPr>
                        </m:ctrlPr>
                      </m:dPr>
                      <m:e>
                        <m:sSup>
                          <m:sSupPr>
                            <m:ctrlPr>
                              <a:rPr lang="el-GR" altLang="zh-CN" sz="2400" i="1" smtClean="0">
                                <a:solidFill>
                                  <a:srgbClr val="000000"/>
                                </a:solidFill>
                                <a:latin typeface="Cambria Math" panose="02040503050406030204" pitchFamily="18" charset="0"/>
                                <a:ea typeface="Cambria Math" panose="02040503050406030204" pitchFamily="18" charset="0"/>
                              </a:rPr>
                            </m:ctrlPr>
                          </m:sSupPr>
                          <m:e>
                            <m:r>
                              <a:rPr lang="en-US" altLang="zh-CN" sz="2400" b="0" i="1" smtClean="0">
                                <a:solidFill>
                                  <a:srgbClr val="000000"/>
                                </a:solidFill>
                                <a:latin typeface="Cambria Math" panose="02040503050406030204" pitchFamily="18" charset="0"/>
                                <a:ea typeface="Cambria Math" panose="02040503050406030204" pitchFamily="18" charset="0"/>
                              </a:rPr>
                              <m:t>𝑤</m:t>
                            </m:r>
                          </m:e>
                          <m:sup>
                            <m:r>
                              <a:rPr lang="en-US" altLang="zh-CN" sz="2400" b="0" i="1" smtClean="0">
                                <a:solidFill>
                                  <a:srgbClr val="000000"/>
                                </a:solidFill>
                                <a:latin typeface="Cambria Math" panose="02040503050406030204" pitchFamily="18" charset="0"/>
                                <a:ea typeface="Cambria Math" panose="02040503050406030204" pitchFamily="18" charset="0"/>
                              </a:rPr>
                              <m:t>𝑇</m:t>
                            </m:r>
                          </m:sup>
                        </m:sSup>
                        <m:r>
                          <a:rPr lang="en-US" altLang="zh-CN" sz="2400" b="0" i="1" smtClean="0">
                            <a:solidFill>
                              <a:srgbClr val="000000"/>
                            </a:solidFill>
                            <a:latin typeface="Cambria Math" panose="02040503050406030204" pitchFamily="18" charset="0"/>
                            <a:ea typeface="Cambria Math" panose="02040503050406030204" pitchFamily="18" charset="0"/>
                          </a:rPr>
                          <m:t>𝑥</m:t>
                        </m:r>
                        <m:r>
                          <a:rPr lang="en-US" altLang="zh-CN" sz="2400" b="0" i="1" smtClean="0">
                            <a:solidFill>
                              <a:srgbClr val="000000"/>
                            </a:solidFill>
                            <a:latin typeface="Cambria Math" panose="02040503050406030204" pitchFamily="18" charset="0"/>
                            <a:ea typeface="Cambria Math" panose="02040503050406030204" pitchFamily="18" charset="0"/>
                          </a:rPr>
                          <m:t>+</m:t>
                        </m:r>
                        <m:r>
                          <a:rPr lang="en-US" altLang="zh-CN" sz="2400" b="0" i="1" smtClean="0">
                            <a:solidFill>
                              <a:srgbClr val="000000"/>
                            </a:solidFill>
                            <a:latin typeface="Cambria Math" panose="02040503050406030204" pitchFamily="18" charset="0"/>
                            <a:ea typeface="Cambria Math" panose="02040503050406030204" pitchFamily="18" charset="0"/>
                          </a:rPr>
                          <m:t>𝑏</m:t>
                        </m:r>
                      </m:e>
                    </m:d>
                  </m:oMath>
                </a14:m>
                <a:r>
                  <a:rPr lang="zh-CN" altLang="en-US" sz="2400" dirty="0"/>
                  <a:t> </a:t>
                </a:r>
                <a:r>
                  <a:rPr lang="en-US" altLang="zh-CN" sz="2400" dirty="0"/>
                  <a:t>(</a:t>
                </a:r>
                <a14:m>
                  <m:oMath xmlns:m="http://schemas.openxmlformats.org/officeDocument/2006/math">
                    <m:sSub>
                      <m:sSubPr>
                        <m:ctrlPr>
                          <a:rPr lang="en-US" altLang="zh-CN" sz="2400" i="1">
                            <a:solidFill>
                              <a:srgbClr val="000000"/>
                            </a:solidFill>
                            <a:latin typeface="Cambria Math" panose="02040503050406030204" pitchFamily="18" charset="0"/>
                            <a:ea typeface="Cambria Math" panose="02040503050406030204" pitchFamily="18" charset="0"/>
                          </a:rPr>
                        </m:ctrlPr>
                      </m:sSubPr>
                      <m:e>
                        <m:r>
                          <a:rPr lang="en-US" altLang="zh-CN" sz="2400" b="0" i="1" smtClean="0">
                            <a:solidFill>
                              <a:srgbClr val="000000"/>
                            </a:solidFill>
                            <a:latin typeface="Cambria Math" panose="02040503050406030204" pitchFamily="18" charset="0"/>
                            <a:ea typeface="Cambria Math" panose="02040503050406030204" pitchFamily="18" charset="0"/>
                          </a:rPr>
                          <m:t>𝑏</m:t>
                        </m:r>
                        <m:r>
                          <a:rPr lang="en-US" altLang="zh-CN" sz="2400" b="0" i="1" smtClean="0">
                            <a:solidFill>
                              <a:srgbClr val="000000"/>
                            </a:solidFill>
                            <a:latin typeface="Cambria Math" panose="02040503050406030204" pitchFamily="18" charset="0"/>
                            <a:ea typeface="Cambria Math" panose="02040503050406030204" pitchFamily="18" charset="0"/>
                          </a:rPr>
                          <m:t>=</m:t>
                        </m:r>
                        <m:r>
                          <a:rPr lang="en-US" altLang="zh-CN" sz="2400" i="1">
                            <a:solidFill>
                              <a:srgbClr val="000000"/>
                            </a:solidFill>
                            <a:latin typeface="Cambria Math" panose="02040503050406030204" pitchFamily="18" charset="0"/>
                            <a:ea typeface="Cambria Math" panose="02040503050406030204" pitchFamily="18" charset="0"/>
                          </a:rPr>
                          <m:t>𝑤</m:t>
                        </m:r>
                      </m:e>
                      <m:sub>
                        <m:r>
                          <a:rPr lang="en-US" altLang="zh-CN" sz="2400" i="1">
                            <a:solidFill>
                              <a:srgbClr val="000000"/>
                            </a:solidFill>
                            <a:latin typeface="Cambria Math" panose="02040503050406030204" pitchFamily="18" charset="0"/>
                            <a:ea typeface="Cambria Math" panose="02040503050406030204" pitchFamily="18" charset="0"/>
                          </a:rPr>
                          <m:t>0</m:t>
                        </m:r>
                      </m:sub>
                    </m:sSub>
                  </m:oMath>
                </a14:m>
                <a:r>
                  <a:rPr lang="en-US" altLang="zh-CN" sz="2400" dirty="0"/>
                  <a:t>)</a:t>
                </a:r>
              </a:p>
              <a:p>
                <a:pPr marL="0" indent="0">
                  <a:buNone/>
                </a:pPr>
                <a:endParaRPr lang="en-US" altLang="zh-CN" sz="2400" dirty="0"/>
              </a:p>
              <a:p>
                <a:pPr marL="0" indent="0">
                  <a:buNone/>
                </a:pPr>
                <a:endParaRPr lang="en-US" altLang="zh-CN" dirty="0"/>
              </a:p>
              <a:p>
                <a:pPr marL="0" indent="0">
                  <a:buNone/>
                </a:pPr>
                <a:endParaRPr lang="en-US" altLang="zh-CN" dirty="0"/>
              </a:p>
              <a:p>
                <a:pPr marL="0" indent="0">
                  <a:buNone/>
                </a:pPr>
                <a:r>
                  <a:rPr lang="en-US" altLang="zh-CN" dirty="0"/>
                  <a:t>    </a:t>
                </a:r>
                <a:endParaRPr lang="zh-CN" altLang="en-US" dirty="0"/>
              </a:p>
            </p:txBody>
          </p:sp>
        </mc:Choice>
        <mc:Fallback xmlns="">
          <p:sp>
            <p:nvSpPr>
              <p:cNvPr id="3" name="内容占位符 2">
                <a:extLst>
                  <a:ext uri="{FF2B5EF4-FFF2-40B4-BE49-F238E27FC236}">
                    <a16:creationId xmlns:a16="http://schemas.microsoft.com/office/drawing/2014/main" id="{ADBE9BAE-C29E-4E90-A30A-E2FBFE211196}"/>
                  </a:ext>
                </a:extLst>
              </p:cNvPr>
              <p:cNvSpPr>
                <a:spLocks noGrp="1" noRot="1" noChangeAspect="1" noMove="1" noResize="1" noEditPoints="1" noAdjustHandles="1" noChangeArrowheads="1" noChangeShapeType="1" noTextEdit="1"/>
              </p:cNvSpPr>
              <p:nvPr>
                <p:ph idx="1"/>
              </p:nvPr>
            </p:nvSpPr>
            <p:spPr>
              <a:xfrm>
                <a:off x="457200" y="1600200"/>
                <a:ext cx="8229600" cy="4781128"/>
              </a:xfrm>
              <a:blipFill>
                <a:blip r:embed="rId2"/>
                <a:stretch>
                  <a:fillRect l="-1389" t="-1592"/>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BC5D0B3-D6AB-4AB3-B6A6-6A85DDFC0789}"/>
              </a:ext>
            </a:extLst>
          </p:cNvPr>
          <p:cNvPicPr>
            <a:picLocks noChangeAspect="1"/>
          </p:cNvPicPr>
          <p:nvPr/>
        </p:nvPicPr>
        <p:blipFill>
          <a:blip r:embed="rId3"/>
          <a:stretch>
            <a:fillRect/>
          </a:stretch>
        </p:blipFill>
        <p:spPr>
          <a:xfrm>
            <a:off x="899592" y="2552700"/>
            <a:ext cx="7096125" cy="876300"/>
          </a:xfrm>
          <a:prstGeom prst="rect">
            <a:avLst/>
          </a:prstGeom>
        </p:spPr>
      </p:pic>
      <p:pic>
        <p:nvPicPr>
          <p:cNvPr id="5" name="图片 4">
            <a:extLst>
              <a:ext uri="{FF2B5EF4-FFF2-40B4-BE49-F238E27FC236}">
                <a16:creationId xmlns:a16="http://schemas.microsoft.com/office/drawing/2014/main" id="{392A03BA-52AF-46AD-962E-6428BCD956C9}"/>
              </a:ext>
            </a:extLst>
          </p:cNvPr>
          <p:cNvPicPr>
            <a:picLocks noChangeAspect="1"/>
          </p:cNvPicPr>
          <p:nvPr/>
        </p:nvPicPr>
        <p:blipFill>
          <a:blip r:embed="rId4"/>
          <a:stretch>
            <a:fillRect/>
          </a:stretch>
        </p:blipFill>
        <p:spPr>
          <a:xfrm>
            <a:off x="1691680" y="3611562"/>
            <a:ext cx="3162300" cy="495300"/>
          </a:xfrm>
          <a:prstGeom prst="rect">
            <a:avLst/>
          </a:prstGeom>
        </p:spPr>
      </p:pic>
      <p:pic>
        <p:nvPicPr>
          <p:cNvPr id="6" name="图片 5">
            <a:extLst>
              <a:ext uri="{FF2B5EF4-FFF2-40B4-BE49-F238E27FC236}">
                <a16:creationId xmlns:a16="http://schemas.microsoft.com/office/drawing/2014/main" id="{2048513E-8448-492C-9A56-6F3A8BFA8F86}"/>
              </a:ext>
            </a:extLst>
          </p:cNvPr>
          <p:cNvPicPr>
            <a:picLocks noChangeAspect="1"/>
          </p:cNvPicPr>
          <p:nvPr/>
        </p:nvPicPr>
        <p:blipFill>
          <a:blip r:embed="rId5"/>
          <a:stretch>
            <a:fillRect/>
          </a:stretch>
        </p:blipFill>
        <p:spPr>
          <a:xfrm>
            <a:off x="1331640" y="4340031"/>
            <a:ext cx="5753100" cy="1247775"/>
          </a:xfrm>
          <a:prstGeom prst="rect">
            <a:avLst/>
          </a:prstGeom>
        </p:spPr>
      </p:pic>
    </p:spTree>
    <p:extLst>
      <p:ext uri="{BB962C8B-B14F-4D97-AF65-F5344CB8AC3E}">
        <p14:creationId xmlns:p14="http://schemas.microsoft.com/office/powerpoint/2010/main" val="3241634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EFA4-8184-F540-99AD-9A9EDA03F20D}"/>
              </a:ext>
            </a:extLst>
          </p:cNvPr>
          <p:cNvSpPr>
            <a:spLocks noGrp="1"/>
          </p:cNvSpPr>
          <p:nvPr>
            <p:ph type="title"/>
          </p:nvPr>
        </p:nvSpPr>
        <p:spPr/>
        <p:txBody>
          <a:bodyPr/>
          <a:lstStyle/>
          <a:p>
            <a:r>
              <a:rPr lang="zh-CN" altLang="en-US" dirty="0"/>
              <a:t>举例：情感分类</a:t>
            </a:r>
            <a:r>
              <a:rPr lang="en-US" dirty="0"/>
              <a:t>y=1 </a:t>
            </a:r>
            <a:r>
              <a:rPr lang="zh-CN" altLang="en-US" dirty="0"/>
              <a:t>或</a:t>
            </a:r>
            <a:r>
              <a:rPr lang="en-US" dirty="0"/>
              <a:t> y=0?</a:t>
            </a:r>
          </a:p>
        </p:txBody>
      </p:sp>
      <p:sp>
        <p:nvSpPr>
          <p:cNvPr id="3" name="Content Placeholder 2">
            <a:extLst>
              <a:ext uri="{FF2B5EF4-FFF2-40B4-BE49-F238E27FC236}">
                <a16:creationId xmlns:a16="http://schemas.microsoft.com/office/drawing/2014/main" id="{F81B11F6-10B0-164E-B11B-FD6128E4F84E}"/>
              </a:ext>
            </a:extLst>
          </p:cNvPr>
          <p:cNvSpPr>
            <a:spLocks noGrp="1"/>
          </p:cNvSpPr>
          <p:nvPr>
            <p:ph idx="1"/>
          </p:nvPr>
        </p:nvSpPr>
        <p:spPr>
          <a:xfrm>
            <a:off x="304800" y="2171360"/>
            <a:ext cx="8686800" cy="3797089"/>
          </a:xfrm>
        </p:spPr>
        <p:txBody>
          <a:bodyPr>
            <a:normAutofit/>
          </a:bodyPr>
          <a:lstStyle/>
          <a:p>
            <a:pPr marL="0" indent="0">
              <a:spcBef>
                <a:spcPct val="0"/>
              </a:spcBef>
            </a:pPr>
            <a:r>
              <a:rPr lang="en-US" altLang="en-US" sz="2100" dirty="0">
                <a:latin typeface="Calibri" panose="020F0502020204030204" pitchFamily="34" charset="0"/>
                <a:ea typeface="TimesNewRomanPSMT"/>
                <a:cs typeface="Calibri" panose="020F0502020204030204" pitchFamily="34" charset="0"/>
              </a:rPr>
              <a:t>It's hokey . There are virtually no surprises , and the writing is second-rate .         So why was it so enjoyable ? For one thing , the cast </a:t>
            </a:r>
            <a:r>
              <a:rPr lang="en-US" altLang="en-US" sz="2100">
                <a:latin typeface="Calibri" panose="020F0502020204030204" pitchFamily="34" charset="0"/>
                <a:ea typeface="TimesNewRomanPSMT"/>
                <a:cs typeface="Calibri" panose="020F0502020204030204" pitchFamily="34" charset="0"/>
              </a:rPr>
              <a:t>is great. </a:t>
            </a:r>
            <a:r>
              <a:rPr lang="en-US" altLang="en-US" sz="2100" dirty="0">
                <a:latin typeface="Calibri" panose="020F0502020204030204" pitchFamily="34" charset="0"/>
                <a:ea typeface="TimesNewRomanPSMT"/>
                <a:cs typeface="Calibri" panose="020F0502020204030204" pitchFamily="34" charset="0"/>
              </a:rPr>
              <a:t>Another nice touch is the music . I was overcome with the urge to get off the couch and start dancing . It sucked me in , and it'll do the same to you .</a:t>
            </a:r>
            <a:endParaRPr lang="en-US" altLang="en-US" sz="2100" dirty="0">
              <a:latin typeface="Calibri" panose="020F0502020204030204" pitchFamily="34" charset="0"/>
              <a:cs typeface="Calibri" panose="020F0502020204030204" pitchFamily="34" charset="0"/>
            </a:endParaRPr>
          </a:p>
          <a:p>
            <a:pPr marL="0" indent="0">
              <a:spcBef>
                <a:spcPct val="0"/>
              </a:spcBef>
            </a:pPr>
            <a:endParaRPr lang="en-US" altLang="en-US" sz="8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9C2B2637-6A56-6D4B-8EAC-E3B33BE57C22}"/>
              </a:ext>
            </a:extLst>
          </p:cNvPr>
          <p:cNvSpPr>
            <a:spLocks noGrp="1"/>
          </p:cNvSpPr>
          <p:nvPr>
            <p:ph type="sldNum" sz="quarter" idx="12"/>
          </p:nvPr>
        </p:nvSpPr>
        <p:spPr/>
        <p:txBody>
          <a:bodyPr/>
          <a:lstStyle/>
          <a:p>
            <a:fld id="{D07771B2-D7F7-364E-B6F3-F7FE93606BCE}" type="slidenum">
              <a:rPr lang="en-US" smtClean="0"/>
              <a:t>65</a:t>
            </a:fld>
            <a:endParaRPr lang="en-US"/>
          </a:p>
        </p:txBody>
      </p:sp>
      <p:pic>
        <p:nvPicPr>
          <p:cNvPr id="1029" name="Picture 5" descr="page5image2665455056">
            <a:extLst>
              <a:ext uri="{FF2B5EF4-FFF2-40B4-BE49-F238E27FC236}">
                <a16:creationId xmlns:a16="http://schemas.microsoft.com/office/drawing/2014/main" id="{E074FF09-0355-A845-8833-06AA3DD2A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796925"/>
            <a:ext cx="6096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5image2665455648">
            <a:extLst>
              <a:ext uri="{FF2B5EF4-FFF2-40B4-BE49-F238E27FC236}">
                <a16:creationId xmlns:a16="http://schemas.microsoft.com/office/drawing/2014/main" id="{14942396-7BD0-0B48-8F5B-087F824AD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796925"/>
            <a:ext cx="5461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3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7EC428-AC41-3C44-B265-7DBFFF61969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66</a:t>
            </a:fld>
            <a:endParaRPr lang="en-US"/>
          </a:p>
        </p:txBody>
      </p:sp>
      <p:pic>
        <p:nvPicPr>
          <p:cNvPr id="5" name="Picture 4">
            <a:extLst>
              <a:ext uri="{FF2B5EF4-FFF2-40B4-BE49-F238E27FC236}">
                <a16:creationId xmlns:a16="http://schemas.microsoft.com/office/drawing/2014/main" id="{9D683712-0DFA-E943-8D63-B2E8431F5C78}"/>
              </a:ext>
            </a:extLst>
          </p:cNvPr>
          <p:cNvPicPr>
            <a:picLocks noChangeAspect="1"/>
          </p:cNvPicPr>
          <p:nvPr/>
        </p:nvPicPr>
        <p:blipFill>
          <a:blip r:embed="rId3"/>
          <a:stretch>
            <a:fillRect/>
          </a:stretch>
        </p:blipFill>
        <p:spPr>
          <a:xfrm>
            <a:off x="609601" y="750772"/>
            <a:ext cx="7308867" cy="2523299"/>
          </a:xfrm>
          <a:prstGeom prst="rect">
            <a:avLst/>
          </a:prstGeom>
        </p:spPr>
      </p:pic>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4"/>
          <a:stretch>
            <a:fillRect/>
          </a:stretch>
        </p:blipFill>
        <p:spPr>
          <a:xfrm>
            <a:off x="990600" y="3544284"/>
            <a:ext cx="6161545" cy="2510259"/>
          </a:xfrm>
          <a:prstGeom prst="rect">
            <a:avLst/>
          </a:prstGeom>
        </p:spPr>
      </p:pic>
    </p:spTree>
    <p:extLst>
      <p:ext uri="{BB962C8B-B14F-4D97-AF65-F5344CB8AC3E}">
        <p14:creationId xmlns:p14="http://schemas.microsoft.com/office/powerpoint/2010/main" val="2313549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B335-0C26-3845-8C53-2742DBF75C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67</a:t>
            </a:fld>
            <a:endParaRPr lang="en-US"/>
          </a:p>
        </p:txBody>
      </p:sp>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3"/>
          <a:stretch>
            <a:fillRect/>
          </a:stretch>
        </p:blipFill>
        <p:spPr>
          <a:xfrm>
            <a:off x="533401" y="1791663"/>
            <a:ext cx="7548725" cy="3075406"/>
          </a:xfrm>
          <a:prstGeom prst="rect">
            <a:avLst/>
          </a:prstGeom>
        </p:spPr>
      </p:pic>
      <p:pic>
        <p:nvPicPr>
          <p:cNvPr id="7" name="Picture 6">
            <a:extLst>
              <a:ext uri="{FF2B5EF4-FFF2-40B4-BE49-F238E27FC236}">
                <a16:creationId xmlns:a16="http://schemas.microsoft.com/office/drawing/2014/main" id="{56E53849-749E-1743-A1CB-80C6F140C892}"/>
              </a:ext>
            </a:extLst>
          </p:cNvPr>
          <p:cNvPicPr>
            <a:picLocks noChangeAspect="1"/>
          </p:cNvPicPr>
          <p:nvPr/>
        </p:nvPicPr>
        <p:blipFill rotWithShape="1">
          <a:blip r:embed="rId4"/>
          <a:srcRect r="35240" b="11910"/>
          <a:stretch/>
        </p:blipFill>
        <p:spPr>
          <a:xfrm>
            <a:off x="2128475" y="4951540"/>
            <a:ext cx="3973417" cy="443019"/>
          </a:xfrm>
          <a:prstGeom prst="rect">
            <a:avLst/>
          </a:prstGeom>
        </p:spPr>
      </p:pic>
      <p:sp>
        <p:nvSpPr>
          <p:cNvPr id="8" name="TextBox 7">
            <a:extLst>
              <a:ext uri="{FF2B5EF4-FFF2-40B4-BE49-F238E27FC236}">
                <a16:creationId xmlns:a16="http://schemas.microsoft.com/office/drawing/2014/main" id="{3CED1AD0-E9CB-134A-8192-B49445F50E63}"/>
              </a:ext>
            </a:extLst>
          </p:cNvPr>
          <p:cNvSpPr txBox="1"/>
          <p:nvPr/>
        </p:nvSpPr>
        <p:spPr>
          <a:xfrm>
            <a:off x="1070172" y="5028239"/>
            <a:ext cx="1058303" cy="369332"/>
          </a:xfrm>
          <a:prstGeom prst="rect">
            <a:avLst/>
          </a:prstGeom>
          <a:noFill/>
        </p:spPr>
        <p:txBody>
          <a:bodyPr wrap="none" rtlCol="0">
            <a:spAutoFit/>
          </a:bodyPr>
          <a:lstStyle/>
          <a:p>
            <a:r>
              <a:rPr lang="zh-CN" altLang="en-US" dirty="0">
                <a:latin typeface="Times New Roman" panose="02020603050405020304" pitchFamily="18" charset="0"/>
                <a:cs typeface="Times New Roman" panose="02020603050405020304" pitchFamily="18" charset="0"/>
              </a:rPr>
              <a:t>其中</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F5F111DD-69FF-9A46-9A65-D4606D527CD0}"/>
              </a:ext>
            </a:extLst>
          </p:cNvPr>
          <p:cNvSpPr txBox="1"/>
          <p:nvPr/>
        </p:nvSpPr>
        <p:spPr>
          <a:xfrm>
            <a:off x="1623400" y="5539264"/>
            <a:ext cx="83388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0.1</a:t>
            </a:r>
          </a:p>
        </p:txBody>
      </p:sp>
      <p:sp>
        <p:nvSpPr>
          <p:cNvPr id="10" name="Rectangle 9">
            <a:extLst>
              <a:ext uri="{FF2B5EF4-FFF2-40B4-BE49-F238E27FC236}">
                <a16:creationId xmlns:a16="http://schemas.microsoft.com/office/drawing/2014/main" id="{5645142A-3807-9944-AEA0-B729C05F9BDA}"/>
              </a:ext>
            </a:extLst>
          </p:cNvPr>
          <p:cNvSpPr/>
          <p:nvPr/>
        </p:nvSpPr>
        <p:spPr>
          <a:xfrm>
            <a:off x="6876256" y="1694191"/>
            <a:ext cx="1095715" cy="4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820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A35E-FC5F-4441-922D-A0A15E08D2C5}"/>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AAD146BD-31ED-B04E-893A-08716AA234D3}"/>
              </a:ext>
            </a:extLst>
          </p:cNvPr>
          <p:cNvPicPr>
            <a:picLocks noGrp="1" noChangeAspect="1"/>
          </p:cNvPicPr>
          <p:nvPr>
            <p:ph idx="1"/>
          </p:nvPr>
        </p:nvPicPr>
        <p:blipFill rotWithShape="1">
          <a:blip r:embed="rId3"/>
          <a:srcRect t="1" b="32553"/>
          <a:stretch/>
        </p:blipFill>
        <p:spPr>
          <a:xfrm>
            <a:off x="194722" y="2362201"/>
            <a:ext cx="8949278" cy="1597755"/>
          </a:xfrm>
        </p:spPr>
      </p:pic>
      <p:sp>
        <p:nvSpPr>
          <p:cNvPr id="4" name="Slide Number Placeholder 3">
            <a:extLst>
              <a:ext uri="{FF2B5EF4-FFF2-40B4-BE49-F238E27FC236}">
                <a16:creationId xmlns:a16="http://schemas.microsoft.com/office/drawing/2014/main" id="{271CA8CD-BC69-0040-B938-7165AA89BD1D}"/>
              </a:ext>
            </a:extLst>
          </p:cNvPr>
          <p:cNvSpPr>
            <a:spLocks noGrp="1"/>
          </p:cNvSpPr>
          <p:nvPr>
            <p:ph type="sldNum" sz="quarter" idx="12"/>
          </p:nvPr>
        </p:nvSpPr>
        <p:spPr/>
        <p:txBody>
          <a:bodyPr/>
          <a:lstStyle/>
          <a:p>
            <a:fld id="{D07771B2-D7F7-364E-B6F3-F7FE93606BCE}" type="slidenum">
              <a:rPr lang="en-US" smtClean="0"/>
              <a:t>68</a:t>
            </a:fld>
            <a:endParaRPr lang="en-US"/>
          </a:p>
        </p:txBody>
      </p:sp>
      <p:pic>
        <p:nvPicPr>
          <p:cNvPr id="10" name="Content Placeholder 8">
            <a:extLst>
              <a:ext uri="{FF2B5EF4-FFF2-40B4-BE49-F238E27FC236}">
                <a16:creationId xmlns:a16="http://schemas.microsoft.com/office/drawing/2014/main" id="{E79EE6BA-03EE-5A48-8F94-0E30AC360930}"/>
              </a:ext>
            </a:extLst>
          </p:cNvPr>
          <p:cNvPicPr>
            <a:picLocks noChangeAspect="1"/>
          </p:cNvPicPr>
          <p:nvPr/>
        </p:nvPicPr>
        <p:blipFill rotWithShape="1">
          <a:blip r:embed="rId3"/>
          <a:srcRect t="63224"/>
          <a:stretch/>
        </p:blipFill>
        <p:spPr>
          <a:xfrm>
            <a:off x="194726" y="4220872"/>
            <a:ext cx="8949274" cy="871196"/>
          </a:xfrm>
          <a:prstGeom prst="rect">
            <a:avLst/>
          </a:prstGeom>
        </p:spPr>
      </p:pic>
      <p:sp>
        <p:nvSpPr>
          <p:cNvPr id="3" name="Rectangle 2">
            <a:extLst>
              <a:ext uri="{FF2B5EF4-FFF2-40B4-BE49-F238E27FC236}">
                <a16:creationId xmlns:a16="http://schemas.microsoft.com/office/drawing/2014/main" id="{1A274553-D47A-0E49-84E7-48BFB7880EDE}"/>
              </a:ext>
            </a:extLst>
          </p:cNvPr>
          <p:cNvSpPr/>
          <p:nvPr/>
        </p:nvSpPr>
        <p:spPr>
          <a:xfrm>
            <a:off x="8409364" y="3352800"/>
            <a:ext cx="73463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2115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A7C6-228E-8048-8E2A-14A2B8D0CD1A}"/>
              </a:ext>
            </a:extLst>
          </p:cNvPr>
          <p:cNvSpPr>
            <a:spLocks noGrp="1"/>
          </p:cNvSpPr>
          <p:nvPr>
            <p:ph type="title"/>
          </p:nvPr>
        </p:nvSpPr>
        <p:spPr>
          <a:xfrm>
            <a:off x="822960" y="1072204"/>
            <a:ext cx="7940040" cy="726329"/>
          </a:xfrm>
        </p:spPr>
        <p:txBody>
          <a:bodyPr>
            <a:normAutofit/>
          </a:bodyPr>
          <a:lstStyle/>
          <a:p>
            <a:r>
              <a:rPr lang="zh-CN" altLang="en-US" dirty="0"/>
              <a:t>分类器特征构建：标点消歧</a:t>
            </a:r>
            <a:endParaRPr lang="en-US" dirty="0"/>
          </a:p>
        </p:txBody>
      </p:sp>
      <p:pic>
        <p:nvPicPr>
          <p:cNvPr id="5" name="Content Placeholder 4">
            <a:extLst>
              <a:ext uri="{FF2B5EF4-FFF2-40B4-BE49-F238E27FC236}">
                <a16:creationId xmlns:a16="http://schemas.microsoft.com/office/drawing/2014/main" id="{6A13E1EC-CCDA-D64E-879A-0EAB7A0C054B}"/>
              </a:ext>
            </a:extLst>
          </p:cNvPr>
          <p:cNvPicPr>
            <a:picLocks noGrp="1" noChangeAspect="1"/>
          </p:cNvPicPr>
          <p:nvPr>
            <p:ph idx="1"/>
          </p:nvPr>
        </p:nvPicPr>
        <p:blipFill>
          <a:blip r:embed="rId3"/>
          <a:stretch>
            <a:fillRect/>
          </a:stretch>
        </p:blipFill>
        <p:spPr>
          <a:xfrm>
            <a:off x="1684945" y="3790950"/>
            <a:ext cx="5740400" cy="2209800"/>
          </a:xfrm>
          <a:prstGeom prst="rect">
            <a:avLst/>
          </a:prstGeom>
        </p:spPr>
      </p:pic>
      <p:sp>
        <p:nvSpPr>
          <p:cNvPr id="4" name="Slide Number Placeholder 3">
            <a:extLst>
              <a:ext uri="{FF2B5EF4-FFF2-40B4-BE49-F238E27FC236}">
                <a16:creationId xmlns:a16="http://schemas.microsoft.com/office/drawing/2014/main" id="{1525473F-D96E-0F4A-8A5C-070911DAC66C}"/>
              </a:ext>
            </a:extLst>
          </p:cNvPr>
          <p:cNvSpPr>
            <a:spLocks noGrp="1"/>
          </p:cNvSpPr>
          <p:nvPr>
            <p:ph type="sldNum" sz="quarter" idx="12"/>
          </p:nvPr>
        </p:nvSpPr>
        <p:spPr/>
        <p:txBody>
          <a:bodyPr/>
          <a:lstStyle/>
          <a:p>
            <a:fld id="{D07771B2-D7F7-364E-B6F3-F7FE93606BCE}" type="slidenum">
              <a:rPr lang="en-US" smtClean="0"/>
              <a:t>69</a:t>
            </a:fld>
            <a:endParaRPr lang="en-US"/>
          </a:p>
        </p:txBody>
      </p:sp>
      <p:sp>
        <p:nvSpPr>
          <p:cNvPr id="3" name="TextBox 2">
            <a:extLst>
              <a:ext uri="{FF2B5EF4-FFF2-40B4-BE49-F238E27FC236}">
                <a16:creationId xmlns:a16="http://schemas.microsoft.com/office/drawing/2014/main" id="{68CFDB8C-C4E9-3B49-B815-C92B8A4C0B03}"/>
              </a:ext>
            </a:extLst>
          </p:cNvPr>
          <p:cNvSpPr txBox="1"/>
          <p:nvPr/>
        </p:nvSpPr>
        <p:spPr>
          <a:xfrm>
            <a:off x="1976669" y="2520265"/>
            <a:ext cx="4195531" cy="646331"/>
          </a:xfrm>
          <a:prstGeom prst="rect">
            <a:avLst/>
          </a:prstGeom>
          <a:noFill/>
        </p:spPr>
        <p:txBody>
          <a:bodyPr wrap="square" rtlCol="0">
            <a:spAutoFit/>
          </a:bodyPr>
          <a:lstStyle/>
          <a:p>
            <a:r>
              <a:rPr lang="en-US" dirty="0"/>
              <a:t>This ends in a period.</a:t>
            </a:r>
          </a:p>
          <a:p>
            <a:r>
              <a:rPr lang="en-US" dirty="0"/>
              <a:t>The house at 465 Main St. is new.</a:t>
            </a:r>
          </a:p>
        </p:txBody>
      </p:sp>
      <p:sp>
        <p:nvSpPr>
          <p:cNvPr id="6" name="Freeform 5">
            <a:extLst>
              <a:ext uri="{FF2B5EF4-FFF2-40B4-BE49-F238E27FC236}">
                <a16:creationId xmlns:a16="http://schemas.microsoft.com/office/drawing/2014/main" id="{91F3A386-FFFD-7F44-A26E-9A4340824FF8}"/>
              </a:ext>
            </a:extLst>
          </p:cNvPr>
          <p:cNvSpPr/>
          <p:nvPr/>
        </p:nvSpPr>
        <p:spPr>
          <a:xfrm>
            <a:off x="4266405" y="2569976"/>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72351F7-9F86-114D-ACF9-67B0A21E36C6}"/>
              </a:ext>
            </a:extLst>
          </p:cNvPr>
          <p:cNvSpPr/>
          <p:nvPr/>
        </p:nvSpPr>
        <p:spPr>
          <a:xfrm>
            <a:off x="4953000" y="2903823"/>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141C5EC-FBFF-044B-8154-D0BCEE85C186}"/>
              </a:ext>
            </a:extLst>
          </p:cNvPr>
          <p:cNvSpPr/>
          <p:nvPr/>
        </p:nvSpPr>
        <p:spPr>
          <a:xfrm>
            <a:off x="5795378" y="2895712"/>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624940-F862-7345-BF0A-CA507F5E2D0D}"/>
              </a:ext>
            </a:extLst>
          </p:cNvPr>
          <p:cNvSpPr txBox="1"/>
          <p:nvPr/>
        </p:nvSpPr>
        <p:spPr>
          <a:xfrm>
            <a:off x="5106019" y="1987159"/>
            <a:ext cx="2042547" cy="369332"/>
          </a:xfrm>
          <a:prstGeom prst="rect">
            <a:avLst/>
          </a:prstGeom>
          <a:noFill/>
        </p:spPr>
        <p:txBody>
          <a:bodyPr wrap="none" rtlCol="0">
            <a:spAutoFit/>
          </a:bodyPr>
          <a:lstStyle/>
          <a:p>
            <a:r>
              <a:rPr lang="en-US" dirty="0"/>
              <a:t>End of sentence</a:t>
            </a:r>
          </a:p>
        </p:txBody>
      </p:sp>
      <p:cxnSp>
        <p:nvCxnSpPr>
          <p:cNvPr id="11" name="Straight Arrow Connector 10">
            <a:extLst>
              <a:ext uri="{FF2B5EF4-FFF2-40B4-BE49-F238E27FC236}">
                <a16:creationId xmlns:a16="http://schemas.microsoft.com/office/drawing/2014/main" id="{D3A2F0B4-5EF0-154A-A15B-3DBE3EDAC9D0}"/>
              </a:ext>
            </a:extLst>
          </p:cNvPr>
          <p:cNvCxnSpPr>
            <a:cxnSpLocks/>
          </p:cNvCxnSpPr>
          <p:nvPr/>
        </p:nvCxnSpPr>
        <p:spPr>
          <a:xfrm flipH="1">
            <a:off x="4643228" y="2289692"/>
            <a:ext cx="498185" cy="2924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53CC94-32EC-4E40-A26F-2E5766DC9107}"/>
              </a:ext>
            </a:extLst>
          </p:cNvPr>
          <p:cNvCxnSpPr>
            <a:cxnSpLocks/>
          </p:cNvCxnSpPr>
          <p:nvPr/>
        </p:nvCxnSpPr>
        <p:spPr>
          <a:xfrm flipH="1">
            <a:off x="5983789" y="2387712"/>
            <a:ext cx="76069" cy="4525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E8DB09-02ED-1C41-8A07-4FFF378F5EC2}"/>
              </a:ext>
            </a:extLst>
          </p:cNvPr>
          <p:cNvSpPr txBox="1"/>
          <p:nvPr/>
        </p:nvSpPr>
        <p:spPr>
          <a:xfrm>
            <a:off x="4779700" y="3218709"/>
            <a:ext cx="1098378" cy="369332"/>
          </a:xfrm>
          <a:prstGeom prst="rect">
            <a:avLst/>
          </a:prstGeom>
          <a:noFill/>
        </p:spPr>
        <p:txBody>
          <a:bodyPr wrap="none" rtlCol="0">
            <a:spAutoFit/>
          </a:bodyPr>
          <a:lstStyle/>
          <a:p>
            <a:r>
              <a:rPr lang="en-US" dirty="0"/>
              <a:t>Not end</a:t>
            </a:r>
          </a:p>
        </p:txBody>
      </p:sp>
    </p:spTree>
    <p:extLst>
      <p:ext uri="{BB962C8B-B14F-4D97-AF65-F5344CB8AC3E}">
        <p14:creationId xmlns:p14="http://schemas.microsoft.com/office/powerpoint/2010/main" val="31311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DEE838-DEAC-434A-B212-8288E367A91D}"/>
              </a:ext>
            </a:extLst>
          </p:cNvPr>
          <p:cNvSpPr>
            <a:spLocks noGrp="1"/>
          </p:cNvSpPr>
          <p:nvPr>
            <p:ph type="title"/>
          </p:nvPr>
        </p:nvSpPr>
        <p:spPr>
          <a:xfrm>
            <a:off x="442913" y="103188"/>
            <a:ext cx="8243887" cy="877540"/>
          </a:xfrm>
        </p:spPr>
        <p:txBody>
          <a:bodyPr/>
          <a:lstStyle/>
          <a:p>
            <a:r>
              <a:rPr lang="zh-CN" altLang="en-US" dirty="0"/>
              <a:t>文本分类</a:t>
            </a:r>
          </a:p>
        </p:txBody>
      </p:sp>
      <p:sp>
        <p:nvSpPr>
          <p:cNvPr id="3" name="内容占位符 2">
            <a:extLst>
              <a:ext uri="{FF2B5EF4-FFF2-40B4-BE49-F238E27FC236}">
                <a16:creationId xmlns:a16="http://schemas.microsoft.com/office/drawing/2014/main" id="{97816120-C3F6-4C41-B5DA-16AB62D2D023}"/>
              </a:ext>
            </a:extLst>
          </p:cNvPr>
          <p:cNvSpPr>
            <a:spLocks noGrp="1"/>
          </p:cNvSpPr>
          <p:nvPr>
            <p:ph idx="1"/>
          </p:nvPr>
        </p:nvSpPr>
        <p:spPr>
          <a:xfrm>
            <a:off x="457200" y="980728"/>
            <a:ext cx="8229600" cy="5688632"/>
          </a:xfrm>
        </p:spPr>
        <p:txBody>
          <a:bodyPr/>
          <a:lstStyle/>
          <a:p>
            <a:r>
              <a:rPr lang="zh-CN" altLang="en-US" sz="2800" b="1" dirty="0"/>
              <a:t>定义</a:t>
            </a:r>
            <a:endParaRPr lang="en-US" altLang="zh-CN" sz="2800" b="1" dirty="0"/>
          </a:p>
          <a:p>
            <a:pPr marL="0" indent="0">
              <a:buNone/>
            </a:pPr>
            <a:r>
              <a:rPr lang="en-US" altLang="zh-CN" sz="2400" dirty="0"/>
              <a:t>    </a:t>
            </a:r>
            <a:r>
              <a:rPr lang="zh-CN" altLang="en-US" sz="2400" dirty="0"/>
              <a:t>文本分类任务是指在给定的</a:t>
            </a:r>
            <a:r>
              <a:rPr lang="zh-CN" altLang="en-US" sz="2400" dirty="0">
                <a:solidFill>
                  <a:srgbClr val="FF0000"/>
                </a:solidFill>
              </a:rPr>
              <a:t>分类体系</a:t>
            </a:r>
            <a:r>
              <a:rPr lang="zh-CN" altLang="en-US" sz="2400" dirty="0"/>
              <a:t>中，将</a:t>
            </a:r>
            <a:r>
              <a:rPr lang="zh-CN" altLang="en-US" sz="2400" dirty="0">
                <a:solidFill>
                  <a:srgbClr val="FF0000"/>
                </a:solidFill>
              </a:rPr>
              <a:t>文本</a:t>
            </a:r>
            <a:r>
              <a:rPr lang="zh-CN" altLang="en-US" sz="2400" dirty="0"/>
              <a:t>指定</a:t>
            </a:r>
            <a:r>
              <a:rPr lang="zh-CN" altLang="en-US" sz="2400" dirty="0">
                <a:solidFill>
                  <a:srgbClr val="FF0000"/>
                </a:solidFill>
              </a:rPr>
              <a:t>分到</a:t>
            </a:r>
            <a:r>
              <a:rPr lang="zh-CN" altLang="en-US" sz="2400" dirty="0"/>
              <a:t>某个或某</a:t>
            </a:r>
            <a:r>
              <a:rPr lang="zh-CN" altLang="en-US" sz="2400" dirty="0">
                <a:solidFill>
                  <a:srgbClr val="FF0000"/>
                </a:solidFill>
              </a:rPr>
              <a:t>几个类别</a:t>
            </a:r>
            <a:r>
              <a:rPr lang="zh-CN" altLang="en-US" sz="2400" dirty="0"/>
              <a:t>中</a:t>
            </a:r>
            <a:endParaRPr lang="en-US" altLang="zh-CN" sz="2400" dirty="0"/>
          </a:p>
          <a:p>
            <a:r>
              <a:rPr lang="zh-CN" altLang="en-US" sz="2800" b="1" dirty="0"/>
              <a:t>分类对象</a:t>
            </a:r>
            <a:endParaRPr lang="en-US" altLang="zh-CN" sz="2800" b="1" dirty="0"/>
          </a:p>
          <a:p>
            <a:pPr marL="0" indent="0">
              <a:buNone/>
            </a:pPr>
            <a:r>
              <a:rPr lang="en-US" altLang="zh-CN" sz="2400" dirty="0"/>
              <a:t>    </a:t>
            </a:r>
            <a:r>
              <a:rPr lang="zh-CN" altLang="en-US" sz="2400" b="1" dirty="0"/>
              <a:t>短文本</a:t>
            </a:r>
            <a:r>
              <a:rPr lang="zh-CN" altLang="en-US" sz="2400" dirty="0"/>
              <a:t>：句子、标题、商品评论等</a:t>
            </a:r>
            <a:endParaRPr lang="en-US" altLang="zh-CN" sz="2400" dirty="0"/>
          </a:p>
          <a:p>
            <a:pPr marL="0" indent="0">
              <a:buNone/>
            </a:pPr>
            <a:r>
              <a:rPr lang="en-US" altLang="zh-CN" sz="2400" dirty="0"/>
              <a:t>    </a:t>
            </a:r>
            <a:r>
              <a:rPr lang="zh-CN" altLang="en-US" sz="2400" b="1" dirty="0"/>
              <a:t>长文本</a:t>
            </a:r>
            <a:r>
              <a:rPr lang="zh-CN" altLang="en-US" sz="2400" dirty="0"/>
              <a:t>：文章、邮件、网页等</a:t>
            </a:r>
            <a:endParaRPr lang="en-US" altLang="zh-CN" sz="2400" dirty="0"/>
          </a:p>
          <a:p>
            <a:r>
              <a:rPr lang="zh-CN" altLang="en-US" sz="2800" b="1" dirty="0"/>
              <a:t>分类体系</a:t>
            </a:r>
            <a:endParaRPr lang="en-US" altLang="zh-CN" sz="2800" b="1" dirty="0"/>
          </a:p>
          <a:p>
            <a:pPr marL="0" indent="0">
              <a:buNone/>
            </a:pPr>
            <a:r>
              <a:rPr lang="en-US" altLang="zh-CN" sz="2400" dirty="0"/>
              <a:t>    </a:t>
            </a:r>
            <a:r>
              <a:rPr lang="zh-CN" altLang="en-US" sz="2400" dirty="0"/>
              <a:t>人工划分：</a:t>
            </a:r>
            <a:r>
              <a:rPr lang="en-US" altLang="zh-CN" sz="2400" dirty="0"/>
              <a:t>1) </a:t>
            </a:r>
            <a:r>
              <a:rPr lang="zh-CN" altLang="en-US" sz="2400" dirty="0"/>
              <a:t>政治、体育、军事</a:t>
            </a:r>
            <a:endParaRPr lang="en-US" altLang="zh-CN" sz="2400" dirty="0"/>
          </a:p>
          <a:p>
            <a:pPr marL="0" indent="0">
              <a:buNone/>
            </a:pPr>
            <a:r>
              <a:rPr lang="en-US" altLang="zh-CN" sz="2400" dirty="0"/>
              <a:t>                        2) </a:t>
            </a:r>
            <a:r>
              <a:rPr lang="zh-CN" altLang="en-US" sz="2400" dirty="0"/>
              <a:t>正能量、负能量</a:t>
            </a:r>
            <a:endParaRPr lang="en-US" altLang="zh-CN" sz="2400" dirty="0"/>
          </a:p>
          <a:p>
            <a:pPr marL="0" indent="0">
              <a:buNone/>
            </a:pPr>
            <a:r>
              <a:rPr lang="en-US" altLang="zh-CN" sz="2400" dirty="0"/>
              <a:t>                        3) </a:t>
            </a:r>
            <a:r>
              <a:rPr lang="zh-CN" altLang="en-US" sz="2400" dirty="0"/>
              <a:t>好评、中性、差评</a:t>
            </a:r>
            <a:endParaRPr lang="en-US" altLang="zh-CN" sz="2400" dirty="0"/>
          </a:p>
          <a:p>
            <a:r>
              <a:rPr lang="zh-CN" altLang="en-US" sz="2800" b="1" dirty="0"/>
              <a:t>分类模式</a:t>
            </a:r>
            <a:endParaRPr lang="en-US" altLang="zh-CN" sz="2800" b="1" dirty="0"/>
          </a:p>
          <a:p>
            <a:pPr marL="0" indent="0">
              <a:buNone/>
            </a:pPr>
            <a:r>
              <a:rPr lang="zh-CN" altLang="en-US" sz="2400" dirty="0"/>
              <a:t>    </a:t>
            </a:r>
            <a:r>
              <a:rPr lang="zh-CN" altLang="en-US" sz="2400" b="1" dirty="0"/>
              <a:t>二分类</a:t>
            </a:r>
            <a:r>
              <a:rPr lang="en-US" altLang="zh-CN" sz="2400" b="1" dirty="0"/>
              <a:t>    </a:t>
            </a:r>
            <a:r>
              <a:rPr lang="zh-CN" altLang="en-US" sz="2400" b="1" dirty="0"/>
              <a:t>多分类</a:t>
            </a:r>
          </a:p>
        </p:txBody>
      </p:sp>
    </p:spTree>
    <p:extLst>
      <p:ext uri="{BB962C8B-B14F-4D97-AF65-F5344CB8AC3E}">
        <p14:creationId xmlns:p14="http://schemas.microsoft.com/office/powerpoint/2010/main" val="376344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443F-322A-464C-812C-53B7705B7063}"/>
              </a:ext>
            </a:extLst>
          </p:cNvPr>
          <p:cNvSpPr>
            <a:spLocks noGrp="1"/>
          </p:cNvSpPr>
          <p:nvPr>
            <p:ph type="title"/>
          </p:nvPr>
        </p:nvSpPr>
        <p:spPr>
          <a:xfrm>
            <a:off x="304801" y="762000"/>
            <a:ext cx="8697433" cy="742950"/>
          </a:xfrm>
        </p:spPr>
        <p:txBody>
          <a:bodyPr>
            <a:normAutofit fontScale="90000"/>
          </a:bodyPr>
          <a:lstStyle/>
          <a:p>
            <a:br>
              <a:rPr lang="en-US" dirty="0"/>
            </a:br>
            <a:r>
              <a:rPr lang="zh-CN" altLang="en-US" dirty="0"/>
              <a:t>二元</a:t>
            </a:r>
            <a:r>
              <a:rPr lang="en-US" dirty="0"/>
              <a:t>logistics</a:t>
            </a:r>
            <a:r>
              <a:rPr lang="zh-CN" altLang="en-US" dirty="0"/>
              <a:t>回归：总结</a:t>
            </a:r>
            <a:endParaRPr lang="en-US" dirty="0"/>
          </a:p>
        </p:txBody>
      </p:sp>
      <p:sp>
        <p:nvSpPr>
          <p:cNvPr id="3" name="Content Placeholder 2">
            <a:extLst>
              <a:ext uri="{FF2B5EF4-FFF2-40B4-BE49-F238E27FC236}">
                <a16:creationId xmlns:a16="http://schemas.microsoft.com/office/drawing/2014/main" id="{5C032F46-9DE8-AA40-B77D-9531D001E098}"/>
              </a:ext>
            </a:extLst>
          </p:cNvPr>
          <p:cNvSpPr>
            <a:spLocks noGrp="1"/>
          </p:cNvSpPr>
          <p:nvPr>
            <p:ph idx="1"/>
          </p:nvPr>
        </p:nvSpPr>
        <p:spPr>
          <a:xfrm>
            <a:off x="494841" y="1510978"/>
            <a:ext cx="8534400" cy="3333750"/>
          </a:xfrm>
        </p:spPr>
        <p:txBody>
          <a:bodyPr/>
          <a:lstStyle/>
          <a:p>
            <a:r>
              <a:rPr lang="zh-CN" altLang="en-US" sz="2800" dirty="0"/>
              <a:t>给定：</a:t>
            </a:r>
            <a:endParaRPr lang="en-US" sz="2800" dirty="0"/>
          </a:p>
          <a:p>
            <a:pPr lvl="1"/>
            <a:r>
              <a:rPr lang="zh-CN" altLang="en-US" sz="2400" dirty="0"/>
              <a:t>分类类别</a:t>
            </a:r>
            <a:r>
              <a:rPr lang="en-US" sz="2400" dirty="0"/>
              <a:t>:  (+ </a:t>
            </a:r>
            <a:r>
              <a:rPr lang="zh-CN" altLang="en-US" sz="2400" dirty="0"/>
              <a:t>情感</a:t>
            </a:r>
            <a:r>
              <a:rPr lang="en-US" sz="2400" dirty="0"/>
              <a:t>,- </a:t>
            </a:r>
            <a:r>
              <a:rPr lang="zh-CN" altLang="en-US" sz="2400" dirty="0"/>
              <a:t>情感</a:t>
            </a:r>
            <a:r>
              <a:rPr lang="en-US" sz="2400" dirty="0"/>
              <a:t>)</a:t>
            </a:r>
          </a:p>
          <a:p>
            <a:pPr lvl="1"/>
            <a:r>
              <a:rPr lang="zh-CN" altLang="en-US" sz="2400" dirty="0"/>
              <a:t>特征向量</a:t>
            </a:r>
            <a:r>
              <a:rPr lang="en-US" sz="2400" b="1" dirty="0">
                <a:latin typeface="Courier" pitchFamily="2" charset="0"/>
              </a:rPr>
              <a:t>x</a:t>
            </a:r>
            <a:r>
              <a:rPr lang="en-US" sz="2400" dirty="0">
                <a:latin typeface="Courier" pitchFamily="2" charset="0"/>
              </a:rPr>
              <a:t>[x1, x2, …, </a:t>
            </a:r>
            <a:r>
              <a:rPr lang="en-US" sz="2400" dirty="0" err="1">
                <a:latin typeface="Courier" pitchFamily="2" charset="0"/>
              </a:rPr>
              <a:t>xn</a:t>
            </a:r>
            <a:r>
              <a:rPr lang="en-US" sz="2400" dirty="0">
                <a:latin typeface="Courier" pitchFamily="2" charset="0"/>
              </a:rPr>
              <a:t>]</a:t>
            </a:r>
          </a:p>
          <a:p>
            <a:pPr lvl="3"/>
            <a:r>
              <a:rPr lang="en-US" sz="2400" dirty="0"/>
              <a:t>x1= ( “awesome”)</a:t>
            </a:r>
            <a:r>
              <a:rPr lang="zh-CN" altLang="en-US" sz="2400" dirty="0"/>
              <a:t>词频</a:t>
            </a:r>
            <a:endParaRPr lang="en-US" sz="2400" dirty="0"/>
          </a:p>
          <a:p>
            <a:pPr lvl="3"/>
            <a:r>
              <a:rPr lang="en-US" sz="2400" dirty="0"/>
              <a:t>x2 = log(</a:t>
            </a:r>
            <a:r>
              <a:rPr lang="zh-CN" altLang="en-US" sz="2400" dirty="0"/>
              <a:t>词频</a:t>
            </a:r>
            <a:r>
              <a:rPr lang="en-US" sz="2400" dirty="0"/>
              <a:t>)</a:t>
            </a:r>
          </a:p>
          <a:p>
            <a:pPr lvl="1"/>
            <a:r>
              <a:rPr lang="zh-CN" altLang="en-US" sz="2400" dirty="0"/>
              <a:t>权重向量</a:t>
            </a:r>
            <a:r>
              <a:rPr lang="en-US" sz="2400" b="1" dirty="0">
                <a:latin typeface="Courier" pitchFamily="2" charset="0"/>
              </a:rPr>
              <a:t>w</a:t>
            </a:r>
            <a:r>
              <a:rPr lang="en-US" sz="2400" dirty="0"/>
              <a:t> </a:t>
            </a:r>
            <a:r>
              <a:rPr lang="en-US" sz="2400" dirty="0">
                <a:latin typeface="Courier" pitchFamily="2" charset="0"/>
              </a:rPr>
              <a:t>[w1, w2, …, </a:t>
            </a:r>
            <a:r>
              <a:rPr lang="en-US" sz="2400" dirty="0" err="1">
                <a:latin typeface="Courier" pitchFamily="2" charset="0"/>
              </a:rPr>
              <a:t>wn</a:t>
            </a:r>
            <a:r>
              <a:rPr lang="en-US" sz="2400" dirty="0">
                <a:latin typeface="Courier" pitchFamily="2" charset="0"/>
              </a:rPr>
              <a:t>]</a:t>
            </a:r>
          </a:p>
          <a:p>
            <a:pPr lvl="2"/>
            <a:r>
              <a:rPr lang="en-US" sz="2100" dirty="0" err="1"/>
              <a:t>w</a:t>
            </a:r>
            <a:r>
              <a:rPr lang="en-US" sz="2500" baseline="-25000" dirty="0" err="1"/>
              <a:t>i</a:t>
            </a:r>
            <a:r>
              <a:rPr lang="en-US" sz="2100" dirty="0"/>
              <a:t> </a:t>
            </a:r>
            <a:r>
              <a:rPr lang="zh-CN" altLang="en-US" sz="2100" dirty="0"/>
              <a:t>为特征 </a:t>
            </a:r>
            <a:r>
              <a:rPr lang="en-US" altLang="zh-CN" sz="2100" dirty="0"/>
              <a:t>x</a:t>
            </a:r>
            <a:r>
              <a:rPr lang="en-US" sz="2500" baseline="-25000" dirty="0"/>
              <a:t>i</a:t>
            </a:r>
            <a:r>
              <a:rPr lang="zh-CN" altLang="en-US" sz="2100" dirty="0"/>
              <a:t>的权重</a:t>
            </a:r>
            <a:endParaRPr lang="en-US" sz="2100" baseline="-25000" dirty="0"/>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710F3D9-B949-894E-9F71-185DFDFF94E7}"/>
              </a:ext>
            </a:extLst>
          </p:cNvPr>
          <p:cNvPicPr>
            <a:picLocks noChangeAspect="1"/>
          </p:cNvPicPr>
          <p:nvPr/>
        </p:nvPicPr>
        <p:blipFill>
          <a:blip r:embed="rId2"/>
          <a:stretch>
            <a:fillRect/>
          </a:stretch>
        </p:blipFill>
        <p:spPr>
          <a:xfrm>
            <a:off x="1619672" y="4581128"/>
            <a:ext cx="4448643" cy="1697955"/>
          </a:xfrm>
          <a:prstGeom prst="rect">
            <a:avLst/>
          </a:prstGeom>
        </p:spPr>
      </p:pic>
    </p:spTree>
    <p:extLst>
      <p:ext uri="{BB962C8B-B14F-4D97-AF65-F5344CB8AC3E}">
        <p14:creationId xmlns:p14="http://schemas.microsoft.com/office/powerpoint/2010/main" val="816444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 altLang="zh-CN" dirty="0"/>
              <a:t>Logistics</a:t>
            </a:r>
            <a:r>
              <a:rPr lang="zh-CN" altLang="en-US" dirty="0"/>
              <a:t>回归</a:t>
            </a:r>
          </a:p>
        </p:txBody>
      </p:sp>
      <p:sp>
        <p:nvSpPr>
          <p:cNvPr id="13315" name="Rectangle 3"/>
          <p:cNvSpPr>
            <a:spLocks noGrp="1" noChangeArrowheads="1"/>
          </p:cNvSpPr>
          <p:nvPr>
            <p:ph type="body" idx="1"/>
          </p:nvPr>
        </p:nvSpPr>
        <p:spPr/>
        <p:txBody>
          <a:bodyPr/>
          <a:lstStyle/>
          <a:p>
            <a:pPr eaLnBrk="1" hangingPunct="1"/>
            <a:r>
              <a:rPr lang="en-US" altLang="zh-CN" sz="2800" b="1" dirty="0"/>
              <a:t>6.5.1 </a:t>
            </a:r>
            <a:r>
              <a:rPr lang="en" altLang="zh-CN" sz="2800" b="1" dirty="0"/>
              <a:t>Logistics</a:t>
            </a:r>
            <a:r>
              <a:rPr lang="zh-CN" altLang="en-US" sz="2800" b="1" dirty="0"/>
              <a:t>回归模型</a:t>
            </a:r>
          </a:p>
          <a:p>
            <a:pPr eaLnBrk="1" hangingPunct="1"/>
            <a:r>
              <a:rPr lang="en-US" altLang="zh-CN" sz="2800" b="1" dirty="0"/>
              <a:t>6.5.2 Logistics</a:t>
            </a:r>
            <a:r>
              <a:rPr lang="zh-CN" altLang="en-US" sz="2800" b="1" dirty="0"/>
              <a:t>回归模型概率解释</a:t>
            </a:r>
            <a:endParaRPr lang="en-US" altLang="zh-CN" sz="2800" b="1" dirty="0"/>
          </a:p>
          <a:p>
            <a:pPr eaLnBrk="1" hangingPunct="1"/>
            <a:r>
              <a:rPr lang="en-US" altLang="zh-CN" sz="2800" b="1" dirty="0">
                <a:solidFill>
                  <a:srgbClr val="B2B2B2"/>
                </a:solidFill>
              </a:rPr>
              <a:t>6.5.3</a:t>
            </a:r>
            <a:r>
              <a:rPr lang="zh-CN" altLang="en-US" sz="2800" b="1" dirty="0">
                <a:solidFill>
                  <a:srgbClr val="B2B2B2"/>
                </a:solidFill>
              </a:rPr>
              <a:t> </a:t>
            </a:r>
            <a:r>
              <a:rPr lang="en" altLang="zh-CN" sz="2800" b="1" dirty="0">
                <a:solidFill>
                  <a:srgbClr val="B2B2B2"/>
                </a:solidFill>
              </a:rPr>
              <a:t>Logistics</a:t>
            </a:r>
            <a:r>
              <a:rPr lang="zh-CN" altLang="en-US" sz="2800" b="1" dirty="0">
                <a:solidFill>
                  <a:srgbClr val="B2B2B2"/>
                </a:solidFill>
              </a:rPr>
              <a:t>回归学习</a:t>
            </a:r>
          </a:p>
          <a:p>
            <a:pPr eaLnBrk="1" hangingPunct="1"/>
            <a:r>
              <a:rPr lang="en-US" altLang="zh-CN" sz="2800" b="1" dirty="0"/>
              <a:t>6.5.4 </a:t>
            </a:r>
            <a:r>
              <a:rPr lang="zh-CN" altLang="en-US" sz="2800" b="1" dirty="0"/>
              <a:t>多元</a:t>
            </a:r>
            <a:r>
              <a:rPr lang="en" altLang="zh-CN" sz="2800" b="1" dirty="0"/>
              <a:t>Logistics</a:t>
            </a:r>
            <a:r>
              <a:rPr lang="zh-CN" altLang="en-US" sz="2800" b="1" dirty="0"/>
              <a:t>回归</a:t>
            </a:r>
            <a:endParaRPr lang="en-US" altLang="zh-CN" sz="2800" b="1" dirty="0"/>
          </a:p>
        </p:txBody>
      </p:sp>
    </p:spTree>
    <p:extLst>
      <p:ext uri="{BB962C8B-B14F-4D97-AF65-F5344CB8AC3E}">
        <p14:creationId xmlns:p14="http://schemas.microsoft.com/office/powerpoint/2010/main" val="3270991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1E6D-3D3D-264A-8F4C-6D075DC79CDA}"/>
              </a:ext>
            </a:extLst>
          </p:cNvPr>
          <p:cNvSpPr>
            <a:spLocks noGrp="1"/>
          </p:cNvSpPr>
          <p:nvPr>
            <p:ph type="title"/>
          </p:nvPr>
        </p:nvSpPr>
        <p:spPr/>
        <p:txBody>
          <a:bodyPr/>
          <a:lstStyle/>
          <a:p>
            <a:r>
              <a:rPr lang="zh-CN" altLang="en-US" dirty="0"/>
              <a:t>参数学习</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0280E4-A96F-4B4C-9DBD-4266531F9712}"/>
                  </a:ext>
                </a:extLst>
              </p:cNvPr>
              <p:cNvSpPr>
                <a:spLocks noGrp="1"/>
              </p:cNvSpPr>
              <p:nvPr>
                <p:ph idx="1"/>
              </p:nvPr>
            </p:nvSpPr>
            <p:spPr>
              <a:xfrm>
                <a:off x="822960" y="2241551"/>
                <a:ext cx="7863841" cy="3549649"/>
              </a:xfrm>
            </p:spPr>
            <p:txBody>
              <a:bodyPr>
                <a:normAutofit/>
              </a:bodyPr>
              <a:lstStyle/>
              <a:p>
                <a:pPr marL="0" indent="0">
                  <a:buNone/>
                </a:pPr>
                <a:r>
                  <a:rPr lang="zh-CN" altLang="en-US" dirty="0"/>
                  <a:t>    </a:t>
                </a:r>
                <a:r>
                  <a:rPr lang="en-US" dirty="0" err="1"/>
                  <a:t>监督分类</a:t>
                </a:r>
                <a:r>
                  <a:rPr lang="zh-CN" altLang="en-US" dirty="0"/>
                  <a:t>：</a:t>
                </a:r>
                <a:endParaRPr lang="en-US" dirty="0"/>
              </a:p>
              <a:p>
                <a:pPr marL="457200" indent="-457200">
                  <a:buFont typeface="Arial" panose="020B0604020202020204" pitchFamily="34" charset="0"/>
                  <a:buChar char="•"/>
                </a:pPr>
                <a:r>
                  <a:rPr lang="en-US" altLang="zh-CN" i="1" dirty="0"/>
                  <a:t>x </a:t>
                </a:r>
                <a:r>
                  <a:rPr lang="en-US" dirty="0" err="1"/>
                  <a:t>的标注类别</a:t>
                </a:r>
                <a:r>
                  <a:rPr lang="en-US" i="1" dirty="0" err="1">
                    <a:solidFill>
                      <a:srgbClr val="0000CC"/>
                    </a:solidFill>
                  </a:rPr>
                  <a:t>y</a:t>
                </a:r>
                <a:r>
                  <a:rPr lang="en-US" i="1" dirty="0"/>
                  <a:t> </a:t>
                </a:r>
                <a:r>
                  <a:rPr lang="en-US" dirty="0"/>
                  <a:t>(0 </a:t>
                </a:r>
                <a:r>
                  <a:rPr lang="en-US" dirty="0" err="1"/>
                  <a:t>或</a:t>
                </a:r>
                <a:r>
                  <a:rPr lang="en-US" dirty="0"/>
                  <a:t> 1). </a:t>
                </a:r>
              </a:p>
              <a:p>
                <a:pPr marL="457200" indent="-457200">
                  <a:buFont typeface="Arial" panose="020B0604020202020204" pitchFamily="34" charset="0"/>
                  <a:buChar char="•"/>
                </a:pPr>
                <a:r>
                  <a:rPr lang="en-US" dirty="0" err="1"/>
                  <a:t>分类器输出结果</a:t>
                </a:r>
                <a:r>
                  <a:rPr lang="en-US" dirty="0"/>
                  <a:t>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r>
                      <a:rPr lang="en-US" i="1">
                        <a:solidFill>
                          <a:srgbClr val="0000CC"/>
                        </a:solidFill>
                        <a:latin typeface="Cambria Math" panose="02040503050406030204" pitchFamily="18" charset="0"/>
                      </a:rPr>
                      <m:t> </m:t>
                    </m:r>
                  </m:oMath>
                </a14:m>
                <a:endParaRPr lang="en-US" dirty="0"/>
              </a:p>
              <a:p>
                <a:pPr marL="0" indent="0">
                  <a:buNone/>
                </a:pPr>
                <a:r>
                  <a:rPr lang="zh-CN" altLang="en-US" dirty="0"/>
                  <a:t>    设置</a:t>
                </a:r>
                <a:r>
                  <a:rPr lang="en-US" altLang="zh-CN" i="1" dirty="0"/>
                  <a:t>w </a:t>
                </a:r>
                <a:r>
                  <a:rPr lang="zh-CN" altLang="en-US" dirty="0"/>
                  <a:t>和</a:t>
                </a:r>
                <a:r>
                  <a:rPr lang="en-US" altLang="zh-CN" dirty="0"/>
                  <a:t> </a:t>
                </a:r>
                <a:r>
                  <a:rPr lang="en-US" altLang="zh-CN" i="1" dirty="0"/>
                  <a:t>b</a:t>
                </a:r>
                <a:r>
                  <a:rPr lang="en-US" altLang="zh-CN" dirty="0"/>
                  <a:t> </a:t>
                </a:r>
                <a:r>
                  <a:rPr lang="zh-CN" altLang="en-US" dirty="0"/>
                  <a:t>，最小化</a:t>
                </a:r>
                <a:r>
                  <a:rPr lang="en-US" dirty="0"/>
                  <a:t>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oMath>
                </a14:m>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solidFill>
                      <a:srgbClr val="0000CC"/>
                    </a:solidFill>
                  </a:rPr>
                  <a:t> </a:t>
                </a:r>
                <a:r>
                  <a:rPr lang="en-US" dirty="0" err="1"/>
                  <a:t>和</a:t>
                </a:r>
                <a:r>
                  <a:rPr lang="zh-CN" altLang="en-US" dirty="0"/>
                  <a:t> </a:t>
                </a:r>
                <a:r>
                  <a:rPr lang="en-US" i="1" dirty="0">
                    <a:solidFill>
                      <a:srgbClr val="0000CC"/>
                    </a:solidFill>
                  </a:rPr>
                  <a:t>y</a:t>
                </a:r>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altLang="zh-CN" dirty="0"/>
                  <a:t> </a:t>
                </a:r>
                <a:r>
                  <a:rPr lang="en-US" altLang="zh-CN" dirty="0" err="1"/>
                  <a:t>距离</a:t>
                </a:r>
                <a:r>
                  <a:rPr lang="en-US" dirty="0"/>
                  <a:t>. </a:t>
                </a:r>
              </a:p>
              <a:p>
                <a:pPr marL="457200" indent="-457200">
                  <a:buFont typeface="Arial" panose="020B0604020202020204" pitchFamily="34" charset="0"/>
                  <a:buChar char="•"/>
                </a:pPr>
                <a:r>
                  <a:rPr lang="en-US" dirty="0" err="1"/>
                  <a:t>距离函数</a:t>
                </a:r>
                <a:r>
                  <a:rPr lang="en-US" dirty="0"/>
                  <a:t>: </a:t>
                </a:r>
                <a:r>
                  <a:rPr lang="en-US" dirty="0" err="1"/>
                  <a:t>损失函数</a:t>
                </a:r>
                <a:r>
                  <a:rPr lang="zh-CN" altLang="en-US" dirty="0"/>
                  <a:t> 或 代价函数</a:t>
                </a:r>
                <a:endParaRPr lang="en-US" b="1" dirty="0"/>
              </a:p>
              <a:p>
                <a:pPr marL="457200" indent="-457200">
                  <a:buFont typeface="Arial" panose="020B0604020202020204" pitchFamily="34" charset="0"/>
                  <a:buChar char="•"/>
                </a:pPr>
                <a:r>
                  <a:rPr lang="en-US" dirty="0" err="1"/>
                  <a:t>优化算法</a:t>
                </a:r>
                <a:r>
                  <a:rPr lang="zh-CN" altLang="en-US" dirty="0"/>
                  <a:t>：更新</a:t>
                </a:r>
                <a:r>
                  <a:rPr lang="en-US" i="1" dirty="0"/>
                  <a:t>w</a:t>
                </a:r>
                <a:r>
                  <a:rPr lang="en-US" dirty="0"/>
                  <a:t> </a:t>
                </a:r>
                <a:r>
                  <a:rPr lang="en-US" dirty="0" err="1"/>
                  <a:t>和</a:t>
                </a:r>
                <a:r>
                  <a:rPr lang="en-US" dirty="0"/>
                  <a:t> </a:t>
                </a:r>
                <a:r>
                  <a:rPr lang="en-US" i="1" dirty="0"/>
                  <a:t>b</a:t>
                </a:r>
                <a:r>
                  <a:rPr lang="en-US" dirty="0"/>
                  <a:t> </a:t>
                </a:r>
                <a:r>
                  <a:rPr lang="en-US" dirty="0" err="1"/>
                  <a:t>最小化损失</a:t>
                </a:r>
                <a:r>
                  <a:rPr lang="en-US" dirty="0"/>
                  <a:t>.</a:t>
                </a:r>
              </a:p>
            </p:txBody>
          </p:sp>
        </mc:Choice>
        <mc:Fallback xmlns="">
          <p:sp>
            <p:nvSpPr>
              <p:cNvPr id="3" name="Content Placeholder 2">
                <a:extLst>
                  <a:ext uri="{FF2B5EF4-FFF2-40B4-BE49-F238E27FC236}">
                    <a16:creationId xmlns:a16="http://schemas.microsoft.com/office/drawing/2014/main" id="{840280E4-A96F-4B4C-9DBD-4266531F9712}"/>
                  </a:ext>
                </a:extLst>
              </p:cNvPr>
              <p:cNvSpPr>
                <a:spLocks noGrp="1" noRot="1" noChangeAspect="1" noMove="1" noResize="1" noEditPoints="1" noAdjustHandles="1" noChangeArrowheads="1" noChangeShapeType="1" noTextEdit="1"/>
              </p:cNvSpPr>
              <p:nvPr>
                <p:ph idx="1"/>
              </p:nvPr>
            </p:nvSpPr>
            <p:spPr>
              <a:xfrm>
                <a:off x="822960" y="2241551"/>
                <a:ext cx="7863841" cy="3549649"/>
              </a:xfrm>
              <a:blipFill>
                <a:blip r:embed="rId3"/>
                <a:stretch>
                  <a:fillRect l="-1774" t="-2857" b="-4286"/>
                </a:stretch>
              </a:blipFill>
            </p:spPr>
            <p:txBody>
              <a:bodyPr/>
              <a:lstStyle/>
              <a:p>
                <a:r>
                  <a:rPr lang="zh-CN" altLang="en-US">
                    <a:noFill/>
                  </a:rPr>
                  <a:t> </a:t>
                </a:r>
              </a:p>
            </p:txBody>
          </p:sp>
        </mc:Fallback>
      </mc:AlternateContent>
      <p:sp>
        <p:nvSpPr>
          <p:cNvPr id="4" name="Slide Number Placeholder 3">
            <a:extLst>
              <a:ext uri="{FF2B5EF4-FFF2-40B4-BE49-F238E27FC236}">
                <a16:creationId xmlns:a16="http://schemas.microsoft.com/office/drawing/2014/main" id="{A8DEB353-96BB-A041-8094-07F29E9361C6}"/>
              </a:ext>
            </a:extLst>
          </p:cNvPr>
          <p:cNvSpPr>
            <a:spLocks noGrp="1"/>
          </p:cNvSpPr>
          <p:nvPr>
            <p:ph type="sldNum" sz="quarter" idx="12"/>
          </p:nvPr>
        </p:nvSpPr>
        <p:spPr/>
        <p:txBody>
          <a:bodyPr/>
          <a:lstStyle/>
          <a:p>
            <a:fld id="{D07771B2-D7F7-364E-B6F3-F7FE93606BCE}" type="slidenum">
              <a:rPr lang="en-US" smtClean="0"/>
              <a:t>72</a:t>
            </a:fld>
            <a:endParaRPr lang="en-US"/>
          </a:p>
        </p:txBody>
      </p:sp>
    </p:spTree>
    <p:extLst>
      <p:ext uri="{BB962C8B-B14F-4D97-AF65-F5344CB8AC3E}">
        <p14:creationId xmlns:p14="http://schemas.microsoft.com/office/powerpoint/2010/main" val="343464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zh-CN" altLang="en-US" dirty="0"/>
              <a:t>学习成分</a:t>
            </a:r>
            <a:endParaRPr lang="en-US" dirty="0"/>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1" y="2055254"/>
            <a:ext cx="7543801" cy="3759200"/>
          </a:xfrm>
        </p:spPr>
        <p:txBody>
          <a:bodyPr>
            <a:normAutofit/>
          </a:bodyPr>
          <a:lstStyle/>
          <a:p>
            <a:endParaRPr lang="en-US" sz="24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损失函数：</a:t>
            </a:r>
            <a:endParaRPr lang="en-US" dirty="0">
              <a:latin typeface="Calibri" panose="020F0502020204030204" pitchFamily="34" charset="0"/>
              <a:cs typeface="Calibri" panose="020F0502020204030204" pitchFamily="34" charset="0"/>
            </a:endParaRPr>
          </a:p>
          <a:p>
            <a:pPr lvl="2"/>
            <a:r>
              <a:rPr lang="zh-CN" altLang="en-US" sz="3000" b="1" dirty="0">
                <a:latin typeface="Calibri" panose="020F0502020204030204" pitchFamily="34" charset="0"/>
                <a:cs typeface="Calibri" panose="020F0502020204030204" pitchFamily="34" charset="0"/>
              </a:rPr>
              <a:t>交叉熵损失函数</a:t>
            </a:r>
            <a:endParaRPr lang="en-US" sz="3000" b="1" dirty="0">
              <a:latin typeface="Calibri" panose="020F0502020204030204" pitchFamily="34" charset="0"/>
              <a:cs typeface="Calibri" panose="020F0502020204030204" pitchFamily="34" charset="0"/>
            </a:endParaRPr>
          </a:p>
          <a:p>
            <a:pPr lvl="2"/>
            <a:endParaRPr lang="en-US" sz="30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优化算法：</a:t>
            </a:r>
            <a:endParaRPr lang="en-US" dirty="0">
              <a:latin typeface="Calibri" panose="020F0502020204030204" pitchFamily="34" charset="0"/>
              <a:cs typeface="Calibri" panose="020F0502020204030204" pitchFamily="34" charset="0"/>
            </a:endParaRPr>
          </a:p>
          <a:p>
            <a:pPr lvl="2"/>
            <a:r>
              <a:rPr lang="zh-CN" altLang="en-US" sz="3000" b="1" dirty="0">
                <a:latin typeface="Calibri" panose="020F0502020204030204" pitchFamily="34" charset="0"/>
                <a:cs typeface="Calibri" panose="020F0502020204030204" pitchFamily="34" charset="0"/>
              </a:rPr>
              <a:t>随机梯度速降</a:t>
            </a:r>
            <a:endParaRPr lang="en-US" sz="3000" b="1"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57399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r>
                      <a:rPr lang="en-US" i="1">
                        <a:latin typeface="Cambria Math" panose="02040503050406030204" pitchFamily="18" charset="0"/>
                      </a:rPr>
                      <m:t>和</m:t>
                    </m:r>
                  </m:oMath>
                </a14:m>
                <a:r>
                  <a:rPr lang="en-US" dirty="0"/>
                  <a:t> </a:t>
                </a:r>
                <a:r>
                  <a:rPr lang="en-US" dirty="0" err="1"/>
                  <a:t>y距离</a:t>
                </a:r>
                <a:endParaRPr lang="en-US" dirty="0"/>
              </a:p>
            </p:txBody>
          </p:sp>
        </mc:Choice>
        <mc:Fallback xmlns="">
          <p:sp>
            <p:nvSpPr>
              <p:cNvPr id="2" name="Title 1">
                <a:extLst>
                  <a:ext uri="{FF2B5EF4-FFF2-40B4-BE49-F238E27FC236}">
                    <a16:creationId xmlns:a16="http://schemas.microsoft.com/office/drawing/2014/main" id="{CED13B29-892E-0042-B1A5-1DE9C9E118F9}"/>
                  </a:ext>
                </a:extLst>
              </p:cNvPr>
              <p:cNvSpPr>
                <a:spLocks noGrp="1" noRot="1" noChangeAspect="1" noMove="1" noResize="1" noEditPoints="1" noAdjustHandles="1" noChangeArrowheads="1" noChangeShapeType="1" noTextEdit="1"/>
              </p:cNvSpPr>
              <p:nvPr>
                <p:ph type="title"/>
              </p:nvPr>
            </p:nvSpPr>
            <p:spPr>
              <a:blipFill>
                <a:blip r:embed="rId3"/>
                <a:stretch>
                  <a:fillRect b="-2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1" y="2055254"/>
                <a:ext cx="7543801" cy="3759200"/>
              </a:xfrm>
            </p:spPr>
            <p:txBody>
              <a:bodyPr>
                <a:normAutofit fontScale="85000" lnSpcReduction="20000"/>
              </a:bodyPr>
              <a:lstStyle/>
              <a:p>
                <a:endParaRPr lang="en-US" sz="2400" dirty="0">
                  <a:latin typeface="Calibri" panose="020F0502020204030204" pitchFamily="34" charset="0"/>
                  <a:cs typeface="Calibri" panose="020F0502020204030204" pitchFamily="34" charset="0"/>
                </a:endParaRPr>
              </a:p>
              <a:p>
                <a:pPr marL="0" indent="0">
                  <a:buNone/>
                </a:pPr>
                <a:r>
                  <a:rPr lang="zh-CN" alt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分类器输出</a:t>
                </a:r>
                <a:r>
                  <a:rPr lang="zh-CN" altLang="en-US"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0" indent="0">
                  <a:buNone/>
                </a:pPr>
                <a:r>
                  <a:rPr lang="zh-CN" altLang="en-US" dirty="0"/>
                  <a:t>  </a:t>
                </a:r>
                <a:r>
                  <a:rPr lang="en-US" dirty="0"/>
                  <a:t>                 </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r>
                      <a:rPr lang="en-US" i="1">
                        <a:solidFill>
                          <a:srgbClr val="0000CC"/>
                        </a:solidFill>
                        <a:latin typeface="Cambria Math" panose="02040503050406030204" pitchFamily="18" charset="0"/>
                      </a:rPr>
                      <m:t> </m:t>
                    </m:r>
                  </m:oMath>
                </a14:m>
                <a:r>
                  <a:rPr lang="en-US" dirty="0">
                    <a:solidFill>
                      <a:srgbClr val="0000CC"/>
                    </a:solidFill>
                    <a:latin typeface="Calibri" panose="020F0502020204030204" pitchFamily="34" charset="0"/>
                    <a:cs typeface="Calibri" panose="020F0502020204030204" pitchFamily="34" charset="0"/>
                  </a:rPr>
                  <a:t>= </a:t>
                </a:r>
                <a:r>
                  <a:rPr lang="en-US" dirty="0" err="1">
                    <a:solidFill>
                      <a:srgbClr val="0000CC"/>
                    </a:solidFill>
                    <a:latin typeface="Calibri" panose="020F0502020204030204" pitchFamily="34" charset="0"/>
                    <a:cs typeface="Calibri" panose="020F0502020204030204" pitchFamily="34" charset="0"/>
                  </a:rPr>
                  <a:t>σ</a:t>
                </a:r>
                <a:r>
                  <a:rPr lang="en-US" dirty="0">
                    <a:solidFill>
                      <a:srgbClr val="0000CC"/>
                    </a:solidFill>
                    <a:latin typeface="Calibri" panose="020F0502020204030204" pitchFamily="34" charset="0"/>
                    <a:cs typeface="Calibri" panose="020F0502020204030204" pitchFamily="34" charset="0"/>
                  </a:rPr>
                  <a:t>(</a:t>
                </a:r>
                <a:r>
                  <a:rPr lang="en-US" dirty="0" err="1">
                    <a:solidFill>
                      <a:srgbClr val="0000CC"/>
                    </a:solidFill>
                    <a:latin typeface="Calibri" panose="020F0502020204030204" pitchFamily="34" charset="0"/>
                    <a:cs typeface="Calibri" panose="020F0502020204030204" pitchFamily="34" charset="0"/>
                  </a:rPr>
                  <a:t>w∙x+b</a:t>
                </a:r>
                <a:r>
                  <a:rPr lang="en-US" dirty="0">
                    <a:solidFill>
                      <a:srgbClr val="0000CC"/>
                    </a:solidFill>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pPr marL="0" indent="0">
                  <a:buNone/>
                </a:pPr>
                <a:r>
                  <a:rPr lang="zh-CN" altLang="en-US" dirty="0">
                    <a:latin typeface="Calibri" panose="020F0502020204030204" pitchFamily="34" charset="0"/>
                    <a:cs typeface="Calibri" panose="020F0502020204030204" pitchFamily="34" charset="0"/>
                  </a:rPr>
                  <a:t>   真实</a:t>
                </a:r>
                <a:r>
                  <a:rPr lang="en-US" dirty="0" err="1">
                    <a:latin typeface="Calibri" panose="020F0502020204030204" pitchFamily="34" charset="0"/>
                    <a:cs typeface="Calibri" panose="020F0502020204030204" pitchFamily="34" charset="0"/>
                  </a:rPr>
                  <a:t>标注</a:t>
                </a:r>
                <a:r>
                  <a:rPr lang="zh-CN" altLang="en-US"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      </a:t>
                </a:r>
                <a:r>
                  <a:rPr lang="en-US" dirty="0">
                    <a:solidFill>
                      <a:srgbClr val="0000CC"/>
                    </a:solidFill>
                    <a:latin typeface="Calibri" panose="020F0502020204030204" pitchFamily="34" charset="0"/>
                    <a:cs typeface="Calibri" panose="020F0502020204030204" pitchFamily="34" charset="0"/>
                  </a:rPr>
                  <a:t>y        [= either 0 or 1]</a:t>
                </a:r>
              </a:p>
              <a:p>
                <a:pPr lvl="2"/>
                <a:endParaRPr lang="en-US" sz="3200" dirty="0">
                  <a:latin typeface="Calibri" panose="020F0502020204030204" pitchFamily="34" charset="0"/>
                  <a:cs typeface="Calibri" panose="020F0502020204030204" pitchFamily="34" charset="0"/>
                </a:endParaRPr>
              </a:p>
              <a:p>
                <a:pPr marL="0" indent="0">
                  <a:buNone/>
                </a:pPr>
                <a:r>
                  <a:rPr lang="zh-CN" altLang="en-US" dirty="0">
                    <a:latin typeface="Calibri" panose="020F0502020204030204" pitchFamily="34" charset="0"/>
                    <a:cs typeface="Calibri" panose="020F0502020204030204" pitchFamily="34" charset="0"/>
                  </a:rPr>
                  <a:t>   偏差</a:t>
                </a:r>
                <a:r>
                  <a:rPr lang="en-US" dirty="0">
                    <a:latin typeface="Calibri" panose="020F0502020204030204" pitchFamily="34" charset="0"/>
                    <a:cs typeface="Calibri" panose="020F0502020204030204" pitchFamily="34" charset="0"/>
                  </a:rPr>
                  <a:t>:</a:t>
                </a:r>
              </a:p>
              <a:p>
                <a:pPr marL="0" indent="0">
                  <a:buNone/>
                </a:pPr>
                <a:r>
                  <a:rPr lang="en-US" b="1" i="1" dirty="0"/>
                  <a:t>                  </a:t>
                </a:r>
                <a:r>
                  <a:rPr lang="en-US" i="1" dirty="0">
                    <a:solidFill>
                      <a:srgbClr val="0000CC"/>
                    </a:solidFill>
                  </a:rPr>
                  <a:t>L</a:t>
                </a:r>
                <a:r>
                  <a:rPr lang="en-US" dirty="0">
                    <a:solidFill>
                      <a:srgbClr val="0000CC"/>
                    </a:solidFill>
                  </a:rPr>
                  <a:t>(</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b="0" i="1">
                            <a:solidFill>
                              <a:srgbClr val="0000CC"/>
                            </a:solidFill>
                            <a:latin typeface="Cambria Math" panose="02040503050406030204" pitchFamily="18" charset="0"/>
                          </a:rPr>
                          <m:t>𝑦</m:t>
                        </m:r>
                      </m:e>
                    </m:acc>
                    <m:r>
                      <a:rPr lang="en-US" b="0" i="1">
                        <a:solidFill>
                          <a:srgbClr val="0000CC"/>
                        </a:solidFill>
                        <a:latin typeface="Cambria Math" panose="02040503050406030204" pitchFamily="18" charset="0"/>
                      </a:rPr>
                      <m:t> </m:t>
                    </m:r>
                  </m:oMath>
                </a14:m>
                <a:r>
                  <a:rPr lang="en-US" dirty="0">
                    <a:solidFill>
                      <a:srgbClr val="0000CC"/>
                    </a:solidFill>
                  </a:rPr>
                  <a:t>,</a:t>
                </a:r>
                <a:r>
                  <a:rPr lang="en-US" i="1" dirty="0">
                    <a:solidFill>
                      <a:srgbClr val="0000CC"/>
                    </a:solidFill>
                  </a:rPr>
                  <a:t>y</a:t>
                </a:r>
                <a:r>
                  <a:rPr lang="en-US" dirty="0">
                    <a:solidFill>
                      <a:srgbClr val="0000CC"/>
                    </a:solidFill>
                  </a:rPr>
                  <a:t>) </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和</a:t>
                </a:r>
                <a:r>
                  <a:rPr lang="zh-CN" altLang="en-US" dirty="0"/>
                  <a:t> </a:t>
                </a:r>
                <a:r>
                  <a:rPr lang="en-US" i="1" dirty="0"/>
                  <a:t>y </a:t>
                </a:r>
                <a:r>
                  <a:rPr lang="en-US" dirty="0" err="1"/>
                  <a:t>距离</a:t>
                </a:r>
                <a:endParaRPr lang="en-US" dirty="0"/>
              </a:p>
              <a:p>
                <a:endParaRPr lang="en-US" b="1" dirty="0">
                  <a:latin typeface="Calibri" panose="020F0502020204030204" pitchFamily="34" charset="0"/>
                  <a:cs typeface="Calibri" panose="020F0502020204030204" pitchFamily="34" charset="0"/>
                </a:endParaRPr>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1143001" y="2055254"/>
                <a:ext cx="7543801" cy="3759200"/>
              </a:xfrm>
              <a:blipFill>
                <a:blip r:embed="rId4"/>
                <a:stretch>
                  <a:fillRect b="-3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38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800100" y="587419"/>
            <a:ext cx="8236396" cy="912254"/>
          </a:xfrm>
        </p:spPr>
        <p:txBody>
          <a:bodyPr>
            <a:normAutofit fontScale="90000"/>
          </a:bodyPr>
          <a:lstStyle/>
          <a:p>
            <a:r>
              <a:rPr lang="en-US" altLang="zh-CN" dirty="0"/>
              <a:t>logistics</a:t>
            </a:r>
            <a:r>
              <a:rPr lang="zh-CN" altLang="en-US" dirty="0"/>
              <a:t>回归：</a:t>
            </a:r>
            <a:r>
              <a:rPr lang="en-US" altLang="zh-CN" dirty="0" err="1">
                <a:solidFill>
                  <a:srgbClr val="006666"/>
                </a:solidFill>
              </a:rPr>
              <a:t>负对数似然函数损失</a:t>
            </a:r>
            <a:endParaRPr lang="en-US" dirty="0">
              <a:solidFill>
                <a:srgbClr val="000000"/>
              </a:solidFill>
            </a:endParaRP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1" y="2055254"/>
            <a:ext cx="7543801" cy="3759200"/>
          </a:xfrm>
        </p:spPr>
        <p:txBody>
          <a:bodyPr>
            <a:normAutofit lnSpcReduction="10000"/>
          </a:bodyPr>
          <a:lstStyle/>
          <a:p>
            <a:endParaRPr lang="en-US" sz="2400" dirty="0">
              <a:latin typeface="Calibri" panose="020F0502020204030204" pitchFamily="34" charset="0"/>
              <a:cs typeface="Calibri" panose="020F0502020204030204" pitchFamily="34" charset="0"/>
            </a:endParaRPr>
          </a:p>
          <a:p>
            <a:pPr marL="0" indent="0">
              <a:buNone/>
            </a:pPr>
            <a:r>
              <a:rPr lang="en-US" dirty="0" err="1"/>
              <a:t>最大似然估计</a:t>
            </a:r>
            <a:endParaRPr lang="en-US" dirty="0"/>
          </a:p>
          <a:p>
            <a:pPr marL="0" indent="0">
              <a:buNone/>
            </a:pPr>
            <a:r>
              <a:rPr lang="zh-CN" altLang="en-US" dirty="0"/>
              <a:t>        </a:t>
            </a:r>
            <a:r>
              <a:rPr lang="en-US" dirty="0" err="1"/>
              <a:t>选择参数</a:t>
            </a:r>
            <a:r>
              <a:rPr lang="en-US" i="1" dirty="0" err="1"/>
              <a:t>w</a:t>
            </a:r>
            <a:r>
              <a:rPr lang="en-US" dirty="0" err="1"/>
              <a:t>,</a:t>
            </a:r>
            <a:r>
              <a:rPr lang="en-US" i="1" dirty="0" err="1"/>
              <a:t>b</a:t>
            </a:r>
            <a:r>
              <a:rPr lang="en-US" i="1" dirty="0"/>
              <a:t> </a:t>
            </a:r>
            <a:r>
              <a:rPr lang="en-US" dirty="0" err="1"/>
              <a:t>最大化</a:t>
            </a:r>
            <a:endParaRPr lang="en-US" dirty="0"/>
          </a:p>
          <a:p>
            <a:pPr marL="457200" indent="-457200">
              <a:buFont typeface="Arial" panose="020B0604020202020204" pitchFamily="34" charset="0"/>
              <a:buChar char="•"/>
            </a:pPr>
            <a:r>
              <a:rPr lang="en-US" dirty="0" err="1"/>
              <a:t>对数概率</a:t>
            </a:r>
            <a:r>
              <a:rPr lang="en-US" dirty="0"/>
              <a:t> </a:t>
            </a:r>
          </a:p>
          <a:p>
            <a:pPr marL="457200" indent="-457200">
              <a:buFont typeface="Arial" panose="020B0604020202020204" pitchFamily="34" charset="0"/>
              <a:buChar char="•"/>
            </a:pPr>
            <a:r>
              <a:rPr lang="en-US" dirty="0" err="1"/>
              <a:t>已知训练数据的真实类别</a:t>
            </a:r>
            <a:r>
              <a:rPr lang="en-US" i="1" dirty="0" err="1"/>
              <a:t>y</a:t>
            </a:r>
            <a:endParaRPr lang="en-US" dirty="0"/>
          </a:p>
          <a:p>
            <a:pPr marL="457200" indent="-457200">
              <a:buFont typeface="Arial" panose="020B0604020202020204" pitchFamily="34" charset="0"/>
              <a:buChar char="•"/>
            </a:pPr>
            <a:r>
              <a:rPr lang="en-US" dirty="0" err="1"/>
              <a:t>给定观察数据</a:t>
            </a:r>
            <a:r>
              <a:rPr lang="en-US" dirty="0"/>
              <a:t> </a:t>
            </a:r>
            <a:r>
              <a:rPr lang="en-US" i="1" dirty="0"/>
              <a:t>x</a:t>
            </a:r>
          </a:p>
          <a:p>
            <a:pPr marL="0" indent="0">
              <a:buNone/>
            </a:pPr>
            <a:r>
              <a:rPr lang="en-US" dirty="0"/>
              <a:t> </a:t>
            </a:r>
          </a:p>
          <a:p>
            <a:endParaRPr lang="en-US" dirty="0"/>
          </a:p>
        </p:txBody>
      </p:sp>
    </p:spTree>
    <p:extLst>
      <p:ext uri="{BB962C8B-B14F-4D97-AF65-F5344CB8AC3E}">
        <p14:creationId xmlns:p14="http://schemas.microsoft.com/office/powerpoint/2010/main" val="34061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ADB7C-1272-4D59-8000-AD10B139A359}"/>
              </a:ext>
            </a:extLst>
          </p:cNvPr>
          <p:cNvSpPr>
            <a:spLocks noGrp="1"/>
          </p:cNvSpPr>
          <p:nvPr>
            <p:ph type="title"/>
          </p:nvPr>
        </p:nvSpPr>
        <p:spPr/>
        <p:txBody>
          <a:bodyPr/>
          <a:lstStyle/>
          <a:p>
            <a:r>
              <a:rPr lang="en-US" altLang="zh-CN" dirty="0"/>
              <a:t>logistics</a:t>
            </a:r>
            <a:r>
              <a:rPr lang="zh-CN" altLang="en-US" dirty="0"/>
              <a:t>回归：交叉熵</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358EC12-D34B-4EE8-8886-2BD2BD364CD6}"/>
                  </a:ext>
                </a:extLst>
              </p:cNvPr>
              <p:cNvSpPr>
                <a:spLocks noGrp="1"/>
              </p:cNvSpPr>
              <p:nvPr>
                <p:ph idx="1"/>
              </p:nvPr>
            </p:nvSpPr>
            <p:spPr/>
            <p:txBody>
              <a:bodyPr/>
              <a:lstStyle/>
              <a:p>
                <a:r>
                  <a:rPr lang="zh-CN" altLang="en-US" sz="2800" b="1" dirty="0"/>
                  <a:t>模型</a:t>
                </a:r>
                <a:endParaRPr lang="en-US" altLang="zh-CN" sz="2800" b="1" dirty="0"/>
              </a:p>
              <a:p>
                <a:pPr marL="0" indent="0">
                  <a:buNone/>
                </a:pPr>
                <a:r>
                  <a:rPr lang="en-US" altLang="zh-CN" sz="2400" dirty="0"/>
                  <a:t>    </a:t>
                </a:r>
                <a:r>
                  <a:rPr lang="zh-CN" altLang="en-US" sz="2400" b="1" dirty="0"/>
                  <a:t>观测特征向量</a:t>
                </a:r>
                <a:r>
                  <a:rPr lang="zh-CN" altLang="en-US" sz="2400" dirty="0"/>
                  <a:t>：</a:t>
                </a:r>
                <a14:m>
                  <m:oMath xmlns:m="http://schemas.openxmlformats.org/officeDocument/2006/math">
                    <m:r>
                      <a:rPr lang="en-US" altLang="zh-CN" sz="2400" b="0" i="1" smtClean="0">
                        <a:solidFill>
                          <a:srgbClr val="000000"/>
                        </a:solidFill>
                        <a:latin typeface="Cambria Math" panose="02040503050406030204" pitchFamily="18" charset="0"/>
                      </a:rPr>
                      <m:t>𝑥</m:t>
                    </m:r>
                  </m:oMath>
                </a14:m>
                <a:endParaRPr lang="en-US" altLang="zh-CN" sz="2400" dirty="0"/>
              </a:p>
              <a:p>
                <a:pPr marL="0" indent="0">
                  <a:buNone/>
                </a:pPr>
                <a:r>
                  <a:rPr lang="en-US" altLang="zh-CN" sz="2400" dirty="0"/>
                  <a:t>    </a:t>
                </a:r>
                <a:r>
                  <a:rPr lang="zh-CN" altLang="en-US" sz="2400" b="1" dirty="0"/>
                  <a:t>类别集合</a:t>
                </a:r>
                <a:r>
                  <a:rPr lang="zh-CN" altLang="en-US" sz="2400" dirty="0"/>
                  <a:t>：        </a:t>
                </a:r>
                <a14:m>
                  <m:oMath xmlns:m="http://schemas.openxmlformats.org/officeDocument/2006/math">
                    <m:r>
                      <a:rPr lang="en-US" altLang="zh-CN" sz="2400" b="0" i="1" smtClean="0">
                        <a:solidFill>
                          <a:srgbClr val="000000"/>
                        </a:solidFill>
                        <a:latin typeface="Cambria Math" panose="02040503050406030204" pitchFamily="18" charset="0"/>
                      </a:rPr>
                      <m:t>𝑐</m:t>
                    </m:r>
                  </m:oMath>
                </a14:m>
                <a:endParaRPr lang="en-US" altLang="zh-CN" sz="2400" dirty="0">
                  <a:solidFill>
                    <a:srgbClr val="000000"/>
                  </a:solidFill>
                </a:endParaRPr>
              </a:p>
              <a:p>
                <a:pPr marL="0" indent="0">
                  <a:buNone/>
                </a:pPr>
                <a:r>
                  <a:rPr lang="zh-CN" altLang="en-US" sz="2400" dirty="0"/>
                  <a:t>    </a:t>
                </a:r>
                <a:r>
                  <a:rPr lang="zh-CN" altLang="en-US" sz="2400" b="1" dirty="0"/>
                  <a:t>输出</a:t>
                </a:r>
                <a:r>
                  <a:rPr lang="zh-CN" altLang="en-US" sz="2400" dirty="0"/>
                  <a:t>：                </a:t>
                </a:r>
                <a14:m>
                  <m:oMath xmlns:m="http://schemas.openxmlformats.org/officeDocument/2006/math">
                    <m:acc>
                      <m:accPr>
                        <m:chr m:val="̂"/>
                        <m:ctrlPr>
                          <a:rPr lang="en-US" altLang="zh-CN" sz="2400" i="1" smtClean="0">
                            <a:solidFill>
                              <a:srgbClr val="000000"/>
                            </a:solidFill>
                            <a:latin typeface="Cambria Math" panose="02040503050406030204" pitchFamily="18" charset="0"/>
                          </a:rPr>
                        </m:ctrlPr>
                      </m:accPr>
                      <m:e>
                        <m:r>
                          <a:rPr lang="en-US" altLang="zh-CN" sz="2400" b="0" i="1" smtClean="0">
                            <a:solidFill>
                              <a:srgbClr val="000000"/>
                            </a:solidFill>
                            <a:latin typeface="Cambria Math" panose="02040503050406030204" pitchFamily="18" charset="0"/>
                          </a:rPr>
                          <m:t>𝑦</m:t>
                        </m:r>
                      </m:e>
                    </m:acc>
                    <m:r>
                      <a:rPr lang="en-US" altLang="zh-CN" sz="2400" b="0" i="1" smtClean="0">
                        <a:solidFill>
                          <a:srgbClr val="000000"/>
                        </a:solidFill>
                        <a:latin typeface="Cambria Math" panose="02040503050406030204" pitchFamily="18" charset="0"/>
                      </a:rPr>
                      <m:t>=</m:t>
                    </m:r>
                    <m:r>
                      <m:rPr>
                        <m:sty m:val="p"/>
                      </m:rPr>
                      <a:rPr lang="el-GR" altLang="zh-CN" sz="2400" i="1" smtClean="0">
                        <a:solidFill>
                          <a:srgbClr val="000000"/>
                        </a:solidFill>
                        <a:latin typeface="Cambria Math" panose="02040503050406030204" pitchFamily="18" charset="0"/>
                        <a:ea typeface="Cambria Math" panose="02040503050406030204" pitchFamily="18" charset="0"/>
                      </a:rPr>
                      <m:t>σ</m:t>
                    </m:r>
                    <m:d>
                      <m:dPr>
                        <m:ctrlPr>
                          <a:rPr lang="el-GR" altLang="zh-CN" sz="2400" i="1">
                            <a:solidFill>
                              <a:srgbClr val="000000"/>
                            </a:solidFill>
                            <a:latin typeface="Cambria Math" panose="02040503050406030204" pitchFamily="18" charset="0"/>
                            <a:ea typeface="Cambria Math" panose="02040503050406030204" pitchFamily="18" charset="0"/>
                          </a:rPr>
                        </m:ctrlPr>
                      </m:dPr>
                      <m:e>
                        <m:sSup>
                          <m:sSupPr>
                            <m:ctrlPr>
                              <a:rPr lang="el-GR" altLang="zh-CN" sz="2400" i="1">
                                <a:solidFill>
                                  <a:srgbClr val="000000"/>
                                </a:solidFill>
                                <a:latin typeface="Cambria Math" panose="02040503050406030204" pitchFamily="18" charset="0"/>
                                <a:ea typeface="Cambria Math" panose="02040503050406030204" pitchFamily="18" charset="0"/>
                              </a:rPr>
                            </m:ctrlPr>
                          </m:sSupPr>
                          <m:e>
                            <m:r>
                              <a:rPr lang="en-US" altLang="zh-CN" sz="2400" i="1">
                                <a:solidFill>
                                  <a:srgbClr val="000000"/>
                                </a:solidFill>
                                <a:latin typeface="Cambria Math" panose="02040503050406030204" pitchFamily="18" charset="0"/>
                                <a:ea typeface="Cambria Math" panose="02040503050406030204" pitchFamily="18" charset="0"/>
                              </a:rPr>
                              <m:t>𝑤</m:t>
                            </m:r>
                          </m:e>
                          <m:sup>
                            <m:r>
                              <a:rPr lang="en-US" altLang="zh-CN" sz="2400" i="1">
                                <a:solidFill>
                                  <a:srgbClr val="000000"/>
                                </a:solidFill>
                                <a:latin typeface="Cambria Math" panose="02040503050406030204" pitchFamily="18" charset="0"/>
                                <a:ea typeface="Cambria Math" panose="02040503050406030204" pitchFamily="18" charset="0"/>
                              </a:rPr>
                              <m:t>𝑇</m:t>
                            </m:r>
                          </m:sup>
                        </m:sSup>
                        <m:r>
                          <a:rPr lang="en-US" altLang="zh-CN" sz="2400" i="1">
                            <a:solidFill>
                              <a:srgbClr val="000000"/>
                            </a:solidFill>
                            <a:latin typeface="Cambria Math" panose="02040503050406030204" pitchFamily="18" charset="0"/>
                            <a:ea typeface="Cambria Math" panose="02040503050406030204" pitchFamily="18" charset="0"/>
                          </a:rPr>
                          <m:t>𝑥</m:t>
                        </m:r>
                        <m:r>
                          <a:rPr lang="en-US" altLang="zh-CN" sz="2400" i="1">
                            <a:solidFill>
                              <a:srgbClr val="000000"/>
                            </a:solidFill>
                            <a:latin typeface="Cambria Math" panose="02040503050406030204" pitchFamily="18" charset="0"/>
                            <a:ea typeface="Cambria Math" panose="02040503050406030204" pitchFamily="18" charset="0"/>
                          </a:rPr>
                          <m:t>+</m:t>
                        </m:r>
                        <m:r>
                          <a:rPr lang="en-US" altLang="zh-CN" sz="2400" b="0" i="1" smtClean="0">
                            <a:solidFill>
                              <a:srgbClr val="000000"/>
                            </a:solidFill>
                            <a:latin typeface="Cambria Math" panose="02040503050406030204" pitchFamily="18" charset="0"/>
                            <a:ea typeface="Cambria Math" panose="02040503050406030204" pitchFamily="18" charset="0"/>
                          </a:rPr>
                          <m:t>𝑏</m:t>
                        </m:r>
                      </m:e>
                    </m:d>
                  </m:oMath>
                </a14:m>
                <a:endParaRPr lang="en-US" altLang="zh-CN" sz="2400" dirty="0"/>
              </a:p>
              <a:p>
                <a:pPr marL="0" indent="0">
                  <a:buNone/>
                </a:pPr>
                <a:r>
                  <a:rPr lang="en-US" altLang="zh-CN" sz="2400" dirty="0"/>
                  <a:t>    </a:t>
                </a:r>
                <a:r>
                  <a:rPr lang="zh-CN" altLang="en-US" sz="2400" b="1" dirty="0"/>
                  <a:t>真实类别</a:t>
                </a:r>
                <a:r>
                  <a:rPr lang="zh-CN" altLang="en-US" sz="2400" dirty="0"/>
                  <a:t>：</a:t>
                </a:r>
                <a:r>
                  <a:rPr lang="en-US" altLang="zh-CN" sz="2400" dirty="0"/>
                  <a:t> </a:t>
                </a:r>
                <a:r>
                  <a:rPr lang="zh-CN" altLang="en-US" sz="2400" dirty="0"/>
                  <a:t>       </a:t>
                </a:r>
                <a14:m>
                  <m:oMath xmlns:m="http://schemas.openxmlformats.org/officeDocument/2006/math">
                    <m:r>
                      <a:rPr lang="en-US" altLang="zh-CN" sz="2400" b="0" i="1" smtClean="0">
                        <a:solidFill>
                          <a:srgbClr val="000000"/>
                        </a:solidFill>
                        <a:latin typeface="Cambria Math" panose="02040503050406030204" pitchFamily="18" charset="0"/>
                      </a:rPr>
                      <m:t>𝑦</m:t>
                    </m:r>
                  </m:oMath>
                </a14:m>
                <a:endParaRPr lang="en-US" altLang="zh-CN" sz="2400" dirty="0"/>
              </a:p>
              <a:p>
                <a:pPr marL="0" indent="0">
                  <a:buNone/>
                </a:pPr>
                <a:r>
                  <a:rPr lang="en-US" altLang="zh-CN" sz="2400" dirty="0"/>
                  <a:t>    </a:t>
                </a:r>
                <a:r>
                  <a:rPr lang="zh-CN" altLang="en-US" sz="2400" b="1" dirty="0"/>
                  <a:t>输出概率：</a:t>
                </a:r>
                <a:r>
                  <a:rPr lang="en-US" altLang="zh-CN" sz="2400" b="1" dirty="0"/>
                  <a:t> </a:t>
                </a:r>
                <a:endParaRPr lang="en-US" altLang="zh-CN" sz="2400" dirty="0"/>
              </a:p>
              <a:p>
                <a:pPr marL="0" indent="0">
                  <a:buNone/>
                </a:pPr>
                <a:r>
                  <a:rPr lang="en-US" altLang="zh-CN" sz="2400" dirty="0"/>
                  <a:t>	</a:t>
                </a:r>
                <a:r>
                  <a:rPr lang="zh-CN" altLang="en-US" sz="2400" dirty="0"/>
                  <a:t>                   如果 </a:t>
                </a:r>
                <a:r>
                  <a:rPr lang="en-US" altLang="zh-CN" sz="2400" i="1" dirty="0"/>
                  <a:t>y</a:t>
                </a:r>
                <a:r>
                  <a:rPr lang="en-US" altLang="zh-CN" sz="2400" dirty="0"/>
                  <a:t>=1, </a:t>
                </a:r>
                <a:r>
                  <a:rPr lang="zh-CN" altLang="en-US" sz="2400" dirty="0"/>
                  <a:t>则为</a:t>
                </a:r>
                <a14:m>
                  <m:oMath xmlns:m="http://schemas.openxmlformats.org/officeDocument/2006/math">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𝑦</m:t>
                        </m:r>
                      </m:e>
                    </m:acc>
                    <m:r>
                      <a:rPr lang="en-US" altLang="zh-CN" sz="2400" i="1">
                        <a:latin typeface="Cambria Math" panose="02040503050406030204" pitchFamily="18" charset="0"/>
                      </a:rPr>
                      <m:t> </m:t>
                    </m:r>
                  </m:oMath>
                </a14:m>
                <a:endParaRPr lang="en-US" altLang="zh-CN" sz="2400" dirty="0"/>
              </a:p>
              <a:p>
                <a:pPr marL="0" indent="0">
                  <a:buNone/>
                </a:pPr>
                <a:r>
                  <a:rPr lang="en-US" altLang="zh-CN" sz="2400" dirty="0"/>
                  <a:t>	</a:t>
                </a:r>
                <a:r>
                  <a:rPr lang="zh-CN" altLang="en-US" sz="2400" dirty="0"/>
                  <a:t>                   如果</a:t>
                </a:r>
                <a:r>
                  <a:rPr lang="en-US" altLang="zh-CN" sz="2400" dirty="0"/>
                  <a:t> </a:t>
                </a:r>
                <a:r>
                  <a:rPr lang="en-US" altLang="zh-CN" sz="2400" i="1" dirty="0"/>
                  <a:t>y</a:t>
                </a:r>
                <a:r>
                  <a:rPr lang="en-US" altLang="zh-CN" sz="2400" dirty="0"/>
                  <a:t>=0,</a:t>
                </a:r>
                <a:r>
                  <a:rPr lang="zh-CN" altLang="en-US" sz="2400" dirty="0"/>
                  <a:t> 则为</a:t>
                </a:r>
                <a:r>
                  <a:rPr lang="en-US" altLang="zh-CN" sz="2400" dirty="0"/>
                  <a:t>1</a:t>
                </a:r>
                <a:r>
                  <a:rPr lang="en-US" altLang="zh-CN" sz="2400" dirty="0">
                    <a:latin typeface="Courier" pitchFamily="2" charset="0"/>
                  </a:rPr>
                  <a:t>-</a:t>
                </a:r>
                <a:r>
                  <a:rPr lang="en-US" altLang="zh-CN" sz="2400" dirty="0"/>
                  <a:t> </a:t>
                </a:r>
                <a14:m>
                  <m:oMath xmlns:m="http://schemas.openxmlformats.org/officeDocument/2006/math">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𝑦</m:t>
                        </m:r>
                      </m:e>
                    </m:acc>
                    <m:r>
                      <a:rPr lang="en-US" altLang="zh-CN" sz="2400" i="1">
                        <a:latin typeface="Cambria Math" panose="02040503050406030204" pitchFamily="18" charset="0"/>
                      </a:rPr>
                      <m:t> </m:t>
                    </m:r>
                  </m:oMath>
                </a14:m>
                <a:r>
                  <a:rPr lang="en-US" altLang="zh-CN" sz="2400" dirty="0"/>
                  <a:t>     </a:t>
                </a:r>
              </a:p>
              <a:p>
                <a:pPr marL="0" indent="0">
                  <a:buNone/>
                </a:pPr>
                <a:r>
                  <a:rPr lang="zh-CN" altLang="en-US" sz="2400" dirty="0"/>
                  <a:t>   </a:t>
                </a:r>
                <a:r>
                  <a:rPr lang="zh-CN" altLang="en-US" sz="2400" b="1" dirty="0"/>
                  <a:t>目标</a:t>
                </a:r>
                <a:r>
                  <a:rPr lang="zh-CN" altLang="en-US" sz="2400" dirty="0"/>
                  <a:t>：最大化</a:t>
                </a:r>
                <a:r>
                  <a:rPr lang="en-US" altLang="zh-CN" sz="2400" dirty="0"/>
                  <a:t>log </a:t>
                </a:r>
                <a:r>
                  <a:rPr lang="en-US" altLang="zh-CN" sz="2400" i="1" dirty="0"/>
                  <a:t>p</a:t>
                </a:r>
                <a:r>
                  <a:rPr lang="en-US" altLang="zh-CN" sz="2400" dirty="0"/>
                  <a:t>(</a:t>
                </a:r>
                <a:r>
                  <a:rPr lang="en-US" altLang="zh-CN" sz="2400" i="1" dirty="0" err="1"/>
                  <a:t>y</a:t>
                </a:r>
                <a:r>
                  <a:rPr lang="en-US" altLang="zh-CN" sz="2400" dirty="0" err="1"/>
                  <a:t>|</a:t>
                </a:r>
                <a:r>
                  <a:rPr lang="en-US" altLang="zh-CN" sz="2400" i="1" dirty="0" err="1"/>
                  <a:t>x</a:t>
                </a:r>
                <a:r>
                  <a:rPr lang="en-US" altLang="zh-CN" sz="2400" dirty="0"/>
                  <a:t>)</a:t>
                </a:r>
                <a:endParaRPr lang="zh-CN" altLang="en-US" sz="2400" dirty="0"/>
              </a:p>
            </p:txBody>
          </p:sp>
        </mc:Choice>
        <mc:Fallback xmlns="">
          <p:sp>
            <p:nvSpPr>
              <p:cNvPr id="3" name="内容占位符 2">
                <a:extLst>
                  <a:ext uri="{FF2B5EF4-FFF2-40B4-BE49-F238E27FC236}">
                    <a16:creationId xmlns:a16="http://schemas.microsoft.com/office/drawing/2014/main" id="{7358EC12-D34B-4EE8-8886-2BD2BD364CD6}"/>
                  </a:ext>
                </a:extLst>
              </p:cNvPr>
              <p:cNvSpPr>
                <a:spLocks noGrp="1" noRot="1" noChangeAspect="1" noMove="1" noResize="1" noEditPoints="1" noAdjustHandles="1" noChangeArrowheads="1" noChangeShapeType="1" noTextEdit="1"/>
              </p:cNvSpPr>
              <p:nvPr>
                <p:ph idx="1"/>
              </p:nvPr>
            </p:nvSpPr>
            <p:spPr>
              <a:blipFill>
                <a:blip r:embed="rId2"/>
                <a:stretch>
                  <a:fillRect l="-1389" t="-1705"/>
                </a:stretch>
              </a:blipFill>
            </p:spPr>
            <p:txBody>
              <a:bodyPr/>
              <a:lstStyle/>
              <a:p>
                <a:r>
                  <a:rPr lang="zh-CN" altLang="en-US">
                    <a:noFill/>
                  </a:rPr>
                  <a:t> </a:t>
                </a:r>
              </a:p>
            </p:txBody>
          </p:sp>
        </mc:Fallback>
      </mc:AlternateContent>
      <p:pic>
        <p:nvPicPr>
          <p:cNvPr id="8" name="Picture 4">
            <a:extLst>
              <a:ext uri="{FF2B5EF4-FFF2-40B4-BE49-F238E27FC236}">
                <a16:creationId xmlns:a16="http://schemas.microsoft.com/office/drawing/2014/main" id="{75984E1E-1F84-494A-8DEF-5F101F0EFF6E}"/>
              </a:ext>
            </a:extLst>
          </p:cNvPr>
          <p:cNvPicPr>
            <a:picLocks noChangeAspect="1"/>
          </p:cNvPicPr>
          <p:nvPr/>
        </p:nvPicPr>
        <p:blipFill>
          <a:blip r:embed="rId3"/>
          <a:stretch>
            <a:fillRect/>
          </a:stretch>
        </p:blipFill>
        <p:spPr>
          <a:xfrm>
            <a:off x="2915816" y="3853987"/>
            <a:ext cx="3412671" cy="482600"/>
          </a:xfrm>
          <a:prstGeom prst="rect">
            <a:avLst/>
          </a:prstGeom>
        </p:spPr>
      </p:pic>
    </p:spTree>
    <p:extLst>
      <p:ext uri="{BB962C8B-B14F-4D97-AF65-F5344CB8AC3E}">
        <p14:creationId xmlns:p14="http://schemas.microsoft.com/office/powerpoint/2010/main" val="18223847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943006"/>
            <a:ext cx="8947204" cy="680397"/>
          </a:xfrm>
        </p:spPr>
        <p:txBody>
          <a:bodyPr>
            <a:normAutofit fontScale="90000"/>
          </a:bodyPr>
          <a:lstStyle/>
          <a:p>
            <a:r>
              <a:rPr lang="en-US" altLang="zh-CN" dirty="0"/>
              <a:t>logistics</a:t>
            </a:r>
            <a:r>
              <a:rPr lang="zh-CN" altLang="en-US" dirty="0"/>
              <a:t>回归：交叉熵</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29985" y="2924944"/>
            <a:ext cx="8039101" cy="3564436"/>
          </a:xfrm>
        </p:spPr>
        <p:txBody>
          <a:bodyPr>
            <a:normAutofit/>
          </a:bodyPr>
          <a:lstStyle/>
          <a:p>
            <a:pPr marL="0" indent="0">
              <a:buNone/>
            </a:pPr>
            <a:endParaRPr lang="en-US" dirty="0"/>
          </a:p>
          <a:p>
            <a:endParaRPr lang="en-US" dirty="0"/>
          </a:p>
          <a:p>
            <a:endParaRPr lang="en-US" dirty="0"/>
          </a:p>
          <a:p>
            <a:pPr marL="0" indent="0">
              <a:buNone/>
            </a:pPr>
            <a:r>
              <a:rPr lang="en-US" dirty="0" err="1"/>
              <a:t>最大化</a:t>
            </a:r>
            <a:r>
              <a:rPr lang="en-US" dirty="0"/>
              <a:t> log </a:t>
            </a:r>
            <a:r>
              <a:rPr lang="en-US" altLang="zh-CN" i="1" dirty="0"/>
              <a:t>p</a:t>
            </a:r>
            <a:r>
              <a:rPr lang="en-US" altLang="zh-CN" dirty="0"/>
              <a:t>(</a:t>
            </a:r>
            <a:r>
              <a:rPr lang="en-US" altLang="zh-CN" i="1" dirty="0" err="1"/>
              <a:t>y</a:t>
            </a:r>
            <a:r>
              <a:rPr lang="en-US" altLang="zh-CN" dirty="0" err="1"/>
              <a:t>|</a:t>
            </a:r>
            <a:r>
              <a:rPr lang="en-US" altLang="zh-CN" i="1" dirty="0" err="1"/>
              <a:t>x</a:t>
            </a:r>
            <a:r>
              <a:rPr lang="en-US" altLang="zh-CN" dirty="0"/>
              <a:t>)</a:t>
            </a:r>
            <a:r>
              <a:rPr lang="en-US" dirty="0"/>
              <a:t> </a:t>
            </a:r>
            <a:r>
              <a:rPr lang="en-US" dirty="0" err="1"/>
              <a:t>等价于最大化</a:t>
            </a:r>
            <a:r>
              <a:rPr lang="zh-CN" altLang="en-US" dirty="0"/>
              <a:t> </a:t>
            </a:r>
            <a:r>
              <a:rPr lang="en-US" altLang="zh-CN" i="1" dirty="0"/>
              <a:t>p</a:t>
            </a:r>
            <a:r>
              <a:rPr lang="en-US" altLang="zh-CN" dirty="0"/>
              <a:t>(</a:t>
            </a:r>
            <a:r>
              <a:rPr lang="en-US" altLang="zh-CN" i="1" dirty="0" err="1"/>
              <a:t>y</a:t>
            </a:r>
            <a:r>
              <a:rPr lang="en-US" altLang="zh-CN" dirty="0" err="1"/>
              <a:t>|</a:t>
            </a:r>
            <a:r>
              <a:rPr lang="en-US" altLang="zh-CN" i="1" dirty="0" err="1"/>
              <a:t>x</a:t>
            </a:r>
            <a:r>
              <a:rPr lang="en-US" altLang="zh-CN" dirty="0"/>
              <a:t>)</a:t>
            </a:r>
            <a:endParaRPr lang="en-US" dirty="0"/>
          </a:p>
          <a:p>
            <a:pPr marL="0" indent="0">
              <a:buNone/>
            </a:pPr>
            <a:r>
              <a:rPr lang="en-US" dirty="0"/>
              <a:t> </a:t>
            </a:r>
          </a:p>
        </p:txBody>
      </p:sp>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2"/>
          <a:stretch>
            <a:fillRect/>
          </a:stretch>
        </p:blipFill>
        <p:spPr>
          <a:xfrm>
            <a:off x="2743201" y="2297056"/>
            <a:ext cx="3412671" cy="482600"/>
          </a:xfrm>
          <a:prstGeom prst="rect">
            <a:avLst/>
          </a:prstGeom>
        </p:spPr>
      </p:pic>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2639412" y="3429000"/>
            <a:ext cx="5704489" cy="990600"/>
          </a:xfrm>
          <a:prstGeom prst="rect">
            <a:avLst/>
          </a:prstGeom>
        </p:spPr>
      </p:pic>
      <p:sp>
        <p:nvSpPr>
          <p:cNvPr id="9" name="TextBox 8">
            <a:extLst>
              <a:ext uri="{FF2B5EF4-FFF2-40B4-BE49-F238E27FC236}">
                <a16:creationId xmlns:a16="http://schemas.microsoft.com/office/drawing/2014/main" id="{DFABC0A9-E82A-4843-A897-1448E165EC7A}"/>
              </a:ext>
            </a:extLst>
          </p:cNvPr>
          <p:cNvSpPr txBox="1"/>
          <p:nvPr/>
        </p:nvSpPr>
        <p:spPr>
          <a:xfrm>
            <a:off x="533401" y="2297057"/>
            <a:ext cx="1107996" cy="369332"/>
          </a:xfrm>
          <a:prstGeom prst="rect">
            <a:avLst/>
          </a:prstGeom>
          <a:noFill/>
        </p:spPr>
        <p:txBody>
          <a:bodyPr wrap="none" rtlCol="0">
            <a:spAutoFit/>
          </a:bodyPr>
          <a:lstStyle/>
          <a:p>
            <a:r>
              <a:rPr lang="zh-CN" altLang="en-US" dirty="0"/>
              <a:t>最大化：</a:t>
            </a:r>
            <a:endParaRPr lang="en-US" dirty="0"/>
          </a:p>
        </p:txBody>
      </p:sp>
      <p:sp>
        <p:nvSpPr>
          <p:cNvPr id="10" name="TextBox 9">
            <a:extLst>
              <a:ext uri="{FF2B5EF4-FFF2-40B4-BE49-F238E27FC236}">
                <a16:creationId xmlns:a16="http://schemas.microsoft.com/office/drawing/2014/main" id="{0D2BAC0C-41A2-D14D-8714-99A5AD4E4D88}"/>
              </a:ext>
            </a:extLst>
          </p:cNvPr>
          <p:cNvSpPr txBox="1"/>
          <p:nvPr/>
        </p:nvSpPr>
        <p:spPr>
          <a:xfrm>
            <a:off x="533400" y="3462636"/>
            <a:ext cx="1107996" cy="369332"/>
          </a:xfrm>
          <a:prstGeom prst="rect">
            <a:avLst/>
          </a:prstGeom>
          <a:noFill/>
        </p:spPr>
        <p:txBody>
          <a:bodyPr wrap="none" rtlCol="0">
            <a:spAutoFit/>
          </a:bodyPr>
          <a:lstStyle/>
          <a:p>
            <a:r>
              <a:rPr lang="zh-CN" altLang="en-US" dirty="0"/>
              <a:t>最大化：</a:t>
            </a:r>
            <a:endParaRPr lang="en-US" altLang="zh-CN" dirty="0"/>
          </a:p>
        </p:txBody>
      </p:sp>
    </p:spTree>
    <p:extLst>
      <p:ext uri="{BB962C8B-B14F-4D97-AF65-F5344CB8AC3E}">
        <p14:creationId xmlns:p14="http://schemas.microsoft.com/office/powerpoint/2010/main" val="43942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943006"/>
            <a:ext cx="8947204" cy="680397"/>
          </a:xfrm>
        </p:spPr>
        <p:txBody>
          <a:bodyPr>
            <a:normAutofit fontScale="90000"/>
          </a:bodyPr>
          <a:lstStyle/>
          <a:p>
            <a:r>
              <a:rPr lang="en-US" altLang="zh-CN" dirty="0"/>
              <a:t>logistics</a:t>
            </a:r>
            <a:r>
              <a:rPr lang="zh-CN" altLang="en-US" dirty="0"/>
              <a:t>回归：交叉熵</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395370" y="3472498"/>
            <a:ext cx="8591551" cy="3564436"/>
          </a:xfrm>
        </p:spPr>
        <p:txBody>
          <a:bodyPr>
            <a:normAutofit/>
          </a:bodyPr>
          <a:lstStyle/>
          <a:p>
            <a:r>
              <a:rPr lang="en-US" sz="2600" b="1" dirty="0" err="1">
                <a:solidFill>
                  <a:srgbClr val="0000CC"/>
                </a:solidFill>
              </a:rPr>
              <a:t>交叉熵损失</a:t>
            </a:r>
            <a:r>
              <a:rPr lang="zh-CN" altLang="en-US" sz="2600" b="1" dirty="0">
                <a:solidFill>
                  <a:srgbClr val="0000CC"/>
                </a:solidFill>
              </a:rPr>
              <a:t>：</a:t>
            </a:r>
            <a:endParaRPr lang="en-US" dirty="0"/>
          </a:p>
        </p:txBody>
      </p:sp>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2"/>
          <a:stretch>
            <a:fillRect/>
          </a:stretch>
        </p:blipFill>
        <p:spPr>
          <a:xfrm>
            <a:off x="1977539" y="2372349"/>
            <a:ext cx="5475889" cy="950903"/>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418437" y="1755657"/>
            <a:ext cx="8307126" cy="492443"/>
          </a:xfrm>
          <a:prstGeom prst="rect">
            <a:avLst/>
          </a:prstGeom>
        </p:spPr>
        <p:txBody>
          <a:bodyPr wrap="square">
            <a:spAutoFit/>
          </a:bodyPr>
          <a:lstStyle/>
          <a:p>
            <a:r>
              <a:rPr lang="zh-CN" altLang="en-US" sz="2600" b="1" dirty="0">
                <a:latin typeface="Calibri" panose="020F0502020204030204" pitchFamily="34" charset="0"/>
                <a:cs typeface="Calibri" panose="020F0502020204030204" pitchFamily="34" charset="0"/>
              </a:rPr>
              <a:t>目标</a:t>
            </a:r>
            <a:r>
              <a:rPr lang="zh-CN" altLang="en-US" sz="2600" dirty="0">
                <a:latin typeface="Calibri" panose="020F0502020204030204" pitchFamily="34" charset="0"/>
                <a:cs typeface="Calibri" panose="020F0502020204030204" pitchFamily="34" charset="0"/>
              </a:rPr>
              <a:t>：最大似然概率 </a:t>
            </a:r>
            <a:r>
              <a:rPr lang="en-US" sz="2600" i="1"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y</a:t>
            </a:r>
            <a:r>
              <a:rPr lang="en-US" sz="2600" dirty="0" err="1">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x</a:t>
            </a:r>
            <a:r>
              <a:rPr lang="en-US" sz="26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6A09887-909E-654B-BA33-1A38B6B8143F}"/>
              </a:ext>
            </a:extLst>
          </p:cNvPr>
          <p:cNvSpPr txBox="1"/>
          <p:nvPr/>
        </p:nvSpPr>
        <p:spPr>
          <a:xfrm>
            <a:off x="660706" y="2372349"/>
            <a:ext cx="1367939" cy="369332"/>
          </a:xfrm>
          <a:prstGeom prst="rect">
            <a:avLst/>
          </a:prstGeom>
          <a:noFill/>
        </p:spPr>
        <p:txBody>
          <a:bodyPr wrap="none" rtlCol="0">
            <a:spAutoFit/>
          </a:bodyPr>
          <a:lstStyle/>
          <a:p>
            <a:r>
              <a:rPr lang="en-US" dirty="0">
                <a:solidFill>
                  <a:srgbClr val="0000CC"/>
                </a:solidFill>
              </a:rPr>
              <a:t>Maximize</a:t>
            </a:r>
            <a:r>
              <a:rPr lang="en-US" dirty="0"/>
              <a:t>:</a:t>
            </a:r>
          </a:p>
        </p:txBody>
      </p:sp>
      <p:sp>
        <p:nvSpPr>
          <p:cNvPr id="9" name="TextBox 8">
            <a:extLst>
              <a:ext uri="{FF2B5EF4-FFF2-40B4-BE49-F238E27FC236}">
                <a16:creationId xmlns:a16="http://schemas.microsoft.com/office/drawing/2014/main" id="{C193E6DD-65C6-CC48-BDBB-432C36D03972}"/>
              </a:ext>
            </a:extLst>
          </p:cNvPr>
          <p:cNvSpPr txBox="1"/>
          <p:nvPr/>
        </p:nvSpPr>
        <p:spPr>
          <a:xfrm>
            <a:off x="660706" y="4267412"/>
            <a:ext cx="1303818" cy="369332"/>
          </a:xfrm>
          <a:prstGeom prst="rect">
            <a:avLst/>
          </a:prstGeom>
          <a:noFill/>
        </p:spPr>
        <p:txBody>
          <a:bodyPr wrap="none" rtlCol="0">
            <a:spAutoFit/>
          </a:bodyPr>
          <a:lstStyle/>
          <a:p>
            <a:r>
              <a:rPr lang="en-US" dirty="0">
                <a:solidFill>
                  <a:srgbClr val="0000CC"/>
                </a:solidFill>
              </a:rPr>
              <a:t>Minimize</a:t>
            </a:r>
            <a:r>
              <a:rPr lang="en-US" dirty="0"/>
              <a:t>:</a:t>
            </a:r>
          </a:p>
        </p:txBody>
      </p:sp>
      <p:pic>
        <p:nvPicPr>
          <p:cNvPr id="10" name="Picture 9">
            <a:extLst>
              <a:ext uri="{FF2B5EF4-FFF2-40B4-BE49-F238E27FC236}">
                <a16:creationId xmlns:a16="http://schemas.microsoft.com/office/drawing/2014/main" id="{2BC3AE84-CA1F-A941-B242-9345FAECD37C}"/>
              </a:ext>
            </a:extLst>
          </p:cNvPr>
          <p:cNvPicPr>
            <a:picLocks noChangeAspect="1"/>
          </p:cNvPicPr>
          <p:nvPr/>
        </p:nvPicPr>
        <p:blipFill>
          <a:blip r:embed="rId3"/>
          <a:stretch>
            <a:fillRect/>
          </a:stretch>
        </p:blipFill>
        <p:spPr>
          <a:xfrm>
            <a:off x="1964524" y="4221088"/>
            <a:ext cx="6703853" cy="452581"/>
          </a:xfrm>
          <a:prstGeom prst="rect">
            <a:avLst/>
          </a:prstGeom>
        </p:spPr>
      </p:pic>
      <p:pic>
        <p:nvPicPr>
          <p:cNvPr id="12" name="Picture 11">
            <a:extLst>
              <a:ext uri="{FF2B5EF4-FFF2-40B4-BE49-F238E27FC236}">
                <a16:creationId xmlns:a16="http://schemas.microsoft.com/office/drawing/2014/main" id="{C09FBB92-A787-3A43-A9DB-B4BD635BDCDE}"/>
              </a:ext>
            </a:extLst>
          </p:cNvPr>
          <p:cNvPicPr>
            <a:picLocks noChangeAspect="1"/>
          </p:cNvPicPr>
          <p:nvPr/>
        </p:nvPicPr>
        <p:blipFill>
          <a:blip r:embed="rId4"/>
          <a:stretch>
            <a:fillRect/>
          </a:stretch>
        </p:blipFill>
        <p:spPr>
          <a:xfrm>
            <a:off x="1137483" y="5023884"/>
            <a:ext cx="7530894" cy="461664"/>
          </a:xfrm>
          <a:prstGeom prst="rect">
            <a:avLst/>
          </a:prstGeom>
        </p:spPr>
      </p:pic>
    </p:spTree>
    <p:extLst>
      <p:ext uri="{BB962C8B-B14F-4D97-AF65-F5344CB8AC3E}">
        <p14:creationId xmlns:p14="http://schemas.microsoft.com/office/powerpoint/2010/main" val="30816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943006"/>
            <a:ext cx="8947204" cy="680397"/>
          </a:xfrm>
        </p:spPr>
        <p:txBody>
          <a:bodyPr>
            <a:normAutofit fontScale="90000"/>
          </a:bodyPr>
          <a:lstStyle/>
          <a:p>
            <a:r>
              <a:rPr lang="zh-CN" altLang="en-US" dirty="0"/>
              <a:t>例：</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291549" y="1828800"/>
            <a:ext cx="8591551" cy="3564436"/>
          </a:xfrm>
        </p:spPr>
        <p:txBody>
          <a:bodyPr>
            <a:normAutofit/>
          </a:bodyPr>
          <a:lstStyle/>
          <a:p>
            <a:pPr marL="0" indent="0">
              <a:buNone/>
            </a:pPr>
            <a:r>
              <a:rPr lang="en-US" sz="2600" dirty="0" err="1"/>
              <a:t>我们希望损失函数满足</a:t>
            </a:r>
            <a:r>
              <a:rPr lang="zh-CN" altLang="en-US" sz="2600" dirty="0"/>
              <a:t>：</a:t>
            </a:r>
            <a:endParaRPr lang="en-US" sz="2600" dirty="0"/>
          </a:p>
          <a:p>
            <a:pPr marL="457200" indent="-457200">
              <a:buFont typeface="Arial" panose="020B0604020202020204" pitchFamily="34" charset="0"/>
              <a:buChar char="•"/>
            </a:pPr>
            <a:r>
              <a:rPr lang="en-US" sz="2600" dirty="0" err="1"/>
              <a:t>估计值越接近真值越小</a:t>
            </a:r>
            <a:endParaRPr lang="en-US" sz="2600" dirty="0"/>
          </a:p>
          <a:p>
            <a:pPr marL="0" indent="0">
              <a:buNone/>
            </a:pPr>
            <a:endParaRPr lang="en-US" sz="2600" dirty="0"/>
          </a:p>
          <a:p>
            <a:pPr marL="0" indent="0">
              <a:buNone/>
            </a:pPr>
            <a:r>
              <a:rPr lang="en-US" sz="2600" dirty="0" err="1"/>
              <a:t>假设以下评论真实情感类别为</a:t>
            </a:r>
            <a:r>
              <a:rPr lang="en-US" sz="2600" dirty="0"/>
              <a:t> y=1 (positive)</a:t>
            </a:r>
          </a:p>
        </p:txBody>
      </p:sp>
      <p:sp>
        <p:nvSpPr>
          <p:cNvPr id="11" name="Content Placeholder 2">
            <a:extLst>
              <a:ext uri="{FF2B5EF4-FFF2-40B4-BE49-F238E27FC236}">
                <a16:creationId xmlns:a16="http://schemas.microsoft.com/office/drawing/2014/main" id="{2492AB53-FB82-2544-908A-27EFE880F234}"/>
              </a:ext>
            </a:extLst>
          </p:cNvPr>
          <p:cNvSpPr txBox="1">
            <a:spLocks/>
          </p:cNvSpPr>
          <p:nvPr/>
        </p:nvSpPr>
        <p:spPr>
          <a:xfrm>
            <a:off x="685800" y="3789040"/>
            <a:ext cx="7772400" cy="1400988"/>
          </a:xfrm>
          <a:prstGeom prst="rect">
            <a:avLst/>
          </a:prstGeom>
        </p:spPr>
        <p:txBody>
          <a:bodyPr vert="horz" lIns="0" tIns="45720" rIns="0" bIns="45720" rtlCol="0">
            <a:normAutofit fontScale="92500"/>
          </a:bodyPr>
          <a:lstStyle>
            <a:lvl1pPr marL="7938" indent="-7938"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tabLst/>
              <a:defRPr sz="2800" kern="1200" baseline="0">
                <a:solidFill>
                  <a:schemeClr val="tx1">
                    <a:lumMod val="75000"/>
                    <a:lumOff val="25000"/>
                  </a:schemeClr>
                </a:solidFill>
                <a:latin typeface="+mn-lt"/>
                <a:ea typeface="+mn-ea"/>
                <a:cs typeface="+mn-cs"/>
              </a:defRPr>
            </a:lvl1pPr>
            <a:lvl2pPr marL="404813" indent="-254000" algn="l" defTabSz="685800" rtl="0" eaLnBrk="1" latinLnBrk="0" hangingPunct="1">
              <a:lnSpc>
                <a:spcPct val="90000"/>
              </a:lnSpc>
              <a:spcBef>
                <a:spcPts val="150"/>
              </a:spcBef>
              <a:spcAft>
                <a:spcPts val="300"/>
              </a:spcAft>
              <a:buClr>
                <a:schemeClr val="accent1"/>
              </a:buClr>
              <a:buFont typeface="Calibri" pitchFamily="34" charset="0"/>
              <a:buChar char="◦"/>
              <a:tabLst/>
              <a:defRPr sz="2400" kern="1200" baseline="0">
                <a:solidFill>
                  <a:schemeClr val="tx1">
                    <a:lumMod val="75000"/>
                    <a:lumOff val="25000"/>
                  </a:schemeClr>
                </a:solidFill>
                <a:latin typeface="+mn-lt"/>
                <a:ea typeface="+mn-ea"/>
                <a:cs typeface="+mn-cs"/>
              </a:defRPr>
            </a:lvl2pPr>
            <a:lvl3pPr marL="515938" indent="-228600" algn="l" defTabSz="685800" rtl="0" eaLnBrk="1" latinLnBrk="0" hangingPunct="1">
              <a:lnSpc>
                <a:spcPct val="90000"/>
              </a:lnSpc>
              <a:spcBef>
                <a:spcPts val="150"/>
              </a:spcBef>
              <a:spcAft>
                <a:spcPts val="300"/>
              </a:spcAft>
              <a:buClr>
                <a:schemeClr val="accent1"/>
              </a:buClr>
              <a:buFont typeface="Calibri" pitchFamily="34" charset="0"/>
              <a:buChar char="◦"/>
              <a:tabLst/>
              <a:defRPr sz="2000" kern="1200" baseline="0">
                <a:solidFill>
                  <a:schemeClr val="tx1">
                    <a:lumMod val="75000"/>
                    <a:lumOff val="25000"/>
                  </a:schemeClr>
                </a:solidFill>
                <a:latin typeface="+mn-lt"/>
                <a:ea typeface="+mn-ea"/>
                <a:cs typeface="+mn-cs"/>
              </a:defRPr>
            </a:lvl3pPr>
            <a:lvl4pPr marL="690563" indent="-265113" algn="l" defTabSz="685800" rtl="0" eaLnBrk="1" latinLnBrk="0" hangingPunct="1">
              <a:lnSpc>
                <a:spcPct val="90000"/>
              </a:lnSpc>
              <a:spcBef>
                <a:spcPts val="150"/>
              </a:spcBef>
              <a:spcAft>
                <a:spcPts val="300"/>
              </a:spcAft>
              <a:buClr>
                <a:schemeClr val="accent1"/>
              </a:buClr>
              <a:buFont typeface="Calibri" pitchFamily="34" charset="0"/>
              <a:buChar char="◦"/>
              <a:tabLst/>
              <a:defRPr sz="1600" kern="1200" baseline="0">
                <a:solidFill>
                  <a:schemeClr val="tx1">
                    <a:lumMod val="75000"/>
                    <a:lumOff val="25000"/>
                  </a:schemeClr>
                </a:solidFill>
                <a:latin typeface="+mn-lt"/>
                <a:ea typeface="+mn-ea"/>
                <a:cs typeface="+mn-cs"/>
              </a:defRPr>
            </a:lvl4pPr>
            <a:lvl5pPr marL="801688" indent="-239713" algn="l" defTabSz="685800" rtl="0" eaLnBrk="1" latinLnBrk="0" hangingPunct="1">
              <a:lnSpc>
                <a:spcPct val="90000"/>
              </a:lnSpc>
              <a:spcBef>
                <a:spcPts val="150"/>
              </a:spcBef>
              <a:spcAft>
                <a:spcPts val="300"/>
              </a:spcAft>
              <a:buClr>
                <a:schemeClr val="accent1"/>
              </a:buClr>
              <a:buFont typeface="Calibri" pitchFamily="34" charset="0"/>
              <a:buChar char="◦"/>
              <a:tabLst/>
              <a:defRPr sz="1400" kern="1200" baseline="0">
                <a:solidFill>
                  <a:schemeClr val="tx1">
                    <a:lumMod val="75000"/>
                    <a:lumOff val="25000"/>
                  </a:schemeClr>
                </a:solidFill>
                <a:latin typeface="+mj-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eaLnBrk="0" hangingPunct="0">
              <a:lnSpc>
                <a:spcPct val="100000"/>
              </a:lnSpc>
              <a:spcBef>
                <a:spcPct val="0"/>
              </a:spcBef>
              <a:spcAft>
                <a:spcPct val="0"/>
              </a:spcAft>
              <a:buClrTx/>
              <a:buSzTx/>
            </a:pPr>
            <a:r>
              <a:rPr lang="en-US" altLang="en-US" sz="2200" dirty="0">
                <a:solidFill>
                  <a:schemeClr val="tx1"/>
                </a:solidFill>
                <a:latin typeface="Calibri" panose="020F0502020204030204" pitchFamily="34" charset="0"/>
                <a:ea typeface="TimesNewRomanPSMT"/>
                <a:cs typeface="Calibri" panose="020F0502020204030204" pitchFamily="34" charset="0"/>
              </a:rPr>
              <a:t>It's hokey . There are virtually no surprises , and the writing is second-rate .         So why was it so enjoyable ? For one thing , the cast is great . Another nice touch is the music . I was overcome with the urge to get off the couch and start dancing . It sucked me in , and it'll do the same to you .</a:t>
            </a:r>
            <a:endParaRPr lang="en-US" altLang="en-US" sz="2200" dirty="0">
              <a:solidFill>
                <a:schemeClr val="tx1"/>
              </a:solidFill>
              <a:latin typeface="Calibri" panose="020F0502020204030204" pitchFamily="34" charset="0"/>
              <a:cs typeface="Calibri" panose="020F0502020204030204" pitchFamily="34" charset="0"/>
            </a:endParaRPr>
          </a:p>
          <a:p>
            <a:pPr marL="0" indent="0" defTabSz="914400" eaLnBrk="0" hangingPunct="0">
              <a:lnSpc>
                <a:spcPct val="100000"/>
              </a:lnSpc>
              <a:spcBef>
                <a:spcPct val="0"/>
              </a:spcBef>
              <a:spcAft>
                <a:spcPct val="0"/>
              </a:spcAft>
              <a:buClrTx/>
              <a:buSzTx/>
            </a:pPr>
            <a:endParaRPr lang="en-US" altLang="en-US" sz="800" dirty="0">
              <a:solidFill>
                <a:schemeClr val="tx1"/>
              </a:solidFill>
              <a:latin typeface="Arial" panose="020B0604020202020204" pitchFamily="34" charset="0"/>
            </a:endParaRPr>
          </a:p>
        </p:txBody>
      </p:sp>
    </p:spTree>
    <p:extLst>
      <p:ext uri="{BB962C8B-B14F-4D97-AF65-F5344CB8AC3E}">
        <p14:creationId xmlns:p14="http://schemas.microsoft.com/office/powerpoint/2010/main" val="42285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zh-CN" altLang="en-US" dirty="0"/>
              <a:t>本章内容</a:t>
            </a:r>
          </a:p>
        </p:txBody>
      </p:sp>
      <p:sp>
        <p:nvSpPr>
          <p:cNvPr id="13315" name="Rectangle 3"/>
          <p:cNvSpPr>
            <a:spLocks noGrp="1" noChangeArrowheads="1"/>
          </p:cNvSpPr>
          <p:nvPr>
            <p:ph type="body" idx="1"/>
          </p:nvPr>
        </p:nvSpPr>
        <p:spPr/>
        <p:txBody>
          <a:bodyPr/>
          <a:lstStyle/>
          <a:p>
            <a:pPr eaLnBrk="1" hangingPunct="1"/>
            <a:r>
              <a:rPr lang="en-US" altLang="zh-CN" sz="2800" b="1" dirty="0"/>
              <a:t>6.1 </a:t>
            </a:r>
            <a:r>
              <a:rPr lang="zh-CN" altLang="en-US" sz="2800" b="1" dirty="0"/>
              <a:t>文本分类模型</a:t>
            </a:r>
          </a:p>
          <a:p>
            <a:pPr eaLnBrk="1" hangingPunct="1"/>
            <a:r>
              <a:rPr lang="en-US" altLang="zh-CN" sz="2800" b="1" dirty="0"/>
              <a:t>6.2 Naïve</a:t>
            </a:r>
            <a:r>
              <a:rPr lang="zh-CN" altLang="en-US" sz="2800" b="1" dirty="0"/>
              <a:t>贝叶斯分类</a:t>
            </a:r>
            <a:endParaRPr lang="en-US" altLang="zh-CN" sz="2800" b="1" dirty="0"/>
          </a:p>
          <a:p>
            <a:pPr eaLnBrk="1" hangingPunct="1"/>
            <a:r>
              <a:rPr lang="en-US" altLang="zh-CN" sz="2800" b="1" dirty="0"/>
              <a:t>6.3 Naïve</a:t>
            </a:r>
            <a:r>
              <a:rPr lang="zh-CN" altLang="en-US" sz="2800" b="1" dirty="0"/>
              <a:t>贝叶斯分类与语言模型</a:t>
            </a:r>
            <a:endParaRPr lang="en-US" altLang="zh-CN" sz="2800" b="1" dirty="0"/>
          </a:p>
          <a:p>
            <a:pPr eaLnBrk="1" hangingPunct="1"/>
            <a:r>
              <a:rPr lang="en-US" altLang="zh-CN" sz="2800" b="1" dirty="0"/>
              <a:t>6.4 </a:t>
            </a:r>
            <a:r>
              <a:rPr lang="zh-CN" altLang="en-US" sz="2800" b="1" dirty="0"/>
              <a:t>文本分类评估</a:t>
            </a:r>
          </a:p>
          <a:p>
            <a:pPr eaLnBrk="1" hangingPunct="1"/>
            <a:r>
              <a:rPr lang="en-US" altLang="zh-CN" sz="2800" b="1" dirty="0"/>
              <a:t>6.5 Logistics</a:t>
            </a:r>
            <a:r>
              <a:rPr lang="zh-CN" altLang="en-US" sz="2800" b="1" dirty="0"/>
              <a:t>回归文本分类</a:t>
            </a:r>
            <a:endParaRPr lang="en-US" altLang="zh-CN" sz="2800" b="1" dirty="0"/>
          </a:p>
        </p:txBody>
      </p:sp>
    </p:spTree>
    <p:extLst>
      <p:ext uri="{BB962C8B-B14F-4D97-AF65-F5344CB8AC3E}">
        <p14:creationId xmlns:p14="http://schemas.microsoft.com/office/powerpoint/2010/main" val="1021398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611953"/>
            <a:ext cx="8947204" cy="680397"/>
          </a:xfrm>
        </p:spPr>
        <p:txBody>
          <a:bodyPr>
            <a:normAutofit fontScale="90000"/>
          </a:bodyPr>
          <a:lstStyle/>
          <a:p>
            <a:r>
              <a:rPr lang="zh-CN" altLang="en-US" dirty="0"/>
              <a:t>例：</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7" y="1447800"/>
            <a:ext cx="8591551" cy="3564436"/>
          </a:xfrm>
        </p:spPr>
        <p:txBody>
          <a:bodyPr>
            <a:normAutofit/>
          </a:bodyPr>
          <a:lstStyle/>
          <a:p>
            <a:r>
              <a:rPr lang="en-US" dirty="0" err="1"/>
              <a:t>真值</a:t>
            </a:r>
            <a:r>
              <a:rPr lang="en-US" dirty="0"/>
              <a:t> y=1.  </a:t>
            </a:r>
            <a:r>
              <a:rPr lang="en-US" dirty="0" err="1"/>
              <a:t>模型输出</a:t>
            </a:r>
            <a:r>
              <a:rPr lang="en-US" dirty="0"/>
              <a:t>?</a:t>
            </a:r>
          </a:p>
          <a:p>
            <a:endParaRPr lang="en-US" dirty="0"/>
          </a:p>
          <a:p>
            <a:pPr marL="0" indent="0">
              <a:buNone/>
            </a:pPr>
            <a:endParaRPr lang="en-US" dirty="0"/>
          </a:p>
          <a:p>
            <a:r>
              <a:rPr lang="en-US" dirty="0" err="1"/>
              <a:t>损失</a:t>
            </a:r>
            <a:r>
              <a:rPr lang="en-US" dirty="0"/>
              <a:t>?</a:t>
            </a:r>
          </a:p>
        </p:txBody>
      </p:sp>
      <p:pic>
        <p:nvPicPr>
          <p:cNvPr id="13" name="Content Placeholder 8">
            <a:extLst>
              <a:ext uri="{FF2B5EF4-FFF2-40B4-BE49-F238E27FC236}">
                <a16:creationId xmlns:a16="http://schemas.microsoft.com/office/drawing/2014/main" id="{F61F52BE-19A0-764B-84E3-D3A38A84A28D}"/>
              </a:ext>
            </a:extLst>
          </p:cNvPr>
          <p:cNvPicPr>
            <a:picLocks noChangeAspect="1"/>
          </p:cNvPicPr>
          <p:nvPr/>
        </p:nvPicPr>
        <p:blipFill rotWithShape="1">
          <a:blip r:embed="rId2"/>
          <a:srcRect t="1" b="32553"/>
          <a:stretch/>
        </p:blipFill>
        <p:spPr>
          <a:xfrm>
            <a:off x="925581" y="2088395"/>
            <a:ext cx="7292838" cy="1302023"/>
          </a:xfrm>
          <a:prstGeom prst="rect">
            <a:avLst/>
          </a:prstGeom>
        </p:spPr>
      </p:pic>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925581" y="3858658"/>
            <a:ext cx="6263180" cy="1292756"/>
          </a:xfrm>
          <a:prstGeom prst="rect">
            <a:avLst/>
          </a:prstGeom>
        </p:spPr>
      </p:pic>
    </p:spTree>
    <p:extLst>
      <p:ext uri="{BB962C8B-B14F-4D97-AF65-F5344CB8AC3E}">
        <p14:creationId xmlns:p14="http://schemas.microsoft.com/office/powerpoint/2010/main" val="413240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799" y="706704"/>
            <a:ext cx="8947204" cy="680397"/>
          </a:xfrm>
        </p:spPr>
        <p:txBody>
          <a:bodyPr>
            <a:normAutofit fontScale="90000"/>
          </a:bodyPr>
          <a:lstStyle/>
          <a:p>
            <a:r>
              <a:rPr lang="zh-CN" altLang="en-US" dirty="0"/>
              <a:t>例：</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1484784"/>
            <a:ext cx="8591551" cy="3183436"/>
          </a:xfrm>
        </p:spPr>
        <p:txBody>
          <a:bodyPr>
            <a:normAutofit/>
          </a:bodyPr>
          <a:lstStyle/>
          <a:p>
            <a:r>
              <a:rPr lang="en-US" dirty="0" err="1"/>
              <a:t>假设真实标签为</a:t>
            </a:r>
            <a:r>
              <a:rPr lang="zh-CN" altLang="en-US" dirty="0"/>
              <a:t> </a:t>
            </a:r>
            <a:r>
              <a:rPr lang="en-US" dirty="0"/>
              <a:t>y=0.  </a:t>
            </a:r>
          </a:p>
          <a:p>
            <a:pPr marL="0" indent="0">
              <a:buNone/>
            </a:pPr>
            <a:endParaRPr lang="en-US" dirty="0"/>
          </a:p>
          <a:p>
            <a:r>
              <a:rPr lang="en-US" dirty="0" err="1"/>
              <a:t>损失</a:t>
            </a:r>
            <a:r>
              <a:rPr lang="en-US" dirty="0"/>
              <a:t>?</a:t>
            </a:r>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755576" y="3450704"/>
            <a:ext cx="6905495" cy="1485053"/>
          </a:xfrm>
          <a:prstGeom prst="rect">
            <a:avLst/>
          </a:prstGeom>
        </p:spPr>
      </p:pic>
      <p:pic>
        <p:nvPicPr>
          <p:cNvPr id="16" name="Content Placeholder 8">
            <a:extLst>
              <a:ext uri="{FF2B5EF4-FFF2-40B4-BE49-F238E27FC236}">
                <a16:creationId xmlns:a16="http://schemas.microsoft.com/office/drawing/2014/main" id="{3320570C-2C1C-C242-93A3-4A26C88B2099}"/>
              </a:ext>
            </a:extLst>
          </p:cNvPr>
          <p:cNvPicPr>
            <a:picLocks noChangeAspect="1"/>
          </p:cNvPicPr>
          <p:nvPr/>
        </p:nvPicPr>
        <p:blipFill rotWithShape="1">
          <a:blip r:embed="rId4"/>
          <a:srcRect t="63224"/>
          <a:stretch/>
        </p:blipFill>
        <p:spPr>
          <a:xfrm>
            <a:off x="1043608" y="1988840"/>
            <a:ext cx="10282077" cy="1000942"/>
          </a:xfrm>
          <a:prstGeom prst="rect">
            <a:avLst/>
          </a:prstGeom>
        </p:spPr>
      </p:pic>
    </p:spTree>
    <p:extLst>
      <p:ext uri="{BB962C8B-B14F-4D97-AF65-F5344CB8AC3E}">
        <p14:creationId xmlns:p14="http://schemas.microsoft.com/office/powerpoint/2010/main" val="360326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661786"/>
            <a:ext cx="8947204" cy="680397"/>
          </a:xfrm>
        </p:spPr>
        <p:txBody>
          <a:bodyPr>
            <a:normAutofit fontScale="90000"/>
          </a:bodyPr>
          <a:lstStyle/>
          <a:p>
            <a:r>
              <a:rPr lang="zh-CN" altLang="en-US" dirty="0"/>
              <a:t>例：</a:t>
            </a:r>
            <a:endParaRPr lang="en-US" dirty="0"/>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7" y="1769353"/>
            <a:ext cx="8591551" cy="4783847"/>
          </a:xfrm>
        </p:spPr>
        <p:txBody>
          <a:bodyPr>
            <a:normAutofit fontScale="92500" lnSpcReduction="10000"/>
          </a:bodyPr>
          <a:lstStyle/>
          <a:p>
            <a:r>
              <a:rPr lang="en-US" dirty="0" err="1"/>
              <a:t>真值为</a:t>
            </a:r>
            <a:r>
              <a:rPr lang="en-US" altLang="zh-CN" dirty="0"/>
              <a:t> y=1</a:t>
            </a:r>
            <a:r>
              <a:rPr lang="zh-CN" altLang="en-US" dirty="0"/>
              <a:t>时，损失为</a:t>
            </a:r>
            <a:r>
              <a:rPr lang="en-US" dirty="0"/>
              <a:t> </a:t>
            </a:r>
          </a:p>
          <a:p>
            <a:pPr marL="0" indent="0">
              <a:buNone/>
            </a:pPr>
            <a:endParaRPr lang="en-US" dirty="0"/>
          </a:p>
          <a:p>
            <a:pPr marL="0" indent="0">
              <a:buNone/>
            </a:pPr>
            <a:endParaRPr lang="en-US" dirty="0"/>
          </a:p>
          <a:p>
            <a:pPr marL="0" indent="0">
              <a:buNone/>
            </a:pPr>
            <a:endParaRPr lang="en-US" dirty="0"/>
          </a:p>
          <a:p>
            <a:r>
              <a:rPr lang="en-US" altLang="zh-CN" dirty="0" err="1"/>
              <a:t>真值为</a:t>
            </a:r>
            <a:r>
              <a:rPr lang="en-US" altLang="zh-CN" dirty="0"/>
              <a:t> y=0</a:t>
            </a:r>
            <a:r>
              <a:rPr lang="zh-CN" altLang="en-US" dirty="0"/>
              <a:t> 时，损失为</a:t>
            </a:r>
            <a:r>
              <a:rPr lang="en-US" altLang="zh-CN" dirty="0"/>
              <a:t> </a:t>
            </a:r>
          </a:p>
          <a:p>
            <a:pPr marL="0" indent="0">
              <a:buNone/>
            </a:pPr>
            <a:endParaRPr lang="en-US" dirty="0"/>
          </a:p>
          <a:p>
            <a:endParaRPr lang="en-US" dirty="0"/>
          </a:p>
          <a:p>
            <a:endParaRPr lang="en-US" dirty="0"/>
          </a:p>
          <a:p>
            <a:r>
              <a:rPr lang="en-US" dirty="0" err="1"/>
              <a:t>损失定义满足要求</a:t>
            </a:r>
            <a:r>
              <a:rPr lang="en-US" dirty="0"/>
              <a:t>!</a:t>
            </a:r>
          </a:p>
          <a:p>
            <a:endParaRPr lang="en-US" dirty="0"/>
          </a:p>
          <a:p>
            <a:endParaRPr lang="en-US" dirty="0"/>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2"/>
          <a:srcRect/>
          <a:stretch/>
        </p:blipFill>
        <p:spPr>
          <a:xfrm>
            <a:off x="1592665" y="4365104"/>
            <a:ext cx="6219695" cy="1337569"/>
          </a:xfrm>
          <a:prstGeom prst="rect">
            <a:avLst/>
          </a:prstGeom>
        </p:spPr>
      </p:pic>
      <p:pic>
        <p:nvPicPr>
          <p:cNvPr id="6" name="Picture 5">
            <a:extLst>
              <a:ext uri="{FF2B5EF4-FFF2-40B4-BE49-F238E27FC236}">
                <a16:creationId xmlns:a16="http://schemas.microsoft.com/office/drawing/2014/main" id="{ADC769C9-1DEF-3143-83A2-6935C7AC8180}"/>
              </a:ext>
            </a:extLst>
          </p:cNvPr>
          <p:cNvPicPr>
            <a:picLocks noChangeAspect="1"/>
          </p:cNvPicPr>
          <p:nvPr/>
        </p:nvPicPr>
        <p:blipFill>
          <a:blip r:embed="rId3"/>
          <a:srcRect/>
          <a:stretch/>
        </p:blipFill>
        <p:spPr>
          <a:xfrm>
            <a:off x="1600201" y="2348880"/>
            <a:ext cx="5874790" cy="1212590"/>
          </a:xfrm>
          <a:prstGeom prst="rect">
            <a:avLst/>
          </a:prstGeom>
        </p:spPr>
      </p:pic>
    </p:spTree>
    <p:extLst>
      <p:ext uri="{BB962C8B-B14F-4D97-AF65-F5344CB8AC3E}">
        <p14:creationId xmlns:p14="http://schemas.microsoft.com/office/powerpoint/2010/main" val="149639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685800" y="1143001"/>
            <a:ext cx="7658100" cy="560732"/>
          </a:xfrm>
        </p:spPr>
        <p:txBody>
          <a:bodyPr>
            <a:normAutofit fontScale="90000"/>
          </a:bodyPr>
          <a:lstStyle/>
          <a:p>
            <a:r>
              <a:rPr lang="en-US" altLang="zh-CN" dirty="0"/>
              <a:t>logistics</a:t>
            </a:r>
            <a:r>
              <a:rPr lang="zh-CN" altLang="en-US" dirty="0"/>
              <a:t>回归：最小化损失</a:t>
            </a:r>
            <a:endParaRPr lang="en-US" dirty="0">
              <a:solidFill>
                <a:srgbClr val="0000CC"/>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685800" y="1981200"/>
                <a:ext cx="8382000" cy="4216400"/>
              </a:xfrm>
            </p:spPr>
            <p:txBody>
              <a:bodyPr>
                <a:normAutofit/>
              </a:bodyPr>
              <a:lstStyle/>
              <a:p>
                <a:pPr marL="0" indent="0">
                  <a:buNone/>
                </a:pPr>
                <a:r>
                  <a:rPr lang="zh-CN" altLang="en-US" dirty="0"/>
                  <a:t>参数集合表示为</a:t>
                </a:r>
                <a:r>
                  <a:rPr lang="en-US" dirty="0"/>
                  <a:t> 𝛳=(</a:t>
                </a:r>
                <a:r>
                  <a:rPr lang="en-US" i="1" dirty="0" err="1"/>
                  <a:t>w</a:t>
                </a:r>
                <a:r>
                  <a:rPr lang="en-US" dirty="0" err="1"/>
                  <a:t>,</a:t>
                </a:r>
                <a:r>
                  <a:rPr lang="en-US" i="1" dirty="0" err="1"/>
                  <a:t>b</a:t>
                </a:r>
                <a:r>
                  <a:rPr lang="en-US" dirty="0"/>
                  <a:t>)</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将</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表示为</a:t>
                </a:r>
                <a:r>
                  <a:rPr lang="zh-CN" alt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a:t>
                </a:r>
                <a:endParaRPr lang="en-US" dirty="0"/>
              </a:p>
              <a:p>
                <a:pPr marL="0" indent="0">
                  <a:buNone/>
                </a:pPr>
                <a:r>
                  <a:rPr lang="zh-CN" altLang="en-US" dirty="0"/>
                  <a:t>选择参数使得所有样本平均损失最小化：</a:t>
                </a:r>
                <a:endParaRPr lang="en-US" dirty="0"/>
              </a:p>
              <a:p>
                <a:endParaRPr lang="en-US" i="1" dirty="0"/>
              </a:p>
              <a:p>
                <a:pPr marL="0" indent="0">
                  <a:buNone/>
                </a:pPr>
                <a:r>
                  <a:rPr lang="en-US" dirty="0"/>
                  <a:t> </a:t>
                </a:r>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685800" y="1981200"/>
                <a:ext cx="8382000" cy="4216400"/>
              </a:xfrm>
              <a:blipFill>
                <a:blip r:embed="rId3"/>
                <a:stretch>
                  <a:fillRect l="-1815" t="-2711"/>
                </a:stretch>
              </a:blipFill>
            </p:spPr>
            <p:txBody>
              <a:bodyPr/>
              <a:lstStyle/>
              <a:p>
                <a:r>
                  <a:rPr lang="zh-CN" altLang="en-US">
                    <a:noFill/>
                  </a:rPr>
                  <a:t> </a:t>
                </a:r>
              </a:p>
            </p:txBody>
          </p:sp>
        </mc:Fallback>
      </mc:AlternateContent>
      <p:pic>
        <p:nvPicPr>
          <p:cNvPr id="5" name="Picture 4">
            <a:extLst>
              <a:ext uri="{FF2B5EF4-FFF2-40B4-BE49-F238E27FC236}">
                <a16:creationId xmlns:a16="http://schemas.microsoft.com/office/drawing/2014/main" id="{EEF2AD0D-7256-C549-9E67-B4CCC6CF5234}"/>
              </a:ext>
            </a:extLst>
          </p:cNvPr>
          <p:cNvPicPr>
            <a:picLocks noChangeAspect="1"/>
          </p:cNvPicPr>
          <p:nvPr/>
        </p:nvPicPr>
        <p:blipFill>
          <a:blip r:embed="rId4"/>
          <a:stretch>
            <a:fillRect/>
          </a:stretch>
        </p:blipFill>
        <p:spPr>
          <a:xfrm>
            <a:off x="1357312" y="3933056"/>
            <a:ext cx="6429375" cy="1270000"/>
          </a:xfrm>
          <a:prstGeom prst="rect">
            <a:avLst/>
          </a:prstGeom>
        </p:spPr>
      </p:pic>
    </p:spTree>
    <p:extLst>
      <p:ext uri="{BB962C8B-B14F-4D97-AF65-F5344CB8AC3E}">
        <p14:creationId xmlns:p14="http://schemas.microsoft.com/office/powerpoint/2010/main" val="11896239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012BD-FB18-4340-A872-D68860DABE36}"/>
              </a:ext>
            </a:extLst>
          </p:cNvPr>
          <p:cNvSpPr>
            <a:spLocks noGrp="1"/>
          </p:cNvSpPr>
          <p:nvPr>
            <p:ph type="title"/>
          </p:nvPr>
        </p:nvSpPr>
        <p:spPr/>
        <p:txBody>
          <a:bodyPr/>
          <a:lstStyle/>
          <a:p>
            <a:r>
              <a:rPr lang="en-US" altLang="zh-CN" dirty="0"/>
              <a:t>logistics</a:t>
            </a:r>
            <a:r>
              <a:rPr lang="zh-CN" altLang="en-US" dirty="0"/>
              <a:t>回归：学习</a:t>
            </a:r>
          </a:p>
        </p:txBody>
      </p:sp>
      <p:sp>
        <p:nvSpPr>
          <p:cNvPr id="3" name="内容占位符 2">
            <a:extLst>
              <a:ext uri="{FF2B5EF4-FFF2-40B4-BE49-F238E27FC236}">
                <a16:creationId xmlns:a16="http://schemas.microsoft.com/office/drawing/2014/main" id="{C95E7A02-F10C-49C7-9038-692F0A3CB139}"/>
              </a:ext>
            </a:extLst>
          </p:cNvPr>
          <p:cNvSpPr>
            <a:spLocks noGrp="1"/>
          </p:cNvSpPr>
          <p:nvPr>
            <p:ph idx="1"/>
          </p:nvPr>
        </p:nvSpPr>
        <p:spPr>
          <a:xfrm>
            <a:off x="457200" y="1556792"/>
            <a:ext cx="8229600" cy="4456113"/>
          </a:xfrm>
        </p:spPr>
        <p:txBody>
          <a:bodyPr/>
          <a:lstStyle/>
          <a:p>
            <a:r>
              <a:rPr lang="zh-CN" altLang="en-US" sz="2800" b="1" dirty="0"/>
              <a:t>参数学习</a:t>
            </a:r>
            <a:r>
              <a:rPr lang="en-US" altLang="zh-CN" sz="2800" b="1" dirty="0"/>
              <a:t>—</a:t>
            </a:r>
            <a:r>
              <a:rPr lang="zh-CN" altLang="en-US" sz="2800" b="1" dirty="0"/>
              <a:t>梯度下降</a:t>
            </a:r>
            <a:endParaRPr lang="en-US" altLang="zh-CN" sz="2800" b="1" dirty="0"/>
          </a:p>
          <a:p>
            <a:pPr marL="0" indent="0">
              <a:buNone/>
            </a:pPr>
            <a:r>
              <a:rPr lang="en-US" altLang="zh-CN" sz="2800" dirty="0"/>
              <a:t>    </a:t>
            </a:r>
            <a:r>
              <a:rPr lang="zh-CN" altLang="en-US" sz="2400" dirty="0"/>
              <a:t>最小化交叉熵</a:t>
            </a:r>
            <a:endParaRPr lang="en-US" altLang="zh-CN" sz="2400" dirty="0"/>
          </a:p>
          <a:p>
            <a:pPr marL="0" indent="0">
              <a:buNone/>
            </a:pPr>
            <a:r>
              <a:rPr lang="en-US" altLang="zh-CN" sz="2400" dirty="0"/>
              <a:t> </a:t>
            </a:r>
          </a:p>
          <a:p>
            <a:pPr marL="0" indent="0">
              <a:buNone/>
            </a:pPr>
            <a:r>
              <a:rPr lang="en-US" altLang="zh-CN" sz="2400" dirty="0"/>
              <a:t>     </a:t>
            </a:r>
            <a:r>
              <a:rPr lang="zh-CN" altLang="en-US" sz="2400" dirty="0"/>
              <a:t>梯度学习</a:t>
            </a:r>
            <a:endParaRPr lang="en-US" altLang="zh-CN" sz="2400" dirty="0"/>
          </a:p>
          <a:p>
            <a:pPr marL="0" indent="0">
              <a:buNone/>
            </a:pPr>
            <a:endParaRPr lang="en-US" altLang="zh-CN" sz="2400" dirty="0"/>
          </a:p>
          <a:p>
            <a:pPr marL="0" indent="0">
              <a:buNone/>
            </a:pPr>
            <a:endParaRPr lang="en-US" altLang="zh-CN" sz="2400" dirty="0"/>
          </a:p>
          <a:p>
            <a:pPr marL="0" indent="0">
              <a:buNone/>
            </a:pPr>
            <a:endParaRPr lang="en-US" altLang="zh-CN" sz="2800" dirty="0"/>
          </a:p>
          <a:p>
            <a:endParaRPr lang="zh-CN" altLang="en-US" sz="2800" dirty="0"/>
          </a:p>
        </p:txBody>
      </p:sp>
      <p:pic>
        <p:nvPicPr>
          <p:cNvPr id="11" name="图片 10">
            <a:extLst>
              <a:ext uri="{FF2B5EF4-FFF2-40B4-BE49-F238E27FC236}">
                <a16:creationId xmlns:a16="http://schemas.microsoft.com/office/drawing/2014/main" id="{4A8331A6-3E7A-434C-9AE0-E10A4F01C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024145"/>
            <a:ext cx="3458058" cy="828791"/>
          </a:xfrm>
          <a:prstGeom prst="rect">
            <a:avLst/>
          </a:prstGeom>
        </p:spPr>
      </p:pic>
      <p:pic>
        <p:nvPicPr>
          <p:cNvPr id="7" name="Content Placeholder 5">
            <a:extLst>
              <a:ext uri="{FF2B5EF4-FFF2-40B4-BE49-F238E27FC236}">
                <a16:creationId xmlns:a16="http://schemas.microsoft.com/office/drawing/2014/main" id="{913EA306-4D5B-C94F-A2F5-BC29321F4975}"/>
              </a:ext>
            </a:extLst>
          </p:cNvPr>
          <p:cNvPicPr>
            <a:picLocks noChangeAspect="1"/>
          </p:cNvPicPr>
          <p:nvPr/>
        </p:nvPicPr>
        <p:blipFill>
          <a:blip r:embed="rId3"/>
          <a:srcRect/>
          <a:stretch/>
        </p:blipFill>
        <p:spPr bwMode="auto">
          <a:xfrm>
            <a:off x="1619672" y="3537569"/>
            <a:ext cx="5221776" cy="320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81767932-9AD2-A84E-BEC1-D4155AB942A0}"/>
                  </a:ext>
                </a:extLst>
              </p:cNvPr>
              <p:cNvSpPr/>
              <p:nvPr/>
            </p:nvSpPr>
            <p:spPr>
              <a:xfrm>
                <a:off x="3059832" y="2924944"/>
                <a:ext cx="2258374"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solidFill>
                                <a:srgbClr val="000000"/>
                              </a:solidFill>
                              <a:latin typeface="Cambria Math" panose="02040503050406030204" pitchFamily="18" charset="0"/>
                            </a:rPr>
                          </m:ctrlPr>
                        </m:sSupPr>
                        <m:e>
                          <m:r>
                            <a:rPr lang="en-US" altLang="zh-CN" b="0" i="1" smtClean="0">
                              <a:solidFill>
                                <a:srgbClr val="000000"/>
                              </a:solidFill>
                              <a:latin typeface="Cambria Math" panose="02040503050406030204" pitchFamily="18" charset="0"/>
                            </a:rPr>
                            <m:t>𝑤</m:t>
                          </m:r>
                        </m:e>
                        <m:sup>
                          <m:r>
                            <a:rPr lang="en-US" altLang="zh-CN" b="0" i="1" smtClean="0">
                              <a:solidFill>
                                <a:srgbClr val="000000"/>
                              </a:solidFill>
                              <a:latin typeface="Cambria Math" panose="02040503050406030204" pitchFamily="18" charset="0"/>
                            </a:rPr>
                            <m:t>𝑡</m:t>
                          </m:r>
                          <m:r>
                            <a:rPr lang="en-US" altLang="zh-CN" b="0" i="1" smtClean="0">
                              <a:solidFill>
                                <a:srgbClr val="000000"/>
                              </a:solidFill>
                              <a:latin typeface="Cambria Math" panose="02040503050406030204" pitchFamily="18" charset="0"/>
                            </a:rPr>
                            <m:t>+1</m:t>
                          </m:r>
                        </m:sup>
                      </m:sSup>
                      <m:r>
                        <a:rPr lang="en-US" altLang="zh-CN" i="1">
                          <a:solidFill>
                            <a:srgbClr val="000000"/>
                          </a:solidFill>
                          <a:latin typeface="Cambria Math" panose="02040503050406030204" pitchFamily="18" charset="0"/>
                        </a:rPr>
                        <m:t>=</m:t>
                      </m:r>
                      <m:sSup>
                        <m:sSupPr>
                          <m:ctrlPr>
                            <a:rPr lang="en-US" altLang="zh-CN" i="1">
                              <a:solidFill>
                                <a:srgbClr val="000000"/>
                              </a:solidFill>
                              <a:latin typeface="Cambria Math" panose="02040503050406030204" pitchFamily="18" charset="0"/>
                            </a:rPr>
                          </m:ctrlPr>
                        </m:sSupPr>
                        <m:e>
                          <m:r>
                            <a:rPr lang="en-US" altLang="zh-CN" i="1">
                              <a:solidFill>
                                <a:srgbClr val="000000"/>
                              </a:solidFill>
                              <a:latin typeface="Cambria Math" panose="02040503050406030204" pitchFamily="18" charset="0"/>
                            </a:rPr>
                            <m:t>𝑤</m:t>
                          </m:r>
                        </m:e>
                        <m:sup>
                          <m:r>
                            <a:rPr lang="en-US" altLang="zh-CN" i="1">
                              <a:solidFill>
                                <a:srgbClr val="000000"/>
                              </a:solidFill>
                              <a:latin typeface="Cambria Math" panose="02040503050406030204" pitchFamily="18" charset="0"/>
                            </a:rPr>
                            <m:t>𝑡</m:t>
                          </m:r>
                        </m:sup>
                      </m:sSup>
                      <m:r>
                        <a:rPr lang="en-US" altLang="zh-CN" b="0" i="1" smtClean="0">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ea typeface="Cambria Math" panose="02040503050406030204" pitchFamily="18" charset="0"/>
                        </a:rPr>
                        <m:t>𝜂</m:t>
                      </m:r>
                      <m:f>
                        <m:fPr>
                          <m:ctrlPr>
                            <a:rPr lang="en-US" altLang="zh-CN" b="0" i="1" smtClean="0">
                              <a:solidFill>
                                <a:srgbClr val="000000"/>
                              </a:solidFill>
                              <a:latin typeface="Cambria Math" panose="02040503050406030204" pitchFamily="18" charset="0"/>
                            </a:rPr>
                          </m:ctrlPr>
                        </m:fPr>
                        <m:num>
                          <m:r>
                            <a:rPr lang="en-US" altLang="zh-CN" b="0" i="1" smtClean="0">
                              <a:solidFill>
                                <a:srgbClr val="000000"/>
                              </a:solidFill>
                              <a:latin typeface="Cambria Math" panose="02040503050406030204" pitchFamily="18" charset="0"/>
                            </a:rPr>
                            <m:t>𝑑</m:t>
                          </m:r>
                        </m:num>
                        <m:den>
                          <m:r>
                            <a:rPr lang="en-US" altLang="zh-CN" b="0" i="1" smtClean="0">
                              <a:solidFill>
                                <a:srgbClr val="000000"/>
                              </a:solidFill>
                              <a:latin typeface="Cambria Math" panose="02040503050406030204" pitchFamily="18" charset="0"/>
                            </a:rPr>
                            <m:t>𝑑𝑤</m:t>
                          </m:r>
                        </m:den>
                      </m:f>
                      <m:acc>
                        <m:accPr>
                          <m:chr m:val="̂"/>
                          <m:ctrlPr>
                            <a:rPr lang="en-US" altLang="zh-CN" b="0" i="1" smtClean="0">
                              <a:solidFill>
                                <a:srgbClr val="000000"/>
                              </a:solidFill>
                              <a:latin typeface="Cambria Math" panose="02040503050406030204" pitchFamily="18" charset="0"/>
                            </a:rPr>
                          </m:ctrlPr>
                        </m:accPr>
                        <m:e>
                          <m:r>
                            <a:rPr lang="el-GR" altLang="zh-CN" i="1">
                              <a:solidFill>
                                <a:srgbClr val="000000"/>
                              </a:solidFill>
                              <a:latin typeface="Cambria Math" panose="02040503050406030204" pitchFamily="18" charset="0"/>
                              <a:ea typeface="Cambria Math" panose="02040503050406030204" pitchFamily="18" charset="0"/>
                            </a:rPr>
                            <m:t>𝜃</m:t>
                          </m:r>
                        </m:e>
                      </m:acc>
                    </m:oMath>
                  </m:oMathPara>
                </a14:m>
                <a:endParaRPr lang="zh-CN" altLang="en-US" dirty="0"/>
              </a:p>
            </p:txBody>
          </p:sp>
        </mc:Choice>
        <mc:Fallback xmlns="">
          <p:sp>
            <p:nvSpPr>
              <p:cNvPr id="4" name="矩形 3">
                <a:extLst>
                  <a:ext uri="{FF2B5EF4-FFF2-40B4-BE49-F238E27FC236}">
                    <a16:creationId xmlns:a16="http://schemas.microsoft.com/office/drawing/2014/main" id="{81767932-9AD2-A84E-BEC1-D4155AB942A0}"/>
                  </a:ext>
                </a:extLst>
              </p:cNvPr>
              <p:cNvSpPr>
                <a:spLocks noRot="1" noChangeAspect="1" noMove="1" noResize="1" noEditPoints="1" noAdjustHandles="1" noChangeArrowheads="1" noChangeShapeType="1" noTextEdit="1"/>
              </p:cNvSpPr>
              <p:nvPr/>
            </p:nvSpPr>
            <p:spPr>
              <a:xfrm>
                <a:off x="3059832" y="2924944"/>
                <a:ext cx="2258374" cy="618311"/>
              </a:xfrm>
              <a:prstGeom prst="rect">
                <a:avLst/>
              </a:prstGeom>
              <a:blipFill>
                <a:blip r:embed="rId4"/>
                <a:stretch>
                  <a:fillRect b="-4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73900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012BD-FB18-4340-A872-D68860DABE36}"/>
              </a:ext>
            </a:extLst>
          </p:cNvPr>
          <p:cNvSpPr>
            <a:spLocks noGrp="1"/>
          </p:cNvSpPr>
          <p:nvPr>
            <p:ph type="title"/>
          </p:nvPr>
        </p:nvSpPr>
        <p:spPr/>
        <p:txBody>
          <a:bodyPr/>
          <a:lstStyle/>
          <a:p>
            <a:r>
              <a:rPr lang="en-US" altLang="zh-CN" dirty="0"/>
              <a:t>logistics</a:t>
            </a:r>
            <a:r>
              <a:rPr lang="zh-CN" altLang="en-US" dirty="0"/>
              <a:t>回归：学习</a:t>
            </a:r>
          </a:p>
        </p:txBody>
      </p:sp>
      <p:sp>
        <p:nvSpPr>
          <p:cNvPr id="3" name="内容占位符 2">
            <a:extLst>
              <a:ext uri="{FF2B5EF4-FFF2-40B4-BE49-F238E27FC236}">
                <a16:creationId xmlns:a16="http://schemas.microsoft.com/office/drawing/2014/main" id="{C95E7A02-F10C-49C7-9038-692F0A3CB139}"/>
              </a:ext>
            </a:extLst>
          </p:cNvPr>
          <p:cNvSpPr>
            <a:spLocks noGrp="1"/>
          </p:cNvSpPr>
          <p:nvPr>
            <p:ph idx="1"/>
          </p:nvPr>
        </p:nvSpPr>
        <p:spPr>
          <a:xfrm>
            <a:off x="457200" y="1556792"/>
            <a:ext cx="8229600" cy="4456113"/>
          </a:xfrm>
        </p:spPr>
        <p:txBody>
          <a:bodyPr/>
          <a:lstStyle/>
          <a:p>
            <a:r>
              <a:rPr lang="zh-CN" altLang="en-US" sz="2800" b="1" dirty="0"/>
              <a:t>参数学习</a:t>
            </a:r>
            <a:r>
              <a:rPr lang="en-US" altLang="zh-CN" sz="2800" b="1" dirty="0"/>
              <a:t>—</a:t>
            </a:r>
            <a:r>
              <a:rPr lang="zh-CN" altLang="en-US" sz="2800" b="1" dirty="0"/>
              <a:t>梯度下降</a:t>
            </a:r>
            <a:endParaRPr lang="en-US" altLang="zh-CN" sz="2800" b="1" dirty="0"/>
          </a:p>
          <a:p>
            <a:pPr marL="0" indent="0">
              <a:buNone/>
            </a:pPr>
            <a:r>
              <a:rPr lang="en-US" altLang="zh-CN" sz="2800" dirty="0"/>
              <a:t>    </a:t>
            </a:r>
            <a:r>
              <a:rPr lang="zh-CN" altLang="en-US" sz="2400" dirty="0"/>
              <a:t>最小化交叉熵</a:t>
            </a:r>
            <a:endParaRPr lang="en-US" altLang="zh-CN" sz="2400" dirty="0"/>
          </a:p>
          <a:p>
            <a:pPr marL="0" indent="0">
              <a:buNone/>
            </a:pPr>
            <a:r>
              <a:rPr lang="en-US" altLang="zh-CN" sz="2400" dirty="0"/>
              <a:t> </a:t>
            </a:r>
          </a:p>
          <a:p>
            <a:pPr marL="0" indent="0">
              <a:buNone/>
            </a:pPr>
            <a:r>
              <a:rPr lang="en-US" altLang="zh-CN" sz="2400" dirty="0"/>
              <a:t>     </a:t>
            </a:r>
            <a:r>
              <a:rPr lang="zh-CN" altLang="en-US" sz="2400" dirty="0"/>
              <a:t>梯度学习</a:t>
            </a:r>
            <a:endParaRPr lang="en-US" altLang="zh-CN" sz="2400" dirty="0"/>
          </a:p>
          <a:p>
            <a:pPr marL="0" indent="0">
              <a:buNone/>
            </a:pPr>
            <a:endParaRPr lang="en-US" altLang="zh-CN" sz="2400" dirty="0"/>
          </a:p>
          <a:p>
            <a:pPr marL="0" indent="0">
              <a:buNone/>
            </a:pPr>
            <a:endParaRPr lang="en-US" altLang="zh-CN" sz="2400" dirty="0"/>
          </a:p>
          <a:p>
            <a:pPr marL="0" indent="0">
              <a:buNone/>
            </a:pPr>
            <a:endParaRPr lang="en-US" altLang="zh-CN" sz="2800" dirty="0"/>
          </a:p>
          <a:p>
            <a:endParaRPr lang="zh-CN" altLang="en-US" sz="2800" dirty="0"/>
          </a:p>
        </p:txBody>
      </p:sp>
      <p:pic>
        <p:nvPicPr>
          <p:cNvPr id="11" name="图片 10">
            <a:extLst>
              <a:ext uri="{FF2B5EF4-FFF2-40B4-BE49-F238E27FC236}">
                <a16:creationId xmlns:a16="http://schemas.microsoft.com/office/drawing/2014/main" id="{4A8331A6-3E7A-434C-9AE0-E10A4F01C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166" y="2060848"/>
            <a:ext cx="3458058" cy="828791"/>
          </a:xfrm>
          <a:prstGeom prst="rect">
            <a:avLst/>
          </a:prstGeom>
        </p:spPr>
      </p:pic>
      <p:pic>
        <p:nvPicPr>
          <p:cNvPr id="7" name="Content Placeholder 5">
            <a:extLst>
              <a:ext uri="{FF2B5EF4-FFF2-40B4-BE49-F238E27FC236}">
                <a16:creationId xmlns:a16="http://schemas.microsoft.com/office/drawing/2014/main" id="{B5FE0016-ECB4-CB44-96B8-C610AE08CD94}"/>
              </a:ext>
            </a:extLst>
          </p:cNvPr>
          <p:cNvPicPr>
            <a:picLocks noChangeAspect="1"/>
          </p:cNvPicPr>
          <p:nvPr/>
        </p:nvPicPr>
        <p:blipFill>
          <a:blip r:embed="rId3"/>
          <a:srcRect/>
          <a:stretch/>
        </p:blipFill>
        <p:spPr bwMode="auto">
          <a:xfrm>
            <a:off x="899592" y="3573016"/>
            <a:ext cx="6629400" cy="316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DD61DBDB-05E9-3E46-85F8-F8512FDE3B84}"/>
                  </a:ext>
                </a:extLst>
              </p:cNvPr>
              <p:cNvSpPr/>
              <p:nvPr/>
            </p:nvSpPr>
            <p:spPr>
              <a:xfrm>
                <a:off x="3033706" y="2924944"/>
                <a:ext cx="2258374"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solidFill>
                                <a:srgbClr val="000000"/>
                              </a:solidFill>
                              <a:latin typeface="Cambria Math" panose="02040503050406030204" pitchFamily="18" charset="0"/>
                            </a:rPr>
                          </m:ctrlPr>
                        </m:sSupPr>
                        <m:e>
                          <m:r>
                            <a:rPr lang="en-US" altLang="zh-CN" b="0" i="1" smtClean="0">
                              <a:solidFill>
                                <a:srgbClr val="000000"/>
                              </a:solidFill>
                              <a:latin typeface="Cambria Math" panose="02040503050406030204" pitchFamily="18" charset="0"/>
                            </a:rPr>
                            <m:t>𝑤</m:t>
                          </m:r>
                        </m:e>
                        <m:sup>
                          <m:r>
                            <a:rPr lang="en-US" altLang="zh-CN" b="0" i="1" smtClean="0">
                              <a:solidFill>
                                <a:srgbClr val="000000"/>
                              </a:solidFill>
                              <a:latin typeface="Cambria Math" panose="02040503050406030204" pitchFamily="18" charset="0"/>
                            </a:rPr>
                            <m:t>𝑡</m:t>
                          </m:r>
                          <m:r>
                            <a:rPr lang="en-US" altLang="zh-CN" b="0" i="1" smtClean="0">
                              <a:solidFill>
                                <a:srgbClr val="000000"/>
                              </a:solidFill>
                              <a:latin typeface="Cambria Math" panose="02040503050406030204" pitchFamily="18" charset="0"/>
                            </a:rPr>
                            <m:t>+1</m:t>
                          </m:r>
                        </m:sup>
                      </m:sSup>
                      <m:r>
                        <a:rPr lang="en-US" altLang="zh-CN" i="1">
                          <a:solidFill>
                            <a:srgbClr val="000000"/>
                          </a:solidFill>
                          <a:latin typeface="Cambria Math" panose="02040503050406030204" pitchFamily="18" charset="0"/>
                        </a:rPr>
                        <m:t>=</m:t>
                      </m:r>
                      <m:sSup>
                        <m:sSupPr>
                          <m:ctrlPr>
                            <a:rPr lang="en-US" altLang="zh-CN" i="1">
                              <a:solidFill>
                                <a:srgbClr val="000000"/>
                              </a:solidFill>
                              <a:latin typeface="Cambria Math" panose="02040503050406030204" pitchFamily="18" charset="0"/>
                            </a:rPr>
                          </m:ctrlPr>
                        </m:sSupPr>
                        <m:e>
                          <m:r>
                            <a:rPr lang="en-US" altLang="zh-CN" i="1">
                              <a:solidFill>
                                <a:srgbClr val="000000"/>
                              </a:solidFill>
                              <a:latin typeface="Cambria Math" panose="02040503050406030204" pitchFamily="18" charset="0"/>
                            </a:rPr>
                            <m:t>𝑤</m:t>
                          </m:r>
                        </m:e>
                        <m:sup>
                          <m:r>
                            <a:rPr lang="en-US" altLang="zh-CN" i="1">
                              <a:solidFill>
                                <a:srgbClr val="000000"/>
                              </a:solidFill>
                              <a:latin typeface="Cambria Math" panose="02040503050406030204" pitchFamily="18" charset="0"/>
                            </a:rPr>
                            <m:t>𝑡</m:t>
                          </m:r>
                        </m:sup>
                      </m:sSup>
                      <m:r>
                        <a:rPr lang="en-US" altLang="zh-CN" b="0" i="1" smtClean="0">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ea typeface="Cambria Math" panose="02040503050406030204" pitchFamily="18" charset="0"/>
                        </a:rPr>
                        <m:t>𝜂</m:t>
                      </m:r>
                      <m:f>
                        <m:fPr>
                          <m:ctrlPr>
                            <a:rPr lang="en-US" altLang="zh-CN" b="0" i="1" smtClean="0">
                              <a:solidFill>
                                <a:srgbClr val="000000"/>
                              </a:solidFill>
                              <a:latin typeface="Cambria Math" panose="02040503050406030204" pitchFamily="18" charset="0"/>
                            </a:rPr>
                          </m:ctrlPr>
                        </m:fPr>
                        <m:num>
                          <m:r>
                            <a:rPr lang="en-US" altLang="zh-CN" b="0" i="1" smtClean="0">
                              <a:solidFill>
                                <a:srgbClr val="000000"/>
                              </a:solidFill>
                              <a:latin typeface="Cambria Math" panose="02040503050406030204" pitchFamily="18" charset="0"/>
                            </a:rPr>
                            <m:t>𝑑</m:t>
                          </m:r>
                        </m:num>
                        <m:den>
                          <m:r>
                            <a:rPr lang="en-US" altLang="zh-CN" b="0" i="1" smtClean="0">
                              <a:solidFill>
                                <a:srgbClr val="000000"/>
                              </a:solidFill>
                              <a:latin typeface="Cambria Math" panose="02040503050406030204" pitchFamily="18" charset="0"/>
                            </a:rPr>
                            <m:t>𝑑𝑤</m:t>
                          </m:r>
                        </m:den>
                      </m:f>
                      <m:acc>
                        <m:accPr>
                          <m:chr m:val="̂"/>
                          <m:ctrlPr>
                            <a:rPr lang="en-US" altLang="zh-CN" b="0" i="1" smtClean="0">
                              <a:solidFill>
                                <a:srgbClr val="000000"/>
                              </a:solidFill>
                              <a:latin typeface="Cambria Math" panose="02040503050406030204" pitchFamily="18" charset="0"/>
                            </a:rPr>
                          </m:ctrlPr>
                        </m:accPr>
                        <m:e>
                          <m:r>
                            <a:rPr lang="el-GR" altLang="zh-CN" i="1">
                              <a:solidFill>
                                <a:srgbClr val="000000"/>
                              </a:solidFill>
                              <a:latin typeface="Cambria Math" panose="02040503050406030204" pitchFamily="18" charset="0"/>
                              <a:ea typeface="Cambria Math" panose="02040503050406030204" pitchFamily="18" charset="0"/>
                            </a:rPr>
                            <m:t>𝜃</m:t>
                          </m:r>
                        </m:e>
                      </m:acc>
                    </m:oMath>
                  </m:oMathPara>
                </a14:m>
                <a:endParaRPr lang="zh-CN" altLang="en-US" dirty="0"/>
              </a:p>
            </p:txBody>
          </p:sp>
        </mc:Choice>
        <mc:Fallback xmlns="">
          <p:sp>
            <p:nvSpPr>
              <p:cNvPr id="8" name="矩形 7">
                <a:extLst>
                  <a:ext uri="{FF2B5EF4-FFF2-40B4-BE49-F238E27FC236}">
                    <a16:creationId xmlns:a16="http://schemas.microsoft.com/office/drawing/2014/main" id="{DD61DBDB-05E9-3E46-85F8-F8512FDE3B84}"/>
                  </a:ext>
                </a:extLst>
              </p:cNvPr>
              <p:cNvSpPr>
                <a:spLocks noRot="1" noChangeAspect="1" noMove="1" noResize="1" noEditPoints="1" noAdjustHandles="1" noChangeArrowheads="1" noChangeShapeType="1" noTextEdit="1"/>
              </p:cNvSpPr>
              <p:nvPr/>
            </p:nvSpPr>
            <p:spPr>
              <a:xfrm>
                <a:off x="3033706" y="2924944"/>
                <a:ext cx="2258374" cy="618311"/>
              </a:xfrm>
              <a:prstGeom prst="rect">
                <a:avLst/>
              </a:prstGeom>
              <a:blipFill>
                <a:blip r:embed="rId4"/>
                <a:stretch>
                  <a:fillRect b="-4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54081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012BD-FB18-4340-A872-D68860DABE36}"/>
              </a:ext>
            </a:extLst>
          </p:cNvPr>
          <p:cNvSpPr>
            <a:spLocks noGrp="1"/>
          </p:cNvSpPr>
          <p:nvPr>
            <p:ph type="title"/>
          </p:nvPr>
        </p:nvSpPr>
        <p:spPr/>
        <p:txBody>
          <a:bodyPr/>
          <a:lstStyle/>
          <a:p>
            <a:r>
              <a:rPr lang="en-US" altLang="zh-CN" dirty="0"/>
              <a:t>logistics</a:t>
            </a:r>
            <a:r>
              <a:rPr lang="zh-CN" altLang="en-US" dirty="0"/>
              <a:t>回归：学习</a:t>
            </a:r>
          </a:p>
        </p:txBody>
      </p:sp>
      <p:sp>
        <p:nvSpPr>
          <p:cNvPr id="3" name="内容占位符 2">
            <a:extLst>
              <a:ext uri="{FF2B5EF4-FFF2-40B4-BE49-F238E27FC236}">
                <a16:creationId xmlns:a16="http://schemas.microsoft.com/office/drawing/2014/main" id="{C95E7A02-F10C-49C7-9038-692F0A3CB139}"/>
              </a:ext>
            </a:extLst>
          </p:cNvPr>
          <p:cNvSpPr>
            <a:spLocks noGrp="1"/>
          </p:cNvSpPr>
          <p:nvPr>
            <p:ph idx="1"/>
          </p:nvPr>
        </p:nvSpPr>
        <p:spPr>
          <a:xfrm>
            <a:off x="457200" y="1556792"/>
            <a:ext cx="8229600" cy="4456113"/>
          </a:xfrm>
        </p:spPr>
        <p:txBody>
          <a:bodyPr/>
          <a:lstStyle/>
          <a:p>
            <a:r>
              <a:rPr lang="zh-CN" altLang="en-US" sz="2800" b="1" dirty="0"/>
              <a:t>参数学习</a:t>
            </a:r>
            <a:r>
              <a:rPr lang="en-US" altLang="zh-CN" sz="2800" b="1" dirty="0"/>
              <a:t>—</a:t>
            </a:r>
            <a:r>
              <a:rPr lang="zh-CN" altLang="en-US" sz="2800" b="1" dirty="0"/>
              <a:t>梯度下降</a:t>
            </a:r>
            <a:endParaRPr lang="en-US" altLang="zh-CN" sz="2800" b="1" dirty="0"/>
          </a:p>
          <a:p>
            <a:pPr marL="0" indent="0">
              <a:buNone/>
            </a:pPr>
            <a:r>
              <a:rPr lang="en-US" altLang="zh-CN" sz="2800" dirty="0"/>
              <a:t>    </a:t>
            </a:r>
            <a:r>
              <a:rPr lang="zh-CN" altLang="en-US" sz="2400" dirty="0"/>
              <a:t>最小化交叉熵</a:t>
            </a:r>
            <a:endParaRPr lang="en-US" altLang="zh-CN" sz="2400" dirty="0"/>
          </a:p>
          <a:p>
            <a:pPr marL="0" indent="0">
              <a:buNone/>
            </a:pPr>
            <a:r>
              <a:rPr lang="en-US" altLang="zh-CN" sz="2400" dirty="0"/>
              <a:t> </a:t>
            </a:r>
          </a:p>
          <a:p>
            <a:pPr marL="0" indent="0">
              <a:buNone/>
            </a:pPr>
            <a:r>
              <a:rPr lang="en-US" altLang="zh-CN" sz="2400" dirty="0"/>
              <a:t>     </a:t>
            </a:r>
            <a:r>
              <a:rPr lang="zh-CN" altLang="en-US" sz="2400" dirty="0"/>
              <a:t>梯度学习</a:t>
            </a:r>
            <a:endParaRPr lang="en-US" altLang="zh-CN" sz="2400" dirty="0"/>
          </a:p>
          <a:p>
            <a:pPr marL="0" indent="0">
              <a:buNone/>
            </a:pPr>
            <a:endParaRPr lang="en-US" altLang="zh-CN" sz="2400" dirty="0"/>
          </a:p>
          <a:p>
            <a:pPr marL="0" indent="0">
              <a:buNone/>
            </a:pPr>
            <a:endParaRPr lang="en-US" altLang="zh-CN" sz="2400" dirty="0"/>
          </a:p>
          <a:p>
            <a:pPr marL="0" indent="0">
              <a:buNone/>
            </a:pPr>
            <a:endParaRPr lang="en-US" altLang="zh-CN" sz="2800" dirty="0"/>
          </a:p>
          <a:p>
            <a:endParaRPr lang="zh-CN" altLang="en-US" sz="2800" dirty="0"/>
          </a:p>
        </p:txBody>
      </p:sp>
      <p:pic>
        <p:nvPicPr>
          <p:cNvPr id="11" name="图片 10">
            <a:extLst>
              <a:ext uri="{FF2B5EF4-FFF2-40B4-BE49-F238E27FC236}">
                <a16:creationId xmlns:a16="http://schemas.microsoft.com/office/drawing/2014/main" id="{4A8331A6-3E7A-434C-9AE0-E10A4F01C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262" y="2096153"/>
            <a:ext cx="3458058" cy="828791"/>
          </a:xfrm>
          <a:prstGeom prst="rect">
            <a:avLst/>
          </a:prstGeom>
        </p:spPr>
      </p:pic>
      <p:pic>
        <p:nvPicPr>
          <p:cNvPr id="8" name="Content Placeholder 5">
            <a:extLst>
              <a:ext uri="{FF2B5EF4-FFF2-40B4-BE49-F238E27FC236}">
                <a16:creationId xmlns:a16="http://schemas.microsoft.com/office/drawing/2014/main" id="{09FA7C8C-C4B7-9448-87C5-B3EA21AAF760}"/>
              </a:ext>
            </a:extLst>
          </p:cNvPr>
          <p:cNvPicPr>
            <a:picLocks noChangeAspect="1"/>
          </p:cNvPicPr>
          <p:nvPr/>
        </p:nvPicPr>
        <p:blipFill>
          <a:blip r:embed="rId3"/>
          <a:srcRect/>
          <a:stretch/>
        </p:blipFill>
        <p:spPr bwMode="auto">
          <a:xfrm>
            <a:off x="899592" y="3574458"/>
            <a:ext cx="6629400" cy="316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AE6C29B7-B763-054F-9B05-BD27BE095AF0}"/>
                  </a:ext>
                </a:extLst>
              </p:cNvPr>
              <p:cNvSpPr/>
              <p:nvPr/>
            </p:nvSpPr>
            <p:spPr>
              <a:xfrm>
                <a:off x="3120262" y="2966616"/>
                <a:ext cx="2258374"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solidFill>
                                <a:srgbClr val="000000"/>
                              </a:solidFill>
                              <a:latin typeface="Cambria Math" panose="02040503050406030204" pitchFamily="18" charset="0"/>
                            </a:rPr>
                          </m:ctrlPr>
                        </m:sSupPr>
                        <m:e>
                          <m:r>
                            <a:rPr lang="en-US" altLang="zh-CN" b="0" i="1" smtClean="0">
                              <a:solidFill>
                                <a:srgbClr val="000000"/>
                              </a:solidFill>
                              <a:latin typeface="Cambria Math" panose="02040503050406030204" pitchFamily="18" charset="0"/>
                            </a:rPr>
                            <m:t>𝑤</m:t>
                          </m:r>
                        </m:e>
                        <m:sup>
                          <m:r>
                            <a:rPr lang="en-US" altLang="zh-CN" b="0" i="1" smtClean="0">
                              <a:solidFill>
                                <a:srgbClr val="000000"/>
                              </a:solidFill>
                              <a:latin typeface="Cambria Math" panose="02040503050406030204" pitchFamily="18" charset="0"/>
                            </a:rPr>
                            <m:t>𝑡</m:t>
                          </m:r>
                          <m:r>
                            <a:rPr lang="en-US" altLang="zh-CN" b="0" i="1" smtClean="0">
                              <a:solidFill>
                                <a:srgbClr val="000000"/>
                              </a:solidFill>
                              <a:latin typeface="Cambria Math" panose="02040503050406030204" pitchFamily="18" charset="0"/>
                            </a:rPr>
                            <m:t>+1</m:t>
                          </m:r>
                        </m:sup>
                      </m:sSup>
                      <m:r>
                        <a:rPr lang="en-US" altLang="zh-CN" i="1">
                          <a:solidFill>
                            <a:srgbClr val="000000"/>
                          </a:solidFill>
                          <a:latin typeface="Cambria Math" panose="02040503050406030204" pitchFamily="18" charset="0"/>
                        </a:rPr>
                        <m:t>=</m:t>
                      </m:r>
                      <m:sSup>
                        <m:sSupPr>
                          <m:ctrlPr>
                            <a:rPr lang="en-US" altLang="zh-CN" i="1">
                              <a:solidFill>
                                <a:srgbClr val="000000"/>
                              </a:solidFill>
                              <a:latin typeface="Cambria Math" panose="02040503050406030204" pitchFamily="18" charset="0"/>
                            </a:rPr>
                          </m:ctrlPr>
                        </m:sSupPr>
                        <m:e>
                          <m:r>
                            <a:rPr lang="en-US" altLang="zh-CN" i="1">
                              <a:solidFill>
                                <a:srgbClr val="000000"/>
                              </a:solidFill>
                              <a:latin typeface="Cambria Math" panose="02040503050406030204" pitchFamily="18" charset="0"/>
                            </a:rPr>
                            <m:t>𝑤</m:t>
                          </m:r>
                        </m:e>
                        <m:sup>
                          <m:r>
                            <a:rPr lang="en-US" altLang="zh-CN" i="1">
                              <a:solidFill>
                                <a:srgbClr val="000000"/>
                              </a:solidFill>
                              <a:latin typeface="Cambria Math" panose="02040503050406030204" pitchFamily="18" charset="0"/>
                            </a:rPr>
                            <m:t>𝑡</m:t>
                          </m:r>
                        </m:sup>
                      </m:sSup>
                      <m:r>
                        <a:rPr lang="en-US" altLang="zh-CN" b="0" i="1" smtClean="0">
                          <a:solidFill>
                            <a:srgbClr val="000000"/>
                          </a:solidFill>
                          <a:latin typeface="Cambria Math" panose="02040503050406030204" pitchFamily="18" charset="0"/>
                        </a:rPr>
                        <m:t>−</m:t>
                      </m:r>
                      <m:r>
                        <a:rPr lang="en-US" altLang="zh-CN" b="0" i="1" smtClean="0">
                          <a:solidFill>
                            <a:srgbClr val="000000"/>
                          </a:solidFill>
                          <a:latin typeface="Cambria Math" panose="02040503050406030204" pitchFamily="18" charset="0"/>
                          <a:ea typeface="Cambria Math" panose="02040503050406030204" pitchFamily="18" charset="0"/>
                        </a:rPr>
                        <m:t>𝜂</m:t>
                      </m:r>
                      <m:f>
                        <m:fPr>
                          <m:ctrlPr>
                            <a:rPr lang="en-US" altLang="zh-CN" b="0" i="1" smtClean="0">
                              <a:solidFill>
                                <a:srgbClr val="000000"/>
                              </a:solidFill>
                              <a:latin typeface="Cambria Math" panose="02040503050406030204" pitchFamily="18" charset="0"/>
                            </a:rPr>
                          </m:ctrlPr>
                        </m:fPr>
                        <m:num>
                          <m:r>
                            <a:rPr lang="en-US" altLang="zh-CN" b="0" i="1" smtClean="0">
                              <a:solidFill>
                                <a:srgbClr val="000000"/>
                              </a:solidFill>
                              <a:latin typeface="Cambria Math" panose="02040503050406030204" pitchFamily="18" charset="0"/>
                            </a:rPr>
                            <m:t>𝑑</m:t>
                          </m:r>
                        </m:num>
                        <m:den>
                          <m:r>
                            <a:rPr lang="en-US" altLang="zh-CN" b="0" i="1" smtClean="0">
                              <a:solidFill>
                                <a:srgbClr val="000000"/>
                              </a:solidFill>
                              <a:latin typeface="Cambria Math" panose="02040503050406030204" pitchFamily="18" charset="0"/>
                            </a:rPr>
                            <m:t>𝑑𝑤</m:t>
                          </m:r>
                        </m:den>
                      </m:f>
                      <m:acc>
                        <m:accPr>
                          <m:chr m:val="̂"/>
                          <m:ctrlPr>
                            <a:rPr lang="en-US" altLang="zh-CN" b="0" i="1" smtClean="0">
                              <a:solidFill>
                                <a:srgbClr val="000000"/>
                              </a:solidFill>
                              <a:latin typeface="Cambria Math" panose="02040503050406030204" pitchFamily="18" charset="0"/>
                            </a:rPr>
                          </m:ctrlPr>
                        </m:accPr>
                        <m:e>
                          <m:r>
                            <a:rPr lang="el-GR" altLang="zh-CN" i="1">
                              <a:solidFill>
                                <a:srgbClr val="000000"/>
                              </a:solidFill>
                              <a:latin typeface="Cambria Math" panose="02040503050406030204" pitchFamily="18" charset="0"/>
                              <a:ea typeface="Cambria Math" panose="02040503050406030204" pitchFamily="18" charset="0"/>
                            </a:rPr>
                            <m:t>𝜃</m:t>
                          </m:r>
                        </m:e>
                      </m:acc>
                    </m:oMath>
                  </m:oMathPara>
                </a14:m>
                <a:endParaRPr lang="zh-CN" altLang="en-US" dirty="0"/>
              </a:p>
            </p:txBody>
          </p:sp>
        </mc:Choice>
        <mc:Fallback xmlns="">
          <p:sp>
            <p:nvSpPr>
              <p:cNvPr id="7" name="矩形 6">
                <a:extLst>
                  <a:ext uri="{FF2B5EF4-FFF2-40B4-BE49-F238E27FC236}">
                    <a16:creationId xmlns:a16="http://schemas.microsoft.com/office/drawing/2014/main" id="{AE6C29B7-B763-054F-9B05-BD27BE095AF0}"/>
                  </a:ext>
                </a:extLst>
              </p:cNvPr>
              <p:cNvSpPr>
                <a:spLocks noRot="1" noChangeAspect="1" noMove="1" noResize="1" noEditPoints="1" noAdjustHandles="1" noChangeArrowheads="1" noChangeShapeType="1" noTextEdit="1"/>
              </p:cNvSpPr>
              <p:nvPr/>
            </p:nvSpPr>
            <p:spPr>
              <a:xfrm>
                <a:off x="3120262" y="2966616"/>
                <a:ext cx="2258374" cy="618311"/>
              </a:xfrm>
              <a:prstGeom prst="rect">
                <a:avLst/>
              </a:prstGeom>
              <a:blipFill>
                <a:blip r:embed="rId4"/>
                <a:stretch>
                  <a:fillRect b="-612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67547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0124-5294-334D-B89C-01146A57E3B2}"/>
              </a:ext>
            </a:extLst>
          </p:cNvPr>
          <p:cNvSpPr>
            <a:spLocks noGrp="1"/>
          </p:cNvSpPr>
          <p:nvPr>
            <p:ph type="title"/>
          </p:nvPr>
        </p:nvSpPr>
        <p:spPr/>
        <p:txBody>
          <a:bodyPr/>
          <a:lstStyle/>
          <a:p>
            <a:r>
              <a:rPr lang="en-US" altLang="zh-CN" dirty="0"/>
              <a:t>logistics</a:t>
            </a:r>
            <a:r>
              <a:rPr lang="zh-CN" altLang="en-US" dirty="0"/>
              <a:t>回归：学习</a:t>
            </a:r>
            <a:endParaRPr lang="en-US" dirty="0"/>
          </a:p>
        </p:txBody>
      </p:sp>
      <p:sp>
        <p:nvSpPr>
          <p:cNvPr id="3" name="Content Placeholder 2">
            <a:extLst>
              <a:ext uri="{FF2B5EF4-FFF2-40B4-BE49-F238E27FC236}">
                <a16:creationId xmlns:a16="http://schemas.microsoft.com/office/drawing/2014/main" id="{5936B88E-76E3-BB46-8108-35899C0951F8}"/>
              </a:ext>
            </a:extLst>
          </p:cNvPr>
          <p:cNvSpPr>
            <a:spLocks noGrp="1"/>
          </p:cNvSpPr>
          <p:nvPr>
            <p:ph idx="1"/>
          </p:nvPr>
        </p:nvSpPr>
        <p:spPr/>
        <p:txBody>
          <a:bodyPr/>
          <a:lstStyle/>
          <a:p>
            <a:r>
              <a:rPr lang="zh-CN" altLang="en-US" b="1" dirty="0"/>
              <a:t>梯度</a:t>
            </a:r>
            <a:r>
              <a:rPr lang="zh-CN" altLang="en-US" dirty="0"/>
              <a:t>是损失函数变化最快的方向</a:t>
            </a:r>
            <a:endParaRPr lang="en-US" dirty="0"/>
          </a:p>
          <a:p>
            <a:endParaRPr lang="en-US" dirty="0"/>
          </a:p>
          <a:p>
            <a:r>
              <a:rPr lang="zh-CN" altLang="en-US" b="1" dirty="0"/>
              <a:t>梯度速降：</a:t>
            </a:r>
            <a:r>
              <a:rPr lang="zh-CN" altLang="en-US" dirty="0"/>
              <a:t>找出当前点损失函数的梯度方向，然后沿着梯度相反方向变化参数</a:t>
            </a:r>
            <a:r>
              <a:rPr lang="en-US" dirty="0"/>
              <a:t> </a:t>
            </a:r>
          </a:p>
        </p:txBody>
      </p:sp>
    </p:spTree>
    <p:extLst>
      <p:ext uri="{BB962C8B-B14F-4D97-AF65-F5344CB8AC3E}">
        <p14:creationId xmlns:p14="http://schemas.microsoft.com/office/powerpoint/2010/main" val="16019766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ADD2-99FC-F847-AE82-364B5D1FDAFF}"/>
              </a:ext>
            </a:extLst>
          </p:cNvPr>
          <p:cNvSpPr>
            <a:spLocks noGrp="1"/>
          </p:cNvSpPr>
          <p:nvPr>
            <p:ph type="title"/>
          </p:nvPr>
        </p:nvSpPr>
        <p:spPr/>
        <p:txBody>
          <a:bodyPr>
            <a:normAutofit/>
          </a:bodyPr>
          <a:lstStyle/>
          <a:p>
            <a:r>
              <a:rPr lang="en-US" altLang="zh-CN" dirty="0"/>
              <a:t>logistics</a:t>
            </a:r>
            <a:r>
              <a:rPr lang="zh-CN" altLang="en-US" dirty="0"/>
              <a:t>回归：学习</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4C2D3E-44D8-1943-BC27-BBEB5C97FDD4}"/>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err="1"/>
                  <a:t>梯度</a:t>
                </a:r>
                <a:r>
                  <a:rPr lang="en-US" dirty="0"/>
                  <a:t>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num>
                      <m:den>
                        <m:r>
                          <a:rPr lang="en-US" i="1" smtClean="0">
                            <a:latin typeface="Cambria Math" panose="02040503050406030204" pitchFamily="18" charset="0"/>
                          </a:rPr>
                          <m:t>𝑑</m:t>
                        </m:r>
                        <m:r>
                          <a:rPr lang="en-US" b="0" i="1" smtClean="0">
                            <a:latin typeface="Cambria Math" panose="02040503050406030204" pitchFamily="18" charset="0"/>
                          </a:rPr>
                          <m:t>𝑤</m:t>
                        </m:r>
                      </m:den>
                    </m:f>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dirty="0"/>
                  <a:t>  </a:t>
                </a:r>
                <a:r>
                  <a:rPr lang="en-US" altLang="zh-CN" dirty="0"/>
                  <a:t>(</a:t>
                </a:r>
                <a:r>
                  <a:rPr lang="zh-CN" altLang="en-US" dirty="0"/>
                  <a:t>参数为标量情况 </a:t>
                </a:r>
                <a:r>
                  <a:rPr lang="en-US" altLang="zh-CN" dirty="0"/>
                  <a:t>)</a:t>
                </a:r>
                <a:endParaRPr lang="en-US" dirty="0"/>
              </a:p>
              <a:p>
                <a:pPr marL="0" indent="0">
                  <a:buNone/>
                </a:pPr>
                <a:r>
                  <a:rPr lang="zh-CN" altLang="en-US" b="1" dirty="0"/>
                  <a:t>              </a:t>
                </a:r>
                <a:r>
                  <a:rPr lang="en-US" dirty="0" err="1"/>
                  <a:t>学习速率</a:t>
                </a:r>
                <a:r>
                  <a:rPr lang="zh-CN" altLang="en-US" b="1" dirty="0"/>
                  <a:t> </a:t>
                </a:r>
                <a:r>
                  <a:rPr lang="el-GR" dirty="0"/>
                  <a:t>η </a:t>
                </a:r>
                <a:endParaRPr lang="en-US" dirty="0"/>
              </a:p>
              <a:p>
                <a:pPr marL="0" indent="0">
                  <a:buNone/>
                </a:pPr>
                <a:endParaRPr lang="en-US" altLang="zh-CN" dirty="0"/>
              </a:p>
              <a:p>
                <a:pPr marL="457200" indent="-457200">
                  <a:buFont typeface="Arial" panose="020B0604020202020204" pitchFamily="34" charset="0"/>
                  <a:buChar char="•"/>
                </a:pPr>
                <a:r>
                  <a:rPr lang="zh-CN" altLang="en-US" dirty="0"/>
                  <a:t>学习速率变大则参数变化快</a:t>
                </a:r>
                <a:endParaRPr lang="en-US" dirty="0"/>
              </a:p>
              <a:p>
                <a:endParaRPr lang="el-GR" dirty="0"/>
              </a:p>
              <a:p>
                <a:endParaRPr lang="en-US" dirty="0"/>
              </a:p>
            </p:txBody>
          </p:sp>
        </mc:Choice>
        <mc:Fallback xmlns="">
          <p:sp>
            <p:nvSpPr>
              <p:cNvPr id="3" name="Content Placeholder 2">
                <a:extLst>
                  <a:ext uri="{FF2B5EF4-FFF2-40B4-BE49-F238E27FC236}">
                    <a16:creationId xmlns:a16="http://schemas.microsoft.com/office/drawing/2014/main" id="{714C2D3E-44D8-1943-BC27-BBEB5C97FDD4}"/>
                  </a:ext>
                </a:extLst>
              </p:cNvPr>
              <p:cNvSpPr>
                <a:spLocks noGrp="1" noRot="1" noChangeAspect="1" noMove="1" noResize="1" noEditPoints="1" noAdjustHandles="1" noChangeArrowheads="1" noChangeShapeType="1" noTextEdit="1"/>
              </p:cNvSpPr>
              <p:nvPr>
                <p:ph idx="1"/>
              </p:nvPr>
            </p:nvSpPr>
            <p:spPr>
              <a:blipFill>
                <a:blip r:embed="rId3"/>
                <a:stretch>
                  <a:fillRect l="-1852"/>
                </a:stretch>
              </a:blipFill>
            </p:spPr>
            <p:txBody>
              <a:bodyPr/>
              <a:lstStyle/>
              <a:p>
                <a:r>
                  <a:rPr lang="zh-CN" altLang="en-US">
                    <a:noFill/>
                  </a:rPr>
                  <a:t> </a:t>
                </a:r>
              </a:p>
            </p:txBody>
          </p:sp>
        </mc:Fallback>
      </mc:AlternateContent>
      <p:pic>
        <p:nvPicPr>
          <p:cNvPr id="5" name="Picture 4">
            <a:extLst>
              <a:ext uri="{FF2B5EF4-FFF2-40B4-BE49-F238E27FC236}">
                <a16:creationId xmlns:a16="http://schemas.microsoft.com/office/drawing/2014/main" id="{88E22B89-F5AC-E645-ACB3-AA6045E020C5}"/>
              </a:ext>
            </a:extLst>
          </p:cNvPr>
          <p:cNvPicPr>
            <a:picLocks noChangeAspect="1"/>
          </p:cNvPicPr>
          <p:nvPr/>
        </p:nvPicPr>
        <p:blipFill>
          <a:blip r:embed="rId4"/>
          <a:srcRect/>
          <a:stretch/>
        </p:blipFill>
        <p:spPr>
          <a:xfrm>
            <a:off x="1907704" y="4509120"/>
            <a:ext cx="4842016" cy="890930"/>
          </a:xfrm>
          <a:prstGeom prst="rect">
            <a:avLst/>
          </a:prstGeom>
        </p:spPr>
      </p:pic>
    </p:spTree>
    <p:extLst>
      <p:ext uri="{BB962C8B-B14F-4D97-AF65-F5344CB8AC3E}">
        <p14:creationId xmlns:p14="http://schemas.microsoft.com/office/powerpoint/2010/main" val="2811024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ED57-4B62-924A-A4B3-E6D21AD5EB60}"/>
              </a:ext>
            </a:extLst>
          </p:cNvPr>
          <p:cNvSpPr>
            <a:spLocks noGrp="1"/>
          </p:cNvSpPr>
          <p:nvPr>
            <p:ph type="title"/>
          </p:nvPr>
        </p:nvSpPr>
        <p:spPr/>
        <p:txBody>
          <a:bodyPr/>
          <a:lstStyle/>
          <a:p>
            <a:r>
              <a:rPr lang="en-US" altLang="zh-CN" dirty="0"/>
              <a:t>logistics</a:t>
            </a:r>
            <a:r>
              <a:rPr lang="zh-CN" altLang="en-US" dirty="0"/>
              <a:t>回归：学习</a:t>
            </a:r>
            <a:endParaRPr lang="en-US" dirty="0"/>
          </a:p>
        </p:txBody>
      </p:sp>
      <p:sp>
        <p:nvSpPr>
          <p:cNvPr id="3" name="Content Placeholder 2">
            <a:extLst>
              <a:ext uri="{FF2B5EF4-FFF2-40B4-BE49-F238E27FC236}">
                <a16:creationId xmlns:a16="http://schemas.microsoft.com/office/drawing/2014/main" id="{3337B543-A8FD-AD4C-B4C5-2B2829F19451}"/>
              </a:ext>
            </a:extLst>
          </p:cNvPr>
          <p:cNvSpPr>
            <a:spLocks noGrp="1"/>
          </p:cNvSpPr>
          <p:nvPr>
            <p:ph idx="1"/>
          </p:nvPr>
        </p:nvSpPr>
        <p:spPr>
          <a:xfrm>
            <a:off x="429557" y="1828800"/>
            <a:ext cx="2895600" cy="3901535"/>
          </a:xfrm>
        </p:spPr>
        <p:txBody>
          <a:bodyPr/>
          <a:lstStyle/>
          <a:p>
            <a:r>
              <a:rPr lang="en-US" altLang="zh-CN" dirty="0"/>
              <a:t>N</a:t>
            </a:r>
            <a:r>
              <a:rPr lang="zh-CN" altLang="en-US" dirty="0"/>
              <a:t>维参数情况下梯度为矢量</a:t>
            </a:r>
            <a:endParaRPr lang="en-US" altLang="zh-CN" dirty="0"/>
          </a:p>
          <a:p>
            <a:pPr marL="0" indent="0">
              <a:buNone/>
            </a:pPr>
            <a:r>
              <a:rPr lang="en-US" altLang="zh-CN" dirty="0"/>
              <a:t>2 </a:t>
            </a:r>
            <a:r>
              <a:rPr lang="zh-CN" altLang="en-US" dirty="0"/>
              <a:t>维</a:t>
            </a:r>
            <a:r>
              <a:rPr lang="en-US" altLang="zh-CN" dirty="0"/>
              <a:t>, w </a:t>
            </a:r>
            <a:r>
              <a:rPr lang="zh-CN" altLang="en-US" dirty="0"/>
              <a:t>和</a:t>
            </a:r>
            <a:r>
              <a:rPr lang="en-US" altLang="zh-CN" dirty="0"/>
              <a:t> b</a:t>
            </a:r>
          </a:p>
          <a:p>
            <a:r>
              <a:rPr lang="zh-CN" altLang="en-US" dirty="0"/>
              <a:t>红色箭头表示红点的梯度方向</a:t>
            </a:r>
            <a:endParaRPr lang="en-US" dirty="0"/>
          </a:p>
          <a:p>
            <a:endParaRPr lang="en-US" dirty="0"/>
          </a:p>
        </p:txBody>
      </p:sp>
      <p:pic>
        <p:nvPicPr>
          <p:cNvPr id="7" name="Picture 6">
            <a:extLst>
              <a:ext uri="{FF2B5EF4-FFF2-40B4-BE49-F238E27FC236}">
                <a16:creationId xmlns:a16="http://schemas.microsoft.com/office/drawing/2014/main" id="{0442E02D-FB67-6B4D-A14F-4314BF6E45E9}"/>
              </a:ext>
            </a:extLst>
          </p:cNvPr>
          <p:cNvPicPr>
            <a:picLocks noChangeAspect="1"/>
          </p:cNvPicPr>
          <p:nvPr/>
        </p:nvPicPr>
        <p:blipFill>
          <a:blip r:embed="rId3"/>
          <a:stretch>
            <a:fillRect/>
          </a:stretch>
        </p:blipFill>
        <p:spPr>
          <a:xfrm>
            <a:off x="3635896" y="1988840"/>
            <a:ext cx="5340626" cy="3901535"/>
          </a:xfrm>
          <a:prstGeom prst="rect">
            <a:avLst/>
          </a:prstGeom>
        </p:spPr>
      </p:pic>
    </p:spTree>
    <p:extLst>
      <p:ext uri="{BB962C8B-B14F-4D97-AF65-F5344CB8AC3E}">
        <p14:creationId xmlns:p14="http://schemas.microsoft.com/office/powerpoint/2010/main" val="163485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CN" dirty="0"/>
              <a:t>6.1</a:t>
            </a:r>
            <a:r>
              <a:rPr lang="en-US" altLang="zh-CN" i="1" dirty="0"/>
              <a:t> </a:t>
            </a:r>
            <a:r>
              <a:rPr lang="zh-CN" altLang="en-US" dirty="0">
                <a:effectLst/>
              </a:rPr>
              <a:t>文本分类模型</a:t>
            </a:r>
            <a:endParaRPr lang="en-US" dirty="0"/>
          </a:p>
        </p:txBody>
      </p:sp>
      <p:sp>
        <p:nvSpPr>
          <p:cNvPr id="24579" name="Rectangle 3"/>
          <p:cNvSpPr>
            <a:spLocks noGrp="1" noChangeArrowheads="1"/>
          </p:cNvSpPr>
          <p:nvPr>
            <p:ph sz="quarter" idx="1"/>
          </p:nvPr>
        </p:nvSpPr>
        <p:spPr/>
        <p:txBody>
          <a:bodyPr/>
          <a:lstStyle/>
          <a:p>
            <a:r>
              <a:rPr lang="zh-CN" altLang="en-US" i="1" dirty="0">
                <a:latin typeface="Calibri" charset="0"/>
              </a:rPr>
              <a:t>输入：</a:t>
            </a:r>
            <a:endParaRPr lang="en-US" dirty="0">
              <a:latin typeface="Calibri" charset="0"/>
            </a:endParaRPr>
          </a:p>
          <a:p>
            <a:pPr lvl="1"/>
            <a:r>
              <a:rPr lang="en-US" dirty="0">
                <a:latin typeface="楷体_GB2312"/>
              </a:rPr>
              <a:t> </a:t>
            </a:r>
            <a:r>
              <a:rPr lang="zh-CN" altLang="en-US" dirty="0">
                <a:latin typeface="楷体_GB2312"/>
              </a:rPr>
              <a:t>文档</a:t>
            </a:r>
            <a:r>
              <a:rPr lang="en-US" dirty="0">
                <a:latin typeface="楷体_GB2312"/>
              </a:rPr>
              <a:t> </a:t>
            </a:r>
            <a:r>
              <a:rPr lang="en-US" i="1" dirty="0">
                <a:solidFill>
                  <a:srgbClr val="FF0000"/>
                </a:solidFill>
                <a:latin typeface="Calibri" charset="0"/>
              </a:rPr>
              <a:t>d</a:t>
            </a:r>
          </a:p>
          <a:p>
            <a:pPr lvl="1"/>
            <a:r>
              <a:rPr lang="en-US" i="1" dirty="0">
                <a:latin typeface="Calibri" charset="0"/>
              </a:rPr>
              <a:t> </a:t>
            </a:r>
            <a:r>
              <a:rPr lang="zh-CN" altLang="en-US" dirty="0">
                <a:latin typeface="楷体" panose="02010609060101010101" pitchFamily="49" charset="-122"/>
              </a:rPr>
              <a:t>类别集合</a:t>
            </a:r>
            <a:r>
              <a:rPr lang="en-US" dirty="0">
                <a:latin typeface="楷体_GB2312"/>
                <a:ea typeface="ＭＳ Ｐゴシック" charset="0"/>
              </a:rPr>
              <a:t>  </a:t>
            </a:r>
            <a:r>
              <a:rPr lang="en-US" i="1" dirty="0">
                <a:solidFill>
                  <a:srgbClr val="FF0000"/>
                </a:solidFill>
                <a:latin typeface="Calibri" charset="0"/>
                <a:ea typeface="ＭＳ Ｐゴシック" charset="0"/>
              </a:rPr>
              <a:t>C </a:t>
            </a:r>
            <a:r>
              <a:rPr lang="en-US" dirty="0">
                <a:solidFill>
                  <a:srgbClr val="FF0000"/>
                </a:solidFill>
                <a:latin typeface="Calibri" charset="0"/>
                <a:ea typeface="ＭＳ Ｐゴシック" charset="0"/>
              </a:rPr>
              <a:t>=</a:t>
            </a:r>
            <a:r>
              <a:rPr lang="en-US" i="1" dirty="0">
                <a:solidFill>
                  <a:srgbClr val="FF0000"/>
                </a:solidFill>
                <a:latin typeface="Calibri" charset="0"/>
                <a:ea typeface="ＭＳ Ｐゴシック" charset="0"/>
              </a:rPr>
              <a:t> </a:t>
            </a:r>
            <a:r>
              <a:rPr lang="en-US" dirty="0">
                <a:solidFill>
                  <a:srgbClr val="FF0000"/>
                </a:solidFill>
                <a:latin typeface="Calibri" charset="0"/>
                <a:ea typeface="ＭＳ Ｐゴシック" charset="0"/>
                <a:sym typeface="Symbol" charset="0"/>
              </a:rPr>
              <a:t>{</a:t>
            </a:r>
            <a:r>
              <a:rPr lang="en-US" i="1" dirty="0">
                <a:solidFill>
                  <a:srgbClr val="FF0000"/>
                </a:solidFill>
                <a:latin typeface="Calibri" charset="0"/>
                <a:ea typeface="ＭＳ Ｐゴシック" charset="0"/>
                <a:sym typeface="Symbol" charset="0"/>
              </a:rPr>
              <a:t>c</a:t>
            </a:r>
            <a:r>
              <a:rPr lang="en-US" baseline="-25000" dirty="0">
                <a:solidFill>
                  <a:srgbClr val="FF0000"/>
                </a:solidFill>
                <a:latin typeface="Calibri" charset="0"/>
                <a:ea typeface="ＭＳ Ｐゴシック" charset="0"/>
                <a:sym typeface="Symbol" charset="0"/>
              </a:rPr>
              <a:t>1</a:t>
            </a:r>
            <a:r>
              <a:rPr lang="en-US" dirty="0">
                <a:solidFill>
                  <a:srgbClr val="FF0000"/>
                </a:solidFill>
                <a:latin typeface="Calibri" charset="0"/>
                <a:ea typeface="ＭＳ Ｐゴシック" charset="0"/>
                <a:sym typeface="Symbol" charset="0"/>
              </a:rPr>
              <a:t>, </a:t>
            </a:r>
            <a:r>
              <a:rPr lang="en-US" i="1" dirty="0">
                <a:solidFill>
                  <a:srgbClr val="FF0000"/>
                </a:solidFill>
                <a:latin typeface="Calibri" charset="0"/>
                <a:ea typeface="ＭＳ Ｐゴシック" charset="0"/>
                <a:sym typeface="Symbol" charset="0"/>
              </a:rPr>
              <a:t>c</a:t>
            </a:r>
            <a:r>
              <a:rPr lang="en-US" baseline="-25000" dirty="0">
                <a:solidFill>
                  <a:srgbClr val="FF0000"/>
                </a:solidFill>
                <a:latin typeface="Calibri" charset="0"/>
                <a:ea typeface="ＭＳ Ｐゴシック" charset="0"/>
                <a:sym typeface="Symbol" charset="0"/>
              </a:rPr>
              <a:t>2</a:t>
            </a:r>
            <a:r>
              <a:rPr lang="en-US" dirty="0">
                <a:solidFill>
                  <a:srgbClr val="FF0000"/>
                </a:solidFill>
                <a:latin typeface="Calibri" charset="0"/>
                <a:ea typeface="ＭＳ Ｐゴシック" charset="0"/>
                <a:sym typeface="Symbol" charset="0"/>
              </a:rPr>
              <a:t>,…, </a:t>
            </a:r>
            <a:r>
              <a:rPr lang="en-US" i="1" dirty="0" err="1">
                <a:solidFill>
                  <a:srgbClr val="FF0000"/>
                </a:solidFill>
                <a:latin typeface="Calibri" charset="0"/>
                <a:ea typeface="ＭＳ Ｐゴシック" charset="0"/>
                <a:sym typeface="Symbol" charset="0"/>
              </a:rPr>
              <a:t>c</a:t>
            </a:r>
            <a:r>
              <a:rPr lang="en-US" i="1" baseline="-25000" dirty="0" err="1">
                <a:solidFill>
                  <a:srgbClr val="FF0000"/>
                </a:solidFill>
                <a:latin typeface="Calibri" charset="0"/>
                <a:ea typeface="ＭＳ Ｐゴシック" charset="0"/>
                <a:sym typeface="Symbol" charset="0"/>
              </a:rPr>
              <a:t>J</a:t>
            </a:r>
            <a:r>
              <a:rPr lang="en-US" dirty="0">
                <a:solidFill>
                  <a:srgbClr val="FF0000"/>
                </a:solidFill>
                <a:latin typeface="Calibri" charset="0"/>
                <a:ea typeface="ＭＳ Ｐゴシック" charset="0"/>
                <a:sym typeface="Symbol" charset="0"/>
              </a:rPr>
              <a:t>}</a:t>
            </a:r>
          </a:p>
          <a:p>
            <a:pPr lvl="1"/>
            <a:endParaRPr lang="en-US" i="1" dirty="0">
              <a:latin typeface="Calibri" charset="0"/>
            </a:endParaRPr>
          </a:p>
          <a:p>
            <a:r>
              <a:rPr lang="zh-CN" altLang="en-US" i="1" dirty="0">
                <a:latin typeface="Calibri" charset="0"/>
              </a:rPr>
              <a:t>输出</a:t>
            </a:r>
            <a:r>
              <a:rPr lang="zh-CN" altLang="en-US" dirty="0">
                <a:latin typeface="Calibri" charset="0"/>
              </a:rPr>
              <a:t>：</a:t>
            </a:r>
            <a:endParaRPr lang="en-US" altLang="zh-CN" dirty="0">
              <a:latin typeface="Calibri" charset="0"/>
            </a:endParaRPr>
          </a:p>
          <a:p>
            <a:pPr lvl="1"/>
            <a:r>
              <a:rPr lang="zh-CN" altLang="en-US" dirty="0">
                <a:latin typeface="Calibri" charset="0"/>
              </a:rPr>
              <a:t>预测的类别 </a:t>
            </a:r>
            <a:r>
              <a:rPr lang="en-US" altLang="zh-CN" dirty="0">
                <a:latin typeface="Calibri" charset="0"/>
              </a:rPr>
              <a:t> </a:t>
            </a:r>
            <a:r>
              <a:rPr lang="en-US" altLang="zh-CN" i="1" dirty="0">
                <a:solidFill>
                  <a:srgbClr val="FF0000"/>
                </a:solidFill>
                <a:latin typeface="Calibri" charset="0"/>
              </a:rPr>
              <a:t>c</a:t>
            </a:r>
            <a:r>
              <a:rPr lang="en-US" altLang="zh-CN" dirty="0">
                <a:solidFill>
                  <a:srgbClr val="FF0000"/>
                </a:solidFill>
                <a:latin typeface="Calibri" charset="0"/>
              </a:rPr>
              <a:t> </a:t>
            </a:r>
            <a:r>
              <a:rPr lang="en-US" altLang="zh-CN" dirty="0">
                <a:solidFill>
                  <a:srgbClr val="FF0000"/>
                </a:solidFill>
                <a:latin typeface="Calibri" charset="0"/>
                <a:ea typeface="ＭＳ Ｐゴシック" charset="0"/>
                <a:sym typeface="Symbol" charset="0"/>
              </a:rPr>
              <a:t> </a:t>
            </a:r>
            <a:r>
              <a:rPr lang="en-US" altLang="zh-CN" i="1" dirty="0">
                <a:solidFill>
                  <a:srgbClr val="FF0000"/>
                </a:solidFill>
                <a:latin typeface="Calibri" charset="0"/>
                <a:ea typeface="ＭＳ Ｐゴシック" charset="0"/>
                <a:sym typeface="Symbol" charset="0"/>
              </a:rPr>
              <a:t>C</a:t>
            </a:r>
            <a:r>
              <a:rPr lang="en-US" altLang="zh-CN" i="1" dirty="0">
                <a:latin typeface="Calibri" charset="0"/>
              </a:rPr>
              <a:t> </a:t>
            </a:r>
            <a:endParaRPr lang="en-US" altLang="zh-CN" dirty="0">
              <a:latin typeface="Calibri" charset="0"/>
            </a:endParaRPr>
          </a:p>
        </p:txBody>
      </p:sp>
    </p:spTree>
    <p:extLst>
      <p:ext uri="{BB962C8B-B14F-4D97-AF65-F5344CB8AC3E}">
        <p14:creationId xmlns:p14="http://schemas.microsoft.com/office/powerpoint/2010/main" val="3424952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p:txBody>
          <a:bodyPr/>
          <a:lstStyle/>
          <a:p>
            <a:r>
              <a:rPr lang="en-US" altLang="zh-CN" dirty="0"/>
              <a:t>logistics</a:t>
            </a:r>
            <a:r>
              <a:rPr lang="zh-CN" altLang="en-US" dirty="0"/>
              <a:t>回归：学习</a:t>
            </a:r>
            <a:endParaRPr lang="en-US" dirty="0"/>
          </a:p>
        </p:txBody>
      </p:sp>
      <p:pic>
        <p:nvPicPr>
          <p:cNvPr id="5" name="Content Placeholder 4">
            <a:extLst>
              <a:ext uri="{FF2B5EF4-FFF2-40B4-BE49-F238E27FC236}">
                <a16:creationId xmlns:a16="http://schemas.microsoft.com/office/drawing/2014/main" id="{18C2561E-676A-8F46-A143-916F5F5F47DA}"/>
              </a:ext>
            </a:extLst>
          </p:cNvPr>
          <p:cNvPicPr>
            <a:picLocks noGrp="1" noChangeAspect="1"/>
          </p:cNvPicPr>
          <p:nvPr>
            <p:ph idx="1"/>
          </p:nvPr>
        </p:nvPicPr>
        <p:blipFill>
          <a:blip r:embed="rId3"/>
          <a:stretch>
            <a:fillRect/>
          </a:stretch>
        </p:blipFill>
        <p:spPr>
          <a:xfrm>
            <a:off x="1752600" y="2428965"/>
            <a:ext cx="5410200" cy="2131291"/>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0D8BFD3-B4CB-B14D-8B26-2158BD64750A}"/>
                  </a:ext>
                </a:extLst>
              </p:cNvPr>
              <p:cNvSpPr txBox="1"/>
              <p:nvPr/>
            </p:nvSpPr>
            <p:spPr>
              <a:xfrm>
                <a:off x="318848" y="1828801"/>
                <a:ext cx="8858282" cy="646331"/>
              </a:xfrm>
              <a:prstGeom prst="rect">
                <a:avLst/>
              </a:prstGeom>
              <a:noFill/>
            </p:spPr>
            <p:txBody>
              <a:bodyPr wrap="square" rtlCol="0">
                <a:spAutoFit/>
              </a:bodyPr>
              <a:lstStyle/>
              <a:p>
                <a:r>
                  <a:rPr lang="en-US" dirty="0">
                    <a:latin typeface="KaiTi" panose="02010609060101010101" pitchFamily="49" charset="-122"/>
                    <a:ea typeface="KaiTi" panose="02010609060101010101" pitchFamily="49" charset="-122"/>
                    <a:cs typeface="Calibri" panose="020F0502020204030204" pitchFamily="34" charset="0"/>
                  </a:rPr>
                  <a:t>将</a:t>
                </a:r>
                <a14:m>
                  <m:oMath xmlns:m="http://schemas.openxmlformats.org/officeDocument/2006/math">
                    <m:r>
                      <a:rPr lang="zh-CN" altLang="en-US" b="0" i="0" smtClean="0">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KaiTi" panose="02010609060101010101" pitchFamily="49" charset="-122"/>
                    <a:ea typeface="KaiTi" panose="02010609060101010101" pitchFamily="49" charset="-122"/>
                    <a:cs typeface="Calibri" panose="020F0502020204030204" pitchFamily="34" charset="0"/>
                  </a:rPr>
                  <a:t>表示为</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zh-CN" altLang="en-US"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endParaRPr lang="en-US" dirty="0"/>
              </a:p>
            </p:txBody>
          </p:sp>
        </mc:Choice>
        <mc:Fallback xmlns="">
          <p:sp>
            <p:nvSpPr>
              <p:cNvPr id="6" name="TextBox 5">
                <a:extLst>
                  <a:ext uri="{FF2B5EF4-FFF2-40B4-BE49-F238E27FC236}">
                    <a16:creationId xmlns:a16="http://schemas.microsoft.com/office/drawing/2014/main" id="{70D8BFD3-B4CB-B14D-8B26-2158BD64750A}"/>
                  </a:ext>
                </a:extLst>
              </p:cNvPr>
              <p:cNvSpPr txBox="1">
                <a:spLocks noRot="1" noChangeAspect="1" noMove="1" noResize="1" noEditPoints="1" noAdjustHandles="1" noChangeArrowheads="1" noChangeShapeType="1" noTextEdit="1"/>
              </p:cNvSpPr>
              <p:nvPr/>
            </p:nvSpPr>
            <p:spPr>
              <a:xfrm>
                <a:off x="318848" y="1828801"/>
                <a:ext cx="8858282" cy="646331"/>
              </a:xfrm>
              <a:prstGeom prst="rect">
                <a:avLst/>
              </a:prstGeom>
              <a:blipFill>
                <a:blip r:embed="rId4"/>
                <a:stretch>
                  <a:fillRect l="-429" t="-9804"/>
                </a:stretch>
              </a:blipFill>
            </p:spPr>
            <p:txBody>
              <a:bodyPr/>
              <a:lstStyle/>
              <a:p>
                <a:r>
                  <a:rPr lang="zh-CN" altLang="en-US">
                    <a:noFill/>
                  </a:rPr>
                  <a:t> </a:t>
                </a:r>
              </a:p>
            </p:txBody>
          </p:sp>
        </mc:Fallback>
      </mc:AlternateContent>
      <p:sp>
        <p:nvSpPr>
          <p:cNvPr id="7" name="TextBox 6">
            <a:extLst>
              <a:ext uri="{FF2B5EF4-FFF2-40B4-BE49-F238E27FC236}">
                <a16:creationId xmlns:a16="http://schemas.microsoft.com/office/drawing/2014/main" id="{28D04486-FC7F-3E42-AA6F-DDA569C6AE51}"/>
              </a:ext>
            </a:extLst>
          </p:cNvPr>
          <p:cNvSpPr txBox="1"/>
          <p:nvPr/>
        </p:nvSpPr>
        <p:spPr>
          <a:xfrm>
            <a:off x="414031" y="4560256"/>
            <a:ext cx="1284326" cy="369332"/>
          </a:xfrm>
          <a:prstGeom prst="rect">
            <a:avLst/>
          </a:prstGeom>
          <a:noFill/>
        </p:spPr>
        <p:txBody>
          <a:bodyPr wrap="none" rtlCol="0">
            <a:spAutoFit/>
          </a:bodyPr>
          <a:lstStyle/>
          <a:p>
            <a:r>
              <a:rPr lang="el-GR" altLang="zh-CN" dirty="0">
                <a:latin typeface="Calibri" panose="020F0502020204030204" pitchFamily="34" charset="0"/>
                <a:cs typeface="Calibri" panose="020F0502020204030204" pitchFamily="34" charset="0"/>
              </a:rPr>
              <a:t>θ</a:t>
            </a:r>
            <a:r>
              <a:rPr lang="zh-CN" altLang="en-US" dirty="0">
                <a:latin typeface="Calibri" panose="020F0502020204030204" pitchFamily="34" charset="0"/>
                <a:cs typeface="Calibri" panose="020F0502020204030204" pitchFamily="34" charset="0"/>
              </a:rPr>
              <a:t> </a:t>
            </a:r>
            <a:r>
              <a:rPr lang="zh-CN" altLang="en-US" dirty="0">
                <a:latin typeface="KaiTi" panose="02010609060101010101" pitchFamily="49" charset="-122"/>
                <a:ea typeface="KaiTi" panose="02010609060101010101" pitchFamily="49" charset="-122"/>
                <a:cs typeface="Calibri" panose="020F0502020204030204" pitchFamily="34" charset="0"/>
              </a:rPr>
              <a:t>更新方程</a:t>
            </a:r>
            <a:endParaRPr lang="en-US" dirty="0">
              <a:latin typeface="KaiTi" panose="02010609060101010101" pitchFamily="49" charset="-122"/>
              <a:ea typeface="KaiTi" panose="02010609060101010101" pitchFamily="49" charset="-122"/>
              <a:cs typeface="Calibri" panose="020F0502020204030204" pitchFamily="34" charset="0"/>
            </a:endParaRPr>
          </a:p>
        </p:txBody>
      </p:sp>
      <p:pic>
        <p:nvPicPr>
          <p:cNvPr id="9" name="Picture 8">
            <a:extLst>
              <a:ext uri="{FF2B5EF4-FFF2-40B4-BE49-F238E27FC236}">
                <a16:creationId xmlns:a16="http://schemas.microsoft.com/office/drawing/2014/main" id="{0743EA16-4E01-3C4B-B55B-D7D035506244}"/>
              </a:ext>
            </a:extLst>
          </p:cNvPr>
          <p:cNvPicPr>
            <a:picLocks noChangeAspect="1"/>
          </p:cNvPicPr>
          <p:nvPr/>
        </p:nvPicPr>
        <p:blipFill>
          <a:blip r:embed="rId5"/>
          <a:stretch>
            <a:fillRect/>
          </a:stretch>
        </p:blipFill>
        <p:spPr>
          <a:xfrm>
            <a:off x="2286001" y="5257800"/>
            <a:ext cx="4259299" cy="488772"/>
          </a:xfrm>
          <a:prstGeom prst="rect">
            <a:avLst/>
          </a:prstGeom>
        </p:spPr>
      </p:pic>
    </p:spTree>
    <p:extLst>
      <p:ext uri="{BB962C8B-B14F-4D97-AF65-F5344CB8AC3E}">
        <p14:creationId xmlns:p14="http://schemas.microsoft.com/office/powerpoint/2010/main" val="229466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a:xfrm>
            <a:off x="381000" y="976953"/>
            <a:ext cx="8796130" cy="680397"/>
          </a:xfrm>
        </p:spPr>
        <p:txBody>
          <a:bodyPr>
            <a:normAutofit/>
          </a:bodyPr>
          <a:lstStyle/>
          <a:p>
            <a:r>
              <a:rPr lang="en-US" altLang="zh-CN" sz="3200" dirty="0"/>
              <a:t>logistics</a:t>
            </a:r>
            <a:r>
              <a:rPr lang="zh-CN" altLang="en-US" sz="3200" dirty="0"/>
              <a:t>回归：学习</a:t>
            </a:r>
            <a:endParaRPr lang="en-US" sz="3000" dirty="0">
              <a:cs typeface="Calibri" panose="020F0502020204030204" pitchFamily="34" charset="0"/>
            </a:endParaRPr>
          </a:p>
        </p:txBody>
      </p:sp>
      <p:sp>
        <p:nvSpPr>
          <p:cNvPr id="6" name="TextBox 5">
            <a:extLst>
              <a:ext uri="{FF2B5EF4-FFF2-40B4-BE49-F238E27FC236}">
                <a16:creationId xmlns:a16="http://schemas.microsoft.com/office/drawing/2014/main" id="{70D8BFD3-B4CB-B14D-8B26-2158BD64750A}"/>
              </a:ext>
            </a:extLst>
          </p:cNvPr>
          <p:cNvSpPr txBox="1"/>
          <p:nvPr/>
        </p:nvSpPr>
        <p:spPr>
          <a:xfrm>
            <a:off x="457200" y="2095176"/>
            <a:ext cx="8858282" cy="461665"/>
          </a:xfrm>
          <a:prstGeom prst="rect">
            <a:avLst/>
          </a:prstGeom>
          <a:noFill/>
        </p:spPr>
        <p:txBody>
          <a:bodyPr wrap="square" rtlCol="0">
            <a:spAutoFit/>
          </a:bodyPr>
          <a:lstStyle/>
          <a:p>
            <a:r>
              <a:rPr lang="zh-CN" altLang="en-US" sz="2400" dirty="0">
                <a:latin typeface="KaiTi" panose="02010609060101010101" pitchFamily="49" charset="-122"/>
                <a:ea typeface="KaiTi" panose="02010609060101010101" pitchFamily="49" charset="-122"/>
                <a:cs typeface="Calibri" panose="020F0502020204030204" pitchFamily="34" charset="0"/>
              </a:rPr>
              <a:t>损失函数</a:t>
            </a:r>
            <a:endParaRPr lang="en-US" sz="2400" dirty="0">
              <a:latin typeface="KaiTi" panose="02010609060101010101" pitchFamily="49" charset="-122"/>
              <a:ea typeface="KaiTi" panose="02010609060101010101" pitchFamily="49" charset="-122"/>
              <a:cs typeface="Calibri" panose="020F0502020204030204" pitchFamily="34" charset="0"/>
            </a:endParaRPr>
          </a:p>
        </p:txBody>
      </p:sp>
      <p:pic>
        <p:nvPicPr>
          <p:cNvPr id="4" name="Picture 3">
            <a:extLst>
              <a:ext uri="{FF2B5EF4-FFF2-40B4-BE49-F238E27FC236}">
                <a16:creationId xmlns:a16="http://schemas.microsoft.com/office/drawing/2014/main" id="{0709FAA3-B4AA-FE48-A523-1C313584B7E7}"/>
              </a:ext>
            </a:extLst>
          </p:cNvPr>
          <p:cNvPicPr>
            <a:picLocks noChangeAspect="1"/>
          </p:cNvPicPr>
          <p:nvPr/>
        </p:nvPicPr>
        <p:blipFill>
          <a:blip r:embed="rId3"/>
          <a:stretch>
            <a:fillRect/>
          </a:stretch>
        </p:blipFill>
        <p:spPr>
          <a:xfrm>
            <a:off x="582416" y="2600416"/>
            <a:ext cx="8186859" cy="461665"/>
          </a:xfrm>
          <a:prstGeom prst="rect">
            <a:avLst/>
          </a:prstGeom>
        </p:spPr>
      </p:pic>
      <p:pic>
        <p:nvPicPr>
          <p:cNvPr id="10" name="Picture 9">
            <a:extLst>
              <a:ext uri="{FF2B5EF4-FFF2-40B4-BE49-F238E27FC236}">
                <a16:creationId xmlns:a16="http://schemas.microsoft.com/office/drawing/2014/main" id="{85BD547B-91E1-E54B-8265-778F073F461A}"/>
              </a:ext>
            </a:extLst>
          </p:cNvPr>
          <p:cNvPicPr>
            <a:picLocks noChangeAspect="1"/>
          </p:cNvPicPr>
          <p:nvPr/>
        </p:nvPicPr>
        <p:blipFill>
          <a:blip r:embed="rId4"/>
          <a:stretch>
            <a:fillRect/>
          </a:stretch>
        </p:blipFill>
        <p:spPr>
          <a:xfrm>
            <a:off x="1219200" y="4226954"/>
            <a:ext cx="5461000" cy="1092200"/>
          </a:xfrm>
          <a:prstGeom prst="rect">
            <a:avLst/>
          </a:prstGeom>
        </p:spPr>
      </p:pic>
      <p:sp>
        <p:nvSpPr>
          <p:cNvPr id="11" name="TextBox 10">
            <a:extLst>
              <a:ext uri="{FF2B5EF4-FFF2-40B4-BE49-F238E27FC236}">
                <a16:creationId xmlns:a16="http://schemas.microsoft.com/office/drawing/2014/main" id="{CF1F3C01-18AE-C645-873B-6D77B41D3A04}"/>
              </a:ext>
            </a:extLst>
          </p:cNvPr>
          <p:cNvSpPr txBox="1"/>
          <p:nvPr/>
        </p:nvSpPr>
        <p:spPr>
          <a:xfrm>
            <a:off x="457200" y="3456333"/>
            <a:ext cx="8858282" cy="446276"/>
          </a:xfrm>
          <a:prstGeom prst="rect">
            <a:avLst/>
          </a:prstGeom>
          <a:noFill/>
        </p:spPr>
        <p:txBody>
          <a:bodyPr wrap="square" rtlCol="0">
            <a:spAutoFit/>
          </a:bodyPr>
          <a:lstStyle/>
          <a:p>
            <a:r>
              <a:rPr lang="zh-CN" altLang="en-US" sz="2300" dirty="0">
                <a:latin typeface="KaiTi" panose="02010609060101010101" pitchFamily="49" charset="-122"/>
                <a:ea typeface="KaiTi" panose="02010609060101010101" pitchFamily="49" charset="-122"/>
                <a:cs typeface="Calibri" panose="020F0502020204030204" pitchFamily="34" charset="0"/>
              </a:rPr>
              <a:t>损失函数对参数的偏导数</a:t>
            </a:r>
            <a:endParaRPr lang="en-US" sz="2300" dirty="0">
              <a:latin typeface="KaiTi" panose="02010609060101010101" pitchFamily="49" charset="-122"/>
              <a:ea typeface="KaiTi" panose="02010609060101010101" pitchFamily="49" charset="-122"/>
              <a:cs typeface="Calibri" panose="020F0502020204030204" pitchFamily="34" charset="0"/>
            </a:endParaRPr>
          </a:p>
        </p:txBody>
      </p:sp>
      <p:sp>
        <p:nvSpPr>
          <p:cNvPr id="13" name="Content Placeholder 12">
            <a:extLst>
              <a:ext uri="{FF2B5EF4-FFF2-40B4-BE49-F238E27FC236}">
                <a16:creationId xmlns:a16="http://schemas.microsoft.com/office/drawing/2014/main" id="{E8821EF4-41BB-7240-A11D-A848203608AA}"/>
              </a:ext>
            </a:extLst>
          </p:cNvPr>
          <p:cNvSpPr>
            <a:spLocks noGrp="1"/>
          </p:cNvSpPr>
          <p:nvPr>
            <p:ph idx="1"/>
          </p:nvPr>
        </p:nvSpPr>
        <p:spPr>
          <a:xfrm>
            <a:off x="2438401" y="1657349"/>
            <a:ext cx="7543801" cy="3429000"/>
          </a:xfrm>
        </p:spPr>
        <p:txBody>
          <a:bodyPr/>
          <a:lstStyle/>
          <a:p>
            <a:endParaRPr lang="en-US" dirty="0"/>
          </a:p>
        </p:txBody>
      </p:sp>
    </p:spTree>
    <p:extLst>
      <p:ext uri="{BB962C8B-B14F-4D97-AF65-F5344CB8AC3E}">
        <p14:creationId xmlns:p14="http://schemas.microsoft.com/office/powerpoint/2010/main" val="2805260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p:txBody>
          <a:bodyPr/>
          <a:lstStyle/>
          <a:p>
            <a:r>
              <a:rPr lang="en-US" altLang="zh-CN" dirty="0"/>
              <a:t>logistics</a:t>
            </a:r>
            <a:r>
              <a:rPr lang="zh-CN" altLang="en-US" dirty="0"/>
              <a:t>回归：学习</a:t>
            </a:r>
            <a:endParaRPr lang="en-US" dirty="0"/>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p:txBody>
          <a:bodyPr>
            <a:normAutofit/>
          </a:bodyPr>
          <a:lstStyle/>
          <a:p>
            <a:pPr marL="0" indent="0">
              <a:buNone/>
            </a:pPr>
            <a:r>
              <a:rPr lang="zh-CN" altLang="en-US" dirty="0"/>
              <a:t>超参数</a:t>
            </a:r>
            <a:r>
              <a:rPr lang="en-US" dirty="0"/>
              <a:t> </a:t>
            </a:r>
            <a:r>
              <a:rPr lang="el-GR" dirty="0"/>
              <a:t>η</a:t>
            </a:r>
            <a:endParaRPr lang="en-US" b="1" dirty="0"/>
          </a:p>
          <a:p>
            <a:pPr lvl="1"/>
            <a:r>
              <a:rPr lang="zh-CN" altLang="en-US" dirty="0"/>
              <a:t>太大：更新步长过大，可能跳过最优值</a:t>
            </a:r>
            <a:endParaRPr lang="en-US" dirty="0"/>
          </a:p>
          <a:p>
            <a:pPr lvl="1"/>
            <a:r>
              <a:rPr lang="zh-CN" altLang="en-US" dirty="0"/>
              <a:t>太小：学习时间长</a:t>
            </a:r>
            <a:endParaRPr lang="en-US" dirty="0"/>
          </a:p>
          <a:p>
            <a:pPr marL="0" indent="0">
              <a:buNone/>
            </a:pPr>
            <a:r>
              <a:rPr lang="zh-CN" altLang="en-US" dirty="0"/>
              <a:t>超参数</a:t>
            </a:r>
            <a:r>
              <a:rPr lang="en-US" altLang="zh-CN" dirty="0"/>
              <a:t> </a:t>
            </a:r>
            <a:r>
              <a:rPr lang="zh-CN" altLang="en-US" dirty="0"/>
              <a:t>：</a:t>
            </a:r>
            <a:endParaRPr lang="en-US" dirty="0"/>
          </a:p>
          <a:p>
            <a:pPr marL="457200" indent="-457200">
              <a:buFont typeface="Arial" panose="020B0604020202020204" pitchFamily="34" charset="0"/>
              <a:buChar char="•"/>
            </a:pPr>
            <a:r>
              <a:rPr lang="zh-CN" altLang="en-US" sz="2800" dirty="0"/>
              <a:t>机器学习模型中一类特别的参数</a:t>
            </a:r>
            <a:endParaRPr lang="en-US" sz="2800" dirty="0"/>
          </a:p>
          <a:p>
            <a:pPr marL="457200" indent="-457200">
              <a:buFont typeface="Arial" panose="020B0604020202020204" pitchFamily="34" charset="0"/>
              <a:buChar char="•"/>
            </a:pPr>
            <a:r>
              <a:rPr lang="zh-CN" altLang="en-US" sz="2800" dirty="0"/>
              <a:t>与普通参数通过监督训练学习获得不同</a:t>
            </a:r>
            <a:r>
              <a:rPr lang="en-US" sz="2800" dirty="0"/>
              <a:t>, </a:t>
            </a:r>
            <a:r>
              <a:rPr lang="zh-CN" altLang="en-US" sz="2800" dirty="0"/>
              <a:t>超参数由算法设计者选择</a:t>
            </a:r>
            <a:r>
              <a:rPr lang="en-US" sz="2800" dirty="0"/>
              <a:t>.</a:t>
            </a:r>
          </a:p>
        </p:txBody>
      </p:sp>
    </p:spTree>
    <p:extLst>
      <p:ext uri="{BB962C8B-B14F-4D97-AF65-F5344CB8AC3E}">
        <p14:creationId xmlns:p14="http://schemas.microsoft.com/office/powerpoint/2010/main" val="7882918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a:xfrm>
            <a:off x="822960" y="1143001"/>
            <a:ext cx="7543800" cy="680397"/>
          </a:xfrm>
        </p:spPr>
        <p:txBody>
          <a:bodyPr/>
          <a:lstStyle/>
          <a:p>
            <a:r>
              <a:rPr lang="zh-CN" altLang="en-US" dirty="0"/>
              <a:t>随机梯度速降</a:t>
            </a:r>
            <a:endParaRPr lang="en-US" dirty="0"/>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a:xfrm>
            <a:off x="822960" y="2057400"/>
            <a:ext cx="8244840" cy="3429000"/>
          </a:xfrm>
        </p:spPr>
        <p:txBody>
          <a:bodyPr>
            <a:normAutofit fontScale="92500" lnSpcReduction="10000"/>
          </a:bodyPr>
          <a:lstStyle/>
          <a:p>
            <a:pPr marL="0" indent="0">
              <a:buNone/>
            </a:pPr>
            <a:r>
              <a:rPr lang="zh-CN" altLang="en-US" dirty="0"/>
              <a:t>梯度速降的一步实现过程：</a:t>
            </a:r>
            <a:endParaRPr lang="en-US" dirty="0"/>
          </a:p>
          <a:p>
            <a:pPr marL="0" indent="0">
              <a:buNone/>
            </a:pPr>
            <a:r>
              <a:rPr lang="zh-CN" altLang="en-US" sz="3000" dirty="0"/>
              <a:t>       情感分类示例</a:t>
            </a:r>
            <a:r>
              <a:rPr lang="en-US" sz="3000" dirty="0"/>
              <a:t>, </a:t>
            </a:r>
            <a:r>
              <a:rPr lang="zh-CN" altLang="en-US" sz="3000" dirty="0"/>
              <a:t>其中</a:t>
            </a:r>
            <a:r>
              <a:rPr lang="en-US" sz="3000" dirty="0"/>
              <a:t>y=1 (positive)</a:t>
            </a:r>
          </a:p>
          <a:p>
            <a:pPr marL="0" indent="0">
              <a:buNone/>
            </a:pPr>
            <a:r>
              <a:rPr lang="zh-CN" altLang="en-US" sz="3000" dirty="0"/>
              <a:t>       两个特征</a:t>
            </a:r>
            <a:r>
              <a:rPr lang="en-US" sz="3000" dirty="0"/>
              <a:t>:</a:t>
            </a:r>
          </a:p>
          <a:p>
            <a:pPr marL="693738" lvl="4" indent="0">
              <a:buNone/>
            </a:pPr>
            <a:r>
              <a:rPr lang="zh-CN" altLang="en-US" sz="2200" i="1" dirty="0">
                <a:latin typeface="Calibri" panose="020F0502020204030204" pitchFamily="34" charset="0"/>
                <a:cs typeface="Calibri" panose="020F0502020204030204" pitchFamily="34" charset="0"/>
              </a:rPr>
              <a:t>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zh-CN" altLang="en-US" sz="2200" dirty="0">
                <a:latin typeface="Calibri" panose="020F0502020204030204" pitchFamily="34" charset="0"/>
                <a:cs typeface="Calibri" panose="020F0502020204030204" pitchFamily="34" charset="0"/>
              </a:rPr>
              <a:t>正向词的个数</a:t>
            </a:r>
            <a:r>
              <a:rPr lang="en-US" sz="2200" dirty="0">
                <a:latin typeface="Calibri" panose="020F0502020204030204" pitchFamily="34" charset="0"/>
                <a:cs typeface="Calibri" panose="020F0502020204030204" pitchFamily="34" charset="0"/>
              </a:rPr>
              <a:t>) </a:t>
            </a:r>
          </a:p>
          <a:p>
            <a:pPr marL="693738" lvl="4" indent="0">
              <a:buNone/>
            </a:pPr>
            <a:r>
              <a:rPr lang="zh-CN" altLang="en-US" sz="2200" i="1" dirty="0">
                <a:latin typeface="Calibri" panose="020F0502020204030204" pitchFamily="34" charset="0"/>
                <a:cs typeface="Calibri" panose="020F0502020204030204" pitchFamily="34" charset="0"/>
              </a:rPr>
              <a:t>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zh-CN" altLang="en-US" sz="2200" dirty="0">
                <a:latin typeface="Calibri" panose="020F0502020204030204" pitchFamily="34" charset="0"/>
                <a:cs typeface="Calibri" panose="020F0502020204030204" pitchFamily="34" charset="0"/>
              </a:rPr>
              <a:t>负向词的个数</a:t>
            </a:r>
            <a:r>
              <a:rPr lang="en-US" sz="2200" dirty="0">
                <a:latin typeface="Calibri" panose="020F0502020204030204" pitchFamily="34" charset="0"/>
                <a:cs typeface="Calibri" panose="020F0502020204030204" pitchFamily="34" charset="0"/>
              </a:rPr>
              <a:t>) </a:t>
            </a:r>
          </a:p>
          <a:p>
            <a:pPr marL="9525" lvl="3" indent="0">
              <a:buNone/>
            </a:pPr>
            <a:r>
              <a:rPr lang="zh-CN" altLang="en-US" sz="2400" dirty="0"/>
              <a:t>        假设</a:t>
            </a:r>
            <a:r>
              <a:rPr lang="en-US" sz="2400" dirty="0"/>
              <a:t> 3 </a:t>
            </a:r>
            <a:r>
              <a:rPr lang="zh-CN" altLang="en-US" sz="2400" dirty="0"/>
              <a:t>个参数</a:t>
            </a:r>
            <a:r>
              <a:rPr lang="en-US" sz="2400" dirty="0"/>
              <a:t> (2 </a:t>
            </a:r>
            <a:r>
              <a:rPr lang="zh-CN" altLang="en-US" sz="2400" dirty="0"/>
              <a:t>权重</a:t>
            </a:r>
            <a:r>
              <a:rPr lang="en-US" sz="2400" dirty="0"/>
              <a:t> 1 </a:t>
            </a:r>
            <a:r>
              <a:rPr lang="zh-CN" altLang="en-US" sz="2400" dirty="0"/>
              <a:t>偏置</a:t>
            </a:r>
            <a:r>
              <a:rPr lang="en-US" sz="2400" dirty="0"/>
              <a:t>) </a:t>
            </a:r>
            <a:r>
              <a:rPr lang="zh-CN" altLang="en-US" sz="2400" dirty="0"/>
              <a:t>，</a:t>
            </a:r>
            <a:r>
              <a:rPr lang="en-US" sz="2400" dirty="0"/>
              <a:t> Θ</a:t>
            </a:r>
            <a:r>
              <a:rPr lang="en-US" sz="2400" baseline="30000" dirty="0"/>
              <a:t>0</a:t>
            </a:r>
            <a:r>
              <a:rPr lang="en-US" sz="2400" dirty="0"/>
              <a:t> </a:t>
            </a:r>
            <a:r>
              <a:rPr lang="zh-CN" altLang="en-US" sz="2400" dirty="0"/>
              <a:t>都为</a:t>
            </a:r>
            <a:r>
              <a:rPr lang="en-US" altLang="zh-CN" sz="2400" dirty="0"/>
              <a:t>0</a:t>
            </a:r>
            <a:r>
              <a:rPr lang="zh-CN" altLang="en-US" sz="2400" dirty="0"/>
              <a:t>：</a:t>
            </a:r>
            <a:endParaRPr lang="en-US" sz="2400" baseline="30000" dirty="0"/>
          </a:p>
          <a:p>
            <a:pPr marL="742950" lvl="4" indent="-49213">
              <a:buNone/>
            </a:pPr>
            <a:r>
              <a:rPr lang="zh-CN" altLang="en-US" sz="2200" i="1" dirty="0">
                <a:latin typeface="Calibri" panose="020F0502020204030204" pitchFamily="34" charset="0"/>
                <a:cs typeface="Calibri" panose="020F0502020204030204" pitchFamily="34" charset="0"/>
              </a:rPr>
              <a:t>           </a:t>
            </a: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zh-CN" alt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η = 0.1 </a:t>
            </a:r>
          </a:p>
          <a:p>
            <a:pPr marL="436563" lvl="3" indent="0">
              <a:buNone/>
            </a:pPr>
            <a:endParaRPr lang="en-US" sz="2400" dirty="0"/>
          </a:p>
          <a:p>
            <a:endParaRPr lang="en-US" dirty="0"/>
          </a:p>
          <a:p>
            <a:endParaRPr lang="en-US" dirty="0"/>
          </a:p>
        </p:txBody>
      </p:sp>
    </p:spTree>
    <p:extLst>
      <p:ext uri="{BB962C8B-B14F-4D97-AF65-F5344CB8AC3E}">
        <p14:creationId xmlns:p14="http://schemas.microsoft.com/office/powerpoint/2010/main" val="41356196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zh-CN" altLang="en-US" dirty="0"/>
              <a:t>随机梯度速降：例</a:t>
            </a:r>
            <a:endParaRPr lang="en-US" dirty="0"/>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9" y="1714500"/>
            <a:ext cx="7543801" cy="3429000"/>
          </a:xfrm>
        </p:spPr>
        <p:txBody>
          <a:bodyPr/>
          <a:lstStyle/>
          <a:p>
            <a:r>
              <a:rPr lang="zh-CN" altLang="en-US" dirty="0">
                <a:latin typeface="Calibri" panose="020F0502020204030204" pitchFamily="34" charset="0"/>
                <a:cs typeface="Calibri" panose="020F0502020204030204" pitchFamily="34" charset="0"/>
              </a:rPr>
              <a:t>参数</a:t>
            </a:r>
            <a:r>
              <a:rPr lang="el-GR" dirty="0">
                <a:latin typeface="Calibri" panose="020F0502020204030204" pitchFamily="34" charset="0"/>
                <a:cs typeface="Calibri" panose="020F0502020204030204" pitchFamily="34" charset="0"/>
              </a:rPr>
              <a:t>θ </a:t>
            </a:r>
            <a:r>
              <a:rPr lang="zh-CN" altLang="en-US" dirty="0">
                <a:latin typeface="Calibri" panose="020F0502020204030204" pitchFamily="34" charset="0"/>
                <a:cs typeface="Calibri" panose="020F0502020204030204" pitchFamily="34" charset="0"/>
              </a:rPr>
              <a:t>更新方程：</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   这里</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梯度向量为三维：</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2" y="2349378"/>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3" y="440050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844515" y="1417638"/>
            <a:ext cx="2968761" cy="1046440"/>
          </a:xfrm>
          <a:prstGeom prst="rect">
            <a:avLst/>
          </a:prstGeom>
          <a:noFill/>
        </p:spPr>
        <p:txBody>
          <a:bodyPr wrap="none" rtlCol="0">
            <a:spAutoFit/>
          </a:bodyPr>
          <a:lstStyle/>
          <a:p>
            <a:pPr marL="742950" lvl="4" indent="-49213"/>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3275856" y="3036215"/>
            <a:ext cx="3564749" cy="712950"/>
          </a:xfrm>
          <a:prstGeom prst="rect">
            <a:avLst/>
          </a:prstGeom>
        </p:spPr>
      </p:pic>
      <p:sp>
        <p:nvSpPr>
          <p:cNvPr id="4" name="Rectangle 3">
            <a:extLst>
              <a:ext uri="{FF2B5EF4-FFF2-40B4-BE49-F238E27FC236}">
                <a16:creationId xmlns:a16="http://schemas.microsoft.com/office/drawing/2014/main" id="{39A93EA9-9E7B-7B4E-B906-493E769E41EB}"/>
              </a:ext>
            </a:extLst>
          </p:cNvPr>
          <p:cNvSpPr/>
          <p:nvPr/>
        </p:nvSpPr>
        <p:spPr>
          <a:xfrm>
            <a:off x="2201403" y="4401827"/>
            <a:ext cx="2359098"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8564C-13C5-A341-A1F8-9BA98178C618}"/>
              </a:ext>
            </a:extLst>
          </p:cNvPr>
          <p:cNvSpPr/>
          <p:nvPr/>
        </p:nvSpPr>
        <p:spPr>
          <a:xfrm>
            <a:off x="4539995" y="4401827"/>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7774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zh-CN" altLang="en-US" dirty="0"/>
              <a:t>随机梯度速降：例</a:t>
            </a:r>
            <a:endParaRPr lang="en-US" dirty="0"/>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9" y="1714500"/>
            <a:ext cx="7543801" cy="3429000"/>
          </a:xfrm>
        </p:spPr>
        <p:txBody>
          <a:bodyPr/>
          <a:lstStyle/>
          <a:p>
            <a:r>
              <a:rPr lang="zh-CN" altLang="en-US" dirty="0">
                <a:latin typeface="Calibri" panose="020F0502020204030204" pitchFamily="34" charset="0"/>
                <a:cs typeface="Calibri" panose="020F0502020204030204" pitchFamily="34" charset="0"/>
              </a:rPr>
              <a:t>参数</a:t>
            </a:r>
            <a:r>
              <a:rPr lang="el-GR" dirty="0">
                <a:latin typeface="Calibri" panose="020F0502020204030204" pitchFamily="34" charset="0"/>
                <a:cs typeface="Calibri" panose="020F0502020204030204" pitchFamily="34" charset="0"/>
              </a:rPr>
              <a:t>θ </a:t>
            </a:r>
            <a:r>
              <a:rPr lang="zh-CN" altLang="en-US" dirty="0">
                <a:latin typeface="Calibri" panose="020F0502020204030204" pitchFamily="34" charset="0"/>
                <a:cs typeface="Calibri" panose="020F0502020204030204" pitchFamily="34" charset="0"/>
              </a:rPr>
              <a:t>更新方程：</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   这里</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梯度向量为三维：</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2" y="2349378"/>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3" y="440050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844515" y="1417638"/>
            <a:ext cx="2968761" cy="1046440"/>
          </a:xfrm>
          <a:prstGeom prst="rect">
            <a:avLst/>
          </a:prstGeom>
          <a:noFill/>
        </p:spPr>
        <p:txBody>
          <a:bodyPr wrap="none" rtlCol="0">
            <a:spAutoFit/>
          </a:bodyPr>
          <a:lstStyle/>
          <a:p>
            <a:pPr marL="742950" lvl="4" indent="-49213"/>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3275856" y="3036215"/>
            <a:ext cx="3564749" cy="712950"/>
          </a:xfrm>
          <a:prstGeom prst="rect">
            <a:avLst/>
          </a:prstGeom>
        </p:spPr>
      </p:pic>
      <p:sp>
        <p:nvSpPr>
          <p:cNvPr id="10" name="Rectangle 9">
            <a:extLst>
              <a:ext uri="{FF2B5EF4-FFF2-40B4-BE49-F238E27FC236}">
                <a16:creationId xmlns:a16="http://schemas.microsoft.com/office/drawing/2014/main" id="{BAF8564C-13C5-A341-A1F8-9BA98178C618}"/>
              </a:ext>
            </a:extLst>
          </p:cNvPr>
          <p:cNvSpPr/>
          <p:nvPr/>
        </p:nvSpPr>
        <p:spPr>
          <a:xfrm>
            <a:off x="4539995" y="4401827"/>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0155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zh-CN" altLang="en-US" dirty="0"/>
              <a:t>随机梯度速降：例</a:t>
            </a:r>
            <a:endParaRPr lang="en-US" dirty="0"/>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9" y="1714500"/>
            <a:ext cx="7543801" cy="3429000"/>
          </a:xfrm>
        </p:spPr>
        <p:txBody>
          <a:bodyPr/>
          <a:lstStyle/>
          <a:p>
            <a:r>
              <a:rPr lang="zh-CN" altLang="en-US" dirty="0">
                <a:latin typeface="Calibri" panose="020F0502020204030204" pitchFamily="34" charset="0"/>
                <a:cs typeface="Calibri" panose="020F0502020204030204" pitchFamily="34" charset="0"/>
              </a:rPr>
              <a:t>参数</a:t>
            </a:r>
            <a:r>
              <a:rPr lang="el-GR" dirty="0">
                <a:latin typeface="Calibri" panose="020F0502020204030204" pitchFamily="34" charset="0"/>
                <a:cs typeface="Calibri" panose="020F0502020204030204" pitchFamily="34" charset="0"/>
              </a:rPr>
              <a:t>θ </a:t>
            </a:r>
            <a:r>
              <a:rPr lang="zh-CN" altLang="en-US" dirty="0">
                <a:latin typeface="Calibri" panose="020F0502020204030204" pitchFamily="34" charset="0"/>
                <a:cs typeface="Calibri" panose="020F0502020204030204" pitchFamily="34" charset="0"/>
              </a:rPr>
              <a:t>更新方程：</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   这里</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梯度向量为三维：</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2" y="2349378"/>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3" y="440050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844515" y="1417638"/>
            <a:ext cx="2968761" cy="1046440"/>
          </a:xfrm>
          <a:prstGeom prst="rect">
            <a:avLst/>
          </a:prstGeom>
          <a:noFill/>
        </p:spPr>
        <p:txBody>
          <a:bodyPr wrap="none" rtlCol="0">
            <a:spAutoFit/>
          </a:bodyPr>
          <a:lstStyle/>
          <a:p>
            <a:pPr marL="742950" lvl="4" indent="-49213"/>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3275856" y="3036215"/>
            <a:ext cx="3564749" cy="712950"/>
          </a:xfrm>
          <a:prstGeom prst="rect">
            <a:avLst/>
          </a:prstGeom>
        </p:spPr>
      </p:pic>
      <p:sp>
        <p:nvSpPr>
          <p:cNvPr id="11" name="Rectangle 9">
            <a:extLst>
              <a:ext uri="{FF2B5EF4-FFF2-40B4-BE49-F238E27FC236}">
                <a16:creationId xmlns:a16="http://schemas.microsoft.com/office/drawing/2014/main" id="{D41B998A-B80C-F844-9A5D-495889E8CCD7}"/>
              </a:ext>
            </a:extLst>
          </p:cNvPr>
          <p:cNvSpPr/>
          <p:nvPr/>
        </p:nvSpPr>
        <p:spPr>
          <a:xfrm>
            <a:off x="6477001" y="4351034"/>
            <a:ext cx="23193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417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zh-CN" altLang="en-US" dirty="0"/>
              <a:t>随机梯度速降：例</a:t>
            </a:r>
            <a:endParaRPr lang="en-US" dirty="0"/>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9" y="1714500"/>
            <a:ext cx="7543801" cy="3429000"/>
          </a:xfrm>
        </p:spPr>
        <p:txBody>
          <a:bodyPr/>
          <a:lstStyle/>
          <a:p>
            <a:r>
              <a:rPr lang="zh-CN" altLang="en-US" dirty="0">
                <a:latin typeface="Calibri" panose="020F0502020204030204" pitchFamily="34" charset="0"/>
                <a:cs typeface="Calibri" panose="020F0502020204030204" pitchFamily="34" charset="0"/>
              </a:rPr>
              <a:t>参数</a:t>
            </a:r>
            <a:r>
              <a:rPr lang="el-GR" dirty="0">
                <a:latin typeface="Calibri" panose="020F0502020204030204" pitchFamily="34" charset="0"/>
                <a:cs typeface="Calibri" panose="020F0502020204030204" pitchFamily="34" charset="0"/>
              </a:rPr>
              <a:t>θ </a:t>
            </a:r>
            <a:r>
              <a:rPr lang="zh-CN" altLang="en-US" dirty="0">
                <a:latin typeface="Calibri" panose="020F0502020204030204" pitchFamily="34" charset="0"/>
                <a:cs typeface="Calibri" panose="020F0502020204030204" pitchFamily="34" charset="0"/>
              </a:rPr>
              <a:t>更新方程：</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   这里</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梯度向量为三维：</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2" y="2349378"/>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3" y="440050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844515" y="1417638"/>
            <a:ext cx="2968761" cy="1046440"/>
          </a:xfrm>
          <a:prstGeom prst="rect">
            <a:avLst/>
          </a:prstGeom>
          <a:noFill/>
        </p:spPr>
        <p:txBody>
          <a:bodyPr wrap="none" rtlCol="0">
            <a:spAutoFit/>
          </a:bodyPr>
          <a:lstStyle/>
          <a:p>
            <a:pPr marL="742950" lvl="4" indent="-49213"/>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3275856" y="3036215"/>
            <a:ext cx="3564749" cy="712950"/>
          </a:xfrm>
          <a:prstGeom prst="rect">
            <a:avLst/>
          </a:prstGeom>
        </p:spPr>
      </p:pic>
    </p:spTree>
    <p:extLst>
      <p:ext uri="{BB962C8B-B14F-4D97-AF65-F5344CB8AC3E}">
        <p14:creationId xmlns:p14="http://schemas.microsoft.com/office/powerpoint/2010/main" val="14688765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930106"/>
            <a:ext cx="7543800" cy="680397"/>
          </a:xfrm>
        </p:spPr>
        <p:txBody>
          <a:bodyPr/>
          <a:lstStyle/>
          <a:p>
            <a:r>
              <a:rPr lang="zh-CN" altLang="en-US" dirty="0"/>
              <a:t>随机梯度速降：例</a:t>
            </a:r>
            <a:endParaRPr lang="en-US" dirty="0"/>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9" y="375909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1" y="1610503"/>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1" y="3718864"/>
            <a:ext cx="1801775" cy="430887"/>
          </a:xfrm>
          <a:prstGeom prst="rect">
            <a:avLst/>
          </a:prstGeom>
          <a:noFill/>
        </p:spPr>
        <p:txBody>
          <a:bodyPr wrap="none" rtlCol="0">
            <a:spAutoFit/>
          </a:bodyPr>
          <a:lstStyle/>
          <a:p>
            <a:pPr marL="742950" lvl="4" indent="-49213"/>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1" y="4368134"/>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3" y="2739915"/>
            <a:ext cx="8785875" cy="369332"/>
          </a:xfrm>
          <a:prstGeom prst="rect">
            <a:avLst/>
          </a:prstGeom>
          <a:noFill/>
        </p:spPr>
        <p:txBody>
          <a:bodyPr wrap="square" rtlCol="0">
            <a:spAutoFit/>
          </a:bodyPr>
          <a:lstStyle/>
          <a:p>
            <a:r>
              <a:rPr lang="zh-CN" altLang="en-US" dirty="0">
                <a:latin typeface="KaiTi" panose="02010609060101010101" pitchFamily="49" charset="-122"/>
                <a:ea typeface="KaiTi" panose="02010609060101010101" pitchFamily="49" charset="-122"/>
                <a:cs typeface="Calibri" panose="020F0502020204030204" pitchFamily="34" charset="0"/>
              </a:rPr>
              <a:t>新参数</a:t>
            </a:r>
            <a:r>
              <a:rPr lang="en-US" dirty="0">
                <a:latin typeface="KaiTi" panose="02010609060101010101" pitchFamily="49" charset="-122"/>
                <a:ea typeface="KaiTi" panose="02010609060101010101" pitchFamily="49" charset="-122"/>
                <a:cs typeface="Calibri" panose="020F0502020204030204" pitchFamily="34" charset="0"/>
              </a:rPr>
              <a:t>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zh-CN" altLang="en-US" dirty="0">
                <a:latin typeface="KaiTi" panose="02010609060101010101" pitchFamily="49" charset="-122"/>
                <a:ea typeface="KaiTi" panose="02010609060101010101" pitchFamily="49" charset="-122"/>
                <a:cs typeface="Calibri" panose="020F0502020204030204" pitchFamily="34" charset="0"/>
              </a:rPr>
              <a:t>通过移动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zh-CN" altLang="el-GR" dirty="0">
                <a:latin typeface="KaiTi" panose="02010609060101010101" pitchFamily="49" charset="-122"/>
                <a:ea typeface="KaiTi" panose="02010609060101010101" pitchFamily="49" charset="-122"/>
                <a:cs typeface="Calibri" panose="020F0502020204030204" pitchFamily="34" charset="0"/>
              </a:rPr>
              <a:t>沿着</a:t>
            </a:r>
            <a:r>
              <a:rPr lang="zh-CN" altLang="en-US" dirty="0">
                <a:latin typeface="KaiTi" panose="02010609060101010101" pitchFamily="49" charset="-122"/>
                <a:ea typeface="KaiTi" panose="02010609060101010101" pitchFamily="49" charset="-122"/>
                <a:cs typeface="Calibri" panose="020F0502020204030204" pitchFamily="34" charset="0"/>
              </a:rPr>
              <a:t>梯度反方向</a:t>
            </a:r>
            <a:r>
              <a:rPr lang="en-US" dirty="0">
                <a:latin typeface="KaiTi" panose="02010609060101010101" pitchFamily="49" charset="-122"/>
                <a:ea typeface="KaiTi" panose="02010609060101010101" pitchFamily="49" charset="-122"/>
                <a:cs typeface="Calibri" panose="020F0502020204030204" pitchFamily="34" charset="0"/>
              </a:rPr>
              <a:t>: </a:t>
            </a:r>
          </a:p>
        </p:txBody>
      </p:sp>
      <p:sp>
        <p:nvSpPr>
          <p:cNvPr id="9" name="Rectangle 8">
            <a:extLst>
              <a:ext uri="{FF2B5EF4-FFF2-40B4-BE49-F238E27FC236}">
                <a16:creationId xmlns:a16="http://schemas.microsoft.com/office/drawing/2014/main" id="{04C3E89D-F6BE-7745-8C21-C06813DBE358}"/>
              </a:ext>
            </a:extLst>
          </p:cNvPr>
          <p:cNvSpPr/>
          <p:nvPr/>
        </p:nvSpPr>
        <p:spPr>
          <a:xfrm>
            <a:off x="2286001" y="4400501"/>
            <a:ext cx="6510334"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867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930106"/>
            <a:ext cx="7543800" cy="680397"/>
          </a:xfrm>
        </p:spPr>
        <p:txBody>
          <a:bodyPr/>
          <a:lstStyle/>
          <a:p>
            <a:r>
              <a:rPr lang="zh-CN" altLang="en-US" dirty="0"/>
              <a:t>随机梯度速降：例</a:t>
            </a:r>
            <a:endParaRPr lang="en-US" dirty="0"/>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9" y="375909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1" y="1610503"/>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1" y="3718864"/>
            <a:ext cx="1801775" cy="430887"/>
          </a:xfrm>
          <a:prstGeom prst="rect">
            <a:avLst/>
          </a:prstGeom>
          <a:noFill/>
        </p:spPr>
        <p:txBody>
          <a:bodyPr wrap="none" rtlCol="0">
            <a:spAutoFit/>
          </a:bodyPr>
          <a:lstStyle/>
          <a:p>
            <a:pPr marL="742950" lvl="4" indent="-49213"/>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1" y="4368134"/>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3" y="2739915"/>
            <a:ext cx="8785875" cy="369332"/>
          </a:xfrm>
          <a:prstGeom prst="rect">
            <a:avLst/>
          </a:prstGeom>
          <a:noFill/>
        </p:spPr>
        <p:txBody>
          <a:bodyPr wrap="square" rtlCol="0">
            <a:spAutoFit/>
          </a:bodyPr>
          <a:lstStyle/>
          <a:p>
            <a:r>
              <a:rPr lang="zh-CN" altLang="en-US" dirty="0">
                <a:latin typeface="KaiTi" panose="02010609060101010101" pitchFamily="49" charset="-122"/>
                <a:ea typeface="KaiTi" panose="02010609060101010101" pitchFamily="49" charset="-122"/>
                <a:cs typeface="Calibri" panose="020F0502020204030204" pitchFamily="34" charset="0"/>
              </a:rPr>
              <a:t>新参数</a:t>
            </a:r>
            <a:r>
              <a:rPr lang="en-US" dirty="0">
                <a:latin typeface="KaiTi" panose="02010609060101010101" pitchFamily="49" charset="-122"/>
                <a:ea typeface="KaiTi" panose="02010609060101010101" pitchFamily="49" charset="-122"/>
                <a:cs typeface="Calibri" panose="020F0502020204030204" pitchFamily="34" charset="0"/>
              </a:rPr>
              <a:t>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zh-CN" altLang="en-US" dirty="0">
                <a:latin typeface="KaiTi" panose="02010609060101010101" pitchFamily="49" charset="-122"/>
                <a:ea typeface="KaiTi" panose="02010609060101010101" pitchFamily="49" charset="-122"/>
                <a:cs typeface="Calibri" panose="020F0502020204030204" pitchFamily="34" charset="0"/>
              </a:rPr>
              <a:t>通过移动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zh-CN" altLang="el-GR" dirty="0">
                <a:latin typeface="KaiTi" panose="02010609060101010101" pitchFamily="49" charset="-122"/>
                <a:ea typeface="KaiTi" panose="02010609060101010101" pitchFamily="49" charset="-122"/>
                <a:cs typeface="Calibri" panose="020F0502020204030204" pitchFamily="34" charset="0"/>
              </a:rPr>
              <a:t>沿着</a:t>
            </a:r>
            <a:r>
              <a:rPr lang="zh-CN" altLang="en-US" dirty="0">
                <a:latin typeface="KaiTi" panose="02010609060101010101" pitchFamily="49" charset="-122"/>
                <a:ea typeface="KaiTi" panose="02010609060101010101" pitchFamily="49" charset="-122"/>
                <a:cs typeface="Calibri" panose="020F0502020204030204" pitchFamily="34" charset="0"/>
              </a:rPr>
              <a:t>梯度反方向</a:t>
            </a:r>
            <a:r>
              <a:rPr lang="en-US" dirty="0">
                <a:latin typeface="KaiTi" panose="02010609060101010101" pitchFamily="49" charset="-122"/>
                <a:ea typeface="KaiTi" panose="02010609060101010101" pitchFamily="49" charset="-122"/>
                <a:cs typeface="Calibri" panose="020F0502020204030204" pitchFamily="34" charset="0"/>
              </a:rPr>
              <a:t>: </a:t>
            </a:r>
          </a:p>
        </p:txBody>
      </p:sp>
      <p:sp>
        <p:nvSpPr>
          <p:cNvPr id="10" name="Rectangle 8">
            <a:extLst>
              <a:ext uri="{FF2B5EF4-FFF2-40B4-BE49-F238E27FC236}">
                <a16:creationId xmlns:a16="http://schemas.microsoft.com/office/drawing/2014/main" id="{D016DCCB-349F-BE45-92FF-A2F8D454B5AF}"/>
              </a:ext>
            </a:extLst>
          </p:cNvPr>
          <p:cNvSpPr/>
          <p:nvPr/>
        </p:nvSpPr>
        <p:spPr>
          <a:xfrm>
            <a:off x="4788024" y="4408014"/>
            <a:ext cx="40719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677883"/>
      </p:ext>
    </p:extLst>
  </p:cSld>
  <p:clrMapOvr>
    <a:masterClrMapping/>
  </p:clrMapOvr>
</p:sld>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16888</TotalTime>
  <Words>5923</Words>
  <Application>Microsoft Macintosh PowerPoint</Application>
  <PresentationFormat>全屏显示(4:3)</PresentationFormat>
  <Paragraphs>944</Paragraphs>
  <Slides>111</Slides>
  <Notes>34</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111</vt:i4>
      </vt:variant>
    </vt:vector>
  </HeadingPairs>
  <TitlesOfParts>
    <vt:vector size="127" baseType="lpstr">
      <vt:lpstr>楷体</vt:lpstr>
      <vt:lpstr>楷体_GB2312</vt:lpstr>
      <vt:lpstr>KaiTi</vt:lpstr>
      <vt:lpstr>Arial</vt:lpstr>
      <vt:lpstr>Calibri</vt:lpstr>
      <vt:lpstr>Cambria Math</vt:lpstr>
      <vt:lpstr>Courier</vt:lpstr>
      <vt:lpstr>Lucida Grande</vt:lpstr>
      <vt:lpstr>Lucida Sans</vt:lpstr>
      <vt:lpstr>Tahoma</vt:lpstr>
      <vt:lpstr>Times</vt:lpstr>
      <vt:lpstr>Times New Roman</vt:lpstr>
      <vt:lpstr>Verdana</vt:lpstr>
      <vt:lpstr>Wingdings</vt:lpstr>
      <vt:lpstr>Balloons</vt:lpstr>
      <vt:lpstr>Equation</vt:lpstr>
      <vt:lpstr>自然语言处理  第06章 文本分类</vt:lpstr>
      <vt:lpstr>垃圾邮件？</vt:lpstr>
      <vt:lpstr>电影评论分类</vt:lpstr>
      <vt:lpstr>文章主题分类</vt:lpstr>
      <vt:lpstr>自动问答</vt:lpstr>
      <vt:lpstr>文本分类</vt:lpstr>
      <vt:lpstr>文本分类</vt:lpstr>
      <vt:lpstr>本章内容</vt:lpstr>
      <vt:lpstr>6.1 文本分类模型</vt:lpstr>
      <vt:lpstr>本章内容</vt:lpstr>
      <vt:lpstr>文本分类模型：基于规则</vt:lpstr>
      <vt:lpstr>文本分类模型：监督分类方法</vt:lpstr>
      <vt:lpstr>文本分类模型：监督分类方法</vt:lpstr>
      <vt:lpstr>文本分类模型：监督分类方法</vt:lpstr>
      <vt:lpstr>本章内容</vt:lpstr>
      <vt:lpstr>Naïve贝叶斯分类</vt:lpstr>
      <vt:lpstr>Naïve贝叶斯分类：词袋</vt:lpstr>
      <vt:lpstr>Naïve贝叶斯分类：词袋</vt:lpstr>
      <vt:lpstr>Naïve贝叶斯分类：模型</vt:lpstr>
      <vt:lpstr>Naïve贝叶斯分类：模型</vt:lpstr>
      <vt:lpstr>Naïve贝叶斯分类：模型</vt:lpstr>
      <vt:lpstr>Naïve贝叶斯分类：模型</vt:lpstr>
      <vt:lpstr>Naïve贝叶斯分类：模型</vt:lpstr>
      <vt:lpstr>Naïve贝叶斯分类：模型</vt:lpstr>
      <vt:lpstr>Naïve贝叶斯分类：多元模型</vt:lpstr>
      <vt:lpstr>Naïve贝叶斯分类：多元模型</vt:lpstr>
      <vt:lpstr>Naïve贝叶斯分类：学习方法</vt:lpstr>
      <vt:lpstr>Naïve贝叶斯分类：学习方法</vt:lpstr>
      <vt:lpstr>Naïve贝叶斯分类：学习方法</vt:lpstr>
      <vt:lpstr>Naïve贝叶斯分类： Laplace 平滑</vt:lpstr>
      <vt:lpstr>Naïve贝叶斯分类：学习方法</vt:lpstr>
      <vt:lpstr>PowerPoint 演示文稿</vt:lpstr>
      <vt:lpstr>本章内容</vt:lpstr>
      <vt:lpstr>Naïve贝叶斯分类与语言模型</vt:lpstr>
      <vt:lpstr>Naïve贝叶斯分类与语言模型</vt:lpstr>
      <vt:lpstr>每一个类别 = 一个语言模型</vt:lpstr>
      <vt:lpstr>Naïve贝叶斯分类—语言模型</vt:lpstr>
      <vt:lpstr>本章内容</vt:lpstr>
      <vt:lpstr>文本分类评估：混淆矩阵</vt:lpstr>
      <vt:lpstr>文本分类评估：精确率和召回率</vt:lpstr>
      <vt:lpstr>文本分类评估： 混合度量F</vt:lpstr>
      <vt:lpstr>多元分类评价：混淆矩阵 c</vt:lpstr>
      <vt:lpstr>多元分类评价：评估指标</vt:lpstr>
      <vt:lpstr>开发测试集合交叉认证</vt:lpstr>
      <vt:lpstr>开发测试集合交叉认证</vt:lpstr>
      <vt:lpstr>本章内容</vt:lpstr>
      <vt:lpstr>Logistics回归文本分类</vt:lpstr>
      <vt:lpstr>logistics回归</vt:lpstr>
      <vt:lpstr>文本分类：模型</vt:lpstr>
      <vt:lpstr>二元Logistics回归：模型</vt:lpstr>
      <vt:lpstr>Logistics回归：特征定义</vt:lpstr>
      <vt:lpstr>Logistics回归：特征</vt:lpstr>
      <vt:lpstr>Logistics回归：如何构造分类函数</vt:lpstr>
      <vt:lpstr> Logistics回归：问题 z 不是概率!</vt:lpstr>
      <vt:lpstr>Logistics回归：sigmoid 函数</vt:lpstr>
      <vt:lpstr>Logistics回归：流程</vt:lpstr>
      <vt:lpstr>Logistics回归： sigmoids函数计算概率</vt:lpstr>
      <vt:lpstr>Logistics回归</vt:lpstr>
      <vt:lpstr>Logistics回归：决策</vt:lpstr>
      <vt:lpstr>Sigmoid函数</vt:lpstr>
      <vt:lpstr>Logistics回归：分类决策</vt:lpstr>
      <vt:lpstr>Logistics回归</vt:lpstr>
      <vt:lpstr>logistics回归：二元</vt:lpstr>
      <vt:lpstr>logistics回归：高斯分布</vt:lpstr>
      <vt:lpstr>举例：情感分类y=1 或 y=0?</vt:lpstr>
      <vt:lpstr>PowerPoint 演示文稿</vt:lpstr>
      <vt:lpstr>PowerPoint 演示文稿</vt:lpstr>
      <vt:lpstr>PowerPoint 演示文稿</vt:lpstr>
      <vt:lpstr>分类器特征构建：标点消歧</vt:lpstr>
      <vt:lpstr> 二元logistics回归：总结</vt:lpstr>
      <vt:lpstr>Logistics回归</vt:lpstr>
      <vt:lpstr>参数学习</vt:lpstr>
      <vt:lpstr>学习成分</vt:lpstr>
      <vt:lpstr>y ̂  和 y距离</vt:lpstr>
      <vt:lpstr>logistics回归：负对数似然函数损失</vt:lpstr>
      <vt:lpstr>logistics回归：交叉熵</vt:lpstr>
      <vt:lpstr>logistics回归：交叉熵</vt:lpstr>
      <vt:lpstr>logistics回归：交叉熵</vt:lpstr>
      <vt:lpstr>例：</vt:lpstr>
      <vt:lpstr>例：</vt:lpstr>
      <vt:lpstr>例：</vt:lpstr>
      <vt:lpstr>例：</vt:lpstr>
      <vt:lpstr>logistics回归：最小化损失</vt:lpstr>
      <vt:lpstr>logistics回归：学习</vt:lpstr>
      <vt:lpstr>logistics回归：学习</vt:lpstr>
      <vt:lpstr>logistics回归：学习</vt:lpstr>
      <vt:lpstr>logistics回归：学习</vt:lpstr>
      <vt:lpstr>logistics回归：学习</vt:lpstr>
      <vt:lpstr>logistics回归：学习</vt:lpstr>
      <vt:lpstr>logistics回归：学习</vt:lpstr>
      <vt:lpstr>logistics回归：学习</vt:lpstr>
      <vt:lpstr>logistics回归：学习</vt:lpstr>
      <vt:lpstr>随机梯度速降</vt:lpstr>
      <vt:lpstr>随机梯度速降：例</vt:lpstr>
      <vt:lpstr>随机梯度速降：例</vt:lpstr>
      <vt:lpstr>随机梯度速降：例</vt:lpstr>
      <vt:lpstr>随机梯度速降：例</vt:lpstr>
      <vt:lpstr>随机梯度速降：例</vt:lpstr>
      <vt:lpstr>随机梯度速降：例</vt:lpstr>
      <vt:lpstr>随机梯度速降：例</vt:lpstr>
      <vt:lpstr>最小批次训练</vt:lpstr>
      <vt:lpstr>Logistics回归</vt:lpstr>
      <vt:lpstr>多元Logistics回归</vt:lpstr>
      <vt:lpstr>多元Logistics回归</vt:lpstr>
      <vt:lpstr>多元Logistics回归：softmax</vt:lpstr>
      <vt:lpstr>多元Logistics回归</vt:lpstr>
      <vt:lpstr>多元Logistics回归</vt:lpstr>
      <vt:lpstr>多元Logistics回归</vt:lpstr>
      <vt:lpstr>多元Logistics回归</vt:lpstr>
      <vt:lpstr>本章小结</vt:lpstr>
      <vt:lpstr>结束</vt:lpstr>
    </vt:vector>
  </TitlesOfParts>
  <Company>hit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第06章 隐马尔科夫模型</dc:title>
  <dc:creator>chenyin</dc:creator>
  <cp:lastModifiedBy>Microsoft Office User</cp:lastModifiedBy>
  <cp:revision>1129</cp:revision>
  <dcterms:created xsi:type="dcterms:W3CDTF">2009-07-13T05:22:58Z</dcterms:created>
  <dcterms:modified xsi:type="dcterms:W3CDTF">2026-03-24T10:28:31Z</dcterms:modified>
</cp:coreProperties>
</file>