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56" r:id="rId2"/>
    <p:sldId id="534" r:id="rId3"/>
    <p:sldId id="476" r:id="rId4"/>
    <p:sldId id="477" r:id="rId5"/>
    <p:sldId id="479" r:id="rId6"/>
    <p:sldId id="480" r:id="rId7"/>
    <p:sldId id="481" r:id="rId8"/>
    <p:sldId id="482" r:id="rId9"/>
    <p:sldId id="483" r:id="rId10"/>
    <p:sldId id="484" r:id="rId11"/>
    <p:sldId id="261" r:id="rId12"/>
    <p:sldId id="319" r:id="rId13"/>
    <p:sldId id="314" r:id="rId14"/>
    <p:sldId id="530" r:id="rId15"/>
    <p:sldId id="535" r:id="rId16"/>
    <p:sldId id="265" r:id="rId17"/>
    <p:sldId id="536" r:id="rId18"/>
    <p:sldId id="320" r:id="rId19"/>
    <p:sldId id="270" r:id="rId20"/>
    <p:sldId id="271" r:id="rId21"/>
    <p:sldId id="272" r:id="rId22"/>
    <p:sldId id="316" r:id="rId23"/>
    <p:sldId id="485" r:id="rId24"/>
    <p:sldId id="274" r:id="rId25"/>
    <p:sldId id="275" r:id="rId26"/>
    <p:sldId id="294" r:id="rId27"/>
    <p:sldId id="276" r:id="rId28"/>
    <p:sldId id="486" r:id="rId29"/>
    <p:sldId id="278" r:id="rId30"/>
    <p:sldId id="322" r:id="rId31"/>
    <p:sldId id="325" r:id="rId32"/>
    <p:sldId id="323" r:id="rId33"/>
    <p:sldId id="371" r:id="rId34"/>
    <p:sldId id="365" r:id="rId35"/>
    <p:sldId id="525" r:id="rId36"/>
    <p:sldId id="526" r:id="rId37"/>
    <p:sldId id="528" r:id="rId38"/>
    <p:sldId id="527" r:id="rId39"/>
    <p:sldId id="529" r:id="rId40"/>
    <p:sldId id="493" r:id="rId41"/>
    <p:sldId id="368" r:id="rId42"/>
    <p:sldId id="369" r:id="rId43"/>
    <p:sldId id="405" r:id="rId44"/>
    <p:sldId id="532" r:id="rId45"/>
    <p:sldId id="258" r:id="rId46"/>
    <p:sldId id="284" r:id="rId47"/>
    <p:sldId id="266" r:id="rId48"/>
    <p:sldId id="326" r:id="rId49"/>
    <p:sldId id="413" r:id="rId50"/>
    <p:sldId id="414" r:id="rId51"/>
    <p:sldId id="415" r:id="rId52"/>
    <p:sldId id="260" r:id="rId53"/>
    <p:sldId id="309" r:id="rId54"/>
    <p:sldId id="310" r:id="rId55"/>
    <p:sldId id="363" r:id="rId56"/>
    <p:sldId id="311" r:id="rId57"/>
    <p:sldId id="312" r:id="rId58"/>
    <p:sldId id="364" r:id="rId59"/>
    <p:sldId id="313" r:id="rId60"/>
    <p:sldId id="433" r:id="rId61"/>
    <p:sldId id="434" r:id="rId62"/>
    <p:sldId id="435" r:id="rId63"/>
    <p:sldId id="436" r:id="rId64"/>
    <p:sldId id="440" r:id="rId65"/>
    <p:sldId id="542" r:id="rId66"/>
    <p:sldId id="374" r:id="rId67"/>
    <p:sldId id="443" r:id="rId68"/>
    <p:sldId id="315" r:id="rId69"/>
    <p:sldId id="317" r:id="rId70"/>
    <p:sldId id="318" r:id="rId71"/>
    <p:sldId id="366" r:id="rId72"/>
    <p:sldId id="351" r:id="rId73"/>
    <p:sldId id="378" r:id="rId74"/>
    <p:sldId id="537" r:id="rId75"/>
    <p:sldId id="342" r:id="rId76"/>
    <p:sldId id="362" r:id="rId77"/>
    <p:sldId id="538" r:id="rId78"/>
    <p:sldId id="539" r:id="rId79"/>
    <p:sldId id="331" r:id="rId80"/>
    <p:sldId id="332" r:id="rId81"/>
    <p:sldId id="540" r:id="rId82"/>
    <p:sldId id="381" r:id="rId83"/>
    <p:sldId id="541" r:id="rId84"/>
    <p:sldId id="524" r:id="rId85"/>
    <p:sldId id="280" r:id="rId86"/>
  </p:sldIdLst>
  <p:sldSz cx="9144000" cy="6858000" type="screen4x3"/>
  <p:notesSz cx="7099300" cy="10234613"/>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60093"/>
    <a:srgbClr val="E61600"/>
    <a:srgbClr val="0033CC"/>
    <a:srgbClr val="FFCCCC"/>
    <a:srgbClr val="25A7FF"/>
    <a:srgbClr val="4D4D4D"/>
    <a:srgbClr val="000000"/>
    <a:srgbClr val="5F5F5F"/>
    <a:srgbClr val="FF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4740" autoAdjust="0"/>
  </p:normalViewPr>
  <p:slideViewPr>
    <p:cSldViewPr>
      <p:cViewPr varScale="1">
        <p:scale>
          <a:sx n="124" d="100"/>
          <a:sy n="124" d="100"/>
        </p:scale>
        <p:origin x="13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5" name="Rectangle 3"/>
          <p:cNvSpPr>
            <a:spLocks noGrp="1" noChangeArrowheads="1"/>
          </p:cNvSpPr>
          <p:nvPr>
            <p:ph type="dt" sz="quarter"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207876" name="Rectangle 4"/>
          <p:cNvSpPr>
            <a:spLocks noGrp="1" noChangeArrowheads="1"/>
          </p:cNvSpPr>
          <p:nvPr>
            <p:ph type="ftr" sz="quarter" idx="2"/>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7" name="Rectangle 5"/>
          <p:cNvSpPr>
            <a:spLocks noGrp="1" noChangeArrowheads="1"/>
          </p:cNvSpPr>
          <p:nvPr>
            <p:ph type="sldNum" sz="quarter" idx="3"/>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F86E4086-EED1-4F28-90E6-F3C04F632A66}" type="slidenum">
              <a:rPr lang="en-US" altLang="zh-CN"/>
              <a:pPr>
                <a:defRPr/>
              </a:pPr>
              <a:t>‹#›</a:t>
            </a:fld>
            <a:endParaRPr lang="en-US" altLang="zh-CN"/>
          </a:p>
        </p:txBody>
      </p:sp>
    </p:spTree>
    <p:extLst>
      <p:ext uri="{BB962C8B-B14F-4D97-AF65-F5344CB8AC3E}">
        <p14:creationId xmlns:p14="http://schemas.microsoft.com/office/powerpoint/2010/main" val="136874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67" name="Rectangle 3"/>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711200" y="4862513"/>
            <a:ext cx="56769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9270" name="Rectangle 6"/>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71" name="Rectangle 7"/>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4897AA4B-4FA7-4D54-805B-E9F60F25C546}" type="slidenum">
              <a:rPr lang="en-US" altLang="zh-CN"/>
              <a:pPr>
                <a:defRPr/>
              </a:pPr>
              <a:t>‹#›</a:t>
            </a:fld>
            <a:endParaRPr lang="en-US" altLang="zh-CN"/>
          </a:p>
        </p:txBody>
      </p:sp>
    </p:spTree>
    <p:extLst>
      <p:ext uri="{BB962C8B-B14F-4D97-AF65-F5344CB8AC3E}">
        <p14:creationId xmlns:p14="http://schemas.microsoft.com/office/powerpoint/2010/main" val="279539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BBAC23D2-615E-4912-ADF2-073E5006C563}" type="slidenum">
              <a:rPr lang="en-US" altLang="zh-CN" smtClean="0">
                <a:latin typeface="Arial" charset="0"/>
              </a:rPr>
              <a:pPr eaLnBrk="1" hangingPunct="1"/>
              <a:t>2</a:t>
            </a:fld>
            <a:endParaRPr lang="en-US" altLang="zh-CN">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28483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65CECD9C-2B53-417F-9495-72E85F2BE36B}" type="slidenum">
              <a:rPr lang="en-US" altLang="zh-CN" smtClean="0">
                <a:latin typeface="Arial" charset="0"/>
              </a:rPr>
              <a:pPr eaLnBrk="1" hangingPunct="1"/>
              <a:t>13</a:t>
            </a:fld>
            <a:endParaRPr lang="en-US" altLang="zh-CN">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360984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2E651022-9794-47F3-8722-E23F6D41DAE3}" type="slidenum">
              <a:rPr lang="en-US" altLang="zh-CN" smtClean="0">
                <a:latin typeface="Arial" charset="0"/>
              </a:rPr>
              <a:pPr eaLnBrk="1" hangingPunct="1"/>
              <a:t>14</a:t>
            </a:fld>
            <a:endParaRPr lang="en-US" altLang="zh-CN">
              <a:latin typeface="Arial"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345282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83EF2F71-B9F2-45D9-9A89-C18609A942FF}" type="slidenum">
              <a:rPr lang="en-US" altLang="zh-CN" smtClean="0">
                <a:latin typeface="Arial" charset="0"/>
              </a:rPr>
              <a:pPr eaLnBrk="1" hangingPunct="1"/>
              <a:t>19</a:t>
            </a:fld>
            <a:endParaRPr lang="en-US" altLang="zh-CN">
              <a:latin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2532071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5CDD531F-00E7-41EF-8766-C1AA0443E7F4}" type="slidenum">
              <a:rPr lang="en-US" altLang="zh-CN" smtClean="0">
                <a:latin typeface="Arial" charset="0"/>
              </a:rPr>
              <a:pPr eaLnBrk="1" hangingPunct="1"/>
              <a:t>21</a:t>
            </a:fld>
            <a:endParaRPr lang="en-US" altLang="zh-CN">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zh-CN" altLang="en-US" sz="1000" dirty="0"/>
          </a:p>
        </p:txBody>
      </p:sp>
    </p:spTree>
    <p:extLst>
      <p:ext uri="{BB962C8B-B14F-4D97-AF65-F5344CB8AC3E}">
        <p14:creationId xmlns:p14="http://schemas.microsoft.com/office/powerpoint/2010/main" val="65829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zh-CN" altLang="en-US" b="1" dirty="0"/>
              <a:t>搜索最短路径</a:t>
            </a:r>
            <a:endParaRPr lang="en-US" altLang="zh-CN" b="1" dirty="0"/>
          </a:p>
        </p:txBody>
      </p:sp>
    </p:spTree>
    <p:extLst>
      <p:ext uri="{BB962C8B-B14F-4D97-AF65-F5344CB8AC3E}">
        <p14:creationId xmlns:p14="http://schemas.microsoft.com/office/powerpoint/2010/main" val="365129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zh-CN" altLang="en-US" sz="1200" b="1" dirty="0"/>
              <a:t>有多条时，选择最终的输出结果缺乏应有的标准</a:t>
            </a:r>
            <a:endParaRPr lang="en-US" altLang="zh-CN" b="1" dirty="0"/>
          </a:p>
        </p:txBody>
      </p:sp>
    </p:spTree>
    <p:extLst>
      <p:ext uri="{BB962C8B-B14F-4D97-AF65-F5344CB8AC3E}">
        <p14:creationId xmlns:p14="http://schemas.microsoft.com/office/powerpoint/2010/main" val="135843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EBD544DD-E6A5-4E41-B909-BDC600884A9D}" type="slidenum">
              <a:rPr lang="en-US" altLang="zh-CN" smtClean="0">
                <a:latin typeface="Arial" charset="0"/>
              </a:rPr>
              <a:pPr eaLnBrk="1" hangingPunct="1"/>
              <a:t>24</a:t>
            </a:fld>
            <a:endParaRPr lang="en-US" altLang="zh-CN">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206436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38BFCF6B-8255-401B-B650-4810706D92C9}" type="slidenum">
              <a:rPr lang="en-US" altLang="zh-CN" smtClean="0">
                <a:latin typeface="Arial" charset="0"/>
              </a:rPr>
              <a:pPr eaLnBrk="1" hangingPunct="1"/>
              <a:t>25</a:t>
            </a:fld>
            <a:endParaRPr lang="en-US" altLang="zh-CN">
              <a:latin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381247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2618AC3A-6D1A-4535-A7E0-02B091E6CF96}" type="slidenum">
              <a:rPr lang="en-US" altLang="zh-CN" smtClean="0">
                <a:latin typeface="Arial" charset="0"/>
              </a:rPr>
              <a:pPr eaLnBrk="1" hangingPunct="1"/>
              <a:t>27</a:t>
            </a:fld>
            <a:endParaRPr lang="en-US" altLang="zh-CN">
              <a:latin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57878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9FC7E96-38C3-46CE-A9A4-E600BAB7E3FF}" type="slidenum">
              <a:rPr lang="en-US" altLang="zh-CN" smtClean="0"/>
              <a:pPr>
                <a:defRPr/>
              </a:pPr>
              <a:t>31</a:t>
            </a:fld>
            <a:endParaRPr lang="en-US" altLang="zh-CN"/>
          </a:p>
        </p:txBody>
      </p:sp>
    </p:spTree>
    <p:extLst>
      <p:ext uri="{BB962C8B-B14F-4D97-AF65-F5344CB8AC3E}">
        <p14:creationId xmlns:p14="http://schemas.microsoft.com/office/powerpoint/2010/main" val="11175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pPr lvl="2" eaLnBrk="1" hangingPunct="1"/>
            <a:endParaRPr lang="zh-CN" altLang="en-US" b="1" dirty="0"/>
          </a:p>
        </p:txBody>
      </p:sp>
    </p:spTree>
    <p:extLst>
      <p:ext uri="{BB962C8B-B14F-4D97-AF65-F5344CB8AC3E}">
        <p14:creationId xmlns:p14="http://schemas.microsoft.com/office/powerpoint/2010/main" val="19445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22D0D5A4-DD7D-4C83-AB59-E9A394CC2489}" type="slidenum">
              <a:rPr lang="en-US" altLang="zh-CN" smtClean="0">
                <a:latin typeface="Arial" charset="0"/>
              </a:rPr>
              <a:pPr eaLnBrk="1" hangingPunct="1"/>
              <a:t>32</a:t>
            </a:fld>
            <a:endParaRPr lang="en-US" altLang="zh-CN">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endParaRPr lang="zh-CN" altLang="zh-CN" dirty="0"/>
          </a:p>
        </p:txBody>
      </p:sp>
    </p:spTree>
    <p:extLst>
      <p:ext uri="{BB962C8B-B14F-4D97-AF65-F5344CB8AC3E}">
        <p14:creationId xmlns:p14="http://schemas.microsoft.com/office/powerpoint/2010/main" val="45255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endParaRPr lang="zh-CN" altLang="en-US" dirty="0"/>
          </a:p>
        </p:txBody>
      </p:sp>
    </p:spTree>
    <p:extLst>
      <p:ext uri="{BB962C8B-B14F-4D97-AF65-F5344CB8AC3E}">
        <p14:creationId xmlns:p14="http://schemas.microsoft.com/office/powerpoint/2010/main" val="41236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945770BB-6681-4718-A942-A2C4262CEAE7}" type="slidenum">
              <a:rPr lang="en-US" altLang="zh-CN" smtClean="0">
                <a:latin typeface="Arial" charset="0"/>
              </a:rPr>
              <a:pPr eaLnBrk="1" hangingPunct="1"/>
              <a:t>34</a:t>
            </a:fld>
            <a:endParaRPr lang="en-US" altLang="zh-CN">
              <a:latin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endParaRPr lang="zh-CN" altLang="en-US" sz="900" dirty="0"/>
          </a:p>
        </p:txBody>
      </p:sp>
    </p:spTree>
    <p:extLst>
      <p:ext uri="{BB962C8B-B14F-4D97-AF65-F5344CB8AC3E}">
        <p14:creationId xmlns:p14="http://schemas.microsoft.com/office/powerpoint/2010/main" val="82635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9FC7E96-38C3-46CE-A9A4-E600BAB7E3FF}" type="slidenum">
              <a:rPr lang="en-US" altLang="zh-CN" smtClean="0"/>
              <a:pPr>
                <a:defRPr/>
              </a:pPr>
              <a:t>40</a:t>
            </a:fld>
            <a:endParaRPr lang="en-US" altLang="zh-CN"/>
          </a:p>
        </p:txBody>
      </p:sp>
    </p:spTree>
    <p:extLst>
      <p:ext uri="{BB962C8B-B14F-4D97-AF65-F5344CB8AC3E}">
        <p14:creationId xmlns:p14="http://schemas.microsoft.com/office/powerpoint/2010/main" val="353237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endParaRPr lang="zh-CN" altLang="en-US" dirty="0"/>
          </a:p>
        </p:txBody>
      </p:sp>
    </p:spTree>
    <p:extLst>
      <p:ext uri="{BB962C8B-B14F-4D97-AF65-F5344CB8AC3E}">
        <p14:creationId xmlns:p14="http://schemas.microsoft.com/office/powerpoint/2010/main" val="123565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altLang="zh-CN" b="1" dirty="0"/>
          </a:p>
        </p:txBody>
      </p:sp>
    </p:spTree>
    <p:extLst>
      <p:ext uri="{BB962C8B-B14F-4D97-AF65-F5344CB8AC3E}">
        <p14:creationId xmlns:p14="http://schemas.microsoft.com/office/powerpoint/2010/main" val="1283368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B3FD0A5C-C96B-41F0-A933-D5DE65CF80FF}" type="slidenum">
              <a:rPr lang="en-US" altLang="zh-CN" smtClean="0">
                <a:latin typeface="Arial" charset="0"/>
              </a:rPr>
              <a:pPr eaLnBrk="1" hangingPunct="1"/>
              <a:t>45</a:t>
            </a:fld>
            <a:endParaRPr lang="en-US" altLang="zh-CN">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299558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CB84E5E6-0EF0-4DCD-B752-3536D1EBABC2}" type="slidenum">
              <a:rPr lang="en-US" altLang="zh-CN" smtClean="0">
                <a:latin typeface="Arial" charset="0"/>
              </a:rPr>
              <a:pPr eaLnBrk="1" hangingPunct="1"/>
              <a:t>46</a:t>
            </a:fld>
            <a:endParaRPr lang="en-US" altLang="zh-CN">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zh-CN" b="1" dirty="0"/>
          </a:p>
        </p:txBody>
      </p:sp>
    </p:spTree>
    <p:extLst>
      <p:ext uri="{BB962C8B-B14F-4D97-AF65-F5344CB8AC3E}">
        <p14:creationId xmlns:p14="http://schemas.microsoft.com/office/powerpoint/2010/main" val="707368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E062842F-0E23-443E-9DD7-4A2DAFB99091}" type="slidenum">
              <a:rPr lang="en-US" altLang="zh-CN" smtClean="0">
                <a:latin typeface="Arial" charset="0"/>
              </a:rPr>
              <a:pPr eaLnBrk="1" hangingPunct="1"/>
              <a:t>48</a:t>
            </a:fld>
            <a:endParaRPr lang="en-US" altLang="zh-CN">
              <a:latin typeface="Arial" charset="0"/>
            </a:endParaRPr>
          </a:p>
        </p:txBody>
      </p:sp>
      <p:sp>
        <p:nvSpPr>
          <p:cNvPr id="148483"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p:txBody>
          <a:bodyPr/>
          <a:lstStyle/>
          <a:p>
            <a:pPr eaLnBrk="1" hangingPunct="1">
              <a:defRPr/>
            </a:pPr>
            <a:endParaRPr lang="zh-CN" altLang="en-US" dirty="0"/>
          </a:p>
        </p:txBody>
      </p:sp>
    </p:spTree>
    <p:extLst>
      <p:ext uri="{BB962C8B-B14F-4D97-AF65-F5344CB8AC3E}">
        <p14:creationId xmlns:p14="http://schemas.microsoft.com/office/powerpoint/2010/main" val="3238123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29613" y="9444385"/>
            <a:ext cx="2930039"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5" tIns="46493" rIns="92985" bIns="46493" anchor="b"/>
          <a:lstStyle>
            <a:lvl1pPr defTabSz="966788" eaLnBrk="0" hangingPunct="0">
              <a:defRPr>
                <a:solidFill>
                  <a:schemeClr val="tx1"/>
                </a:solidFill>
                <a:latin typeface="Verdana" pitchFamily="34" charset="0"/>
                <a:ea typeface="宋体" pitchFamily="2" charset="-122"/>
              </a:defRPr>
            </a:lvl1pPr>
            <a:lvl2pPr marL="742950" indent="-285750" defTabSz="966788" eaLnBrk="0" hangingPunct="0">
              <a:defRPr>
                <a:solidFill>
                  <a:schemeClr val="tx1"/>
                </a:solidFill>
                <a:latin typeface="Verdana" pitchFamily="34" charset="0"/>
                <a:ea typeface="宋体" pitchFamily="2" charset="-122"/>
              </a:defRPr>
            </a:lvl2pPr>
            <a:lvl3pPr marL="1143000" indent="-228600" defTabSz="966788" eaLnBrk="0" hangingPunct="0">
              <a:defRPr>
                <a:solidFill>
                  <a:schemeClr val="tx1"/>
                </a:solidFill>
                <a:latin typeface="Verdana" pitchFamily="34" charset="0"/>
                <a:ea typeface="宋体" pitchFamily="2" charset="-122"/>
              </a:defRPr>
            </a:lvl3pPr>
            <a:lvl4pPr marL="1600200" indent="-228600" defTabSz="966788" eaLnBrk="0" hangingPunct="0">
              <a:defRPr>
                <a:solidFill>
                  <a:schemeClr val="tx1"/>
                </a:solidFill>
                <a:latin typeface="Verdana" pitchFamily="34" charset="0"/>
                <a:ea typeface="宋体" pitchFamily="2" charset="-122"/>
              </a:defRPr>
            </a:lvl4pPr>
            <a:lvl5pPr marL="2057400" indent="-228600" defTabSz="966788" eaLnBrk="0" hangingPunct="0">
              <a:defRPr>
                <a:solidFill>
                  <a:schemeClr val="tx1"/>
                </a:solidFill>
                <a:latin typeface="Verdana" pitchFamily="34" charset="0"/>
                <a:ea typeface="宋体" pitchFamily="2" charset="-122"/>
              </a:defRPr>
            </a:lvl5pPr>
            <a:lvl6pPr marL="2514600" indent="-228600" defTabSz="966788"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defTabSz="966788"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defTabSz="966788"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defTabSz="966788" eaLnBrk="0" fontAlgn="base" hangingPunct="0">
              <a:spcBef>
                <a:spcPct val="0"/>
              </a:spcBef>
              <a:spcAft>
                <a:spcPct val="0"/>
              </a:spcAft>
              <a:defRPr>
                <a:solidFill>
                  <a:schemeClr val="tx1"/>
                </a:solidFill>
                <a:latin typeface="Verdana" pitchFamily="34" charset="0"/>
                <a:ea typeface="宋体" pitchFamily="2" charset="-122"/>
              </a:defRPr>
            </a:lvl9pPr>
          </a:lstStyle>
          <a:p>
            <a:pPr algn="r" eaLnBrk="1" hangingPunct="1"/>
            <a:fld id="{C31C9D75-1229-4973-A7E6-CCB314F906E9}" type="slidenum">
              <a:rPr lang="en-US" altLang="zh-CN" sz="1300">
                <a:latin typeface="Arial" charset="0"/>
              </a:rPr>
              <a:pPr algn="r" eaLnBrk="1" hangingPunct="1"/>
              <a:t>49</a:t>
            </a:fld>
            <a:endParaRPr lang="en-US" altLang="zh-CN" sz="13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423245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pPr lvl="2" eaLnBrk="1" hangingPunct="1"/>
            <a:endParaRPr lang="zh-CN" altLang="en-US" b="1" dirty="0"/>
          </a:p>
        </p:txBody>
      </p:sp>
    </p:spTree>
    <p:extLst>
      <p:ext uri="{BB962C8B-B14F-4D97-AF65-F5344CB8AC3E}">
        <p14:creationId xmlns:p14="http://schemas.microsoft.com/office/powerpoint/2010/main" val="32429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29613" y="9444385"/>
            <a:ext cx="2930039"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5" tIns="46493" rIns="92985" bIns="46493" anchor="b"/>
          <a:lstStyle>
            <a:lvl1pPr defTabSz="966788" eaLnBrk="0" hangingPunct="0">
              <a:defRPr>
                <a:solidFill>
                  <a:schemeClr val="tx1"/>
                </a:solidFill>
                <a:latin typeface="Verdana" pitchFamily="34" charset="0"/>
                <a:ea typeface="宋体" pitchFamily="2" charset="-122"/>
              </a:defRPr>
            </a:lvl1pPr>
            <a:lvl2pPr marL="742950" indent="-285750" defTabSz="966788" eaLnBrk="0" hangingPunct="0">
              <a:defRPr>
                <a:solidFill>
                  <a:schemeClr val="tx1"/>
                </a:solidFill>
                <a:latin typeface="Verdana" pitchFamily="34" charset="0"/>
                <a:ea typeface="宋体" pitchFamily="2" charset="-122"/>
              </a:defRPr>
            </a:lvl2pPr>
            <a:lvl3pPr marL="1143000" indent="-228600" defTabSz="966788" eaLnBrk="0" hangingPunct="0">
              <a:defRPr>
                <a:solidFill>
                  <a:schemeClr val="tx1"/>
                </a:solidFill>
                <a:latin typeface="Verdana" pitchFamily="34" charset="0"/>
                <a:ea typeface="宋体" pitchFamily="2" charset="-122"/>
              </a:defRPr>
            </a:lvl3pPr>
            <a:lvl4pPr marL="1600200" indent="-228600" defTabSz="966788" eaLnBrk="0" hangingPunct="0">
              <a:defRPr>
                <a:solidFill>
                  <a:schemeClr val="tx1"/>
                </a:solidFill>
                <a:latin typeface="Verdana" pitchFamily="34" charset="0"/>
                <a:ea typeface="宋体" pitchFamily="2" charset="-122"/>
              </a:defRPr>
            </a:lvl4pPr>
            <a:lvl5pPr marL="2057400" indent="-228600" defTabSz="966788" eaLnBrk="0" hangingPunct="0">
              <a:defRPr>
                <a:solidFill>
                  <a:schemeClr val="tx1"/>
                </a:solidFill>
                <a:latin typeface="Verdana" pitchFamily="34" charset="0"/>
                <a:ea typeface="宋体" pitchFamily="2" charset="-122"/>
              </a:defRPr>
            </a:lvl5pPr>
            <a:lvl6pPr marL="2514600" indent="-228600" defTabSz="966788"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defTabSz="966788"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defTabSz="966788"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defTabSz="966788" eaLnBrk="0" fontAlgn="base" hangingPunct="0">
              <a:spcBef>
                <a:spcPct val="0"/>
              </a:spcBef>
              <a:spcAft>
                <a:spcPct val="0"/>
              </a:spcAft>
              <a:defRPr>
                <a:solidFill>
                  <a:schemeClr val="tx1"/>
                </a:solidFill>
                <a:latin typeface="Verdana" pitchFamily="34" charset="0"/>
                <a:ea typeface="宋体" pitchFamily="2" charset="-122"/>
              </a:defRPr>
            </a:lvl9pPr>
          </a:lstStyle>
          <a:p>
            <a:pPr algn="r" eaLnBrk="1" hangingPunct="1"/>
            <a:fld id="{0CBE991A-9D6E-4BEB-97DD-05C9636CD15E}" type="slidenum">
              <a:rPr lang="en-US" altLang="zh-CN" sz="1300">
                <a:latin typeface="Arial" charset="0"/>
              </a:rPr>
              <a:pPr algn="r" eaLnBrk="1" hangingPunct="1"/>
              <a:t>50</a:t>
            </a:fld>
            <a:endParaRPr lang="en-US" altLang="zh-CN" sz="1300">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zh-CN"/>
          </a:p>
        </p:txBody>
      </p:sp>
    </p:spTree>
    <p:extLst>
      <p:ext uri="{BB962C8B-B14F-4D97-AF65-F5344CB8AC3E}">
        <p14:creationId xmlns:p14="http://schemas.microsoft.com/office/powerpoint/2010/main" val="2077925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29613" y="9444385"/>
            <a:ext cx="2930039" cy="4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5" tIns="46493" rIns="92985" bIns="46493" anchor="b"/>
          <a:lstStyle>
            <a:lvl1pPr defTabSz="966788" eaLnBrk="0" hangingPunct="0">
              <a:defRPr>
                <a:solidFill>
                  <a:schemeClr val="tx1"/>
                </a:solidFill>
                <a:latin typeface="Verdana" pitchFamily="34" charset="0"/>
                <a:ea typeface="宋体" pitchFamily="2" charset="-122"/>
              </a:defRPr>
            </a:lvl1pPr>
            <a:lvl2pPr marL="742950" indent="-285750" defTabSz="966788" eaLnBrk="0" hangingPunct="0">
              <a:defRPr>
                <a:solidFill>
                  <a:schemeClr val="tx1"/>
                </a:solidFill>
                <a:latin typeface="Verdana" pitchFamily="34" charset="0"/>
                <a:ea typeface="宋体" pitchFamily="2" charset="-122"/>
              </a:defRPr>
            </a:lvl2pPr>
            <a:lvl3pPr marL="1143000" indent="-228600" defTabSz="966788" eaLnBrk="0" hangingPunct="0">
              <a:defRPr>
                <a:solidFill>
                  <a:schemeClr val="tx1"/>
                </a:solidFill>
                <a:latin typeface="Verdana" pitchFamily="34" charset="0"/>
                <a:ea typeface="宋体" pitchFamily="2" charset="-122"/>
              </a:defRPr>
            </a:lvl3pPr>
            <a:lvl4pPr marL="1600200" indent="-228600" defTabSz="966788" eaLnBrk="0" hangingPunct="0">
              <a:defRPr>
                <a:solidFill>
                  <a:schemeClr val="tx1"/>
                </a:solidFill>
                <a:latin typeface="Verdana" pitchFamily="34" charset="0"/>
                <a:ea typeface="宋体" pitchFamily="2" charset="-122"/>
              </a:defRPr>
            </a:lvl4pPr>
            <a:lvl5pPr marL="2057400" indent="-228600" defTabSz="966788" eaLnBrk="0" hangingPunct="0">
              <a:defRPr>
                <a:solidFill>
                  <a:schemeClr val="tx1"/>
                </a:solidFill>
                <a:latin typeface="Verdana" pitchFamily="34" charset="0"/>
                <a:ea typeface="宋体" pitchFamily="2" charset="-122"/>
              </a:defRPr>
            </a:lvl5pPr>
            <a:lvl6pPr marL="2514600" indent="-228600" defTabSz="966788"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defTabSz="966788"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defTabSz="966788"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defTabSz="966788" eaLnBrk="0" fontAlgn="base" hangingPunct="0">
              <a:spcBef>
                <a:spcPct val="0"/>
              </a:spcBef>
              <a:spcAft>
                <a:spcPct val="0"/>
              </a:spcAft>
              <a:defRPr>
                <a:solidFill>
                  <a:schemeClr val="tx1"/>
                </a:solidFill>
                <a:latin typeface="Verdana" pitchFamily="34" charset="0"/>
                <a:ea typeface="宋体" pitchFamily="2" charset="-122"/>
              </a:defRPr>
            </a:lvl9pPr>
          </a:lstStyle>
          <a:p>
            <a:pPr algn="r" eaLnBrk="1" hangingPunct="1"/>
            <a:fld id="{4B564318-11E4-46FF-8D03-46F66FD23099}" type="slidenum">
              <a:rPr lang="en-US" altLang="zh-CN" sz="1300">
                <a:latin typeface="Arial" charset="0"/>
              </a:rPr>
              <a:pPr algn="r" eaLnBrk="1" hangingPunct="1"/>
              <a:t>51</a:t>
            </a:fld>
            <a:endParaRPr lang="en-US" altLang="zh-CN" sz="13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527934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09095377-D3A5-4C27-8589-4819FF878DE5}" type="slidenum">
              <a:rPr lang="en-US" altLang="zh-CN" smtClean="0">
                <a:latin typeface="Arial" charset="0"/>
              </a:rPr>
              <a:pPr eaLnBrk="1" hangingPunct="1"/>
              <a:t>52</a:t>
            </a:fld>
            <a:endParaRPr lang="en-US" altLang="zh-CN">
              <a:latin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893120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B123458F-096C-4C23-86B6-5C6DE0FE0FC3}" type="slidenum">
              <a:rPr lang="en-US" altLang="zh-CN" smtClean="0">
                <a:latin typeface="Arial" charset="0"/>
              </a:rPr>
              <a:pPr eaLnBrk="1" hangingPunct="1"/>
              <a:t>53</a:t>
            </a:fld>
            <a:endParaRPr lang="en-US" altLang="zh-CN">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zh-CN" altLang="en-US" sz="1300" dirty="0"/>
          </a:p>
        </p:txBody>
      </p:sp>
    </p:spTree>
    <p:extLst>
      <p:ext uri="{BB962C8B-B14F-4D97-AF65-F5344CB8AC3E}">
        <p14:creationId xmlns:p14="http://schemas.microsoft.com/office/powerpoint/2010/main" val="3779959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6D73AE51-D574-4EA3-83B3-9E77707EE5E6}" type="slidenum">
              <a:rPr lang="en-US" altLang="zh-CN" smtClean="0">
                <a:latin typeface="Arial" charset="0"/>
              </a:rPr>
              <a:pPr eaLnBrk="1" hangingPunct="1"/>
              <a:t>54</a:t>
            </a:fld>
            <a:endParaRPr lang="en-US" altLang="zh-CN">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2450353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zh-CN" altLang="en-US" dirty="0"/>
          </a:p>
        </p:txBody>
      </p:sp>
    </p:spTree>
    <p:extLst>
      <p:ext uri="{BB962C8B-B14F-4D97-AF65-F5344CB8AC3E}">
        <p14:creationId xmlns:p14="http://schemas.microsoft.com/office/powerpoint/2010/main" val="3264897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91991AFA-8763-42D4-885B-F7FD40F81AD0}" type="slidenum">
              <a:rPr lang="en-US" altLang="zh-CN" smtClean="0">
                <a:latin typeface="Arial" charset="0"/>
              </a:rPr>
              <a:pPr eaLnBrk="1" hangingPunct="1"/>
              <a:t>56</a:t>
            </a:fld>
            <a:endParaRPr lang="en-US" altLang="zh-CN">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zh-CN" altLang="en-US" b="1" dirty="0"/>
          </a:p>
        </p:txBody>
      </p:sp>
    </p:spTree>
    <p:extLst>
      <p:ext uri="{BB962C8B-B14F-4D97-AF65-F5344CB8AC3E}">
        <p14:creationId xmlns:p14="http://schemas.microsoft.com/office/powerpoint/2010/main" val="3273900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3A86645B-A0B4-4DFF-939D-FA4005F175F7}" type="slidenum">
              <a:rPr lang="en-US" altLang="zh-CN" smtClean="0">
                <a:latin typeface="Arial" charset="0"/>
              </a:rPr>
              <a:pPr eaLnBrk="1" hangingPunct="1"/>
              <a:t>57</a:t>
            </a:fld>
            <a:endParaRPr lang="en-US" altLang="zh-CN">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1757573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zh-CN" altLang="en-US" b="1" dirty="0">
              <a:solidFill>
                <a:srgbClr val="FF0000"/>
              </a:solidFill>
            </a:endParaRPr>
          </a:p>
        </p:txBody>
      </p:sp>
    </p:spTree>
    <p:extLst>
      <p:ext uri="{BB962C8B-B14F-4D97-AF65-F5344CB8AC3E}">
        <p14:creationId xmlns:p14="http://schemas.microsoft.com/office/powerpoint/2010/main" val="2390419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31597" eaLnBrk="0" hangingPunct="0">
              <a:defRPr>
                <a:solidFill>
                  <a:schemeClr val="tx1"/>
                </a:solidFill>
                <a:latin typeface="Verdana" pitchFamily="34" charset="0"/>
                <a:ea typeface="宋体" pitchFamily="2" charset="-122"/>
              </a:defRPr>
            </a:lvl1pPr>
            <a:lvl2pPr marL="715907" indent="-275349" defTabSz="931597" eaLnBrk="0" hangingPunct="0">
              <a:defRPr>
                <a:solidFill>
                  <a:schemeClr val="tx1"/>
                </a:solidFill>
                <a:latin typeface="Verdana" pitchFamily="34" charset="0"/>
                <a:ea typeface="宋体" pitchFamily="2" charset="-122"/>
              </a:defRPr>
            </a:lvl2pPr>
            <a:lvl3pPr marL="1101395" indent="-220279" defTabSz="931597" eaLnBrk="0" hangingPunct="0">
              <a:defRPr>
                <a:solidFill>
                  <a:schemeClr val="tx1"/>
                </a:solidFill>
                <a:latin typeface="Verdana" pitchFamily="34" charset="0"/>
                <a:ea typeface="宋体" pitchFamily="2" charset="-122"/>
              </a:defRPr>
            </a:lvl3pPr>
            <a:lvl4pPr marL="1541953" indent="-220279" defTabSz="931597" eaLnBrk="0" hangingPunct="0">
              <a:defRPr>
                <a:solidFill>
                  <a:schemeClr val="tx1"/>
                </a:solidFill>
                <a:latin typeface="Verdana" pitchFamily="34" charset="0"/>
                <a:ea typeface="宋体" pitchFamily="2" charset="-122"/>
              </a:defRPr>
            </a:lvl4pPr>
            <a:lvl5pPr marL="1982511" indent="-220279" defTabSz="931597" eaLnBrk="0" hangingPunct="0">
              <a:defRPr>
                <a:solidFill>
                  <a:schemeClr val="tx1"/>
                </a:solidFill>
                <a:latin typeface="Verdana" pitchFamily="34" charset="0"/>
                <a:ea typeface="宋体" pitchFamily="2" charset="-122"/>
              </a:defRPr>
            </a:lvl5pPr>
            <a:lvl6pPr marL="2423069" indent="-220279" defTabSz="93159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159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159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159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B7250B3A-01F2-4A31-8433-2AFAAC81AE6D}" type="slidenum">
              <a:rPr lang="en-US" altLang="zh-CN" smtClean="0">
                <a:latin typeface="Arial" charset="0"/>
              </a:rPr>
              <a:pPr eaLnBrk="1" hangingPunct="1"/>
              <a:t>59</a:t>
            </a:fld>
            <a:endParaRPr lang="en-US" altLang="zh-CN">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207146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pPr lvl="2" eaLnBrk="1" hangingPunct="1"/>
            <a:endParaRPr lang="zh-CN" altLang="en-US" b="1" dirty="0"/>
          </a:p>
        </p:txBody>
      </p:sp>
    </p:spTree>
    <p:extLst>
      <p:ext uri="{BB962C8B-B14F-4D97-AF65-F5344CB8AC3E}">
        <p14:creationId xmlns:p14="http://schemas.microsoft.com/office/powerpoint/2010/main" val="731691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895350" y="744538"/>
            <a:ext cx="4972050" cy="3730625"/>
          </a:xfrm>
          <a:ln/>
        </p:spPr>
      </p:sp>
      <p:sp>
        <p:nvSpPr>
          <p:cNvPr id="162819" name="Rectangle 3"/>
          <p:cNvSpPr>
            <a:spLocks noGrp="1" noChangeArrowheads="1"/>
          </p:cNvSpPr>
          <p:nvPr>
            <p:ph type="body" idx="1"/>
          </p:nvPr>
        </p:nvSpPr>
        <p:spPr>
          <a:xfrm>
            <a:off x="675815" y="4723735"/>
            <a:ext cx="5409535" cy="4473899"/>
          </a:xfrm>
          <a:noFill/>
        </p:spPr>
        <p:txBody>
          <a:bodyPr/>
          <a:lstStyle/>
          <a:p>
            <a:endParaRPr lang="zh-CN" altLang="en-US" dirty="0"/>
          </a:p>
        </p:txBody>
      </p:sp>
    </p:spTree>
    <p:extLst>
      <p:ext uri="{BB962C8B-B14F-4D97-AF65-F5344CB8AC3E}">
        <p14:creationId xmlns:p14="http://schemas.microsoft.com/office/powerpoint/2010/main" val="942345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895350" y="744538"/>
            <a:ext cx="4972050" cy="3730625"/>
          </a:xfrm>
          <a:ln/>
        </p:spPr>
      </p:sp>
      <p:sp>
        <p:nvSpPr>
          <p:cNvPr id="163843" name="Rectangle 3"/>
          <p:cNvSpPr>
            <a:spLocks noGrp="1" noChangeArrowheads="1"/>
          </p:cNvSpPr>
          <p:nvPr>
            <p:ph type="body" idx="1"/>
          </p:nvPr>
        </p:nvSpPr>
        <p:spPr>
          <a:xfrm>
            <a:off x="675815" y="4723735"/>
            <a:ext cx="5409535" cy="4473899"/>
          </a:xfrm>
          <a:noFill/>
        </p:spPr>
        <p:txBody>
          <a:bodyPr/>
          <a:lstStyle/>
          <a:p>
            <a:pPr lvl="2" eaLnBrk="1" hangingPunct="1"/>
            <a:endParaRPr lang="zh-CN" altLang="en-US" dirty="0"/>
          </a:p>
          <a:p>
            <a:endParaRPr lang="zh-CN" altLang="en-US" dirty="0"/>
          </a:p>
        </p:txBody>
      </p:sp>
    </p:spTree>
    <p:extLst>
      <p:ext uri="{BB962C8B-B14F-4D97-AF65-F5344CB8AC3E}">
        <p14:creationId xmlns:p14="http://schemas.microsoft.com/office/powerpoint/2010/main" val="2816715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895350" y="744538"/>
            <a:ext cx="4972050" cy="3730625"/>
          </a:xfrm>
          <a:ln/>
        </p:spPr>
      </p:sp>
      <p:sp>
        <p:nvSpPr>
          <p:cNvPr id="164867" name="Rectangle 3"/>
          <p:cNvSpPr>
            <a:spLocks noGrp="1" noChangeArrowheads="1"/>
          </p:cNvSpPr>
          <p:nvPr>
            <p:ph type="body" idx="1"/>
          </p:nvPr>
        </p:nvSpPr>
        <p:spPr>
          <a:xfrm>
            <a:off x="675815" y="4723735"/>
            <a:ext cx="5409535" cy="4473899"/>
          </a:xfrm>
          <a:noFill/>
        </p:spPr>
        <p:txBody>
          <a:bodyPr/>
          <a:lstStyle/>
          <a:p>
            <a:endParaRPr lang="zh-CN" altLang="en-US"/>
          </a:p>
        </p:txBody>
      </p:sp>
    </p:spTree>
    <p:extLst>
      <p:ext uri="{BB962C8B-B14F-4D97-AF65-F5344CB8AC3E}">
        <p14:creationId xmlns:p14="http://schemas.microsoft.com/office/powerpoint/2010/main" val="3045634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895350" y="744538"/>
            <a:ext cx="4972050" cy="3730625"/>
          </a:xfrm>
          <a:ln/>
        </p:spPr>
      </p:sp>
      <p:sp>
        <p:nvSpPr>
          <p:cNvPr id="165891" name="Rectangle 3"/>
          <p:cNvSpPr>
            <a:spLocks noGrp="1" noChangeArrowheads="1"/>
          </p:cNvSpPr>
          <p:nvPr>
            <p:ph type="body" idx="1"/>
          </p:nvPr>
        </p:nvSpPr>
        <p:spPr>
          <a:xfrm>
            <a:off x="675815" y="4723735"/>
            <a:ext cx="5409535" cy="4473899"/>
          </a:xfrm>
          <a:noFill/>
        </p:spPr>
        <p:txBody>
          <a:bodyPr/>
          <a:lstStyle/>
          <a:p>
            <a:endParaRPr lang="zh-CN" altLang="en-US" dirty="0"/>
          </a:p>
        </p:txBody>
      </p:sp>
    </p:spTree>
    <p:extLst>
      <p:ext uri="{BB962C8B-B14F-4D97-AF65-F5344CB8AC3E}">
        <p14:creationId xmlns:p14="http://schemas.microsoft.com/office/powerpoint/2010/main" val="685268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895350" y="744538"/>
            <a:ext cx="4972050" cy="3730625"/>
          </a:xfrm>
          <a:ln/>
        </p:spPr>
      </p:sp>
      <p:sp>
        <p:nvSpPr>
          <p:cNvPr id="172035" name="Rectangle 3"/>
          <p:cNvSpPr>
            <a:spLocks noGrp="1" noChangeArrowheads="1"/>
          </p:cNvSpPr>
          <p:nvPr>
            <p:ph type="body" idx="1"/>
          </p:nvPr>
        </p:nvSpPr>
        <p:spPr>
          <a:xfrm>
            <a:off x="675815" y="4723735"/>
            <a:ext cx="5409535" cy="4473899"/>
          </a:xfrm>
          <a:noFill/>
        </p:spPr>
        <p:txBody>
          <a:bodyPr/>
          <a:lstStyle/>
          <a:p>
            <a:endParaRPr lang="zh-CN" altLang="en-US" dirty="0"/>
          </a:p>
        </p:txBody>
      </p:sp>
    </p:spTree>
    <p:extLst>
      <p:ext uri="{BB962C8B-B14F-4D97-AF65-F5344CB8AC3E}">
        <p14:creationId xmlns:p14="http://schemas.microsoft.com/office/powerpoint/2010/main" val="121845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zh-CN" dirty="0"/>
          </a:p>
        </p:txBody>
      </p:sp>
    </p:spTree>
    <p:extLst>
      <p:ext uri="{BB962C8B-B14F-4D97-AF65-F5344CB8AC3E}">
        <p14:creationId xmlns:p14="http://schemas.microsoft.com/office/powerpoint/2010/main" val="1205334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067" eaLnBrk="0" hangingPunct="0">
              <a:defRPr>
                <a:solidFill>
                  <a:schemeClr val="tx1"/>
                </a:solidFill>
                <a:latin typeface="Verdana" pitchFamily="34" charset="0"/>
                <a:ea typeface="宋体" pitchFamily="2" charset="-122"/>
              </a:defRPr>
            </a:lvl1pPr>
            <a:lvl2pPr marL="715907" indent="-275349" defTabSz="930067" eaLnBrk="0" hangingPunct="0">
              <a:defRPr>
                <a:solidFill>
                  <a:schemeClr val="tx1"/>
                </a:solidFill>
                <a:latin typeface="Verdana" pitchFamily="34" charset="0"/>
                <a:ea typeface="宋体" pitchFamily="2" charset="-122"/>
              </a:defRPr>
            </a:lvl2pPr>
            <a:lvl3pPr marL="1101395" indent="-220279" defTabSz="930067" eaLnBrk="0" hangingPunct="0">
              <a:defRPr>
                <a:solidFill>
                  <a:schemeClr val="tx1"/>
                </a:solidFill>
                <a:latin typeface="Verdana" pitchFamily="34" charset="0"/>
                <a:ea typeface="宋体" pitchFamily="2" charset="-122"/>
              </a:defRPr>
            </a:lvl3pPr>
            <a:lvl4pPr marL="1541953" indent="-220279" defTabSz="930067" eaLnBrk="0" hangingPunct="0">
              <a:defRPr>
                <a:solidFill>
                  <a:schemeClr val="tx1"/>
                </a:solidFill>
                <a:latin typeface="Verdana" pitchFamily="34" charset="0"/>
                <a:ea typeface="宋体" pitchFamily="2" charset="-122"/>
              </a:defRPr>
            </a:lvl4pPr>
            <a:lvl5pPr marL="1982511" indent="-220279" defTabSz="930067" eaLnBrk="0" hangingPunct="0">
              <a:defRPr>
                <a:solidFill>
                  <a:schemeClr val="tx1"/>
                </a:solidFill>
                <a:latin typeface="Verdana" pitchFamily="34" charset="0"/>
                <a:ea typeface="宋体" pitchFamily="2" charset="-122"/>
              </a:defRPr>
            </a:lvl5pPr>
            <a:lvl6pPr marL="2423069" indent="-220279" defTabSz="93006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006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006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006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AF6FABDE-8E2B-49D2-9227-1757C70FC05F}" type="slidenum">
              <a:rPr lang="en-US" altLang="zh-CN" smtClean="0">
                <a:latin typeface="Arial" charset="0"/>
              </a:rPr>
              <a:pPr eaLnBrk="1" hangingPunct="1"/>
              <a:t>69</a:t>
            </a:fld>
            <a:endParaRPr lang="en-US" altLang="zh-CN">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4147377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E2CDDF-6088-4E44-8284-C477399CC2A2}" type="slidenum">
              <a:rPr lang="en-US" altLang="zh-CN" smtClean="0"/>
              <a:pPr>
                <a:defRPr/>
              </a:pPr>
              <a:t>73</a:t>
            </a:fld>
            <a:endParaRPr lang="en-US" altLang="zh-CN"/>
          </a:p>
        </p:txBody>
      </p:sp>
    </p:spTree>
    <p:extLst>
      <p:ext uri="{BB962C8B-B14F-4D97-AF65-F5344CB8AC3E}">
        <p14:creationId xmlns:p14="http://schemas.microsoft.com/office/powerpoint/2010/main" val="3190808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067" eaLnBrk="0" hangingPunct="0">
              <a:defRPr>
                <a:solidFill>
                  <a:schemeClr val="tx1"/>
                </a:solidFill>
                <a:latin typeface="Verdana" pitchFamily="34" charset="0"/>
                <a:ea typeface="宋体" pitchFamily="2" charset="-122"/>
              </a:defRPr>
            </a:lvl1pPr>
            <a:lvl2pPr marL="715907" indent="-275349" defTabSz="930067" eaLnBrk="0" hangingPunct="0">
              <a:defRPr>
                <a:solidFill>
                  <a:schemeClr val="tx1"/>
                </a:solidFill>
                <a:latin typeface="Verdana" pitchFamily="34" charset="0"/>
                <a:ea typeface="宋体" pitchFamily="2" charset="-122"/>
              </a:defRPr>
            </a:lvl2pPr>
            <a:lvl3pPr marL="1101395" indent="-220279" defTabSz="930067" eaLnBrk="0" hangingPunct="0">
              <a:defRPr>
                <a:solidFill>
                  <a:schemeClr val="tx1"/>
                </a:solidFill>
                <a:latin typeface="Verdana" pitchFamily="34" charset="0"/>
                <a:ea typeface="宋体" pitchFamily="2" charset="-122"/>
              </a:defRPr>
            </a:lvl3pPr>
            <a:lvl4pPr marL="1541953" indent="-220279" defTabSz="930067" eaLnBrk="0" hangingPunct="0">
              <a:defRPr>
                <a:solidFill>
                  <a:schemeClr val="tx1"/>
                </a:solidFill>
                <a:latin typeface="Verdana" pitchFamily="34" charset="0"/>
                <a:ea typeface="宋体" pitchFamily="2" charset="-122"/>
              </a:defRPr>
            </a:lvl4pPr>
            <a:lvl5pPr marL="1982511" indent="-220279" defTabSz="930067" eaLnBrk="0" hangingPunct="0">
              <a:defRPr>
                <a:solidFill>
                  <a:schemeClr val="tx1"/>
                </a:solidFill>
                <a:latin typeface="Verdana" pitchFamily="34" charset="0"/>
                <a:ea typeface="宋体" pitchFamily="2" charset="-122"/>
              </a:defRPr>
            </a:lvl5pPr>
            <a:lvl6pPr marL="2423069" indent="-220279" defTabSz="93006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006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006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006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3BB92AE4-9DF1-4E52-B474-BEECA045FA5D}" type="slidenum">
              <a:rPr lang="en-US" altLang="zh-CN" smtClean="0">
                <a:latin typeface="Arial" charset="0"/>
              </a:rPr>
              <a:pPr eaLnBrk="1" hangingPunct="1"/>
              <a:t>75</a:t>
            </a:fld>
            <a:endParaRPr lang="en-US" altLang="zh-CN">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387861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067" eaLnBrk="0" hangingPunct="0">
              <a:defRPr>
                <a:solidFill>
                  <a:schemeClr val="tx1"/>
                </a:solidFill>
                <a:latin typeface="Verdana" pitchFamily="34" charset="0"/>
                <a:ea typeface="宋体" pitchFamily="2" charset="-122"/>
              </a:defRPr>
            </a:lvl1pPr>
            <a:lvl2pPr marL="715907" indent="-275349" defTabSz="930067" eaLnBrk="0" hangingPunct="0">
              <a:defRPr>
                <a:solidFill>
                  <a:schemeClr val="tx1"/>
                </a:solidFill>
                <a:latin typeface="Verdana" pitchFamily="34" charset="0"/>
                <a:ea typeface="宋体" pitchFamily="2" charset="-122"/>
              </a:defRPr>
            </a:lvl2pPr>
            <a:lvl3pPr marL="1101395" indent="-220279" defTabSz="930067" eaLnBrk="0" hangingPunct="0">
              <a:defRPr>
                <a:solidFill>
                  <a:schemeClr val="tx1"/>
                </a:solidFill>
                <a:latin typeface="Verdana" pitchFamily="34" charset="0"/>
                <a:ea typeface="宋体" pitchFamily="2" charset="-122"/>
              </a:defRPr>
            </a:lvl3pPr>
            <a:lvl4pPr marL="1541953" indent="-220279" defTabSz="930067" eaLnBrk="0" hangingPunct="0">
              <a:defRPr>
                <a:solidFill>
                  <a:schemeClr val="tx1"/>
                </a:solidFill>
                <a:latin typeface="Verdana" pitchFamily="34" charset="0"/>
                <a:ea typeface="宋体" pitchFamily="2" charset="-122"/>
              </a:defRPr>
            </a:lvl4pPr>
            <a:lvl5pPr marL="1982511" indent="-220279" defTabSz="930067" eaLnBrk="0" hangingPunct="0">
              <a:defRPr>
                <a:solidFill>
                  <a:schemeClr val="tx1"/>
                </a:solidFill>
                <a:latin typeface="Verdana" pitchFamily="34" charset="0"/>
                <a:ea typeface="宋体" pitchFamily="2" charset="-122"/>
              </a:defRPr>
            </a:lvl5pPr>
            <a:lvl6pPr marL="2423069" indent="-220279" defTabSz="93006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006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006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006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7993B5A9-839A-46BC-872A-ECF8BEA7DCBE}" type="slidenum">
              <a:rPr lang="en-US" altLang="zh-CN" smtClean="0">
                <a:latin typeface="Arial" charset="0"/>
              </a:rPr>
              <a:pPr eaLnBrk="1" hangingPunct="1"/>
              <a:t>76</a:t>
            </a:fld>
            <a:endParaRPr lang="en-US" altLang="zh-CN">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36642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pPr lvl="2" eaLnBrk="1" hangingPunct="1"/>
            <a:endParaRPr lang="zh-CN" altLang="en-US" b="1" dirty="0"/>
          </a:p>
        </p:txBody>
      </p:sp>
    </p:spTree>
    <p:extLst>
      <p:ext uri="{BB962C8B-B14F-4D97-AF65-F5344CB8AC3E}">
        <p14:creationId xmlns:p14="http://schemas.microsoft.com/office/powerpoint/2010/main" val="3433076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067" eaLnBrk="0" hangingPunct="0">
              <a:defRPr>
                <a:solidFill>
                  <a:schemeClr val="tx1"/>
                </a:solidFill>
                <a:latin typeface="Verdana" pitchFamily="34" charset="0"/>
                <a:ea typeface="宋体" pitchFamily="2" charset="-122"/>
              </a:defRPr>
            </a:lvl1pPr>
            <a:lvl2pPr marL="715907" indent="-275349" defTabSz="930067" eaLnBrk="0" hangingPunct="0">
              <a:defRPr>
                <a:solidFill>
                  <a:schemeClr val="tx1"/>
                </a:solidFill>
                <a:latin typeface="Verdana" pitchFamily="34" charset="0"/>
                <a:ea typeface="宋体" pitchFamily="2" charset="-122"/>
              </a:defRPr>
            </a:lvl2pPr>
            <a:lvl3pPr marL="1101395" indent="-220279" defTabSz="930067" eaLnBrk="0" hangingPunct="0">
              <a:defRPr>
                <a:solidFill>
                  <a:schemeClr val="tx1"/>
                </a:solidFill>
                <a:latin typeface="Verdana" pitchFamily="34" charset="0"/>
                <a:ea typeface="宋体" pitchFamily="2" charset="-122"/>
              </a:defRPr>
            </a:lvl3pPr>
            <a:lvl4pPr marL="1541953" indent="-220279" defTabSz="930067" eaLnBrk="0" hangingPunct="0">
              <a:defRPr>
                <a:solidFill>
                  <a:schemeClr val="tx1"/>
                </a:solidFill>
                <a:latin typeface="Verdana" pitchFamily="34" charset="0"/>
                <a:ea typeface="宋体" pitchFamily="2" charset="-122"/>
              </a:defRPr>
            </a:lvl4pPr>
            <a:lvl5pPr marL="1982511" indent="-220279" defTabSz="930067" eaLnBrk="0" hangingPunct="0">
              <a:defRPr>
                <a:solidFill>
                  <a:schemeClr val="tx1"/>
                </a:solidFill>
                <a:latin typeface="Verdana" pitchFamily="34" charset="0"/>
                <a:ea typeface="宋体" pitchFamily="2" charset="-122"/>
              </a:defRPr>
            </a:lvl5pPr>
            <a:lvl6pPr marL="2423069" indent="-220279" defTabSz="93006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006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006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006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28EE5A16-4358-4434-87C2-D8A9E0CE346C}" type="slidenum">
              <a:rPr lang="en-US" altLang="zh-CN" smtClean="0">
                <a:latin typeface="Arial" charset="0"/>
              </a:rPr>
              <a:pPr eaLnBrk="1" hangingPunct="1"/>
              <a:t>77</a:t>
            </a:fld>
            <a:endParaRPr lang="en-US" altLang="zh-CN">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2333143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067" eaLnBrk="0" hangingPunct="0">
              <a:defRPr>
                <a:solidFill>
                  <a:schemeClr val="tx1"/>
                </a:solidFill>
                <a:latin typeface="Verdana" pitchFamily="34" charset="0"/>
                <a:ea typeface="宋体" pitchFamily="2" charset="-122"/>
              </a:defRPr>
            </a:lvl1pPr>
            <a:lvl2pPr marL="715907" indent="-275349" defTabSz="930067" eaLnBrk="0" hangingPunct="0">
              <a:defRPr>
                <a:solidFill>
                  <a:schemeClr val="tx1"/>
                </a:solidFill>
                <a:latin typeface="Verdana" pitchFamily="34" charset="0"/>
                <a:ea typeface="宋体" pitchFamily="2" charset="-122"/>
              </a:defRPr>
            </a:lvl2pPr>
            <a:lvl3pPr marL="1101395" indent="-220279" defTabSz="930067" eaLnBrk="0" hangingPunct="0">
              <a:defRPr>
                <a:solidFill>
                  <a:schemeClr val="tx1"/>
                </a:solidFill>
                <a:latin typeface="Verdana" pitchFamily="34" charset="0"/>
                <a:ea typeface="宋体" pitchFamily="2" charset="-122"/>
              </a:defRPr>
            </a:lvl3pPr>
            <a:lvl4pPr marL="1541953" indent="-220279" defTabSz="930067" eaLnBrk="0" hangingPunct="0">
              <a:defRPr>
                <a:solidFill>
                  <a:schemeClr val="tx1"/>
                </a:solidFill>
                <a:latin typeface="Verdana" pitchFamily="34" charset="0"/>
                <a:ea typeface="宋体" pitchFamily="2" charset="-122"/>
              </a:defRPr>
            </a:lvl4pPr>
            <a:lvl5pPr marL="1982511" indent="-220279" defTabSz="930067" eaLnBrk="0" hangingPunct="0">
              <a:defRPr>
                <a:solidFill>
                  <a:schemeClr val="tx1"/>
                </a:solidFill>
                <a:latin typeface="Verdana" pitchFamily="34" charset="0"/>
                <a:ea typeface="宋体" pitchFamily="2" charset="-122"/>
              </a:defRPr>
            </a:lvl5pPr>
            <a:lvl6pPr marL="2423069" indent="-220279" defTabSz="930067" eaLnBrk="0" fontAlgn="base" hangingPunct="0">
              <a:spcBef>
                <a:spcPct val="0"/>
              </a:spcBef>
              <a:spcAft>
                <a:spcPct val="0"/>
              </a:spcAft>
              <a:defRPr>
                <a:solidFill>
                  <a:schemeClr val="tx1"/>
                </a:solidFill>
                <a:latin typeface="Verdana" pitchFamily="34" charset="0"/>
                <a:ea typeface="宋体" pitchFamily="2" charset="-122"/>
              </a:defRPr>
            </a:lvl6pPr>
            <a:lvl7pPr marL="2863626" indent="-220279" defTabSz="930067" eaLnBrk="0" fontAlgn="base" hangingPunct="0">
              <a:spcBef>
                <a:spcPct val="0"/>
              </a:spcBef>
              <a:spcAft>
                <a:spcPct val="0"/>
              </a:spcAft>
              <a:defRPr>
                <a:solidFill>
                  <a:schemeClr val="tx1"/>
                </a:solidFill>
                <a:latin typeface="Verdana" pitchFamily="34" charset="0"/>
                <a:ea typeface="宋体" pitchFamily="2" charset="-122"/>
              </a:defRPr>
            </a:lvl7pPr>
            <a:lvl8pPr marL="3304184" indent="-220279" defTabSz="930067" eaLnBrk="0" fontAlgn="base" hangingPunct="0">
              <a:spcBef>
                <a:spcPct val="0"/>
              </a:spcBef>
              <a:spcAft>
                <a:spcPct val="0"/>
              </a:spcAft>
              <a:defRPr>
                <a:solidFill>
                  <a:schemeClr val="tx1"/>
                </a:solidFill>
                <a:latin typeface="Verdana" pitchFamily="34" charset="0"/>
                <a:ea typeface="宋体" pitchFamily="2" charset="-122"/>
              </a:defRPr>
            </a:lvl8pPr>
            <a:lvl9pPr marL="3744742" indent="-220279" defTabSz="930067"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fld id="{28EE5A16-4358-4434-87C2-D8A9E0CE346C}" type="slidenum">
              <a:rPr lang="en-US" altLang="zh-CN" smtClean="0">
                <a:solidFill>
                  <a:srgbClr val="000000"/>
                </a:solidFill>
                <a:latin typeface="Arial" charset="0"/>
              </a:rPr>
              <a:pPr eaLnBrk="1" hangingPunct="1"/>
              <a:t>78</a:t>
            </a:fld>
            <a:endParaRPr lang="en-US" altLang="zh-CN">
              <a:solidFill>
                <a:srgbClr val="000000"/>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zh-CN" altLang="en-US" dirty="0"/>
          </a:p>
        </p:txBody>
      </p:sp>
    </p:spTree>
    <p:extLst>
      <p:ext uri="{BB962C8B-B14F-4D97-AF65-F5344CB8AC3E}">
        <p14:creationId xmlns:p14="http://schemas.microsoft.com/office/powerpoint/2010/main" val="1930887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用数学语言表示</a:t>
            </a:r>
          </a:p>
        </p:txBody>
      </p:sp>
      <p:sp>
        <p:nvSpPr>
          <p:cNvPr id="4" name="灯片编号占位符 3"/>
          <p:cNvSpPr>
            <a:spLocks noGrp="1"/>
          </p:cNvSpPr>
          <p:nvPr>
            <p:ph type="sldNum" sz="quarter" idx="10"/>
          </p:nvPr>
        </p:nvSpPr>
        <p:spPr/>
        <p:txBody>
          <a:bodyPr/>
          <a:lstStyle/>
          <a:p>
            <a:pPr>
              <a:defRPr/>
            </a:pPr>
            <a:fld id="{C3E2CDDF-6088-4E44-8284-C477399CC2A2}" type="slidenum">
              <a:rPr lang="en-US" altLang="zh-CN" smtClean="0"/>
              <a:pPr>
                <a:defRPr/>
              </a:pPr>
              <a:t>79</a:t>
            </a:fld>
            <a:endParaRPr lang="en-US" altLang="zh-CN"/>
          </a:p>
        </p:txBody>
      </p:sp>
    </p:spTree>
    <p:extLst>
      <p:ext uri="{BB962C8B-B14F-4D97-AF65-F5344CB8AC3E}">
        <p14:creationId xmlns:p14="http://schemas.microsoft.com/office/powerpoint/2010/main" val="2760485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E2CDDF-6088-4E44-8284-C477399CC2A2}" type="slidenum">
              <a:rPr lang="en-US" altLang="zh-CN" smtClean="0"/>
              <a:pPr>
                <a:defRPr/>
              </a:pPr>
              <a:t>81</a:t>
            </a:fld>
            <a:endParaRPr lang="en-US" altLang="zh-CN"/>
          </a:p>
        </p:txBody>
      </p:sp>
    </p:spTree>
    <p:extLst>
      <p:ext uri="{BB962C8B-B14F-4D97-AF65-F5344CB8AC3E}">
        <p14:creationId xmlns:p14="http://schemas.microsoft.com/office/powerpoint/2010/main" val="3361622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E2CDDF-6088-4E44-8284-C477399CC2A2}" type="slidenum">
              <a:rPr lang="en-US" altLang="zh-CN" smtClean="0">
                <a:solidFill>
                  <a:srgbClr val="000000"/>
                </a:solidFill>
              </a:rPr>
              <a:pPr>
                <a:defRPr/>
              </a:pPr>
              <a:t>82</a:t>
            </a:fld>
            <a:endParaRPr lang="en-US" altLang="zh-CN">
              <a:solidFill>
                <a:srgbClr val="000000"/>
              </a:solidFill>
            </a:endParaRPr>
          </a:p>
        </p:txBody>
      </p:sp>
    </p:spTree>
    <p:extLst>
      <p:ext uri="{BB962C8B-B14F-4D97-AF65-F5344CB8AC3E}">
        <p14:creationId xmlns:p14="http://schemas.microsoft.com/office/powerpoint/2010/main" val="14396782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E2CDDF-6088-4E44-8284-C477399CC2A2}" type="slidenum">
              <a:rPr lang="en-US" altLang="zh-CN" smtClean="0"/>
              <a:pPr>
                <a:defRPr/>
              </a:pPr>
              <a:t>83</a:t>
            </a:fld>
            <a:endParaRPr lang="en-US" altLang="zh-CN"/>
          </a:p>
        </p:txBody>
      </p:sp>
    </p:spTree>
    <p:extLst>
      <p:ext uri="{BB962C8B-B14F-4D97-AF65-F5344CB8AC3E}">
        <p14:creationId xmlns:p14="http://schemas.microsoft.com/office/powerpoint/2010/main" val="223894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27621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pPr eaLnBrk="1" hangingPunct="1"/>
            <a:endParaRPr lang="zh-CN" altLang="en-US" b="1" dirty="0"/>
          </a:p>
        </p:txBody>
      </p:sp>
    </p:spTree>
    <p:extLst>
      <p:ext uri="{BB962C8B-B14F-4D97-AF65-F5344CB8AC3E}">
        <p14:creationId xmlns:p14="http://schemas.microsoft.com/office/powerpoint/2010/main" val="295707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268093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pPr lvl="2" eaLnBrk="1" hangingPunct="1"/>
            <a:endParaRPr lang="zh-CN" altLang="en-US" dirty="0"/>
          </a:p>
        </p:txBody>
      </p:sp>
    </p:spTree>
    <p:extLst>
      <p:ext uri="{BB962C8B-B14F-4D97-AF65-F5344CB8AC3E}">
        <p14:creationId xmlns:p14="http://schemas.microsoft.com/office/powerpoint/2010/main" val="260767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5407"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a:t>单击此处编辑母版标题样式</a:t>
            </a:r>
          </a:p>
        </p:txBody>
      </p:sp>
      <p:sp>
        <p:nvSpPr>
          <p:cNvPr id="1540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a:t>单击此处编辑母版副标题样式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47" name="Rectangle 45"/>
          <p:cNvSpPr>
            <a:spLocks noGrp="1" noChangeArrowheads="1"/>
          </p:cNvSpPr>
          <p:nvPr>
            <p:ph type="ftr" sz="quarter" idx="11"/>
          </p:nvPr>
        </p:nvSpPr>
        <p:spPr/>
        <p:txBody>
          <a:bodyPr/>
          <a:lstStyle>
            <a:lvl1pPr>
              <a:defRPr/>
            </a:lvl1pPr>
          </a:lstStyle>
          <a:p>
            <a:pPr>
              <a:defRPr/>
            </a:pPr>
            <a:endParaRPr lang="en-US" altLang="zh-CN"/>
          </a:p>
        </p:txBody>
      </p:sp>
      <p:sp>
        <p:nvSpPr>
          <p:cNvPr id="48" name="Rectangle 46"/>
          <p:cNvSpPr>
            <a:spLocks noGrp="1" noChangeArrowheads="1"/>
          </p:cNvSpPr>
          <p:nvPr>
            <p:ph type="sldNum" sz="quarter" idx="12"/>
          </p:nvPr>
        </p:nvSpPr>
        <p:spPr/>
        <p:txBody>
          <a:bodyPr/>
          <a:lstStyle>
            <a:lvl1pPr>
              <a:defRPr/>
            </a:lvl1pPr>
          </a:lstStyle>
          <a:p>
            <a:pPr>
              <a:defRPr/>
            </a:pPr>
            <a:fld id="{4FA2F536-17DB-40D3-B6BE-C4E6080F1C6A}" type="slidenum">
              <a:rPr lang="en-US" altLang="zh-CN"/>
              <a:pPr>
                <a:defRPr/>
              </a:pPr>
              <a:t>‹#›</a:t>
            </a:fld>
            <a:endParaRPr lang="en-US" altLang="zh-CN"/>
          </a:p>
        </p:txBody>
      </p:sp>
    </p:spTree>
    <p:extLst>
      <p:ext uri="{BB962C8B-B14F-4D97-AF65-F5344CB8AC3E}">
        <p14:creationId xmlns:p14="http://schemas.microsoft.com/office/powerpoint/2010/main" val="358634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658D26B-D5A8-454B-97AE-881488365030}" type="slidenum">
              <a:rPr lang="en-US" altLang="zh-CN"/>
              <a:pPr>
                <a:defRPr/>
              </a:pPr>
              <a:t>‹#›</a:t>
            </a:fld>
            <a:endParaRPr lang="en-US" altLang="zh-CN"/>
          </a:p>
        </p:txBody>
      </p:sp>
    </p:spTree>
    <p:extLst>
      <p:ext uri="{BB962C8B-B14F-4D97-AF65-F5344CB8AC3E}">
        <p14:creationId xmlns:p14="http://schemas.microsoft.com/office/powerpoint/2010/main" val="160847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2AB7BCD3-64DF-4DA5-996D-D6E7389F1E83}" type="slidenum">
              <a:rPr lang="en-US" altLang="zh-CN"/>
              <a:pPr>
                <a:defRPr/>
              </a:pPr>
              <a:t>‹#›</a:t>
            </a:fld>
            <a:endParaRPr lang="en-US" altLang="zh-CN"/>
          </a:p>
        </p:txBody>
      </p:sp>
    </p:spTree>
    <p:extLst>
      <p:ext uri="{BB962C8B-B14F-4D97-AF65-F5344CB8AC3E}">
        <p14:creationId xmlns:p14="http://schemas.microsoft.com/office/powerpoint/2010/main" val="171326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3BC34CDA-B7CA-44E8-BA82-5E60E4E4F889}" type="slidenum">
              <a:rPr lang="en-US" altLang="zh-CN"/>
              <a:pPr>
                <a:defRPr/>
              </a:pPr>
              <a:t>‹#›</a:t>
            </a:fld>
            <a:endParaRPr lang="en-US" altLang="zh-CN"/>
          </a:p>
        </p:txBody>
      </p:sp>
    </p:spTree>
    <p:extLst>
      <p:ext uri="{BB962C8B-B14F-4D97-AF65-F5344CB8AC3E}">
        <p14:creationId xmlns:p14="http://schemas.microsoft.com/office/powerpoint/2010/main" val="388617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quarter" idx="1"/>
          </p:nvPr>
        </p:nvSpPr>
        <p:spPr>
          <a:xfrm>
            <a:off x="457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C5B8D621-4246-4E5C-9643-6E25C3E1BFC6}" type="slidenum">
              <a:rPr lang="en-US" altLang="zh-CN"/>
              <a:pPr>
                <a:defRPr/>
              </a:pPr>
              <a:t>‹#›</a:t>
            </a:fld>
            <a:endParaRPr lang="en-US" altLang="zh-CN"/>
          </a:p>
        </p:txBody>
      </p:sp>
    </p:spTree>
    <p:extLst>
      <p:ext uri="{BB962C8B-B14F-4D97-AF65-F5344CB8AC3E}">
        <p14:creationId xmlns:p14="http://schemas.microsoft.com/office/powerpoint/2010/main" val="62786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98E538B-F598-48DE-AD05-8E8837DFD4EE}" type="slidenum">
              <a:rPr lang="en-US" altLang="zh-CN"/>
              <a:pPr>
                <a:defRPr/>
              </a:pPr>
              <a:t>‹#›</a:t>
            </a:fld>
            <a:endParaRPr lang="en-US" altLang="zh-CN"/>
          </a:p>
        </p:txBody>
      </p:sp>
    </p:spTree>
    <p:extLst>
      <p:ext uri="{BB962C8B-B14F-4D97-AF65-F5344CB8AC3E}">
        <p14:creationId xmlns:p14="http://schemas.microsoft.com/office/powerpoint/2010/main" val="10773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A3FB0F1C-BEB9-479B-BEB2-F07BFEEA6C36}" type="slidenum">
              <a:rPr lang="en-US" altLang="zh-CN"/>
              <a:pPr>
                <a:defRPr/>
              </a:pPr>
              <a:t>‹#›</a:t>
            </a:fld>
            <a:endParaRPr lang="en-US" altLang="zh-CN"/>
          </a:p>
        </p:txBody>
      </p:sp>
    </p:spTree>
    <p:extLst>
      <p:ext uri="{BB962C8B-B14F-4D97-AF65-F5344CB8AC3E}">
        <p14:creationId xmlns:p14="http://schemas.microsoft.com/office/powerpoint/2010/main" val="337059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456113"/>
          </a:xfrm>
        </p:spPr>
        <p:txBody>
          <a:bodyPr/>
          <a:lstStyle/>
          <a:p>
            <a:pPr lvl="0"/>
            <a:endParaRPr lang="zh-CN" altLang="en-US" noProof="0"/>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2410852E-DA4F-40A2-A085-797B0E0C4D10}" type="slidenum">
              <a:rPr lang="en-US" altLang="zh-CN"/>
              <a:pPr>
                <a:defRPr/>
              </a:pPr>
              <a:t>‹#›</a:t>
            </a:fld>
            <a:endParaRPr lang="en-US" altLang="zh-CN"/>
          </a:p>
        </p:txBody>
      </p:sp>
    </p:spTree>
    <p:extLst>
      <p:ext uri="{BB962C8B-B14F-4D97-AF65-F5344CB8AC3E}">
        <p14:creationId xmlns:p14="http://schemas.microsoft.com/office/powerpoint/2010/main" val="297031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8E20D4B-E2F5-4068-A935-EEC346F4F775}" type="slidenum">
              <a:rPr lang="en-US" altLang="zh-CN"/>
              <a:pPr>
                <a:defRPr/>
              </a:pPr>
              <a:t>‹#›</a:t>
            </a:fld>
            <a:endParaRPr lang="en-US" altLang="zh-CN"/>
          </a:p>
        </p:txBody>
      </p:sp>
    </p:spTree>
    <p:extLst>
      <p:ext uri="{BB962C8B-B14F-4D97-AF65-F5344CB8AC3E}">
        <p14:creationId xmlns:p14="http://schemas.microsoft.com/office/powerpoint/2010/main" val="306643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E7E07A42-35A7-4DCC-BBAA-7AD57C262063}" type="slidenum">
              <a:rPr lang="en-US" altLang="zh-CN"/>
              <a:pPr>
                <a:defRPr/>
              </a:pPr>
              <a:t>‹#›</a:t>
            </a:fld>
            <a:endParaRPr lang="en-US" altLang="zh-CN"/>
          </a:p>
        </p:txBody>
      </p:sp>
    </p:spTree>
    <p:extLst>
      <p:ext uri="{BB962C8B-B14F-4D97-AF65-F5344CB8AC3E}">
        <p14:creationId xmlns:p14="http://schemas.microsoft.com/office/powerpoint/2010/main" val="8283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73F17D6A-CF3C-447A-97B4-B3D3A90423F2}" type="slidenum">
              <a:rPr lang="en-US" altLang="zh-CN"/>
              <a:pPr>
                <a:defRPr/>
              </a:pPr>
              <a:t>‹#›</a:t>
            </a:fld>
            <a:endParaRPr lang="en-US" altLang="zh-CN"/>
          </a:p>
        </p:txBody>
      </p:sp>
    </p:spTree>
    <p:extLst>
      <p:ext uri="{BB962C8B-B14F-4D97-AF65-F5344CB8AC3E}">
        <p14:creationId xmlns:p14="http://schemas.microsoft.com/office/powerpoint/2010/main" val="337451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5DBA3F97-0BEB-494D-9409-8D38A100D521}" type="slidenum">
              <a:rPr lang="en-US" altLang="zh-CN"/>
              <a:pPr>
                <a:defRPr/>
              </a:pPr>
              <a:t>‹#›</a:t>
            </a:fld>
            <a:endParaRPr lang="en-US" altLang="zh-CN"/>
          </a:p>
        </p:txBody>
      </p:sp>
    </p:spTree>
    <p:extLst>
      <p:ext uri="{BB962C8B-B14F-4D97-AF65-F5344CB8AC3E}">
        <p14:creationId xmlns:p14="http://schemas.microsoft.com/office/powerpoint/2010/main" val="202488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9"/>
          <p:cNvSpPr>
            <a:spLocks noGrp="1" noChangeArrowheads="1"/>
          </p:cNvSpPr>
          <p:nvPr>
            <p:ph type="sldNum" sz="quarter" idx="12"/>
          </p:nvPr>
        </p:nvSpPr>
        <p:spPr>
          <a:ln/>
        </p:spPr>
        <p:txBody>
          <a:bodyPr/>
          <a:lstStyle>
            <a:lvl1pPr>
              <a:defRPr/>
            </a:lvl1pPr>
          </a:lstStyle>
          <a:p>
            <a:pPr>
              <a:defRPr/>
            </a:pPr>
            <a:fld id="{97FF30D3-74B8-460D-A309-1F96C36FB7DE}" type="slidenum">
              <a:rPr lang="en-US" altLang="zh-CN"/>
              <a:pPr>
                <a:defRPr/>
              </a:pPr>
              <a:t>‹#›</a:t>
            </a:fld>
            <a:endParaRPr lang="en-US" altLang="zh-CN"/>
          </a:p>
        </p:txBody>
      </p:sp>
    </p:spTree>
    <p:extLst>
      <p:ext uri="{BB962C8B-B14F-4D97-AF65-F5344CB8AC3E}">
        <p14:creationId xmlns:p14="http://schemas.microsoft.com/office/powerpoint/2010/main" val="380561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9"/>
          <p:cNvSpPr>
            <a:spLocks noGrp="1" noChangeArrowheads="1"/>
          </p:cNvSpPr>
          <p:nvPr>
            <p:ph type="sldNum" sz="quarter" idx="12"/>
          </p:nvPr>
        </p:nvSpPr>
        <p:spPr>
          <a:ln/>
        </p:spPr>
        <p:txBody>
          <a:bodyPr/>
          <a:lstStyle>
            <a:lvl1pPr>
              <a:defRPr/>
            </a:lvl1pPr>
          </a:lstStyle>
          <a:p>
            <a:pPr>
              <a:defRPr/>
            </a:pPr>
            <a:fld id="{AF5A18CB-8387-4080-9633-CE6C5FCADB2E}" type="slidenum">
              <a:rPr lang="en-US" altLang="zh-CN"/>
              <a:pPr>
                <a:defRPr/>
              </a:pPr>
              <a:t>‹#›</a:t>
            </a:fld>
            <a:endParaRPr lang="en-US" altLang="zh-CN"/>
          </a:p>
        </p:txBody>
      </p:sp>
    </p:spTree>
    <p:extLst>
      <p:ext uri="{BB962C8B-B14F-4D97-AF65-F5344CB8AC3E}">
        <p14:creationId xmlns:p14="http://schemas.microsoft.com/office/powerpoint/2010/main" val="26376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C91D61E-C37E-4853-A7BF-466382E66BCC}" type="slidenum">
              <a:rPr lang="en-US" altLang="zh-CN"/>
              <a:pPr>
                <a:defRPr/>
              </a:pPr>
              <a:t>‹#›</a:t>
            </a:fld>
            <a:endParaRPr lang="en-US" altLang="zh-CN"/>
          </a:p>
        </p:txBody>
      </p:sp>
    </p:spTree>
    <p:extLst>
      <p:ext uri="{BB962C8B-B14F-4D97-AF65-F5344CB8AC3E}">
        <p14:creationId xmlns:p14="http://schemas.microsoft.com/office/powerpoint/2010/main" val="31177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68A1CF56-CAA9-485B-A28D-8B353CB750D8}" type="slidenum">
              <a:rPr lang="en-US" altLang="zh-CN"/>
              <a:pPr>
                <a:defRPr/>
              </a:pPr>
              <a:t>‹#›</a:t>
            </a:fld>
            <a:endParaRPr lang="en-US" altLang="zh-CN"/>
          </a:p>
        </p:txBody>
      </p:sp>
    </p:spTree>
    <p:extLst>
      <p:ext uri="{BB962C8B-B14F-4D97-AF65-F5344CB8AC3E}">
        <p14:creationId xmlns:p14="http://schemas.microsoft.com/office/powerpoint/2010/main" val="1346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8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8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ea typeface="楷体" pitchFamily="49" charset="-122"/>
              </a:defRPr>
            </a:lvl1pPr>
          </a:lstStyle>
          <a:p>
            <a:pPr>
              <a:defRPr/>
            </a:pPr>
            <a:endParaRPr lang="en-US" altLang="zh-CN"/>
          </a:p>
        </p:txBody>
      </p:sp>
      <p:sp>
        <p:nvSpPr>
          <p:cNvPr id="1438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ea typeface="楷体" pitchFamily="49" charset="-122"/>
              </a:defRPr>
            </a:lvl1pPr>
          </a:lstStyle>
          <a:p>
            <a:pPr>
              <a:defRPr/>
            </a:pPr>
            <a:endParaRPr lang="en-US" altLang="zh-CN"/>
          </a:p>
        </p:txBody>
      </p:sp>
      <p:sp>
        <p:nvSpPr>
          <p:cNvPr id="1438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ea typeface="楷体" pitchFamily="49" charset="-122"/>
              </a:defRPr>
            </a:lvl1pPr>
          </a:lstStyle>
          <a:p>
            <a:pPr>
              <a:defRPr/>
            </a:pPr>
            <a:fld id="{725E670F-3292-4BAF-8527-F7F659CFCAA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24"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5" r:id="rId16"/>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n-lt"/>
          <a:ea typeface="楷体" pitchFamily="49" charset="-122"/>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4.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2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12.xml"/><Relationship Id="rId7" Type="http://schemas.openxmlformats.org/officeDocument/2006/relationships/oleObject" Target="../embeddings/oleObject5.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package" Target="../embeddings/Microsoft_Excel____.xlsx"/><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5.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zh-CN" altLang="en-US" sz="6000" dirty="0">
                <a:latin typeface="楷体_GB2312" pitchFamily="49" charset="-122"/>
              </a:rPr>
              <a:t>自然语言处理</a:t>
            </a:r>
            <a:br>
              <a:rPr lang="zh-CN" altLang="en-US" sz="6000" dirty="0">
                <a:latin typeface="楷体_GB2312" pitchFamily="49" charset="-122"/>
              </a:rPr>
            </a:br>
            <a:br>
              <a:rPr lang="zh-CN" altLang="en-US" sz="2400" dirty="0">
                <a:latin typeface="楷体_GB2312" pitchFamily="49" charset="-122"/>
              </a:rPr>
            </a:br>
            <a:r>
              <a:rPr lang="zh-CN" altLang="en-US" sz="3600" dirty="0">
                <a:latin typeface="楷体_GB2312" pitchFamily="49" charset="-122"/>
              </a:rPr>
              <a:t>第</a:t>
            </a:r>
            <a:r>
              <a:rPr lang="en-US" altLang="zh-CN" sz="3600" dirty="0">
                <a:latin typeface="楷体_GB2312" pitchFamily="49" charset="-122"/>
              </a:rPr>
              <a:t>04</a:t>
            </a:r>
            <a:r>
              <a:rPr lang="zh-CN" altLang="en-US" sz="3600" dirty="0">
                <a:latin typeface="楷体_GB2312" pitchFamily="49" charset="-122"/>
              </a:rPr>
              <a:t>章 分词与词性标注</a:t>
            </a:r>
          </a:p>
        </p:txBody>
      </p:sp>
      <p:sp>
        <p:nvSpPr>
          <p:cNvPr id="2051" name="Rectangle 3"/>
          <p:cNvSpPr>
            <a:spLocks noGrp="1" noChangeArrowheads="1"/>
          </p:cNvSpPr>
          <p:nvPr>
            <p:ph type="subTitle" idx="1"/>
          </p:nvPr>
        </p:nvSpPr>
        <p:spPr/>
        <p:txBody>
          <a:bodyPr/>
          <a:lstStyle/>
          <a:p>
            <a:pPr eaLnBrk="1" hangingPunct="1">
              <a:defRPr/>
            </a:pPr>
            <a:r>
              <a:rPr lang="zh-CN" altLang="en-US" dirty="0">
                <a:latin typeface="楷体_GB2312" pitchFamily="49" charset="-122"/>
              </a:rPr>
              <a:t>软件</a:t>
            </a:r>
            <a:r>
              <a:rPr lang="zh-CN" altLang="en-US">
                <a:latin typeface="楷体_GB2312" pitchFamily="49" charset="-122"/>
              </a:rPr>
              <a:t>学院 刘春</a:t>
            </a:r>
            <a:endParaRPr lang="en-US" altLang="zh-CN" dirty="0">
              <a:latin typeface="楷体_GB2312" pitchFamily="49" charset="-122"/>
            </a:endParaRPr>
          </a:p>
        </p:txBody>
      </p:sp>
      <p:sp>
        <p:nvSpPr>
          <p:cNvPr id="4" name="Rectangle 3">
            <a:extLst>
              <a:ext uri="{FF2B5EF4-FFF2-40B4-BE49-F238E27FC236}">
                <a16:creationId xmlns:a16="http://schemas.microsoft.com/office/drawing/2014/main" id="{1796E90F-D236-42E8-827A-ACF693B53F16}"/>
              </a:ext>
            </a:extLst>
          </p:cNvPr>
          <p:cNvSpPr txBox="1">
            <a:spLocks noChangeArrowheads="1"/>
          </p:cNvSpPr>
          <p:nvPr/>
        </p:nvSpPr>
        <p:spPr bwMode="auto">
          <a:xfrm>
            <a:off x="323528" y="6093296"/>
            <a:ext cx="8642350" cy="622300"/>
          </a:xfrm>
          <a:prstGeom prst="rect">
            <a:avLst/>
          </a:prstGeom>
          <a:noFill/>
          <a:ln>
            <a:noFill/>
          </a:ln>
        </p:spPr>
        <p:txBody>
          <a:bodyPr/>
          <a:lstStyle>
            <a:lvl1pPr marL="0" indent="0" algn="ctr" rtl="0" eaLnBrk="0" fontAlgn="base" hangingPunct="0">
              <a:spcBef>
                <a:spcPct val="20000"/>
              </a:spcBef>
              <a:spcAft>
                <a:spcPct val="0"/>
              </a:spcAft>
              <a:buFontTx/>
              <a:buNone/>
              <a:defRPr sz="3200" b="1">
                <a:solidFill>
                  <a:schemeClr val="tx1"/>
                </a:solidFill>
                <a:effectLst>
                  <a:outerShdw blurRad="38100" dist="38100" dir="2700000" algn="tl">
                    <a:srgbClr val="C0C0C0"/>
                  </a:outerShdw>
                </a:effectLst>
                <a:latin typeface="+mn-lt"/>
                <a:ea typeface="楷体_GB2312"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_GB2312"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_GB2312"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_GB2312"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r>
              <a:rPr lang="zh-CN" altLang="en-US" sz="2800" kern="0" dirty="0">
                <a:effectLst/>
                <a:latin typeface="楷体" panose="02010609060101010101" pitchFamily="49" charset="-122"/>
                <a:ea typeface="楷体" panose="02010609060101010101" pitchFamily="49" charset="-122"/>
              </a:rPr>
              <a:t>参考：哈工大软院陈鄞教授</a:t>
            </a:r>
            <a:r>
              <a:rPr lang="en-US" altLang="zh-CN" sz="2800" kern="0" dirty="0">
                <a:effectLst/>
                <a:latin typeface="楷体" panose="02010609060101010101" pitchFamily="49" charset="-122"/>
                <a:ea typeface="楷体" panose="02010609060101010101" pitchFamily="49" charset="-122"/>
              </a:rPr>
              <a:t>《</a:t>
            </a:r>
            <a:r>
              <a:rPr lang="zh-CN" altLang="en-US" sz="2800" kern="0" dirty="0">
                <a:effectLst/>
                <a:latin typeface="楷体" panose="02010609060101010101" pitchFamily="49" charset="-122"/>
                <a:ea typeface="楷体" panose="02010609060101010101" pitchFamily="49" charset="-122"/>
              </a:rPr>
              <a:t>自然语言处理</a:t>
            </a:r>
            <a:r>
              <a:rPr lang="en-US" altLang="zh-CN" sz="2800" kern="0" dirty="0">
                <a:effectLst/>
                <a:latin typeface="楷体" panose="02010609060101010101" pitchFamily="49" charset="-122"/>
                <a:ea typeface="楷体" panose="02010609060101010101" pitchFamily="49" charset="-122"/>
              </a:rPr>
              <a:t>》</a:t>
            </a:r>
            <a:endParaRPr lang="zh-CN" altLang="en-US" sz="2800" kern="0" dirty="0">
              <a:effectLst/>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852988"/>
          </a:xfrm>
        </p:spPr>
        <p:txBody>
          <a:bodyPr/>
          <a:lstStyle/>
          <a:p>
            <a:pPr eaLnBrk="1" hangingPunct="1"/>
            <a:r>
              <a:rPr lang="zh-CN" altLang="en-US" sz="2800" b="1" dirty="0"/>
              <a:t>正确的机器自动分词是正确的中文信息处理的基础</a:t>
            </a:r>
          </a:p>
          <a:p>
            <a:pPr lvl="1" eaLnBrk="1" hangingPunct="1"/>
            <a:r>
              <a:rPr lang="zh-CN" altLang="en-US" sz="2400" b="1" dirty="0">
                <a:latin typeface="楷体_GB2312" pitchFamily="49" charset="-122"/>
              </a:rPr>
              <a:t>文本检索</a:t>
            </a:r>
          </a:p>
          <a:p>
            <a:pPr lvl="1" eaLnBrk="1" hangingPunct="1"/>
            <a:r>
              <a:rPr lang="zh-CN" altLang="en-US" sz="2400" b="1" dirty="0">
                <a:latin typeface="楷体_GB2312" pitchFamily="49" charset="-122"/>
              </a:rPr>
              <a:t>机器翻译</a:t>
            </a:r>
          </a:p>
          <a:p>
            <a:pPr lvl="1" eaLnBrk="1" hangingPunct="1"/>
            <a:r>
              <a:rPr lang="zh-CN" altLang="en-US" sz="2400" b="1" dirty="0">
                <a:latin typeface="楷体_GB2312" pitchFamily="49" charset="-122"/>
              </a:rPr>
              <a:t>文语转换（</a:t>
            </a:r>
            <a:r>
              <a:rPr lang="en-US" altLang="zh-CN" sz="2400" b="1" dirty="0">
                <a:latin typeface="楷体_GB2312" pitchFamily="49" charset="-122"/>
              </a:rPr>
              <a:t>Text-to-Speech Conversion</a:t>
            </a:r>
            <a:r>
              <a:rPr lang="zh-CN" altLang="en-US" sz="2400" b="1" dirty="0">
                <a:latin typeface="楷体_GB2312" pitchFamily="49" charset="-122"/>
              </a:rPr>
              <a:t>）</a:t>
            </a:r>
          </a:p>
          <a:p>
            <a:pPr lvl="1" eaLnBrk="1" hangingPunct="1"/>
            <a:r>
              <a:rPr lang="zh-CN" altLang="en-US" sz="2400" b="1" dirty="0">
                <a:latin typeface="楷体_GB2312" pitchFamily="49" charset="-122"/>
              </a:rPr>
              <a:t>汉字输入（同音字）</a:t>
            </a:r>
          </a:p>
          <a:p>
            <a:pPr lvl="1" eaLnBrk="1" hangingPunct="1"/>
            <a:r>
              <a:rPr lang="zh-CN" altLang="en-US" sz="2400" b="1" dirty="0">
                <a:latin typeface="楷体_GB2312" pitchFamily="49" charset="-122"/>
              </a:rPr>
              <a:t>汉字的简体</a:t>
            </a:r>
            <a:r>
              <a:rPr lang="en-US" altLang="zh-CN" sz="2400" b="1" dirty="0">
                <a:latin typeface="楷体_GB2312" pitchFamily="49" charset="-122"/>
              </a:rPr>
              <a:t>/</a:t>
            </a:r>
            <a:r>
              <a:rPr lang="zh-CN" altLang="en-US" sz="2400" b="1" dirty="0">
                <a:latin typeface="楷体_GB2312" pitchFamily="49" charset="-122"/>
              </a:rPr>
              <a:t>繁体转换</a:t>
            </a:r>
          </a:p>
          <a:p>
            <a:pPr lvl="1" eaLnBrk="1" hangingPunct="1"/>
            <a:r>
              <a:rPr lang="zh-CN" altLang="en-US" sz="2400" b="1" dirty="0">
                <a:latin typeface="楷体_GB2312" pitchFamily="49" charset="-122"/>
              </a:rPr>
              <a:t>文本编辑器的自动选词 </a:t>
            </a:r>
          </a:p>
          <a:p>
            <a:pPr lvl="1" eaLnBrk="1" hangingPunct="1"/>
            <a:r>
              <a:rPr lang="en-US" altLang="zh-CN" sz="2400" b="1" dirty="0"/>
              <a:t>……</a:t>
            </a:r>
            <a:endParaRPr lang="en-US" altLang="zh-CN" sz="2400" b="1" dirty="0">
              <a:latin typeface="楷体_GB2312" pitchFamily="49" charset="-122"/>
            </a:endParaRPr>
          </a:p>
          <a:p>
            <a:pPr eaLnBrk="1" hangingPunct="1"/>
            <a:r>
              <a:rPr lang="zh-CN" altLang="en-US" sz="2800" b="1" dirty="0"/>
              <a:t>汉语自动分词是</a:t>
            </a:r>
            <a:r>
              <a:rPr lang="zh-CN" altLang="en-US" sz="2800" b="1" dirty="0">
                <a:solidFill>
                  <a:srgbClr val="FF0000"/>
                </a:solidFill>
              </a:rPr>
              <a:t>手段</a:t>
            </a:r>
            <a:r>
              <a:rPr lang="zh-CN" altLang="en-US" sz="2800" b="1" dirty="0"/>
              <a:t>而不是</a:t>
            </a:r>
            <a:r>
              <a:rPr lang="zh-CN" altLang="en-US" sz="2800" b="1" dirty="0">
                <a:solidFill>
                  <a:srgbClr val="FF0000"/>
                </a:solidFill>
              </a:rPr>
              <a:t>目的</a:t>
            </a:r>
            <a:r>
              <a:rPr lang="zh-CN" altLang="en-US" sz="2800" b="1" dirty="0"/>
              <a:t>，任何分词系统产生的结果都是为某个具体的应用服务的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2691">
                                            <p:txEl>
                                              <p:pRg st="6" end="6"/>
                                            </p:txEl>
                                          </p:spTgt>
                                        </p:tgtEl>
                                        <p:attrNameLst>
                                          <p:attrName>style.visibility</p:attrName>
                                        </p:attrNameLst>
                                      </p:cBhvr>
                                      <p:to>
                                        <p:strVal val="visible"/>
                                      </p:to>
                                    </p:set>
                                    <p:animEffect transition="in" filter="dissolve">
                                      <p:cBhvr>
                                        <p:cTn id="7" dur="500"/>
                                        <p:tgtEl>
                                          <p:spTgt spid="242691">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42691">
                                            <p:txEl>
                                              <p:pRg st="7" end="7"/>
                                            </p:txEl>
                                          </p:spTgt>
                                        </p:tgtEl>
                                        <p:attrNameLst>
                                          <p:attrName>style.visibility</p:attrName>
                                        </p:attrNameLst>
                                      </p:cBhvr>
                                      <p:to>
                                        <p:strVal val="visible"/>
                                      </p:to>
                                    </p:set>
                                    <p:animEffect transition="in" filter="dissolve">
                                      <p:cBhvr>
                                        <p:cTn id="10" dur="500"/>
                                        <p:tgtEl>
                                          <p:spTgt spid="242691">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42691">
                                            <p:txEl>
                                              <p:pRg st="8" end="8"/>
                                            </p:txEl>
                                          </p:spTgt>
                                        </p:tgtEl>
                                        <p:attrNameLst>
                                          <p:attrName>style.visibility</p:attrName>
                                        </p:attrNameLst>
                                      </p:cBhvr>
                                      <p:to>
                                        <p:strVal val="visible"/>
                                      </p:to>
                                    </p:set>
                                    <p:animEffect transition="in" filter="dissolve">
                                      <p:cBhvr>
                                        <p:cTn id="15" dur="500"/>
                                        <p:tgtEl>
                                          <p:spTgt spid="2426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zh-CN" altLang="en-US"/>
              <a:t>本章内容</a:t>
            </a:r>
          </a:p>
        </p:txBody>
      </p:sp>
      <p:sp>
        <p:nvSpPr>
          <p:cNvPr id="16387" name="Rectangle 3"/>
          <p:cNvSpPr>
            <a:spLocks noGrp="1" noChangeArrowheads="1"/>
          </p:cNvSpPr>
          <p:nvPr>
            <p:ph type="body" idx="1"/>
          </p:nvPr>
        </p:nvSpPr>
        <p:spPr/>
        <p:txBody>
          <a:bodyPr/>
          <a:lstStyle/>
          <a:p>
            <a:pPr eaLnBrk="1" hangingPunct="1"/>
            <a:r>
              <a:rPr lang="en-US" altLang="zh-CN" sz="2800" b="1" dirty="0"/>
              <a:t>4.1</a:t>
            </a:r>
            <a:r>
              <a:rPr lang="zh-CN" altLang="en-US" sz="2800" b="1" dirty="0"/>
              <a:t> 基本分词方法</a:t>
            </a:r>
            <a:endParaRPr lang="en-US" altLang="zh-CN" sz="2800" b="1" dirty="0"/>
          </a:p>
          <a:p>
            <a:pPr eaLnBrk="1" hangingPunct="1"/>
            <a:r>
              <a:rPr lang="en-US" altLang="zh-CN" sz="2800" b="1" dirty="0"/>
              <a:t>4.2</a:t>
            </a:r>
            <a:r>
              <a:rPr lang="zh-CN" altLang="en-US" sz="2800" b="1" dirty="0"/>
              <a:t> 汉语自动分词中的基本问题</a:t>
            </a:r>
          </a:p>
          <a:p>
            <a:pPr eaLnBrk="1" hangingPunct="1"/>
            <a:r>
              <a:rPr lang="en-US" altLang="zh-CN" sz="2800" b="1" dirty="0"/>
              <a:t>4.3</a:t>
            </a:r>
            <a:r>
              <a:rPr lang="zh-CN" altLang="en-US" sz="2800" b="1" dirty="0"/>
              <a:t> 汉语自动分词系统的评价</a:t>
            </a:r>
            <a:endParaRPr lang="en-US" altLang="zh-CN" sz="2800" b="1" dirty="0"/>
          </a:p>
          <a:p>
            <a:pPr eaLnBrk="1" hangingPunct="1"/>
            <a:r>
              <a:rPr lang="en-US" altLang="zh-CN" sz="2800" b="1" dirty="0"/>
              <a:t>4.4</a:t>
            </a:r>
            <a:r>
              <a:rPr lang="zh-CN" altLang="en-US" sz="2800" b="1" dirty="0"/>
              <a:t> 词性标注方法</a:t>
            </a:r>
          </a:p>
        </p:txBody>
      </p:sp>
    </p:spTree>
  </p:cSld>
  <p:clrMapOvr>
    <a:masterClrMapping/>
  </p:clrMapOvr>
  <p:transition advTm="1942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defRPr/>
            </a:pPr>
            <a:r>
              <a:rPr lang="zh-CN" altLang="en-US"/>
              <a:t>提纲</a:t>
            </a:r>
          </a:p>
        </p:txBody>
      </p:sp>
      <p:sp>
        <p:nvSpPr>
          <p:cNvPr id="50179" name="Rectangle 3"/>
          <p:cNvSpPr>
            <a:spLocks noGrp="1" noChangeArrowheads="1"/>
          </p:cNvSpPr>
          <p:nvPr>
            <p:ph type="body" idx="1"/>
          </p:nvPr>
        </p:nvSpPr>
        <p:spPr/>
        <p:txBody>
          <a:bodyPr/>
          <a:lstStyle/>
          <a:p>
            <a:pPr eaLnBrk="1" hangingPunct="1"/>
            <a:r>
              <a:rPr lang="en-US" altLang="zh-CN" sz="2800" b="1" dirty="0"/>
              <a:t>4.1 </a:t>
            </a:r>
            <a:r>
              <a:rPr lang="zh-CN" altLang="en-US" sz="2800" b="1" dirty="0"/>
              <a:t>基本分词方法</a:t>
            </a:r>
            <a:endParaRPr lang="en-US" altLang="zh-CN" sz="2800" b="1" dirty="0">
              <a:solidFill>
                <a:srgbClr val="969696"/>
              </a:solidFill>
            </a:endParaRPr>
          </a:p>
          <a:p>
            <a:pPr eaLnBrk="1" hangingPunct="1"/>
            <a:r>
              <a:rPr lang="en-US" altLang="zh-CN" sz="2800" b="1" dirty="0">
                <a:solidFill>
                  <a:srgbClr val="969696"/>
                </a:solidFill>
              </a:rPr>
              <a:t>4.2 </a:t>
            </a:r>
            <a:r>
              <a:rPr lang="zh-CN" altLang="en-US" sz="2800" b="1" dirty="0">
                <a:solidFill>
                  <a:srgbClr val="969696"/>
                </a:solidFill>
              </a:rPr>
              <a:t>汉语自动分词中的基本问题</a:t>
            </a:r>
            <a:endParaRPr lang="en-US" altLang="zh-CN" sz="2800" b="1" dirty="0">
              <a:solidFill>
                <a:srgbClr val="969696"/>
              </a:solidFill>
            </a:endParaRPr>
          </a:p>
          <a:p>
            <a:pPr eaLnBrk="1" hangingPunct="1"/>
            <a:r>
              <a:rPr lang="en-US" altLang="zh-CN" sz="2800" b="1" dirty="0">
                <a:solidFill>
                  <a:srgbClr val="969696"/>
                </a:solidFill>
              </a:rPr>
              <a:t>4.3</a:t>
            </a:r>
            <a:r>
              <a:rPr lang="zh-CN" altLang="en-US" sz="2800" b="1" dirty="0">
                <a:solidFill>
                  <a:srgbClr val="969696"/>
                </a:solidFill>
              </a:rPr>
              <a:t> 汉语自动分词系统的评价</a:t>
            </a:r>
            <a:endParaRPr lang="en-US" altLang="zh-CN" sz="2800" b="1" dirty="0">
              <a:solidFill>
                <a:srgbClr val="969696"/>
              </a:solidFill>
            </a:endParaRPr>
          </a:p>
          <a:p>
            <a:pPr eaLnBrk="1" hangingPunct="1"/>
            <a:r>
              <a:rPr lang="en-US" altLang="zh-CN" sz="2800" b="1" dirty="0">
                <a:solidFill>
                  <a:srgbClr val="969696"/>
                </a:solidFill>
              </a:rPr>
              <a:t>4.4</a:t>
            </a:r>
            <a:r>
              <a:rPr lang="zh-CN" altLang="en-US" sz="2800" b="1" dirty="0">
                <a:solidFill>
                  <a:srgbClr val="969696"/>
                </a:solidFill>
              </a:rPr>
              <a:t> 词性标注方法</a:t>
            </a:r>
          </a:p>
        </p:txBody>
      </p:sp>
    </p:spTree>
  </p:cSld>
  <p:clrMapOvr>
    <a:masterClrMapping/>
  </p:clrMapOvr>
  <p:transition advTm="1942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altLang="zh-CN" dirty="0"/>
              <a:t>4.1 </a:t>
            </a:r>
            <a:r>
              <a:rPr lang="zh-CN" altLang="en-US" dirty="0"/>
              <a:t>基本分词方法</a:t>
            </a:r>
          </a:p>
        </p:txBody>
      </p:sp>
      <p:sp>
        <p:nvSpPr>
          <p:cNvPr id="51203" name="Rectangle 3"/>
          <p:cNvSpPr>
            <a:spLocks noGrp="1" noChangeArrowheads="1"/>
          </p:cNvSpPr>
          <p:nvPr>
            <p:ph type="body" idx="1"/>
          </p:nvPr>
        </p:nvSpPr>
        <p:spPr/>
        <p:txBody>
          <a:bodyPr/>
          <a:lstStyle/>
          <a:p>
            <a:r>
              <a:rPr lang="zh-CN" altLang="en-US" b="1" dirty="0"/>
              <a:t>最大匹配法 </a:t>
            </a:r>
          </a:p>
          <a:p>
            <a:r>
              <a:rPr lang="zh-CN" altLang="en-US" b="1" dirty="0"/>
              <a:t>最少分词法（最短路径法）</a:t>
            </a:r>
            <a:r>
              <a:rPr lang="zh-CN" altLang="en-US" dirty="0"/>
              <a:t> </a:t>
            </a:r>
            <a:endParaRPr lang="zh-CN" altLang="en-US" b="1" dirty="0"/>
          </a:p>
          <a:p>
            <a:r>
              <a:rPr lang="zh-CN" altLang="en-US" b="1" dirty="0"/>
              <a:t>最大概率法（最短加权路径法）</a:t>
            </a:r>
            <a:r>
              <a:rPr lang="zh-CN" altLang="en-US" dirty="0"/>
              <a:t> </a:t>
            </a:r>
            <a:endParaRPr lang="zh-CN" altLang="en-US" b="1" dirty="0"/>
          </a:p>
          <a:p>
            <a:r>
              <a:rPr lang="zh-CN" altLang="en-US" b="1" dirty="0"/>
              <a:t>与词性标注相结合的分词方法</a:t>
            </a:r>
            <a:r>
              <a:rPr lang="zh-CN" altLang="en-US" dirty="0"/>
              <a:t> </a:t>
            </a:r>
            <a:endParaRPr lang="zh-CN" altLang="en-US" b="1" dirty="0"/>
          </a:p>
          <a:p>
            <a:r>
              <a:rPr lang="zh-CN" altLang="en-US" b="1" dirty="0"/>
              <a:t>基于互现信息的分词方法</a:t>
            </a:r>
          </a:p>
          <a:p>
            <a:r>
              <a:rPr lang="zh-CN" altLang="en-US" b="1" dirty="0"/>
              <a:t>基于</a:t>
            </a:r>
            <a:r>
              <a:rPr lang="en-US" altLang="zh-CN" dirty="0"/>
              <a:t>HMM</a:t>
            </a:r>
            <a:r>
              <a:rPr lang="zh-CN" altLang="en-US" b="1" dirty="0"/>
              <a:t>和字分类的分词方法</a:t>
            </a:r>
          </a:p>
          <a:p>
            <a:r>
              <a:rPr lang="zh-CN" altLang="en-US" b="1" dirty="0"/>
              <a:t>基于实例的汉语分词方法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zh-CN" dirty="0"/>
              <a:t>4.1.1</a:t>
            </a:r>
            <a:r>
              <a:rPr lang="zh-CN" altLang="en-US" dirty="0"/>
              <a:t> 最大匹配法</a:t>
            </a:r>
            <a:endParaRPr lang="zh-CN" altLang="en-US" sz="1800" dirty="0"/>
          </a:p>
        </p:txBody>
      </p:sp>
      <p:sp>
        <p:nvSpPr>
          <p:cNvPr id="13315" name="Rectangle 3"/>
          <p:cNvSpPr>
            <a:spLocks noGrp="1" noChangeArrowheads="1"/>
          </p:cNvSpPr>
          <p:nvPr>
            <p:ph type="body" idx="1"/>
          </p:nvPr>
        </p:nvSpPr>
        <p:spPr/>
        <p:txBody>
          <a:bodyPr/>
          <a:lstStyle/>
          <a:p>
            <a:pPr eaLnBrk="1" hangingPunct="1">
              <a:lnSpc>
                <a:spcPct val="90000"/>
              </a:lnSpc>
            </a:pPr>
            <a:r>
              <a:rPr lang="zh-CN" altLang="en-US" sz="2800" b="1" dirty="0"/>
              <a:t>匹配</a:t>
            </a:r>
          </a:p>
          <a:p>
            <a:pPr lvl="1" eaLnBrk="1" hangingPunct="1">
              <a:lnSpc>
                <a:spcPct val="90000"/>
              </a:lnSpc>
            </a:pPr>
            <a:r>
              <a:rPr lang="zh-CN" altLang="en-US" sz="2400" b="1" dirty="0"/>
              <a:t>分词过程中用文本中的候选词去跟词表中的词匹配</a:t>
            </a:r>
          </a:p>
          <a:p>
            <a:pPr lvl="1" eaLnBrk="1" hangingPunct="1">
              <a:lnSpc>
                <a:spcPct val="90000"/>
              </a:lnSpc>
            </a:pPr>
            <a:r>
              <a:rPr lang="zh-CN" altLang="en-US" sz="2400" b="1" dirty="0"/>
              <a:t>匹配成功，则认为候选词是词，予以切分。否则就认为不是词</a:t>
            </a:r>
            <a:endParaRPr lang="en-US" altLang="zh-CN" sz="2400" b="1" dirty="0"/>
          </a:p>
          <a:p>
            <a:pPr lvl="1" eaLnBrk="1" hangingPunct="1">
              <a:lnSpc>
                <a:spcPct val="90000"/>
              </a:lnSpc>
            </a:pPr>
            <a:r>
              <a:rPr lang="zh-CN" altLang="en-US" sz="2400" b="1" dirty="0"/>
              <a:t>问题：“中华人民共和国是不可分割的”</a:t>
            </a:r>
            <a:endParaRPr lang="en-US" altLang="zh-CN" sz="2400" b="1" dirty="0"/>
          </a:p>
          <a:p>
            <a:pPr marL="457200" lvl="1" indent="0" eaLnBrk="1" hangingPunct="1">
              <a:lnSpc>
                <a:spcPct val="90000"/>
              </a:lnSpc>
              <a:buNone/>
            </a:pPr>
            <a:r>
              <a:rPr lang="zh-CN" altLang="en-US" sz="2400" b="1" dirty="0"/>
              <a:t>    “</a:t>
            </a:r>
            <a:r>
              <a:rPr lang="zh-CN" altLang="en-US" sz="2400" b="1" dirty="0">
                <a:solidFill>
                  <a:srgbClr val="FF0000"/>
                </a:solidFill>
              </a:rPr>
              <a:t>中华</a:t>
            </a:r>
            <a:r>
              <a:rPr lang="zh-CN" altLang="en-US" sz="2400" b="1" dirty="0"/>
              <a:t>”和“</a:t>
            </a:r>
            <a:r>
              <a:rPr lang="zh-CN" altLang="en-US" sz="2400" b="1" dirty="0">
                <a:solidFill>
                  <a:srgbClr val="FF0000"/>
                </a:solidFill>
              </a:rPr>
              <a:t>中华人民共和国</a:t>
            </a:r>
            <a:r>
              <a:rPr lang="zh-CN" altLang="en-US" sz="2400" b="1" dirty="0"/>
              <a:t>”</a:t>
            </a:r>
          </a:p>
          <a:p>
            <a:pPr eaLnBrk="1" hangingPunct="1">
              <a:lnSpc>
                <a:spcPct val="90000"/>
              </a:lnSpc>
            </a:pPr>
            <a:r>
              <a:rPr lang="zh-CN" altLang="en-US" sz="2800" b="1" dirty="0"/>
              <a:t>最大匹配</a:t>
            </a:r>
          </a:p>
          <a:p>
            <a:pPr lvl="1" eaLnBrk="1" hangingPunct="1">
              <a:lnSpc>
                <a:spcPct val="90000"/>
              </a:lnSpc>
            </a:pPr>
            <a:r>
              <a:rPr lang="zh-CN" altLang="en-US" sz="2400" b="1" dirty="0"/>
              <a:t>尽可能地</a:t>
            </a:r>
            <a:r>
              <a:rPr lang="zh-CN" altLang="en-US" sz="2400" b="1" dirty="0">
                <a:solidFill>
                  <a:srgbClr val="FF0000"/>
                </a:solidFill>
              </a:rPr>
              <a:t>用最长的词来匹配</a:t>
            </a:r>
            <a:r>
              <a:rPr lang="zh-CN" altLang="en-US" sz="2400" b="1" dirty="0"/>
              <a:t>句子中的汉字串</a:t>
            </a:r>
          </a:p>
          <a:p>
            <a:pPr lvl="1" eaLnBrk="1" hangingPunct="1">
              <a:lnSpc>
                <a:spcPct val="90000"/>
              </a:lnSpc>
            </a:pPr>
            <a:r>
              <a:rPr lang="zh-CN" altLang="en-US" sz="2400" b="1" dirty="0"/>
              <a:t>切出来的</a:t>
            </a:r>
            <a:r>
              <a:rPr lang="zh-CN" altLang="en-US" sz="2400" b="1" dirty="0">
                <a:solidFill>
                  <a:srgbClr val="FF0000"/>
                </a:solidFill>
              </a:rPr>
              <a:t>词尽可能长</a:t>
            </a:r>
            <a:r>
              <a:rPr lang="zh-CN" altLang="en-US" sz="2400" b="1" dirty="0"/>
              <a:t>，词</a:t>
            </a:r>
            <a:r>
              <a:rPr lang="zh-CN" altLang="en-US" sz="2400" b="1" dirty="0">
                <a:solidFill>
                  <a:srgbClr val="FF0000"/>
                </a:solidFill>
              </a:rPr>
              <a:t>数尽可能少</a:t>
            </a:r>
          </a:p>
        </p:txBody>
      </p:sp>
    </p:spTree>
    <p:custDataLst>
      <p:tags r:id="rId1"/>
    </p:custDataLst>
    <p:extLst>
      <p:ext uri="{BB962C8B-B14F-4D97-AF65-F5344CB8AC3E}">
        <p14:creationId xmlns:p14="http://schemas.microsoft.com/office/powerpoint/2010/main" val="4190716524"/>
      </p:ext>
    </p:extLst>
  </p:cSld>
  <p:clrMapOvr>
    <a:masterClrMapping/>
  </p:clrMapOvr>
  <p:transition advTm="951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zh-CN" altLang="en-US"/>
              <a:t>算法示例</a:t>
            </a:r>
            <a:endParaRPr lang="zh-CN" altLang="en-US" sz="1800"/>
          </a:p>
        </p:txBody>
      </p:sp>
      <p:sp>
        <p:nvSpPr>
          <p:cNvPr id="17411" name="Rectangle 3"/>
          <p:cNvSpPr>
            <a:spLocks noGrp="1" noChangeArrowheads="1"/>
          </p:cNvSpPr>
          <p:nvPr>
            <p:ph type="body" idx="1"/>
          </p:nvPr>
        </p:nvSpPr>
        <p:spPr>
          <a:xfrm>
            <a:off x="457200" y="1600200"/>
            <a:ext cx="8579296" cy="4456113"/>
          </a:xfrm>
        </p:spPr>
        <p:txBody>
          <a:bodyPr/>
          <a:lstStyle/>
          <a:p>
            <a:pPr algn="ctr" eaLnBrk="1" hangingPunct="1">
              <a:lnSpc>
                <a:spcPct val="80000"/>
              </a:lnSpc>
              <a:buFontTx/>
              <a:buNone/>
            </a:pPr>
            <a:r>
              <a:rPr lang="en-US" altLang="zh-CN" sz="2400" b="1" dirty="0"/>
              <a:t>	“</a:t>
            </a:r>
            <a:r>
              <a:rPr lang="zh-CN" altLang="en-US" sz="2400" b="1" dirty="0"/>
              <a:t>中华人民共和国是不可分割的”</a:t>
            </a:r>
          </a:p>
          <a:p>
            <a:pPr eaLnBrk="1" hangingPunct="1">
              <a:lnSpc>
                <a:spcPct val="80000"/>
              </a:lnSpc>
            </a:pPr>
            <a:endParaRPr lang="zh-CN" altLang="en-US" sz="2400" b="1" dirty="0"/>
          </a:p>
          <a:p>
            <a:pPr eaLnBrk="1" hangingPunct="1">
              <a:lnSpc>
                <a:spcPct val="80000"/>
              </a:lnSpc>
            </a:pPr>
            <a:r>
              <a:rPr lang="zh-CN" altLang="en-US" sz="1400" b="1" dirty="0"/>
              <a:t>步骤    </a:t>
            </a:r>
            <a:r>
              <a:rPr lang="en-US" altLang="zh-CN" sz="1400" b="1" dirty="0"/>
              <a:t>s1		</a:t>
            </a:r>
            <a:r>
              <a:rPr lang="zh-CN" altLang="en-US" sz="1400" b="1" dirty="0"/>
              <a:t>                </a:t>
            </a:r>
            <a:r>
              <a:rPr lang="en-US" altLang="zh-CN" sz="1400" b="1" dirty="0"/>
              <a:t>s2		</a:t>
            </a:r>
            <a:r>
              <a:rPr lang="zh-CN" altLang="en-US" sz="1400" b="1" dirty="0"/>
              <a:t>                               </a:t>
            </a:r>
            <a:r>
              <a:rPr lang="en-US" altLang="zh-CN" sz="1400" b="1" dirty="0"/>
              <a:t>w</a:t>
            </a:r>
          </a:p>
          <a:p>
            <a:pPr eaLnBrk="1" hangingPunct="1">
              <a:lnSpc>
                <a:spcPct val="80000"/>
              </a:lnSpc>
            </a:pPr>
            <a:r>
              <a:rPr lang="en-US" altLang="zh-CN" sz="1400" b="1" dirty="0"/>
              <a:t>1</a:t>
            </a:r>
            <a:r>
              <a:rPr lang="zh-CN" altLang="en-US" sz="1400" b="1" dirty="0"/>
              <a:t>          中华人民共和国是不可分割的      </a:t>
            </a:r>
            <a:r>
              <a:rPr lang="en-US" altLang="zh-CN" sz="1400" b="1" dirty="0"/>
              <a:t>null	</a:t>
            </a:r>
            <a:r>
              <a:rPr lang="zh-CN" altLang="en-US" sz="1400" b="1" dirty="0"/>
              <a:t>                               中华人民共和国是不可分割的</a:t>
            </a:r>
          </a:p>
          <a:p>
            <a:pPr eaLnBrk="1" hangingPunct="1">
              <a:lnSpc>
                <a:spcPct val="80000"/>
              </a:lnSpc>
            </a:pPr>
            <a:r>
              <a:rPr lang="en-US" altLang="zh-CN" sz="1400" b="1" dirty="0"/>
              <a:t>2</a:t>
            </a:r>
            <a:r>
              <a:rPr lang="zh-CN" altLang="en-US" sz="1400" b="1" dirty="0"/>
              <a:t>          中华人民共和国是不可分割的      </a:t>
            </a:r>
            <a:r>
              <a:rPr lang="en-US" altLang="zh-CN" sz="1400" b="1" dirty="0"/>
              <a:t>null</a:t>
            </a:r>
            <a:r>
              <a:rPr lang="zh-CN" altLang="en-US" sz="1400" b="1" dirty="0"/>
              <a:t>                                                 中华人民共和国是不可分割          </a:t>
            </a:r>
            <a:endParaRPr lang="en-US" altLang="zh-CN" sz="1400" b="1" dirty="0"/>
          </a:p>
          <a:p>
            <a:pPr eaLnBrk="1" hangingPunct="1">
              <a:lnSpc>
                <a:spcPct val="80000"/>
              </a:lnSpc>
            </a:pPr>
            <a:r>
              <a:rPr lang="en-US" altLang="zh-CN" sz="1400" b="1" dirty="0"/>
              <a:t>3</a:t>
            </a:r>
            <a:r>
              <a:rPr lang="zh-CN" altLang="en-US" sz="1400" b="1" dirty="0"/>
              <a:t>          中华人民共和国是不可分割的      </a:t>
            </a:r>
            <a:r>
              <a:rPr lang="en-US" altLang="zh-CN" sz="1400" b="1" dirty="0"/>
              <a:t>null 	</a:t>
            </a:r>
            <a:r>
              <a:rPr lang="zh-CN" altLang="en-US" sz="1400" b="1" dirty="0"/>
              <a:t>                               中华人民共和国是不可分</a:t>
            </a:r>
            <a:endParaRPr lang="en-US" altLang="zh-CN" sz="1400" b="1" dirty="0"/>
          </a:p>
          <a:p>
            <a:pPr eaLnBrk="1" hangingPunct="1">
              <a:lnSpc>
                <a:spcPct val="80000"/>
              </a:lnSpc>
            </a:pPr>
            <a:r>
              <a:rPr lang="en-US" altLang="zh-CN" sz="1400" b="1" dirty="0"/>
              <a:t>4</a:t>
            </a:r>
            <a:r>
              <a:rPr lang="zh-CN" altLang="en-US" sz="1400" b="1" dirty="0"/>
              <a:t>          中华人民共和国是不可分割的      </a:t>
            </a:r>
            <a:r>
              <a:rPr lang="en-US" altLang="zh-CN" sz="1400" b="1" dirty="0"/>
              <a:t>null	</a:t>
            </a:r>
            <a:r>
              <a:rPr lang="zh-CN" altLang="en-US" sz="1400" b="1" dirty="0"/>
              <a:t>                               中华人民共和国是不可</a:t>
            </a:r>
            <a:endParaRPr lang="en-US" altLang="zh-CN" sz="1400" b="1" dirty="0"/>
          </a:p>
          <a:p>
            <a:pPr eaLnBrk="1" hangingPunct="1">
              <a:lnSpc>
                <a:spcPct val="80000"/>
              </a:lnSpc>
            </a:pPr>
            <a:r>
              <a:rPr lang="en-US" altLang="zh-CN" sz="1400" b="1" dirty="0"/>
              <a:t>5</a:t>
            </a:r>
            <a:r>
              <a:rPr lang="zh-CN" altLang="en-US" sz="1400" b="1" dirty="0"/>
              <a:t>          中华人民共和国是不可分割的      </a:t>
            </a:r>
            <a:r>
              <a:rPr lang="en-US" altLang="zh-CN" sz="1400" b="1" dirty="0"/>
              <a:t>null 	</a:t>
            </a:r>
            <a:r>
              <a:rPr lang="zh-CN" altLang="en-US" sz="1400" b="1" dirty="0"/>
              <a:t>                               中华人民共和国是不</a:t>
            </a:r>
            <a:endParaRPr lang="en-US" altLang="zh-CN" sz="1400" b="1" dirty="0"/>
          </a:p>
          <a:p>
            <a:pPr eaLnBrk="1" hangingPunct="1">
              <a:lnSpc>
                <a:spcPct val="80000"/>
              </a:lnSpc>
            </a:pPr>
            <a:r>
              <a:rPr lang="en-US" altLang="zh-CN" sz="1400" b="1" dirty="0"/>
              <a:t>6</a:t>
            </a:r>
            <a:r>
              <a:rPr lang="zh-CN" altLang="en-US" sz="1400" b="1" dirty="0"/>
              <a:t>          中华人民共和国是不可分割的      </a:t>
            </a:r>
            <a:r>
              <a:rPr lang="en-US" altLang="zh-CN" sz="1400" b="1" dirty="0"/>
              <a:t>null 	</a:t>
            </a:r>
            <a:r>
              <a:rPr lang="zh-CN" altLang="en-US" sz="1400" b="1" dirty="0"/>
              <a:t>                               中华人民共和国是</a:t>
            </a:r>
            <a:endParaRPr lang="en-US" altLang="zh-CN" sz="1400" b="1" dirty="0"/>
          </a:p>
          <a:p>
            <a:pPr eaLnBrk="1" hangingPunct="1">
              <a:lnSpc>
                <a:spcPct val="80000"/>
              </a:lnSpc>
            </a:pPr>
            <a:r>
              <a:rPr lang="en-US" altLang="zh-CN" sz="1400" b="1" dirty="0"/>
              <a:t>7</a:t>
            </a:r>
            <a:r>
              <a:rPr lang="zh-CN" altLang="en-US" sz="1400" b="1" dirty="0"/>
              <a:t>          中华人民共和国是不可分割的      </a:t>
            </a:r>
            <a:r>
              <a:rPr lang="en-US" altLang="zh-CN" sz="1400" b="1" dirty="0"/>
              <a:t>null 	</a:t>
            </a:r>
            <a:r>
              <a:rPr lang="zh-CN" altLang="en-US" sz="1400" b="1" dirty="0"/>
              <a:t>                               中华人民共和国</a:t>
            </a:r>
            <a:endParaRPr lang="en-US" altLang="zh-CN" sz="1400" b="1" dirty="0"/>
          </a:p>
          <a:p>
            <a:pPr eaLnBrk="1" hangingPunct="1">
              <a:lnSpc>
                <a:spcPct val="80000"/>
              </a:lnSpc>
            </a:pPr>
            <a:r>
              <a:rPr lang="en-US" altLang="zh-CN" sz="1400" b="1" dirty="0"/>
              <a:t>8</a:t>
            </a:r>
            <a:r>
              <a:rPr lang="zh-CN" altLang="en-US" sz="1400" b="1" dirty="0"/>
              <a:t>          是不可分割的	                中华人民共和国</a:t>
            </a:r>
            <a:r>
              <a:rPr lang="en-US" altLang="zh-CN" sz="1400" b="1" dirty="0"/>
              <a:t>/</a:t>
            </a:r>
            <a:r>
              <a:rPr lang="zh-CN" altLang="en-US" sz="1400" b="1" dirty="0"/>
              <a:t>                           是不可分割的</a:t>
            </a:r>
          </a:p>
          <a:p>
            <a:pPr eaLnBrk="1" hangingPunct="1">
              <a:lnSpc>
                <a:spcPct val="80000"/>
              </a:lnSpc>
            </a:pPr>
            <a:r>
              <a:rPr lang="en-US" altLang="zh-CN" sz="1400" b="1" dirty="0"/>
              <a:t>9</a:t>
            </a:r>
            <a:r>
              <a:rPr lang="zh-CN" altLang="en-US" sz="1400" b="1" dirty="0"/>
              <a:t>          是不可分割的	                中华人民共和国</a:t>
            </a:r>
            <a:r>
              <a:rPr lang="en-US" altLang="zh-CN" sz="1400" b="1" dirty="0"/>
              <a:t>/</a:t>
            </a:r>
            <a:r>
              <a:rPr lang="zh-CN" altLang="en-US" sz="1400" b="1" dirty="0"/>
              <a:t>                           是不可分割</a:t>
            </a:r>
          </a:p>
          <a:p>
            <a:pPr eaLnBrk="1" hangingPunct="1">
              <a:lnSpc>
                <a:spcPct val="80000"/>
              </a:lnSpc>
            </a:pPr>
            <a:r>
              <a:rPr lang="en-US" altLang="zh-CN" sz="1400" b="1" dirty="0"/>
              <a:t>10</a:t>
            </a:r>
            <a:r>
              <a:rPr lang="zh-CN" altLang="en-US" sz="1400" b="1" dirty="0"/>
              <a:t>        是不可分割的	                中华人民共和国</a:t>
            </a:r>
            <a:r>
              <a:rPr lang="en-US" altLang="zh-CN" sz="1400" b="1" dirty="0"/>
              <a:t>/</a:t>
            </a:r>
            <a:r>
              <a:rPr lang="zh-CN" altLang="en-US" sz="1400" b="1" dirty="0"/>
              <a:t>                           是不可分</a:t>
            </a:r>
          </a:p>
          <a:p>
            <a:pPr eaLnBrk="1" hangingPunct="1">
              <a:lnSpc>
                <a:spcPct val="80000"/>
              </a:lnSpc>
            </a:pPr>
            <a:r>
              <a:rPr lang="en-US" altLang="zh-CN" sz="1400" b="1" dirty="0"/>
              <a:t>11</a:t>
            </a:r>
            <a:r>
              <a:rPr lang="zh-CN" altLang="en-US" sz="1400" b="1" dirty="0"/>
              <a:t>        是不可分割的	                中华人民共和国</a:t>
            </a:r>
            <a:r>
              <a:rPr lang="en-US" altLang="zh-CN" sz="1400" b="1" dirty="0"/>
              <a:t>/</a:t>
            </a:r>
            <a:r>
              <a:rPr lang="zh-CN" altLang="en-US" sz="1400" b="1" dirty="0"/>
              <a:t>                           是不可</a:t>
            </a:r>
          </a:p>
          <a:p>
            <a:pPr eaLnBrk="1" hangingPunct="1">
              <a:lnSpc>
                <a:spcPct val="80000"/>
              </a:lnSpc>
            </a:pPr>
            <a:r>
              <a:rPr lang="en-US" altLang="zh-CN" sz="1400" b="1" dirty="0"/>
              <a:t>12</a:t>
            </a:r>
            <a:r>
              <a:rPr lang="zh-CN" altLang="en-US" sz="1400" b="1" dirty="0"/>
              <a:t>        是不可分割的	                中华人民共和国</a:t>
            </a:r>
            <a:r>
              <a:rPr lang="en-US" altLang="zh-CN" sz="1400" b="1" dirty="0"/>
              <a:t>/</a:t>
            </a:r>
            <a:r>
              <a:rPr lang="zh-CN" altLang="en-US" sz="1400" b="1" dirty="0"/>
              <a:t>                           是不</a:t>
            </a:r>
          </a:p>
          <a:p>
            <a:pPr eaLnBrk="1" hangingPunct="1">
              <a:lnSpc>
                <a:spcPct val="80000"/>
              </a:lnSpc>
            </a:pPr>
            <a:r>
              <a:rPr lang="en-US" altLang="zh-CN" sz="1400" b="1" dirty="0"/>
              <a:t>13</a:t>
            </a:r>
            <a:r>
              <a:rPr lang="zh-CN" altLang="en-US" sz="1400" b="1" dirty="0"/>
              <a:t>        是不可分割的	                中华人民共和国</a:t>
            </a:r>
            <a:r>
              <a:rPr lang="en-US" altLang="zh-CN" sz="1400" b="1" dirty="0"/>
              <a:t>/</a:t>
            </a:r>
            <a:r>
              <a:rPr lang="zh-CN" altLang="en-US" sz="1400" b="1" dirty="0"/>
              <a:t>                           是</a:t>
            </a:r>
          </a:p>
          <a:p>
            <a:pPr eaLnBrk="1" hangingPunct="1">
              <a:lnSpc>
                <a:spcPct val="80000"/>
              </a:lnSpc>
            </a:pPr>
            <a:r>
              <a:rPr lang="en-US" altLang="zh-CN" sz="1400" b="1" dirty="0"/>
              <a:t>14</a:t>
            </a:r>
            <a:r>
              <a:rPr lang="zh-CN" altLang="en-US" sz="1400" b="1" dirty="0"/>
              <a:t>        不可分割的                                      中华人民共和国</a:t>
            </a:r>
            <a:r>
              <a:rPr lang="en-US" altLang="zh-CN" sz="1400" b="1" dirty="0"/>
              <a:t>/</a:t>
            </a:r>
            <a:r>
              <a:rPr lang="zh-CN" altLang="en-US" sz="1400" b="1" dirty="0"/>
              <a:t>是</a:t>
            </a:r>
            <a:r>
              <a:rPr lang="en-US" altLang="zh-CN" sz="1400" b="1" dirty="0"/>
              <a:t>/</a:t>
            </a:r>
            <a:r>
              <a:rPr lang="zh-CN" altLang="en-US" sz="1400" b="1" dirty="0"/>
              <a:t>                      不可分割的</a:t>
            </a:r>
            <a:endParaRPr lang="en-US" altLang="zh-CN" sz="1400" b="1" dirty="0"/>
          </a:p>
          <a:p>
            <a:pPr eaLnBrk="1" hangingPunct="1">
              <a:lnSpc>
                <a:spcPct val="80000"/>
              </a:lnSpc>
            </a:pPr>
            <a:r>
              <a:rPr lang="en-US" altLang="zh-CN" sz="1400" b="1" dirty="0"/>
              <a:t>15</a:t>
            </a:r>
            <a:r>
              <a:rPr lang="zh-CN" altLang="en-US" sz="1400" b="1" dirty="0"/>
              <a:t>        不可分割的                                      中华人民共和国</a:t>
            </a:r>
            <a:r>
              <a:rPr lang="en-US" altLang="zh-CN" sz="1400" b="1" dirty="0"/>
              <a:t>/</a:t>
            </a:r>
            <a:r>
              <a:rPr lang="zh-CN" altLang="en-US" sz="1400" b="1" dirty="0"/>
              <a:t>是</a:t>
            </a:r>
            <a:r>
              <a:rPr lang="en-US" altLang="zh-CN" sz="1400" b="1" dirty="0"/>
              <a:t>/</a:t>
            </a:r>
            <a:r>
              <a:rPr lang="zh-CN" altLang="en-US" sz="1400" b="1" dirty="0"/>
              <a:t>                      不可分割</a:t>
            </a:r>
            <a:endParaRPr lang="en-US" altLang="zh-CN" sz="1400" b="1" dirty="0"/>
          </a:p>
          <a:p>
            <a:pPr eaLnBrk="1" hangingPunct="1">
              <a:lnSpc>
                <a:spcPct val="80000"/>
              </a:lnSpc>
            </a:pPr>
            <a:r>
              <a:rPr lang="en-US" altLang="zh-CN" sz="1400" b="1" dirty="0"/>
              <a:t>16</a:t>
            </a:r>
            <a:r>
              <a:rPr lang="zh-CN" altLang="en-US" sz="1400" b="1" dirty="0"/>
              <a:t>        的                                                      中华人民共和国</a:t>
            </a:r>
            <a:r>
              <a:rPr lang="en-US" altLang="zh-CN" sz="1400" b="1" dirty="0"/>
              <a:t>/</a:t>
            </a:r>
            <a:r>
              <a:rPr lang="zh-CN" altLang="en-US" sz="1400" b="1" dirty="0"/>
              <a:t>是</a:t>
            </a:r>
            <a:r>
              <a:rPr lang="en-US" altLang="zh-CN" sz="1400" b="1" dirty="0"/>
              <a:t>/</a:t>
            </a:r>
            <a:r>
              <a:rPr lang="zh-CN" altLang="en-US" sz="1400" b="1" dirty="0"/>
              <a:t>不可分割</a:t>
            </a:r>
            <a:r>
              <a:rPr lang="en-US" altLang="zh-CN" sz="1400" b="1" dirty="0"/>
              <a:t>/</a:t>
            </a:r>
            <a:r>
              <a:rPr lang="zh-CN" altLang="en-US" sz="1400" b="1" dirty="0"/>
              <a:t>     的</a:t>
            </a:r>
            <a:endParaRPr lang="en-US" altLang="zh-CN" sz="1400" b="1" dirty="0"/>
          </a:p>
          <a:p>
            <a:pPr eaLnBrk="1" hangingPunct="1">
              <a:lnSpc>
                <a:spcPct val="80000"/>
              </a:lnSpc>
            </a:pPr>
            <a:r>
              <a:rPr lang="en-US" altLang="zh-CN" sz="1400" b="1" dirty="0"/>
              <a:t>17</a:t>
            </a:r>
            <a:r>
              <a:rPr lang="zh-CN" altLang="en-US" sz="1400" b="1" dirty="0"/>
              <a:t>        </a:t>
            </a:r>
            <a:r>
              <a:rPr lang="en-US" altLang="zh-CN" sz="1400" b="1" dirty="0"/>
              <a:t>null</a:t>
            </a:r>
            <a:r>
              <a:rPr lang="zh-CN" altLang="en-US" sz="1400" b="1" dirty="0"/>
              <a:t>                                                   中华人民共和国</a:t>
            </a:r>
            <a:r>
              <a:rPr lang="en-US" altLang="zh-CN" sz="1400" b="1" dirty="0"/>
              <a:t>/</a:t>
            </a:r>
            <a:r>
              <a:rPr lang="zh-CN" altLang="en-US" sz="1400" b="1" dirty="0"/>
              <a:t>是</a:t>
            </a:r>
            <a:r>
              <a:rPr lang="en-US" altLang="zh-CN" sz="1400" b="1" dirty="0"/>
              <a:t>/</a:t>
            </a:r>
            <a:r>
              <a:rPr lang="zh-CN" altLang="en-US" sz="1400" b="1" dirty="0"/>
              <a:t>不可分割</a:t>
            </a:r>
            <a:r>
              <a:rPr lang="en-US" altLang="zh-CN" sz="1400" b="1" dirty="0"/>
              <a:t>/</a:t>
            </a:r>
            <a:r>
              <a:rPr lang="zh-CN" altLang="en-US" sz="1400" b="1" dirty="0"/>
              <a:t>的</a:t>
            </a:r>
            <a:endParaRPr lang="en-US" altLang="zh-CN" sz="1400" b="1" dirty="0"/>
          </a:p>
          <a:p>
            <a:pPr eaLnBrk="1" hangingPunct="1">
              <a:lnSpc>
                <a:spcPct val="80000"/>
              </a:lnSpc>
            </a:pPr>
            <a:endParaRPr lang="en-US" altLang="zh-CN" sz="1400" b="1" dirty="0"/>
          </a:p>
          <a:p>
            <a:pPr eaLnBrk="1" hangingPunct="1">
              <a:lnSpc>
                <a:spcPct val="80000"/>
              </a:lnSpc>
            </a:pPr>
            <a:endParaRPr lang="en-US" altLang="zh-CN" sz="1400" b="1" dirty="0"/>
          </a:p>
          <a:p>
            <a:pPr eaLnBrk="1" hangingPunct="1">
              <a:lnSpc>
                <a:spcPct val="80000"/>
              </a:lnSpc>
            </a:pPr>
            <a:endParaRPr lang="en-US" altLang="zh-CN" sz="1400" b="1" dirty="0"/>
          </a:p>
          <a:p>
            <a:pPr eaLnBrk="1" hangingPunct="1">
              <a:lnSpc>
                <a:spcPct val="80000"/>
              </a:lnSpc>
            </a:pPr>
            <a:endParaRPr lang="en-US" altLang="zh-CN" sz="1400" b="1" dirty="0"/>
          </a:p>
          <a:p>
            <a:pPr eaLnBrk="1" hangingPunct="1">
              <a:lnSpc>
                <a:spcPct val="80000"/>
              </a:lnSpc>
            </a:pPr>
            <a:endParaRPr lang="en-US" altLang="zh-CN" sz="1400" b="1" dirty="0"/>
          </a:p>
          <a:p>
            <a:pPr eaLnBrk="1" hangingPunct="1">
              <a:lnSpc>
                <a:spcPct val="80000"/>
              </a:lnSpc>
            </a:pPr>
            <a:endParaRPr lang="en-US" altLang="zh-CN" sz="1400" b="1" dirty="0"/>
          </a:p>
          <a:p>
            <a:pPr eaLnBrk="1" hangingPunct="1">
              <a:lnSpc>
                <a:spcPct val="80000"/>
              </a:lnSpc>
            </a:pPr>
            <a:r>
              <a:rPr lang="en-US" altLang="zh-CN" sz="1400" b="1" dirty="0"/>
              <a:t>16		</a:t>
            </a:r>
            <a:r>
              <a:rPr lang="zh-CN" altLang="en-US" sz="1400" b="1" dirty="0"/>
              <a:t>生命		时间</a:t>
            </a:r>
            <a:r>
              <a:rPr lang="en-US" altLang="zh-CN" sz="1400" b="1" dirty="0"/>
              <a:t>/</a:t>
            </a:r>
            <a:r>
              <a:rPr lang="zh-CN" altLang="en-US" sz="1400" b="1" dirty="0"/>
              <a:t>就</a:t>
            </a:r>
            <a:r>
              <a:rPr lang="en-US" altLang="zh-CN" sz="1400" b="1" dirty="0"/>
              <a:t>/</a:t>
            </a:r>
            <a:r>
              <a:rPr lang="zh-CN" altLang="en-US" sz="1400" b="1" dirty="0"/>
              <a:t>是</a:t>
            </a:r>
            <a:r>
              <a:rPr lang="en-US" altLang="zh-CN" sz="1400" b="1" dirty="0"/>
              <a:t>/		</a:t>
            </a:r>
            <a:r>
              <a:rPr lang="zh-CN" altLang="en-US" sz="1400" b="1" dirty="0"/>
              <a:t>生命	</a:t>
            </a:r>
          </a:p>
          <a:p>
            <a:pPr eaLnBrk="1" hangingPunct="1">
              <a:lnSpc>
                <a:spcPct val="80000"/>
              </a:lnSpc>
            </a:pPr>
            <a:r>
              <a:rPr lang="en-US" altLang="zh-CN" sz="1400" b="1" dirty="0"/>
              <a:t>17		null		</a:t>
            </a:r>
            <a:r>
              <a:rPr lang="zh-CN" altLang="en-US" sz="1400" b="1" dirty="0"/>
              <a:t>时间</a:t>
            </a:r>
            <a:r>
              <a:rPr lang="en-US" altLang="zh-CN" sz="1400" b="1" dirty="0"/>
              <a:t>/</a:t>
            </a:r>
            <a:r>
              <a:rPr lang="zh-CN" altLang="en-US" sz="1400" b="1" dirty="0"/>
              <a:t>就</a:t>
            </a:r>
            <a:r>
              <a:rPr lang="en-US" altLang="zh-CN" sz="1400" b="1" dirty="0"/>
              <a:t>/</a:t>
            </a:r>
            <a:r>
              <a:rPr lang="zh-CN" altLang="en-US" sz="1400" b="1" dirty="0"/>
              <a:t>是</a:t>
            </a:r>
            <a:r>
              <a:rPr lang="en-US" altLang="zh-CN" sz="1400" b="1" dirty="0"/>
              <a:t>/</a:t>
            </a:r>
            <a:r>
              <a:rPr lang="zh-CN" altLang="en-US" sz="1400" b="1" dirty="0"/>
              <a:t>生命</a:t>
            </a:r>
            <a:r>
              <a:rPr lang="en-US" altLang="zh-CN" sz="1400" b="1" dirty="0"/>
              <a:t>/			</a:t>
            </a:r>
          </a:p>
        </p:txBody>
      </p:sp>
    </p:spTree>
    <p:custDataLst>
      <p:tags r:id="rId1"/>
    </p:custDataLst>
    <p:extLst>
      <p:ext uri="{BB962C8B-B14F-4D97-AF65-F5344CB8AC3E}">
        <p14:creationId xmlns:p14="http://schemas.microsoft.com/office/powerpoint/2010/main" val="631528592"/>
      </p:ext>
    </p:extLst>
  </p:cSld>
  <p:clrMapOvr>
    <a:masterClrMapping/>
  </p:clrMapOvr>
  <p:transition advTm="149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11">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411">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411">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411">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41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zh-CN" altLang="en-US"/>
              <a:t>算法示例</a:t>
            </a:r>
            <a:endParaRPr lang="zh-CN" altLang="en-US" sz="1800"/>
          </a:p>
        </p:txBody>
      </p:sp>
      <p:sp>
        <p:nvSpPr>
          <p:cNvPr id="17411" name="Rectangle 3"/>
          <p:cNvSpPr>
            <a:spLocks noGrp="1" noChangeArrowheads="1"/>
          </p:cNvSpPr>
          <p:nvPr>
            <p:ph type="body" idx="1"/>
          </p:nvPr>
        </p:nvSpPr>
        <p:spPr/>
        <p:txBody>
          <a:bodyPr/>
          <a:lstStyle/>
          <a:p>
            <a:pPr algn="ctr" eaLnBrk="1" hangingPunct="1">
              <a:lnSpc>
                <a:spcPct val="80000"/>
              </a:lnSpc>
              <a:buFontTx/>
              <a:buNone/>
            </a:pPr>
            <a:r>
              <a:rPr lang="en-US" altLang="zh-CN" sz="2400" b="1" dirty="0"/>
              <a:t>	“</a:t>
            </a:r>
            <a:r>
              <a:rPr lang="zh-CN" altLang="en-US" sz="2400" b="1" dirty="0"/>
              <a:t>时间就是生命”</a:t>
            </a:r>
          </a:p>
          <a:p>
            <a:pPr eaLnBrk="1" hangingPunct="1">
              <a:lnSpc>
                <a:spcPct val="80000"/>
              </a:lnSpc>
            </a:pPr>
            <a:endParaRPr lang="zh-CN" altLang="en-US" sz="2400" b="1" dirty="0"/>
          </a:p>
          <a:p>
            <a:pPr eaLnBrk="1" hangingPunct="1">
              <a:lnSpc>
                <a:spcPct val="80000"/>
              </a:lnSpc>
            </a:pPr>
            <a:r>
              <a:rPr lang="zh-CN" altLang="en-US" sz="1400" b="1" dirty="0"/>
              <a:t>步骤		</a:t>
            </a:r>
            <a:r>
              <a:rPr lang="en-US" altLang="zh-CN" sz="1400" b="1" dirty="0"/>
              <a:t>s1		s2		w</a:t>
            </a:r>
          </a:p>
          <a:p>
            <a:pPr eaLnBrk="1" hangingPunct="1">
              <a:lnSpc>
                <a:spcPct val="80000"/>
              </a:lnSpc>
            </a:pPr>
            <a:r>
              <a:rPr lang="en-US" altLang="zh-CN" sz="1400" b="1" dirty="0"/>
              <a:t>1		</a:t>
            </a:r>
            <a:r>
              <a:rPr lang="zh-CN" altLang="en-US" sz="1400" b="1" dirty="0"/>
              <a:t>时间就是生命	</a:t>
            </a:r>
            <a:r>
              <a:rPr lang="en-US" altLang="zh-CN" sz="1400" b="1" dirty="0"/>
              <a:t>null		</a:t>
            </a:r>
            <a:r>
              <a:rPr lang="zh-CN" altLang="en-US" sz="1400" b="1" dirty="0"/>
              <a:t>时间就是生命</a:t>
            </a:r>
          </a:p>
          <a:p>
            <a:pPr eaLnBrk="1" hangingPunct="1">
              <a:lnSpc>
                <a:spcPct val="80000"/>
              </a:lnSpc>
            </a:pPr>
            <a:r>
              <a:rPr lang="en-US" altLang="zh-CN" sz="1400" b="1" dirty="0"/>
              <a:t>2		</a:t>
            </a:r>
            <a:r>
              <a:rPr lang="zh-CN" altLang="en-US" sz="1400" b="1" dirty="0"/>
              <a:t>时间就是生命	</a:t>
            </a:r>
            <a:r>
              <a:rPr lang="en-US" altLang="zh-CN" sz="1400" b="1" dirty="0"/>
              <a:t>null		</a:t>
            </a:r>
            <a:r>
              <a:rPr lang="zh-CN" altLang="en-US" sz="1400" b="1" dirty="0"/>
              <a:t>时间就是生</a:t>
            </a:r>
            <a:endParaRPr lang="en-US" altLang="zh-CN" sz="1400" b="1" dirty="0"/>
          </a:p>
          <a:p>
            <a:pPr eaLnBrk="1" hangingPunct="1">
              <a:lnSpc>
                <a:spcPct val="80000"/>
              </a:lnSpc>
            </a:pPr>
            <a:r>
              <a:rPr lang="en-US" altLang="zh-CN" sz="1400" b="1" dirty="0"/>
              <a:t>3		</a:t>
            </a:r>
            <a:r>
              <a:rPr lang="zh-CN" altLang="en-US" sz="1400" b="1" dirty="0"/>
              <a:t>时间就是生命	</a:t>
            </a:r>
            <a:r>
              <a:rPr lang="en-US" altLang="zh-CN" sz="1400" b="1" dirty="0"/>
              <a:t>null		</a:t>
            </a:r>
            <a:r>
              <a:rPr lang="zh-CN" altLang="en-US" sz="1400" b="1" dirty="0"/>
              <a:t>时间就是</a:t>
            </a:r>
          </a:p>
          <a:p>
            <a:pPr eaLnBrk="1" hangingPunct="1">
              <a:lnSpc>
                <a:spcPct val="80000"/>
              </a:lnSpc>
            </a:pPr>
            <a:r>
              <a:rPr lang="en-US" altLang="zh-CN" sz="1400" b="1" dirty="0"/>
              <a:t>4		</a:t>
            </a:r>
            <a:r>
              <a:rPr lang="zh-CN" altLang="en-US" sz="1400" b="1" dirty="0"/>
              <a:t>时间就是生命	</a:t>
            </a:r>
            <a:r>
              <a:rPr lang="en-US" altLang="zh-CN" sz="1400" b="1" dirty="0"/>
              <a:t>null		</a:t>
            </a:r>
            <a:r>
              <a:rPr lang="zh-CN" altLang="en-US" sz="1400" b="1" dirty="0"/>
              <a:t>时间就</a:t>
            </a:r>
          </a:p>
          <a:p>
            <a:pPr eaLnBrk="1" hangingPunct="1">
              <a:lnSpc>
                <a:spcPct val="80000"/>
              </a:lnSpc>
            </a:pPr>
            <a:r>
              <a:rPr lang="en-US" altLang="zh-CN" sz="1400" b="1" dirty="0"/>
              <a:t>5		</a:t>
            </a:r>
            <a:r>
              <a:rPr lang="zh-CN" altLang="en-US" sz="1400" b="1" dirty="0"/>
              <a:t>时间就是生命	</a:t>
            </a:r>
            <a:r>
              <a:rPr lang="en-US" altLang="zh-CN" sz="1400" b="1" dirty="0"/>
              <a:t>null		</a:t>
            </a:r>
            <a:r>
              <a:rPr lang="zh-CN" altLang="en-US" sz="1400" b="1" dirty="0"/>
              <a:t>时间</a:t>
            </a:r>
          </a:p>
          <a:p>
            <a:pPr eaLnBrk="1" hangingPunct="1">
              <a:lnSpc>
                <a:spcPct val="80000"/>
              </a:lnSpc>
            </a:pPr>
            <a:r>
              <a:rPr lang="en-US" altLang="zh-CN" sz="1400" b="1" dirty="0"/>
              <a:t>6		</a:t>
            </a:r>
            <a:r>
              <a:rPr lang="zh-CN" altLang="en-US" sz="1400" b="1" dirty="0"/>
              <a:t>就是生命		时间</a:t>
            </a:r>
            <a:r>
              <a:rPr lang="en-US" altLang="zh-CN" sz="1400" b="1" dirty="0"/>
              <a:t>/	</a:t>
            </a:r>
          </a:p>
          <a:p>
            <a:pPr eaLnBrk="1" hangingPunct="1">
              <a:lnSpc>
                <a:spcPct val="80000"/>
              </a:lnSpc>
            </a:pPr>
            <a:r>
              <a:rPr lang="en-US" altLang="zh-CN" sz="1400" b="1" dirty="0"/>
              <a:t>7		</a:t>
            </a:r>
            <a:r>
              <a:rPr lang="zh-CN" altLang="en-US" sz="1400" b="1" dirty="0"/>
              <a:t>就是生命		时间</a:t>
            </a:r>
            <a:r>
              <a:rPr lang="en-US" altLang="zh-CN" sz="1400" b="1" dirty="0"/>
              <a:t>/		</a:t>
            </a:r>
            <a:r>
              <a:rPr lang="zh-CN" altLang="en-US" sz="1400" b="1" dirty="0"/>
              <a:t>就是生命	</a:t>
            </a:r>
          </a:p>
          <a:p>
            <a:pPr eaLnBrk="1" hangingPunct="1">
              <a:lnSpc>
                <a:spcPct val="80000"/>
              </a:lnSpc>
            </a:pPr>
            <a:r>
              <a:rPr lang="en-US" altLang="zh-CN" sz="1400" b="1" dirty="0"/>
              <a:t>8		</a:t>
            </a:r>
            <a:r>
              <a:rPr lang="zh-CN" altLang="en-US" sz="1400" b="1" dirty="0"/>
              <a:t>就是生命		时间</a:t>
            </a:r>
            <a:r>
              <a:rPr lang="en-US" altLang="zh-CN" sz="1400" b="1" dirty="0"/>
              <a:t>/		</a:t>
            </a:r>
            <a:r>
              <a:rPr lang="zh-CN" altLang="en-US" sz="1400" b="1" dirty="0"/>
              <a:t>就是生	</a:t>
            </a:r>
          </a:p>
          <a:p>
            <a:pPr eaLnBrk="1" hangingPunct="1">
              <a:lnSpc>
                <a:spcPct val="80000"/>
              </a:lnSpc>
            </a:pPr>
            <a:r>
              <a:rPr lang="en-US" altLang="zh-CN" sz="1400" b="1" dirty="0"/>
              <a:t>9		</a:t>
            </a:r>
            <a:r>
              <a:rPr lang="zh-CN" altLang="en-US" sz="1400" b="1" dirty="0"/>
              <a:t>就是生命		时间</a:t>
            </a:r>
            <a:r>
              <a:rPr lang="en-US" altLang="zh-CN" sz="1400" b="1" dirty="0"/>
              <a:t>/		</a:t>
            </a:r>
            <a:r>
              <a:rPr lang="zh-CN" altLang="en-US" sz="1400" b="1" dirty="0"/>
              <a:t>就是</a:t>
            </a:r>
          </a:p>
          <a:p>
            <a:pPr eaLnBrk="1" hangingPunct="1">
              <a:lnSpc>
                <a:spcPct val="80000"/>
              </a:lnSpc>
            </a:pPr>
            <a:r>
              <a:rPr lang="en-US" altLang="zh-CN" sz="1400" b="1" dirty="0"/>
              <a:t>10		</a:t>
            </a:r>
            <a:r>
              <a:rPr lang="zh-CN" altLang="en-US" sz="1400" b="1" dirty="0"/>
              <a:t>就是生命		时间</a:t>
            </a:r>
            <a:r>
              <a:rPr lang="en-US" altLang="zh-CN" sz="1400" b="1" dirty="0"/>
              <a:t>/		</a:t>
            </a:r>
            <a:r>
              <a:rPr lang="zh-CN" altLang="en-US" sz="1400" b="1" dirty="0"/>
              <a:t>就</a:t>
            </a:r>
          </a:p>
          <a:p>
            <a:pPr eaLnBrk="1" hangingPunct="1">
              <a:lnSpc>
                <a:spcPct val="80000"/>
              </a:lnSpc>
            </a:pPr>
            <a:r>
              <a:rPr lang="en-US" altLang="zh-CN" sz="1400" b="1" dirty="0"/>
              <a:t>11		</a:t>
            </a:r>
            <a:r>
              <a:rPr lang="zh-CN" altLang="en-US" sz="1400" b="1" dirty="0"/>
              <a:t>是生命		时间</a:t>
            </a:r>
            <a:r>
              <a:rPr lang="en-US" altLang="zh-CN" sz="1400" b="1" dirty="0"/>
              <a:t>/</a:t>
            </a:r>
            <a:r>
              <a:rPr lang="zh-CN" altLang="en-US" sz="1400" b="1" dirty="0"/>
              <a:t>就</a:t>
            </a:r>
            <a:r>
              <a:rPr lang="en-US" altLang="zh-CN" sz="1400" b="1" dirty="0"/>
              <a:t>/		</a:t>
            </a:r>
          </a:p>
          <a:p>
            <a:pPr eaLnBrk="1" hangingPunct="1">
              <a:lnSpc>
                <a:spcPct val="80000"/>
              </a:lnSpc>
            </a:pPr>
            <a:r>
              <a:rPr lang="en-US" altLang="zh-CN" sz="1400" b="1" dirty="0"/>
              <a:t>12		</a:t>
            </a:r>
            <a:r>
              <a:rPr lang="zh-CN" altLang="en-US" sz="1400" b="1" dirty="0"/>
              <a:t>是生命		时间</a:t>
            </a:r>
            <a:r>
              <a:rPr lang="en-US" altLang="zh-CN" sz="1400" b="1" dirty="0"/>
              <a:t>/</a:t>
            </a:r>
            <a:r>
              <a:rPr lang="zh-CN" altLang="en-US" sz="1400" b="1" dirty="0"/>
              <a:t>就</a:t>
            </a:r>
            <a:r>
              <a:rPr lang="en-US" altLang="zh-CN" sz="1400" b="1" dirty="0"/>
              <a:t>/		</a:t>
            </a:r>
            <a:r>
              <a:rPr lang="zh-CN" altLang="en-US" sz="1400" b="1" dirty="0"/>
              <a:t>是生命		</a:t>
            </a:r>
          </a:p>
          <a:p>
            <a:pPr eaLnBrk="1" hangingPunct="1">
              <a:lnSpc>
                <a:spcPct val="80000"/>
              </a:lnSpc>
            </a:pPr>
            <a:r>
              <a:rPr lang="en-US" altLang="zh-CN" sz="1400" b="1" dirty="0"/>
              <a:t>13		</a:t>
            </a:r>
            <a:r>
              <a:rPr lang="zh-CN" altLang="en-US" sz="1400" b="1" dirty="0"/>
              <a:t>是生命		时间</a:t>
            </a:r>
            <a:r>
              <a:rPr lang="en-US" altLang="zh-CN" sz="1400" b="1" dirty="0"/>
              <a:t>/</a:t>
            </a:r>
            <a:r>
              <a:rPr lang="zh-CN" altLang="en-US" sz="1400" b="1" dirty="0"/>
              <a:t>就</a:t>
            </a:r>
            <a:r>
              <a:rPr lang="en-US" altLang="zh-CN" sz="1400" b="1" dirty="0"/>
              <a:t>/		</a:t>
            </a:r>
            <a:r>
              <a:rPr lang="zh-CN" altLang="en-US" sz="1400" b="1" dirty="0"/>
              <a:t>是生		</a:t>
            </a:r>
          </a:p>
          <a:p>
            <a:pPr eaLnBrk="1" hangingPunct="1">
              <a:lnSpc>
                <a:spcPct val="80000"/>
              </a:lnSpc>
            </a:pPr>
            <a:r>
              <a:rPr lang="en-US" altLang="zh-CN" sz="1400" b="1" dirty="0"/>
              <a:t>14		</a:t>
            </a:r>
            <a:r>
              <a:rPr lang="zh-CN" altLang="en-US" sz="1400" b="1" dirty="0"/>
              <a:t>是生命		时间</a:t>
            </a:r>
            <a:r>
              <a:rPr lang="en-US" altLang="zh-CN" sz="1400" b="1" dirty="0"/>
              <a:t>/</a:t>
            </a:r>
            <a:r>
              <a:rPr lang="zh-CN" altLang="en-US" sz="1400" b="1" dirty="0"/>
              <a:t>就</a:t>
            </a:r>
            <a:r>
              <a:rPr lang="en-US" altLang="zh-CN" sz="1400" b="1" dirty="0"/>
              <a:t>/		</a:t>
            </a:r>
            <a:r>
              <a:rPr lang="zh-CN" altLang="en-US" sz="1400" b="1" dirty="0"/>
              <a:t>是		</a:t>
            </a:r>
          </a:p>
          <a:p>
            <a:pPr eaLnBrk="1" hangingPunct="1">
              <a:lnSpc>
                <a:spcPct val="80000"/>
              </a:lnSpc>
            </a:pPr>
            <a:r>
              <a:rPr lang="en-US" altLang="zh-CN" sz="1400" b="1" dirty="0"/>
              <a:t>15		</a:t>
            </a:r>
            <a:r>
              <a:rPr lang="zh-CN" altLang="en-US" sz="1400" b="1" dirty="0"/>
              <a:t>生命		时间</a:t>
            </a:r>
            <a:r>
              <a:rPr lang="en-US" altLang="zh-CN" sz="1400" b="1" dirty="0"/>
              <a:t>/</a:t>
            </a:r>
            <a:r>
              <a:rPr lang="zh-CN" altLang="en-US" sz="1400" b="1" dirty="0"/>
              <a:t>就</a:t>
            </a:r>
            <a:r>
              <a:rPr lang="en-US" altLang="zh-CN" sz="1400" b="1" dirty="0"/>
              <a:t>/</a:t>
            </a:r>
            <a:r>
              <a:rPr lang="zh-CN" altLang="en-US" sz="1400" b="1" dirty="0"/>
              <a:t>是</a:t>
            </a:r>
            <a:r>
              <a:rPr lang="en-US" altLang="zh-CN" sz="1400" b="1" dirty="0"/>
              <a:t>/		</a:t>
            </a:r>
          </a:p>
          <a:p>
            <a:pPr eaLnBrk="1" hangingPunct="1">
              <a:lnSpc>
                <a:spcPct val="80000"/>
              </a:lnSpc>
            </a:pPr>
            <a:r>
              <a:rPr lang="en-US" altLang="zh-CN" sz="1400" b="1" dirty="0"/>
              <a:t>16		</a:t>
            </a:r>
            <a:r>
              <a:rPr lang="zh-CN" altLang="en-US" sz="1400" b="1" dirty="0"/>
              <a:t>生命		时间</a:t>
            </a:r>
            <a:r>
              <a:rPr lang="en-US" altLang="zh-CN" sz="1400" b="1" dirty="0"/>
              <a:t>/</a:t>
            </a:r>
            <a:r>
              <a:rPr lang="zh-CN" altLang="en-US" sz="1400" b="1" dirty="0"/>
              <a:t>就</a:t>
            </a:r>
            <a:r>
              <a:rPr lang="en-US" altLang="zh-CN" sz="1400" b="1" dirty="0"/>
              <a:t>/</a:t>
            </a:r>
            <a:r>
              <a:rPr lang="zh-CN" altLang="en-US" sz="1400" b="1" dirty="0"/>
              <a:t>是</a:t>
            </a:r>
            <a:r>
              <a:rPr lang="en-US" altLang="zh-CN" sz="1400" b="1" dirty="0"/>
              <a:t>/		</a:t>
            </a:r>
            <a:r>
              <a:rPr lang="zh-CN" altLang="en-US" sz="1400" b="1" dirty="0"/>
              <a:t>生命	</a:t>
            </a:r>
          </a:p>
          <a:p>
            <a:pPr eaLnBrk="1" hangingPunct="1">
              <a:lnSpc>
                <a:spcPct val="80000"/>
              </a:lnSpc>
            </a:pPr>
            <a:r>
              <a:rPr lang="en-US" altLang="zh-CN" sz="1400" b="1" dirty="0"/>
              <a:t>17		null		</a:t>
            </a:r>
            <a:r>
              <a:rPr lang="zh-CN" altLang="en-US" sz="1400" b="1" dirty="0"/>
              <a:t>时间</a:t>
            </a:r>
            <a:r>
              <a:rPr lang="en-US" altLang="zh-CN" sz="1400" b="1" dirty="0"/>
              <a:t>/</a:t>
            </a:r>
            <a:r>
              <a:rPr lang="zh-CN" altLang="en-US" sz="1400" b="1" dirty="0"/>
              <a:t>就</a:t>
            </a:r>
            <a:r>
              <a:rPr lang="en-US" altLang="zh-CN" sz="1400" b="1" dirty="0"/>
              <a:t>/</a:t>
            </a:r>
            <a:r>
              <a:rPr lang="zh-CN" altLang="en-US" sz="1400" b="1" dirty="0"/>
              <a:t>是</a:t>
            </a:r>
            <a:r>
              <a:rPr lang="en-US" altLang="zh-CN" sz="1400" b="1" dirty="0"/>
              <a:t>/</a:t>
            </a:r>
            <a:r>
              <a:rPr lang="zh-CN" altLang="en-US" sz="1400" b="1" dirty="0"/>
              <a:t>生命</a:t>
            </a:r>
            <a:r>
              <a:rPr lang="en-US" altLang="zh-CN" sz="1400" b="1" dirty="0"/>
              <a:t>/			</a:t>
            </a:r>
          </a:p>
        </p:txBody>
      </p:sp>
    </p:spTree>
    <p:custDataLst>
      <p:tags r:id="rId1"/>
    </p:custDataLst>
    <p:extLst>
      <p:ext uri="{BB962C8B-B14F-4D97-AF65-F5344CB8AC3E}">
        <p14:creationId xmlns:p14="http://schemas.microsoft.com/office/powerpoint/2010/main" val="153361444"/>
      </p:ext>
    </p:extLst>
  </p:cSld>
  <p:clrMapOvr>
    <a:masterClrMapping/>
  </p:clrMapOvr>
  <p:transition advTm="149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13" end="1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14" end="1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7411">
                                            <p:txEl>
                                              <p:pRg st="15" end="1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411">
                                            <p:txEl>
                                              <p:pRg st="16" end="1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411">
                                            <p:txEl>
                                              <p:pRg st="17" end="17"/>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7411">
                                            <p:txEl>
                                              <p:pRg st="18" end="18"/>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741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2913" y="44624"/>
            <a:ext cx="8243887" cy="1314450"/>
          </a:xfrm>
        </p:spPr>
        <p:txBody>
          <a:bodyPr/>
          <a:lstStyle/>
          <a:p>
            <a:pPr eaLnBrk="1" hangingPunct="1">
              <a:defRPr/>
            </a:pPr>
            <a:r>
              <a:rPr lang="en-US" altLang="zh-CN" dirty="0"/>
              <a:t> </a:t>
            </a:r>
            <a:r>
              <a:rPr lang="zh-CN" altLang="en-US" dirty="0"/>
              <a:t>算法描述</a:t>
            </a:r>
          </a:p>
        </p:txBody>
      </p:sp>
      <p:sp>
        <p:nvSpPr>
          <p:cNvPr id="15404" name="Rectangle 44"/>
          <p:cNvSpPr>
            <a:spLocks noGrp="1" noChangeArrowheads="1"/>
          </p:cNvSpPr>
          <p:nvPr>
            <p:ph type="body" idx="1"/>
          </p:nvPr>
        </p:nvSpPr>
        <p:spPr>
          <a:xfrm>
            <a:off x="4427538" y="1412776"/>
            <a:ext cx="4534030" cy="5257800"/>
          </a:xfrm>
        </p:spPr>
        <p:txBody>
          <a:bodyPr/>
          <a:lstStyle/>
          <a:p>
            <a:pPr eaLnBrk="1" hangingPunct="1">
              <a:lnSpc>
                <a:spcPct val="80000"/>
              </a:lnSpc>
            </a:pPr>
            <a:r>
              <a:rPr lang="zh-CN" altLang="en-US" sz="2800" b="1" dirty="0"/>
              <a:t>两重循环</a:t>
            </a:r>
          </a:p>
          <a:p>
            <a:pPr lvl="1" eaLnBrk="1" hangingPunct="1">
              <a:lnSpc>
                <a:spcPct val="80000"/>
              </a:lnSpc>
            </a:pPr>
            <a:r>
              <a:rPr lang="zh-CN" altLang="en-US" sz="2400" b="1" dirty="0"/>
              <a:t>外循环</a:t>
            </a:r>
            <a:r>
              <a:rPr lang="en-US" altLang="zh-CN" sz="2400" b="1" dirty="0"/>
              <a:t>—</a:t>
            </a:r>
            <a:r>
              <a:rPr lang="zh-CN" altLang="en-US" sz="2400" b="1" dirty="0"/>
              <a:t>切词</a:t>
            </a:r>
          </a:p>
          <a:p>
            <a:pPr lvl="2" eaLnBrk="1" hangingPunct="1">
              <a:lnSpc>
                <a:spcPct val="80000"/>
              </a:lnSpc>
            </a:pPr>
            <a:r>
              <a:rPr lang="zh-CN" altLang="en-US" sz="2000" b="1" dirty="0"/>
              <a:t>从输入串</a:t>
            </a:r>
            <a:r>
              <a:rPr lang="en-US" altLang="zh-CN" sz="2000" b="1" dirty="0"/>
              <a:t>s1</a:t>
            </a:r>
            <a:r>
              <a:rPr lang="zh-CN" altLang="en-US" sz="2000" b="1" dirty="0"/>
              <a:t>中复制候选词</a:t>
            </a:r>
            <a:r>
              <a:rPr lang="en-US" altLang="zh-CN" sz="2000" b="1" dirty="0"/>
              <a:t>w</a:t>
            </a:r>
          </a:p>
          <a:p>
            <a:pPr lvl="2" eaLnBrk="1" hangingPunct="1">
              <a:lnSpc>
                <a:spcPct val="80000"/>
              </a:lnSpc>
            </a:pPr>
            <a:endParaRPr lang="zh-CN" altLang="en-US" sz="2000" b="1" dirty="0"/>
          </a:p>
          <a:p>
            <a:pPr lvl="2" eaLnBrk="1" hangingPunct="1">
              <a:lnSpc>
                <a:spcPct val="80000"/>
              </a:lnSpc>
            </a:pPr>
            <a:r>
              <a:rPr lang="en-US" altLang="zh-CN" sz="2000" b="1" dirty="0"/>
              <a:t>w</a:t>
            </a:r>
            <a:r>
              <a:rPr lang="zh-CN" altLang="en-US" sz="2000" b="1" dirty="0"/>
              <a:t>尽可能长，是为了进行“最大匹配”</a:t>
            </a:r>
            <a:endParaRPr lang="en-US" altLang="zh-CN" sz="2000" b="1" dirty="0"/>
          </a:p>
          <a:p>
            <a:pPr lvl="2" eaLnBrk="1" hangingPunct="1">
              <a:lnSpc>
                <a:spcPct val="80000"/>
              </a:lnSpc>
            </a:pPr>
            <a:endParaRPr lang="zh-CN" altLang="en-US" sz="2000" b="1" dirty="0"/>
          </a:p>
          <a:p>
            <a:pPr lvl="2" eaLnBrk="1" hangingPunct="1">
              <a:lnSpc>
                <a:spcPct val="80000"/>
              </a:lnSpc>
            </a:pPr>
            <a:r>
              <a:rPr lang="zh-CN" altLang="en-US" sz="2000" b="1" dirty="0"/>
              <a:t>每次切掉</a:t>
            </a:r>
            <a:r>
              <a:rPr lang="en-US" altLang="zh-CN" sz="2000" b="1" dirty="0"/>
              <a:t>s1</a:t>
            </a:r>
            <a:r>
              <a:rPr lang="zh-CN" altLang="en-US" sz="2000" b="1" dirty="0"/>
              <a:t>左边的若干个字</a:t>
            </a:r>
            <a:endParaRPr lang="en-US" altLang="zh-CN" sz="2000" b="1" dirty="0"/>
          </a:p>
          <a:p>
            <a:pPr marL="914400" lvl="2" indent="0" eaLnBrk="1" hangingPunct="1">
              <a:lnSpc>
                <a:spcPct val="80000"/>
              </a:lnSpc>
              <a:buNone/>
            </a:pPr>
            <a:endParaRPr lang="zh-CN" altLang="en-US" sz="2000" b="1" dirty="0"/>
          </a:p>
          <a:p>
            <a:pPr lvl="1" eaLnBrk="1" hangingPunct="1">
              <a:lnSpc>
                <a:spcPct val="80000"/>
              </a:lnSpc>
            </a:pPr>
            <a:r>
              <a:rPr lang="zh-CN" altLang="en-US" sz="2400" b="1" dirty="0"/>
              <a:t>内循环</a:t>
            </a:r>
            <a:r>
              <a:rPr lang="en-US" altLang="zh-CN" sz="2400" b="1" dirty="0"/>
              <a:t>—</a:t>
            </a:r>
            <a:r>
              <a:rPr lang="zh-CN" altLang="en-US" sz="2400" b="1" dirty="0"/>
              <a:t>匹配</a:t>
            </a:r>
          </a:p>
          <a:p>
            <a:pPr lvl="2" eaLnBrk="1" hangingPunct="1">
              <a:lnSpc>
                <a:spcPct val="80000"/>
              </a:lnSpc>
            </a:pPr>
            <a:r>
              <a:rPr lang="zh-CN" altLang="en-US" sz="2000" b="1" dirty="0"/>
              <a:t>用</a:t>
            </a:r>
            <a:r>
              <a:rPr lang="en-US" altLang="zh-CN" sz="2000" b="1" dirty="0"/>
              <a:t>w</a:t>
            </a:r>
            <a:r>
              <a:rPr lang="zh-CN" altLang="en-US" sz="2000" b="1" dirty="0"/>
              <a:t>去匹配词表中的词</a:t>
            </a:r>
            <a:endParaRPr lang="en-US" altLang="zh-CN" sz="2000" b="1" dirty="0"/>
          </a:p>
          <a:p>
            <a:pPr lvl="2" eaLnBrk="1" hangingPunct="1">
              <a:lnSpc>
                <a:spcPct val="80000"/>
              </a:lnSpc>
            </a:pPr>
            <a:endParaRPr lang="zh-CN" altLang="en-US" sz="2000" b="1" dirty="0"/>
          </a:p>
          <a:p>
            <a:pPr lvl="2" eaLnBrk="1" hangingPunct="1">
              <a:lnSpc>
                <a:spcPct val="80000"/>
              </a:lnSpc>
            </a:pPr>
            <a:r>
              <a:rPr lang="zh-CN" altLang="en-US" sz="2000" b="1" dirty="0"/>
              <a:t>最好的情况是一次匹配成功</a:t>
            </a:r>
            <a:endParaRPr lang="en-US" altLang="zh-CN" sz="2000" b="1" dirty="0"/>
          </a:p>
          <a:p>
            <a:pPr lvl="2" eaLnBrk="1" hangingPunct="1">
              <a:lnSpc>
                <a:spcPct val="80000"/>
              </a:lnSpc>
            </a:pPr>
            <a:endParaRPr lang="zh-CN" altLang="en-US" sz="2000" b="1" dirty="0"/>
          </a:p>
          <a:p>
            <a:pPr lvl="2" eaLnBrk="1" hangingPunct="1">
              <a:lnSpc>
                <a:spcPct val="80000"/>
              </a:lnSpc>
            </a:pPr>
            <a:r>
              <a:rPr lang="zh-CN" altLang="en-US" sz="2000" b="1" dirty="0"/>
              <a:t>最坏的情况是每次匹配均不成功，直到剩下一个字</a:t>
            </a:r>
          </a:p>
        </p:txBody>
      </p:sp>
      <p:grpSp>
        <p:nvGrpSpPr>
          <p:cNvPr id="54276" name="Group 82"/>
          <p:cNvGrpSpPr>
            <a:grpSpLocks noChangeAspect="1"/>
          </p:cNvGrpSpPr>
          <p:nvPr/>
        </p:nvGrpSpPr>
        <p:grpSpPr bwMode="auto">
          <a:xfrm>
            <a:off x="900113" y="1052513"/>
            <a:ext cx="3657600" cy="4854575"/>
            <a:chOff x="3614" y="8842"/>
            <a:chExt cx="5009" cy="6657"/>
          </a:xfrm>
        </p:grpSpPr>
        <p:sp>
          <p:nvSpPr>
            <p:cNvPr id="54277" name="AutoShape 83"/>
            <p:cNvSpPr>
              <a:spLocks noChangeAspect="1" noChangeArrowheads="1"/>
            </p:cNvSpPr>
            <p:nvPr/>
          </p:nvSpPr>
          <p:spPr bwMode="auto">
            <a:xfrm>
              <a:off x="3614" y="8842"/>
              <a:ext cx="5009" cy="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8" name="AutoShape 84"/>
            <p:cNvSpPr>
              <a:spLocks noChangeArrowheads="1"/>
            </p:cNvSpPr>
            <p:nvPr/>
          </p:nvSpPr>
          <p:spPr bwMode="auto">
            <a:xfrm>
              <a:off x="5649" y="9113"/>
              <a:ext cx="626" cy="409"/>
            </a:xfrm>
            <a:prstGeom prst="flowChartTerminator">
              <a:avLst/>
            </a:prstGeom>
            <a:solidFill>
              <a:srgbClr val="FFFFFF"/>
            </a:solidFill>
            <a:ln w="9525">
              <a:solidFill>
                <a:srgbClr val="000000"/>
              </a:solidFill>
              <a:miter lim="800000"/>
              <a:headEnd/>
              <a:tailEnd/>
            </a:ln>
          </p:spPr>
          <p:txBody>
            <a:bodyPr lIns="0" tIns="0" rIns="0" bIns="0"/>
            <a:lstStyle/>
            <a:p>
              <a:pPr algn="ctr"/>
              <a:r>
                <a:rPr lang="zh-CN" altLang="en-US" sz="1000" b="1">
                  <a:latin typeface="Times New Roman" pitchFamily="18" charset="0"/>
                </a:rPr>
                <a:t>开始</a:t>
              </a:r>
            </a:p>
            <a:p>
              <a:endParaRPr lang="en-US" altLang="zh-CN"/>
            </a:p>
          </p:txBody>
        </p:sp>
        <p:sp>
          <p:nvSpPr>
            <p:cNvPr id="54279" name="Line 85"/>
            <p:cNvSpPr>
              <a:spLocks noChangeShapeType="1"/>
            </p:cNvSpPr>
            <p:nvPr/>
          </p:nvSpPr>
          <p:spPr bwMode="auto">
            <a:xfrm>
              <a:off x="5962" y="9521"/>
              <a:ext cx="1" cy="4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0" name="Rectangle 86"/>
            <p:cNvSpPr>
              <a:spLocks noChangeArrowheads="1"/>
            </p:cNvSpPr>
            <p:nvPr/>
          </p:nvSpPr>
          <p:spPr bwMode="auto">
            <a:xfrm>
              <a:off x="4710" y="9929"/>
              <a:ext cx="2348" cy="543"/>
            </a:xfrm>
            <a:prstGeom prst="rect">
              <a:avLst/>
            </a:prstGeom>
            <a:solidFill>
              <a:srgbClr val="FFFFFF"/>
            </a:solidFill>
            <a:ln w="9525">
              <a:solidFill>
                <a:srgbClr val="000000"/>
              </a:solidFill>
              <a:miter lim="800000"/>
              <a:headEnd/>
              <a:tailEnd/>
            </a:ln>
          </p:spPr>
          <p:txBody>
            <a:bodyPr lIns="0" tIns="0" rIns="0" bIns="0"/>
            <a:lstStyle/>
            <a:p>
              <a:pPr algn="ctr"/>
              <a:r>
                <a:rPr lang="en-US" altLang="zh-CN" sz="1000" b="1">
                  <a:latin typeface="Times New Roman" pitchFamily="18" charset="0"/>
                </a:rPr>
                <a:t>s1</a:t>
              </a:r>
              <a:r>
                <a:rPr lang="en-US" altLang="zh-CN" sz="1000" b="1">
                  <a:latin typeface="Times New Roman" pitchFamily="18" charset="0"/>
                  <a:sym typeface="Wingdings" pitchFamily="2" charset="2"/>
                </a:rPr>
                <a:t></a:t>
              </a:r>
              <a:r>
                <a:rPr lang="zh-CN" altLang="en-US" sz="1000" b="1">
                  <a:latin typeface="Times New Roman" pitchFamily="18" charset="0"/>
                </a:rPr>
                <a:t>待切分的汉字串</a:t>
              </a:r>
            </a:p>
            <a:p>
              <a:pPr algn="ctr"/>
              <a:r>
                <a:rPr lang="zh-CN" altLang="en-US" sz="1000" b="1">
                  <a:latin typeface="Times New Roman" pitchFamily="18" charset="0"/>
                </a:rPr>
                <a:t>清空已切分的汉字串</a:t>
              </a:r>
              <a:r>
                <a:rPr lang="en-US" altLang="zh-CN" sz="1000" b="1">
                  <a:latin typeface="Times New Roman" pitchFamily="18" charset="0"/>
                </a:rPr>
                <a:t>s2</a:t>
              </a:r>
            </a:p>
            <a:p>
              <a:endParaRPr lang="en-US" altLang="zh-CN"/>
            </a:p>
          </p:txBody>
        </p:sp>
        <p:sp>
          <p:nvSpPr>
            <p:cNvPr id="54281" name="AutoShape 87"/>
            <p:cNvSpPr>
              <a:spLocks noChangeArrowheads="1"/>
            </p:cNvSpPr>
            <p:nvPr/>
          </p:nvSpPr>
          <p:spPr bwMode="auto">
            <a:xfrm>
              <a:off x="5336" y="10880"/>
              <a:ext cx="1253" cy="543"/>
            </a:xfrm>
            <a:prstGeom prst="flowChartDecision">
              <a:avLst/>
            </a:prstGeom>
            <a:solidFill>
              <a:srgbClr val="FFFFFF"/>
            </a:solidFill>
            <a:ln w="9525">
              <a:solidFill>
                <a:srgbClr val="000000"/>
              </a:solidFill>
              <a:miter lim="800000"/>
              <a:headEnd/>
              <a:tailEnd/>
            </a:ln>
          </p:spPr>
          <p:txBody>
            <a:bodyPr lIns="0" tIns="0" rIns="0" bIns="0"/>
            <a:lstStyle/>
            <a:p>
              <a:pPr algn="ctr"/>
              <a:r>
                <a:rPr lang="en-US" altLang="zh-CN" sz="1000" b="1">
                  <a:latin typeface="Times New Roman" pitchFamily="18" charset="0"/>
                </a:rPr>
                <a:t>s1</a:t>
              </a:r>
              <a:r>
                <a:rPr lang="zh-CN" altLang="en-US" sz="1000" b="1">
                  <a:latin typeface="Times New Roman" pitchFamily="18" charset="0"/>
                </a:rPr>
                <a:t>空？</a:t>
              </a:r>
              <a:endParaRPr lang="zh-CN" altLang="en-US"/>
            </a:p>
          </p:txBody>
        </p:sp>
        <p:sp>
          <p:nvSpPr>
            <p:cNvPr id="54282" name="Line 88"/>
            <p:cNvSpPr>
              <a:spLocks noChangeShapeType="1"/>
            </p:cNvSpPr>
            <p:nvPr/>
          </p:nvSpPr>
          <p:spPr bwMode="auto">
            <a:xfrm>
              <a:off x="6588" y="11151"/>
              <a:ext cx="78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3" name="AutoShape 89"/>
            <p:cNvSpPr>
              <a:spLocks noChangeArrowheads="1"/>
            </p:cNvSpPr>
            <p:nvPr/>
          </p:nvSpPr>
          <p:spPr bwMode="auto">
            <a:xfrm>
              <a:off x="7371" y="11015"/>
              <a:ext cx="626" cy="409"/>
            </a:xfrm>
            <a:prstGeom prst="flowChartTerminator">
              <a:avLst/>
            </a:prstGeom>
            <a:solidFill>
              <a:srgbClr val="FFFFFF"/>
            </a:solidFill>
            <a:ln w="9525">
              <a:solidFill>
                <a:srgbClr val="000000"/>
              </a:solidFill>
              <a:miter lim="800000"/>
              <a:headEnd/>
              <a:tailEnd/>
            </a:ln>
          </p:spPr>
          <p:txBody>
            <a:bodyPr lIns="0" tIns="0" rIns="0" bIns="0"/>
            <a:lstStyle/>
            <a:p>
              <a:pPr algn="ctr"/>
              <a:r>
                <a:rPr lang="zh-CN" altLang="en-US" sz="1000" b="1">
                  <a:latin typeface="Times New Roman" pitchFamily="18" charset="0"/>
                </a:rPr>
                <a:t>结束</a:t>
              </a:r>
            </a:p>
            <a:p>
              <a:endParaRPr lang="en-US" altLang="zh-CN"/>
            </a:p>
          </p:txBody>
        </p:sp>
        <p:sp>
          <p:nvSpPr>
            <p:cNvPr id="54284" name="Rectangle 90"/>
            <p:cNvSpPr>
              <a:spLocks noChangeArrowheads="1"/>
            </p:cNvSpPr>
            <p:nvPr/>
          </p:nvSpPr>
          <p:spPr bwMode="auto">
            <a:xfrm>
              <a:off x="6745" y="10842"/>
              <a:ext cx="313"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Y</a:t>
              </a:r>
              <a:endParaRPr lang="en-US" altLang="zh-CN" dirty="0"/>
            </a:p>
          </p:txBody>
        </p:sp>
        <p:sp>
          <p:nvSpPr>
            <p:cNvPr id="54285" name="Line 91"/>
            <p:cNvSpPr>
              <a:spLocks noChangeShapeType="1"/>
            </p:cNvSpPr>
            <p:nvPr/>
          </p:nvSpPr>
          <p:spPr bwMode="auto">
            <a:xfrm>
              <a:off x="5962" y="11423"/>
              <a:ext cx="0" cy="4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86" name="Rectangle 92"/>
            <p:cNvSpPr>
              <a:spLocks noChangeArrowheads="1"/>
            </p:cNvSpPr>
            <p:nvPr/>
          </p:nvSpPr>
          <p:spPr bwMode="auto">
            <a:xfrm>
              <a:off x="6119" y="11423"/>
              <a:ext cx="313"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N</a:t>
              </a:r>
              <a:endParaRPr lang="en-US" altLang="zh-CN" dirty="0"/>
            </a:p>
          </p:txBody>
        </p:sp>
        <p:sp>
          <p:nvSpPr>
            <p:cNvPr id="54287" name="Rectangle 93"/>
            <p:cNvSpPr>
              <a:spLocks noChangeArrowheads="1"/>
            </p:cNvSpPr>
            <p:nvPr/>
          </p:nvSpPr>
          <p:spPr bwMode="auto">
            <a:xfrm>
              <a:off x="4553" y="11831"/>
              <a:ext cx="2661" cy="272"/>
            </a:xfrm>
            <a:prstGeom prst="rect">
              <a:avLst/>
            </a:prstGeom>
            <a:solidFill>
              <a:srgbClr val="FFFFFF"/>
            </a:solidFill>
            <a:ln w="9525">
              <a:solidFill>
                <a:srgbClr val="000000"/>
              </a:solidFill>
              <a:miter lim="800000"/>
              <a:headEnd/>
              <a:tailEnd/>
            </a:ln>
          </p:spPr>
          <p:txBody>
            <a:bodyPr lIns="0" tIns="0" rIns="0" bIns="0"/>
            <a:lstStyle/>
            <a:p>
              <a:pPr algn="ctr"/>
              <a:r>
                <a:rPr lang="en-US" altLang="zh-CN" sz="1000" b="1" dirty="0">
                  <a:latin typeface="Times New Roman" pitchFamily="18" charset="0"/>
                </a:rPr>
                <a:t>w</a:t>
              </a:r>
              <a:r>
                <a:rPr lang="en-US" altLang="zh-CN" sz="1000" b="1" dirty="0">
                  <a:latin typeface="Times New Roman" pitchFamily="18" charset="0"/>
                  <a:sym typeface="Wingdings" pitchFamily="2" charset="2"/>
                </a:rPr>
                <a:t></a:t>
              </a:r>
              <a:r>
                <a:rPr lang="zh-CN" altLang="en-US" sz="1000" b="1" dirty="0">
                  <a:latin typeface="Times New Roman" pitchFamily="18" charset="0"/>
                </a:rPr>
                <a:t>从 </a:t>
              </a:r>
              <a:r>
                <a:rPr lang="en-US" altLang="zh-CN" sz="1000" b="1" dirty="0">
                  <a:latin typeface="Times New Roman" pitchFamily="18" charset="0"/>
                </a:rPr>
                <a:t>s1</a:t>
              </a:r>
              <a:r>
                <a:rPr lang="zh-CN" altLang="en-US" sz="1000" b="1" dirty="0">
                  <a:latin typeface="Times New Roman" pitchFamily="18" charset="0"/>
                </a:rPr>
                <a:t>左边取</a:t>
              </a:r>
              <a:r>
                <a:rPr lang="en-US" altLang="zh-CN" sz="1000" b="1" dirty="0">
                  <a:latin typeface="Times New Roman" pitchFamily="18" charset="0"/>
                </a:rPr>
                <a:t>MWL</a:t>
              </a:r>
              <a:r>
                <a:rPr lang="zh-CN" altLang="en-US" sz="1000" b="1" dirty="0">
                  <a:latin typeface="Times New Roman" pitchFamily="18" charset="0"/>
                </a:rPr>
                <a:t>个字</a:t>
              </a:r>
              <a:endParaRPr lang="zh-CN" altLang="en-US" dirty="0"/>
            </a:p>
          </p:txBody>
        </p:sp>
        <p:sp>
          <p:nvSpPr>
            <p:cNvPr id="54288" name="AutoShape 94"/>
            <p:cNvSpPr>
              <a:spLocks noChangeArrowheads="1"/>
            </p:cNvSpPr>
            <p:nvPr/>
          </p:nvSpPr>
          <p:spPr bwMode="auto">
            <a:xfrm>
              <a:off x="4710" y="12374"/>
              <a:ext cx="2661" cy="544"/>
            </a:xfrm>
            <a:prstGeom prst="flowChartDecision">
              <a:avLst/>
            </a:prstGeom>
            <a:solidFill>
              <a:srgbClr val="FFFFFF"/>
            </a:solidFill>
            <a:ln w="9525">
              <a:solidFill>
                <a:srgbClr val="000000"/>
              </a:solidFill>
              <a:miter lim="800000"/>
              <a:headEnd/>
              <a:tailEnd/>
            </a:ln>
          </p:spPr>
          <p:txBody>
            <a:bodyPr lIns="0" tIns="0" rIns="0" bIns="0"/>
            <a:lstStyle/>
            <a:p>
              <a:pPr algn="ctr"/>
              <a:r>
                <a:rPr lang="zh-CN" altLang="en-US" sz="1000" b="1">
                  <a:latin typeface="Times New Roman" pitchFamily="18" charset="0"/>
                </a:rPr>
                <a:t>词表中查到</a:t>
              </a:r>
              <a:r>
                <a:rPr lang="en-US" altLang="zh-CN" sz="1000" b="1">
                  <a:latin typeface="Times New Roman" pitchFamily="18" charset="0"/>
                </a:rPr>
                <a:t>w</a:t>
              </a:r>
              <a:r>
                <a:rPr lang="zh-CN" altLang="en-US" sz="1000" b="1">
                  <a:latin typeface="Times New Roman" pitchFamily="18" charset="0"/>
                </a:rPr>
                <a:t>？</a:t>
              </a:r>
              <a:endParaRPr lang="zh-CN" altLang="en-US"/>
            </a:p>
          </p:txBody>
        </p:sp>
        <p:sp>
          <p:nvSpPr>
            <p:cNvPr id="54289" name="Line 95"/>
            <p:cNvSpPr>
              <a:spLocks noChangeShapeType="1"/>
            </p:cNvSpPr>
            <p:nvPr/>
          </p:nvSpPr>
          <p:spPr bwMode="auto">
            <a:xfrm>
              <a:off x="5962" y="12918"/>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90" name="Rectangle 96"/>
            <p:cNvSpPr>
              <a:spLocks noChangeArrowheads="1"/>
            </p:cNvSpPr>
            <p:nvPr/>
          </p:nvSpPr>
          <p:spPr bwMode="auto">
            <a:xfrm>
              <a:off x="5568" y="13869"/>
              <a:ext cx="313"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Y</a:t>
              </a:r>
              <a:endParaRPr lang="en-US" altLang="zh-CN" dirty="0"/>
            </a:p>
          </p:txBody>
        </p:sp>
        <p:sp>
          <p:nvSpPr>
            <p:cNvPr id="54291" name="Rectangle 97"/>
            <p:cNvSpPr>
              <a:spLocks noChangeArrowheads="1"/>
            </p:cNvSpPr>
            <p:nvPr/>
          </p:nvSpPr>
          <p:spPr bwMode="auto">
            <a:xfrm>
              <a:off x="5586" y="12918"/>
              <a:ext cx="315" cy="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N</a:t>
              </a:r>
              <a:endParaRPr lang="en-US" altLang="zh-CN" dirty="0"/>
            </a:p>
          </p:txBody>
        </p:sp>
        <p:sp>
          <p:nvSpPr>
            <p:cNvPr id="54292" name="AutoShape 98"/>
            <p:cNvSpPr>
              <a:spLocks noChangeArrowheads="1"/>
            </p:cNvSpPr>
            <p:nvPr/>
          </p:nvSpPr>
          <p:spPr bwMode="auto">
            <a:xfrm>
              <a:off x="5336" y="13325"/>
              <a:ext cx="1409" cy="408"/>
            </a:xfrm>
            <a:prstGeom prst="flowChartDecision">
              <a:avLst/>
            </a:prstGeom>
            <a:solidFill>
              <a:srgbClr val="FFFFFF"/>
            </a:solidFill>
            <a:ln w="9525">
              <a:solidFill>
                <a:srgbClr val="000000"/>
              </a:solidFill>
              <a:miter lim="800000"/>
              <a:headEnd/>
              <a:tailEnd/>
            </a:ln>
          </p:spPr>
          <p:txBody>
            <a:bodyPr lIns="0" tIns="0" rIns="0" bIns="0"/>
            <a:lstStyle/>
            <a:p>
              <a:pPr algn="ctr"/>
              <a:r>
                <a:rPr lang="en-US" altLang="zh-CN" sz="1000" b="1">
                  <a:latin typeface="Times New Roman" pitchFamily="18" charset="0"/>
                </a:rPr>
                <a:t>|w|==1</a:t>
              </a:r>
              <a:r>
                <a:rPr lang="zh-CN" altLang="en-US" sz="1000" b="1">
                  <a:latin typeface="Times New Roman" pitchFamily="18" charset="0"/>
                </a:rPr>
                <a:t>？</a:t>
              </a:r>
              <a:endParaRPr lang="zh-CN" altLang="en-US"/>
            </a:p>
          </p:txBody>
        </p:sp>
        <p:sp>
          <p:nvSpPr>
            <p:cNvPr id="54293" name="Line 99"/>
            <p:cNvSpPr>
              <a:spLocks noChangeShapeType="1"/>
            </p:cNvSpPr>
            <p:nvPr/>
          </p:nvSpPr>
          <p:spPr bwMode="auto">
            <a:xfrm>
              <a:off x="5962" y="13733"/>
              <a:ext cx="1" cy="8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94" name="Line 100"/>
            <p:cNvSpPr>
              <a:spLocks noChangeShapeType="1"/>
            </p:cNvSpPr>
            <p:nvPr/>
          </p:nvSpPr>
          <p:spPr bwMode="auto">
            <a:xfrm>
              <a:off x="4397" y="12646"/>
              <a:ext cx="3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95" name="Line 101"/>
            <p:cNvSpPr>
              <a:spLocks noChangeShapeType="1"/>
            </p:cNvSpPr>
            <p:nvPr/>
          </p:nvSpPr>
          <p:spPr bwMode="auto">
            <a:xfrm>
              <a:off x="4397" y="12646"/>
              <a:ext cx="1" cy="16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96" name="Rectangle 102"/>
            <p:cNvSpPr>
              <a:spLocks noChangeArrowheads="1"/>
            </p:cNvSpPr>
            <p:nvPr/>
          </p:nvSpPr>
          <p:spPr bwMode="auto">
            <a:xfrm>
              <a:off x="4483" y="12918"/>
              <a:ext cx="314" cy="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Y</a:t>
              </a:r>
              <a:endParaRPr lang="en-US" altLang="zh-CN" dirty="0"/>
            </a:p>
          </p:txBody>
        </p:sp>
        <p:sp>
          <p:nvSpPr>
            <p:cNvPr id="54297" name="Rectangle 103"/>
            <p:cNvSpPr>
              <a:spLocks noChangeArrowheads="1"/>
            </p:cNvSpPr>
            <p:nvPr/>
          </p:nvSpPr>
          <p:spPr bwMode="auto">
            <a:xfrm>
              <a:off x="5179" y="14548"/>
              <a:ext cx="1566" cy="544"/>
            </a:xfrm>
            <a:prstGeom prst="rect">
              <a:avLst/>
            </a:prstGeom>
            <a:solidFill>
              <a:srgbClr val="FFFFFF"/>
            </a:solidFill>
            <a:ln w="9525">
              <a:solidFill>
                <a:srgbClr val="000000"/>
              </a:solidFill>
              <a:miter lim="800000"/>
              <a:headEnd/>
              <a:tailEnd/>
            </a:ln>
          </p:spPr>
          <p:txBody>
            <a:bodyPr lIns="0" tIns="0" rIns="0" bIns="0"/>
            <a:lstStyle/>
            <a:p>
              <a:pPr algn="ctr"/>
              <a:r>
                <a:rPr lang="en-US" altLang="zh-CN" sz="1000" b="1">
                  <a:latin typeface="Times New Roman" pitchFamily="18" charset="0"/>
                </a:rPr>
                <a:t>s2+=w/</a:t>
              </a:r>
            </a:p>
            <a:p>
              <a:pPr algn="ctr"/>
              <a:r>
                <a:rPr lang="zh-CN" altLang="en-US" sz="1000" b="1">
                  <a:latin typeface="Times New Roman" pitchFamily="18" charset="0"/>
                </a:rPr>
                <a:t>从</a:t>
              </a:r>
              <a:r>
                <a:rPr lang="en-US" altLang="zh-CN" sz="1000" b="1">
                  <a:latin typeface="Times New Roman" pitchFamily="18" charset="0"/>
                </a:rPr>
                <a:t>s1</a:t>
              </a:r>
              <a:r>
                <a:rPr lang="zh-CN" altLang="en-US" sz="1000" b="1">
                  <a:latin typeface="Times New Roman" pitchFamily="18" charset="0"/>
                </a:rPr>
                <a:t>左边去掉</a:t>
              </a:r>
              <a:r>
                <a:rPr lang="en-US" altLang="zh-CN" sz="1000" b="1">
                  <a:latin typeface="Times New Roman" pitchFamily="18" charset="0"/>
                </a:rPr>
                <a:t>w</a:t>
              </a:r>
              <a:endParaRPr lang="en-US" altLang="zh-CN"/>
            </a:p>
          </p:txBody>
        </p:sp>
        <p:sp>
          <p:nvSpPr>
            <p:cNvPr id="54298" name="Line 104"/>
            <p:cNvSpPr>
              <a:spLocks noChangeShapeType="1"/>
            </p:cNvSpPr>
            <p:nvPr/>
          </p:nvSpPr>
          <p:spPr bwMode="auto">
            <a:xfrm>
              <a:off x="5962" y="10472"/>
              <a:ext cx="1" cy="4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299" name="Line 105"/>
            <p:cNvSpPr>
              <a:spLocks noChangeShapeType="1"/>
            </p:cNvSpPr>
            <p:nvPr/>
          </p:nvSpPr>
          <p:spPr bwMode="auto">
            <a:xfrm>
              <a:off x="5962" y="15092"/>
              <a:ext cx="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00" name="Line 106"/>
            <p:cNvSpPr>
              <a:spLocks noChangeShapeType="1"/>
            </p:cNvSpPr>
            <p:nvPr/>
          </p:nvSpPr>
          <p:spPr bwMode="auto">
            <a:xfrm flipH="1">
              <a:off x="3927" y="15364"/>
              <a:ext cx="20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01" name="Line 107"/>
            <p:cNvSpPr>
              <a:spLocks noChangeShapeType="1"/>
            </p:cNvSpPr>
            <p:nvPr/>
          </p:nvSpPr>
          <p:spPr bwMode="auto">
            <a:xfrm flipV="1">
              <a:off x="3927" y="10608"/>
              <a:ext cx="0" cy="47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02" name="Line 108"/>
            <p:cNvSpPr>
              <a:spLocks noChangeShapeType="1"/>
            </p:cNvSpPr>
            <p:nvPr/>
          </p:nvSpPr>
          <p:spPr bwMode="auto">
            <a:xfrm>
              <a:off x="3927" y="10608"/>
              <a:ext cx="20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303" name="Line 109"/>
            <p:cNvSpPr>
              <a:spLocks noChangeShapeType="1"/>
            </p:cNvSpPr>
            <p:nvPr/>
          </p:nvSpPr>
          <p:spPr bwMode="auto">
            <a:xfrm>
              <a:off x="4397" y="14277"/>
              <a:ext cx="15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304" name="Line 110"/>
            <p:cNvSpPr>
              <a:spLocks noChangeShapeType="1"/>
            </p:cNvSpPr>
            <p:nvPr/>
          </p:nvSpPr>
          <p:spPr bwMode="auto">
            <a:xfrm>
              <a:off x="5962" y="12103"/>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305" name="Line 111"/>
            <p:cNvSpPr>
              <a:spLocks noChangeShapeType="1"/>
            </p:cNvSpPr>
            <p:nvPr/>
          </p:nvSpPr>
          <p:spPr bwMode="auto">
            <a:xfrm flipV="1">
              <a:off x="6745" y="13539"/>
              <a:ext cx="6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06" name="Line 112"/>
            <p:cNvSpPr>
              <a:spLocks noChangeShapeType="1"/>
            </p:cNvSpPr>
            <p:nvPr/>
          </p:nvSpPr>
          <p:spPr bwMode="auto">
            <a:xfrm>
              <a:off x="7369" y="13540"/>
              <a:ext cx="2" cy="32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4307" name="Rectangle 113"/>
            <p:cNvSpPr>
              <a:spLocks noChangeArrowheads="1"/>
            </p:cNvSpPr>
            <p:nvPr/>
          </p:nvSpPr>
          <p:spPr bwMode="auto">
            <a:xfrm>
              <a:off x="6949" y="13582"/>
              <a:ext cx="313"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en-US" altLang="zh-CN" sz="1000" b="1" dirty="0">
                  <a:latin typeface="Times New Roman" pitchFamily="18" charset="0"/>
                </a:rPr>
                <a:t>N</a:t>
              </a:r>
              <a:endParaRPr lang="en-US" altLang="zh-CN" dirty="0"/>
            </a:p>
          </p:txBody>
        </p:sp>
        <p:sp>
          <p:nvSpPr>
            <p:cNvPr id="54308" name="Rectangle 114"/>
            <p:cNvSpPr>
              <a:spLocks noChangeArrowheads="1"/>
            </p:cNvSpPr>
            <p:nvPr/>
          </p:nvSpPr>
          <p:spPr bwMode="auto">
            <a:xfrm>
              <a:off x="6432" y="13869"/>
              <a:ext cx="1878" cy="272"/>
            </a:xfrm>
            <a:prstGeom prst="rect">
              <a:avLst/>
            </a:prstGeom>
            <a:solidFill>
              <a:srgbClr val="FFFFFF"/>
            </a:solidFill>
            <a:ln w="9525">
              <a:solidFill>
                <a:srgbClr val="000000"/>
              </a:solidFill>
              <a:miter lim="800000"/>
              <a:headEnd/>
              <a:tailEnd/>
            </a:ln>
          </p:spPr>
          <p:txBody>
            <a:bodyPr lIns="0" tIns="0" rIns="0" bIns="0"/>
            <a:lstStyle/>
            <a:p>
              <a:pPr algn="ctr"/>
              <a:r>
                <a:rPr lang="zh-CN" altLang="en-US" sz="1000" b="1" dirty="0">
                  <a:latin typeface="Times New Roman" pitchFamily="18" charset="0"/>
                </a:rPr>
                <a:t>去掉</a:t>
              </a:r>
              <a:r>
                <a:rPr lang="en-US" altLang="zh-CN" sz="1000" b="1" dirty="0">
                  <a:latin typeface="Times New Roman" pitchFamily="18" charset="0"/>
                </a:rPr>
                <a:t>w</a:t>
              </a:r>
              <a:r>
                <a:rPr lang="zh-CN" altLang="en-US" sz="1000" b="1" dirty="0">
                  <a:latin typeface="Times New Roman" pitchFamily="18" charset="0"/>
                </a:rPr>
                <a:t>中最后一个字</a:t>
              </a:r>
              <a:endParaRPr lang="zh-CN" altLang="en-US" dirty="0"/>
            </a:p>
          </p:txBody>
        </p:sp>
        <p:sp>
          <p:nvSpPr>
            <p:cNvPr id="54309" name="Line 115"/>
            <p:cNvSpPr>
              <a:spLocks noChangeShapeType="1"/>
            </p:cNvSpPr>
            <p:nvPr/>
          </p:nvSpPr>
          <p:spPr bwMode="auto">
            <a:xfrm>
              <a:off x="7371" y="14141"/>
              <a:ext cx="0" cy="4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10" name="Line 116"/>
            <p:cNvSpPr>
              <a:spLocks noChangeShapeType="1"/>
            </p:cNvSpPr>
            <p:nvPr/>
          </p:nvSpPr>
          <p:spPr bwMode="auto">
            <a:xfrm>
              <a:off x="7371" y="14548"/>
              <a:ext cx="10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11" name="Line 117"/>
            <p:cNvSpPr>
              <a:spLocks noChangeShapeType="1"/>
            </p:cNvSpPr>
            <p:nvPr/>
          </p:nvSpPr>
          <p:spPr bwMode="auto">
            <a:xfrm flipV="1">
              <a:off x="8466" y="12238"/>
              <a:ext cx="0" cy="23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12" name="Line 118"/>
            <p:cNvSpPr>
              <a:spLocks noChangeShapeType="1"/>
            </p:cNvSpPr>
            <p:nvPr/>
          </p:nvSpPr>
          <p:spPr bwMode="auto">
            <a:xfrm flipH="1">
              <a:off x="5962" y="12238"/>
              <a:ext cx="25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3593597085"/>
      </p:ext>
    </p:extLst>
  </p:cSld>
  <p:clrMapOvr>
    <a:masterClrMapping/>
  </p:clrMapOvr>
  <p:transition advTm="57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0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0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0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04">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40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0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0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0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zh-CN" altLang="en-US"/>
              <a:t>性能分析</a:t>
            </a:r>
          </a:p>
        </p:txBody>
      </p:sp>
      <p:sp>
        <p:nvSpPr>
          <p:cNvPr id="270339" name="Rectangle 3"/>
          <p:cNvSpPr>
            <a:spLocks noGrp="1" noChangeArrowheads="1"/>
          </p:cNvSpPr>
          <p:nvPr>
            <p:ph type="body" idx="1"/>
          </p:nvPr>
        </p:nvSpPr>
        <p:spPr/>
        <p:txBody>
          <a:bodyPr/>
          <a:lstStyle/>
          <a:p>
            <a:pPr eaLnBrk="1" hangingPunct="1"/>
            <a:r>
              <a:rPr lang="zh-CN" altLang="en-US" b="1" dirty="0"/>
              <a:t>优点：</a:t>
            </a:r>
          </a:p>
          <a:p>
            <a:pPr lvl="1" eaLnBrk="1" hangingPunct="1"/>
            <a:r>
              <a:rPr lang="zh-CN" altLang="en-US" b="1" dirty="0"/>
              <a:t>程序简单易行，开发周期短；</a:t>
            </a:r>
          </a:p>
          <a:p>
            <a:pPr lvl="1" eaLnBrk="1" hangingPunct="1"/>
            <a:r>
              <a:rPr lang="zh-CN" altLang="en-US" b="1" dirty="0"/>
              <a:t>仅需要很少的语言资源（词表），不需要任何词法、句法、语义资源；</a:t>
            </a:r>
          </a:p>
          <a:p>
            <a:pPr eaLnBrk="1" hangingPunct="1"/>
            <a:r>
              <a:rPr lang="zh-CN" altLang="en-US" b="1" dirty="0"/>
              <a:t>缺点：</a:t>
            </a:r>
          </a:p>
          <a:p>
            <a:pPr lvl="1" eaLnBrk="1" hangingPunct="1"/>
            <a:r>
              <a:rPr lang="zh-CN" altLang="en-US" b="1" dirty="0"/>
              <a:t>消解切分歧义的能力差；</a:t>
            </a:r>
          </a:p>
          <a:p>
            <a:pPr lvl="2" eaLnBrk="1" hangingPunct="1"/>
            <a:r>
              <a:rPr lang="zh-CN" altLang="en-US" b="1" dirty="0"/>
              <a:t>例：“使用户满意”</a:t>
            </a:r>
          </a:p>
          <a:p>
            <a:pPr lvl="1" eaLnBrk="1" hangingPunct="1"/>
            <a:r>
              <a:rPr lang="zh-CN" altLang="en-US" b="1" dirty="0"/>
              <a:t>切分正确率不高，一般在</a:t>
            </a:r>
            <a:r>
              <a:rPr lang="en-US" altLang="zh-CN" b="1" dirty="0"/>
              <a:t>95</a:t>
            </a:r>
            <a:r>
              <a:rPr lang="zh-CN" altLang="en-US" b="1" dirty="0"/>
              <a:t>％左右。</a:t>
            </a:r>
          </a:p>
          <a:p>
            <a:pPr eaLnBrk="1" hangingPunct="1"/>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03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zh-CN" altLang="en-US"/>
              <a:t>逆向扫描</a:t>
            </a:r>
          </a:p>
        </p:txBody>
      </p:sp>
      <p:sp>
        <p:nvSpPr>
          <p:cNvPr id="169987" name="Rectangle 3"/>
          <p:cNvSpPr>
            <a:spLocks noGrp="1" noChangeArrowheads="1"/>
          </p:cNvSpPr>
          <p:nvPr>
            <p:ph type="body" idx="1"/>
          </p:nvPr>
        </p:nvSpPr>
        <p:spPr/>
        <p:txBody>
          <a:bodyPr/>
          <a:lstStyle/>
          <a:p>
            <a:pPr eaLnBrk="1" hangingPunct="1"/>
            <a:r>
              <a:rPr lang="zh-CN" altLang="en-US" sz="2800" b="1"/>
              <a:t>正向扫描</a:t>
            </a:r>
          </a:p>
          <a:p>
            <a:pPr lvl="1" eaLnBrk="1" hangingPunct="1"/>
            <a:r>
              <a:rPr lang="zh-CN" altLang="en-US" sz="2400" b="1"/>
              <a:t>每次从汉字串</a:t>
            </a:r>
            <a:r>
              <a:rPr lang="zh-CN" altLang="en-US" sz="2400" b="1">
                <a:solidFill>
                  <a:srgbClr val="FF0000"/>
                </a:solidFill>
              </a:rPr>
              <a:t>左</a:t>
            </a:r>
            <a:r>
              <a:rPr lang="zh-CN" altLang="en-US" sz="2400" b="1"/>
              <a:t>边取一个候选词，候选词不止一个汉字而且在词表中查不到时，将它的最</a:t>
            </a:r>
            <a:r>
              <a:rPr lang="zh-CN" altLang="en-US" sz="2400" b="1">
                <a:solidFill>
                  <a:srgbClr val="FF0000"/>
                </a:solidFill>
              </a:rPr>
              <a:t>后</a:t>
            </a:r>
            <a:r>
              <a:rPr lang="zh-CN" altLang="en-US" sz="2400" b="1"/>
              <a:t>面的一个汉字去掉</a:t>
            </a:r>
          </a:p>
          <a:p>
            <a:pPr eaLnBrk="1" hangingPunct="1"/>
            <a:r>
              <a:rPr lang="zh-CN" altLang="en-US" sz="2800" b="1"/>
              <a:t>逆向扫描</a:t>
            </a:r>
          </a:p>
          <a:p>
            <a:pPr lvl="1" eaLnBrk="1" hangingPunct="1"/>
            <a:r>
              <a:rPr lang="zh-CN" altLang="en-US" sz="2400" b="1"/>
              <a:t>每次从汉字串</a:t>
            </a:r>
            <a:r>
              <a:rPr lang="zh-CN" altLang="en-US" sz="2400" b="1">
                <a:solidFill>
                  <a:srgbClr val="FF0000"/>
                </a:solidFill>
              </a:rPr>
              <a:t>右</a:t>
            </a:r>
            <a:r>
              <a:rPr lang="zh-CN" altLang="en-US" sz="2400" b="1"/>
              <a:t>边取一个候选词，候选词不止一个汉字而且在词表中查不到时，将它的最</a:t>
            </a:r>
            <a:r>
              <a:rPr lang="zh-CN" altLang="en-US" sz="2400" b="1">
                <a:solidFill>
                  <a:srgbClr val="FF0000"/>
                </a:solidFill>
              </a:rPr>
              <a:t>前</a:t>
            </a:r>
            <a:r>
              <a:rPr lang="zh-CN" altLang="en-US" sz="2400" b="1"/>
              <a:t>面的一个汉字去掉</a:t>
            </a:r>
          </a:p>
          <a:p>
            <a:pPr lvl="1" eaLnBrk="1" hangingPunct="1">
              <a:buFontTx/>
              <a:buNone/>
            </a:pPr>
            <a:endParaRPr lang="en-US" altLang="zh-CN" sz="2400" b="1"/>
          </a:p>
        </p:txBody>
      </p:sp>
    </p:spTree>
    <p:custDataLst>
      <p:tags r:id="rId1"/>
    </p:custDataLst>
  </p:cSld>
  <p:clrMapOvr>
    <a:masterClrMapping/>
  </p:clrMapOvr>
  <p:transition advTm="439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9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zh-CN" altLang="en-US" dirty="0"/>
              <a:t>引言</a:t>
            </a:r>
          </a:p>
        </p:txBody>
      </p:sp>
      <mc:AlternateContent xmlns:mc="http://schemas.openxmlformats.org/markup-compatibility/2006" xmlns:a14="http://schemas.microsoft.com/office/drawing/2010/main">
        <mc:Choice Requires="a14">
          <p:sp>
            <p:nvSpPr>
              <p:cNvPr id="3075" name="Rectangle 3"/>
              <p:cNvSpPr>
                <a:spLocks noGrp="1" noChangeArrowheads="1"/>
              </p:cNvSpPr>
              <p:nvPr>
                <p:ph type="body" idx="1"/>
              </p:nvPr>
            </p:nvSpPr>
            <p:spPr/>
            <p:txBody>
              <a:bodyPr/>
              <a:lstStyle/>
              <a:p>
                <a:pPr eaLnBrk="1" hangingPunct="1">
                  <a:lnSpc>
                    <a:spcPct val="80000"/>
                  </a:lnSpc>
                </a:pPr>
                <a:r>
                  <a:rPr lang="zh-CN" altLang="en-US" b="1" dirty="0"/>
                  <a:t>什么是汉语自动分词</a:t>
                </a:r>
              </a:p>
              <a:p>
                <a:pPr lvl="1" eaLnBrk="1" hangingPunct="1">
                  <a:lnSpc>
                    <a:spcPct val="80000"/>
                  </a:lnSpc>
                </a:pPr>
                <a:r>
                  <a:rPr lang="zh-CN" altLang="en-US" b="1" dirty="0"/>
                  <a:t>用空格或其它标记把词跟词分开</a:t>
                </a:r>
                <a:endParaRPr lang="en-US" altLang="zh-CN" b="1" dirty="0"/>
              </a:p>
              <a:p>
                <a:pPr marL="457200" lvl="1" indent="0" eaLnBrk="1" hangingPunct="1">
                  <a:lnSpc>
                    <a:spcPct val="80000"/>
                  </a:lnSpc>
                  <a:buNone/>
                </a:pPr>
                <a:r>
                  <a:rPr lang="zh-CN" altLang="en-US" b="1" dirty="0"/>
                  <a:t>       汉语 自动 分词</a:t>
                </a:r>
                <a:endParaRPr lang="en-US" altLang="zh-CN" b="1" dirty="0"/>
              </a:p>
              <a:p>
                <a:pPr marL="457200" lvl="1" indent="0" eaLnBrk="1" hangingPunct="1">
                  <a:lnSpc>
                    <a:spcPct val="80000"/>
                  </a:lnSpc>
                  <a:buNone/>
                </a:pPr>
                <a:r>
                  <a:rPr lang="zh-CN" altLang="en-US" b="1" dirty="0"/>
                  <a:t>       汉语</a:t>
                </a:r>
                <a:r>
                  <a:rPr lang="en-US" altLang="zh-CN" b="1" dirty="0"/>
                  <a:t>/</a:t>
                </a:r>
                <a:r>
                  <a:rPr lang="zh-CN" altLang="en-US" b="1" dirty="0"/>
                  <a:t>自动</a:t>
                </a:r>
                <a:r>
                  <a:rPr lang="en-US" altLang="zh-CN" b="1" dirty="0"/>
                  <a:t>/</a:t>
                </a:r>
                <a:r>
                  <a:rPr lang="zh-CN" altLang="en-US" b="1" dirty="0"/>
                  <a:t>分词</a:t>
                </a:r>
                <a:endParaRPr lang="en-US" altLang="zh-CN" b="1" dirty="0"/>
              </a:p>
              <a:p>
                <a:pPr marL="457200" lvl="1" indent="0" eaLnBrk="1" hangingPunct="1">
                  <a:lnSpc>
                    <a:spcPct val="80000"/>
                  </a:lnSpc>
                  <a:buNone/>
                </a:pPr>
                <a:r>
                  <a:rPr lang="zh-CN" altLang="en-US" b="1" dirty="0"/>
                  <a:t>       汉语</a:t>
                </a:r>
                <a:r>
                  <a:rPr lang="en-US" altLang="zh-CN" b="1" dirty="0"/>
                  <a:t>,</a:t>
                </a:r>
                <a:r>
                  <a:rPr lang="zh-CN" altLang="en-US" b="1" dirty="0"/>
                  <a:t>自动</a:t>
                </a:r>
                <a:r>
                  <a:rPr lang="en-US" altLang="zh-CN" b="1" dirty="0"/>
                  <a:t>,</a:t>
                </a:r>
                <a:r>
                  <a:rPr lang="zh-CN" altLang="en-US" b="1" dirty="0"/>
                  <a:t>分词   </a:t>
                </a:r>
                <a14:m>
                  <m:oMath xmlns:m="http://schemas.openxmlformats.org/officeDocument/2006/math">
                    <m:r>
                      <a:rPr lang="en-US" altLang="zh-CN" b="1" i="1" smtClean="0">
                        <a:solidFill>
                          <a:srgbClr val="FF0000"/>
                        </a:solidFill>
                        <a:latin typeface="Cambria Math" panose="02040503050406030204" pitchFamily="18" charset="0"/>
                        <a:ea typeface="Cambria Math" panose="02040503050406030204" pitchFamily="18" charset="0"/>
                      </a:rPr>
                      <m:t>×</m:t>
                    </m:r>
                  </m:oMath>
                </a14:m>
                <a:endParaRPr lang="en-US" altLang="zh-CN" b="1" dirty="0"/>
              </a:p>
              <a:p>
                <a:pPr marL="457200" lvl="1" indent="0" eaLnBrk="1" hangingPunct="1">
                  <a:lnSpc>
                    <a:spcPct val="80000"/>
                  </a:lnSpc>
                  <a:buNone/>
                </a:pPr>
                <a:endParaRPr lang="zh-CN" altLang="en-US" b="1" dirty="0"/>
              </a:p>
              <a:p>
                <a:pPr lvl="1" eaLnBrk="1" hangingPunct="1">
                  <a:lnSpc>
                    <a:spcPct val="80000"/>
                  </a:lnSpc>
                </a:pPr>
                <a:r>
                  <a:rPr lang="zh-CN" altLang="en-US" b="1" dirty="0"/>
                  <a:t>词是语言中能</a:t>
                </a:r>
                <a:r>
                  <a:rPr lang="zh-CN" altLang="en-US" b="1" dirty="0">
                    <a:solidFill>
                      <a:srgbClr val="FF0000"/>
                    </a:solidFill>
                  </a:rPr>
                  <a:t>自由运用</a:t>
                </a:r>
                <a:r>
                  <a:rPr lang="zh-CN" altLang="en-US" b="1" dirty="0"/>
                  <a:t>的</a:t>
                </a:r>
                <a:r>
                  <a:rPr lang="zh-CN" altLang="en-US" b="1" dirty="0">
                    <a:solidFill>
                      <a:srgbClr val="FF0000"/>
                    </a:solidFill>
                  </a:rPr>
                  <a:t>基本单位</a:t>
                </a:r>
              </a:p>
              <a:p>
                <a:pPr lvl="1" eaLnBrk="1" hangingPunct="1">
                  <a:lnSpc>
                    <a:spcPct val="80000"/>
                  </a:lnSpc>
                </a:pPr>
                <a:r>
                  <a:rPr lang="zh-CN" altLang="en-US" b="1" dirty="0"/>
                  <a:t>中文信息处理中必不可少的第一道工序</a:t>
                </a:r>
              </a:p>
              <a:p>
                <a:pPr eaLnBrk="1" hangingPunct="1">
                  <a:lnSpc>
                    <a:spcPct val="80000"/>
                  </a:lnSpc>
                </a:pPr>
                <a:endParaRPr lang="zh-CN" altLang="en-US" sz="2800" b="1" dirty="0"/>
              </a:p>
              <a:p>
                <a:pPr marL="0" indent="0" eaLnBrk="1" hangingPunct="1">
                  <a:lnSpc>
                    <a:spcPct val="80000"/>
                  </a:lnSpc>
                  <a:buNone/>
                </a:pPr>
                <a:endParaRPr lang="en-US" altLang="zh-CN" sz="2400" b="1" dirty="0"/>
              </a:p>
            </p:txBody>
          </p:sp>
        </mc:Choice>
        <mc:Fallback xmlns="">
          <p:sp>
            <p:nvSpPr>
              <p:cNvPr id="3075" name="Rectangle 3"/>
              <p:cNvSpPr>
                <a:spLocks noGrp="1" noRot="1" noChangeAspect="1" noMove="1" noResize="1" noEditPoints="1" noAdjustHandles="1" noChangeArrowheads="1" noChangeShapeType="1" noTextEdit="1"/>
              </p:cNvSpPr>
              <p:nvPr>
                <p:ph type="body" idx="1"/>
              </p:nvPr>
            </p:nvSpPr>
            <p:spPr>
              <a:blipFill>
                <a:blip r:embed="rId4"/>
                <a:stretch>
                  <a:fillRect l="-1698" t="-426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902259633"/>
      </p:ext>
    </p:extLst>
  </p:cSld>
  <p:clrMapOvr>
    <a:masterClrMapping/>
  </p:clrMapOvr>
  <p:transition advTm="821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zh-CN" altLang="en-US"/>
              <a:t>逆向扫描举例</a:t>
            </a:r>
          </a:p>
        </p:txBody>
      </p:sp>
      <p:sp>
        <p:nvSpPr>
          <p:cNvPr id="171011" name="Rectangle 3"/>
          <p:cNvSpPr>
            <a:spLocks noGrp="1" noChangeArrowheads="1"/>
          </p:cNvSpPr>
          <p:nvPr>
            <p:ph type="body" idx="1"/>
          </p:nvPr>
        </p:nvSpPr>
        <p:spPr/>
        <p:txBody>
          <a:bodyPr/>
          <a:lstStyle/>
          <a:p>
            <a:pPr algn="ctr" eaLnBrk="1" hangingPunct="1">
              <a:lnSpc>
                <a:spcPct val="80000"/>
              </a:lnSpc>
              <a:buFontTx/>
              <a:buNone/>
            </a:pPr>
            <a:r>
              <a:rPr lang="en-US" altLang="zh-CN" sz="2400" b="1"/>
              <a:t>“</a:t>
            </a:r>
            <a:r>
              <a:rPr lang="zh-CN" altLang="en-US" sz="2400" b="1"/>
              <a:t>使用户满意”</a:t>
            </a:r>
          </a:p>
          <a:p>
            <a:pPr eaLnBrk="1" hangingPunct="1">
              <a:lnSpc>
                <a:spcPct val="80000"/>
              </a:lnSpc>
            </a:pPr>
            <a:endParaRPr lang="zh-CN" altLang="en-US" sz="1400" b="1"/>
          </a:p>
          <a:p>
            <a:pPr eaLnBrk="1" hangingPunct="1">
              <a:lnSpc>
                <a:spcPct val="80000"/>
              </a:lnSpc>
            </a:pPr>
            <a:r>
              <a:rPr lang="zh-CN" altLang="en-US" sz="2000" b="1"/>
              <a:t>步骤	</a:t>
            </a:r>
            <a:r>
              <a:rPr lang="en-US" altLang="zh-CN" sz="2000" b="1"/>
              <a:t>s1		s2		w</a:t>
            </a:r>
          </a:p>
          <a:p>
            <a:pPr eaLnBrk="1" hangingPunct="1">
              <a:lnSpc>
                <a:spcPct val="80000"/>
              </a:lnSpc>
            </a:pPr>
            <a:r>
              <a:rPr lang="en-US" altLang="zh-CN" sz="2000" b="1"/>
              <a:t>1	</a:t>
            </a:r>
            <a:r>
              <a:rPr lang="zh-CN" altLang="en-US" sz="2000" b="1"/>
              <a:t>使用户满意	</a:t>
            </a:r>
            <a:r>
              <a:rPr lang="en-US" altLang="zh-CN" sz="2000" b="1"/>
              <a:t>null		</a:t>
            </a:r>
            <a:r>
              <a:rPr lang="zh-CN" altLang="en-US" sz="2000" b="1"/>
              <a:t>用户满意</a:t>
            </a:r>
          </a:p>
          <a:p>
            <a:pPr eaLnBrk="1" hangingPunct="1">
              <a:lnSpc>
                <a:spcPct val="80000"/>
              </a:lnSpc>
            </a:pPr>
            <a:r>
              <a:rPr lang="en-US" altLang="zh-CN" sz="2000" b="1"/>
              <a:t>2	</a:t>
            </a:r>
            <a:r>
              <a:rPr lang="zh-CN" altLang="en-US" sz="2000" b="1"/>
              <a:t>使用户满意	</a:t>
            </a:r>
            <a:r>
              <a:rPr lang="en-US" altLang="zh-CN" sz="2000" b="1"/>
              <a:t>null		    </a:t>
            </a:r>
            <a:r>
              <a:rPr lang="zh-CN" altLang="en-US" sz="2000" b="1"/>
              <a:t>户满意</a:t>
            </a:r>
          </a:p>
          <a:p>
            <a:pPr eaLnBrk="1" hangingPunct="1">
              <a:lnSpc>
                <a:spcPct val="80000"/>
              </a:lnSpc>
            </a:pPr>
            <a:r>
              <a:rPr lang="en-US" altLang="zh-CN" sz="2000" b="1"/>
              <a:t>3	</a:t>
            </a:r>
            <a:r>
              <a:rPr lang="zh-CN" altLang="en-US" sz="2000" b="1"/>
              <a:t>使用户满意	</a:t>
            </a:r>
            <a:r>
              <a:rPr lang="en-US" altLang="zh-CN" sz="2000" b="1"/>
              <a:t>null		        </a:t>
            </a:r>
            <a:r>
              <a:rPr lang="zh-CN" altLang="en-US" sz="2000" b="1"/>
              <a:t>满意</a:t>
            </a:r>
          </a:p>
          <a:p>
            <a:pPr eaLnBrk="1" hangingPunct="1">
              <a:lnSpc>
                <a:spcPct val="80000"/>
              </a:lnSpc>
            </a:pPr>
            <a:r>
              <a:rPr lang="en-US" altLang="zh-CN" sz="2000" b="1"/>
              <a:t>4	</a:t>
            </a:r>
            <a:r>
              <a:rPr lang="zh-CN" altLang="en-US" sz="2000" b="1"/>
              <a:t>使用户		</a:t>
            </a:r>
            <a:r>
              <a:rPr lang="en-US" altLang="zh-CN" sz="2000" b="1"/>
              <a:t>/</a:t>
            </a:r>
            <a:r>
              <a:rPr lang="zh-CN" altLang="en-US" sz="2000" b="1"/>
              <a:t>满意	</a:t>
            </a:r>
          </a:p>
          <a:p>
            <a:pPr eaLnBrk="1" hangingPunct="1">
              <a:lnSpc>
                <a:spcPct val="80000"/>
              </a:lnSpc>
            </a:pPr>
            <a:r>
              <a:rPr lang="en-US" altLang="zh-CN" sz="2000" b="1"/>
              <a:t>5	</a:t>
            </a:r>
            <a:r>
              <a:rPr lang="zh-CN" altLang="en-US" sz="2000" b="1"/>
              <a:t>使用户		</a:t>
            </a:r>
            <a:r>
              <a:rPr lang="en-US" altLang="zh-CN" sz="2000" b="1"/>
              <a:t>/</a:t>
            </a:r>
            <a:r>
              <a:rPr lang="zh-CN" altLang="en-US" sz="2000" b="1"/>
              <a:t>满意		    使用户</a:t>
            </a:r>
          </a:p>
          <a:p>
            <a:pPr eaLnBrk="1" hangingPunct="1">
              <a:lnSpc>
                <a:spcPct val="80000"/>
              </a:lnSpc>
            </a:pPr>
            <a:r>
              <a:rPr lang="en-US" altLang="zh-CN" sz="2000" b="1"/>
              <a:t>6	</a:t>
            </a:r>
            <a:r>
              <a:rPr lang="zh-CN" altLang="en-US" sz="2000" b="1"/>
              <a:t>使用户		</a:t>
            </a:r>
            <a:r>
              <a:rPr lang="en-US" altLang="zh-CN" sz="2000" b="1"/>
              <a:t>/</a:t>
            </a:r>
            <a:r>
              <a:rPr lang="zh-CN" altLang="en-US" sz="2000" b="1"/>
              <a:t>满意		        用户</a:t>
            </a:r>
          </a:p>
          <a:p>
            <a:pPr eaLnBrk="1" hangingPunct="1">
              <a:lnSpc>
                <a:spcPct val="80000"/>
              </a:lnSpc>
            </a:pPr>
            <a:r>
              <a:rPr lang="en-US" altLang="zh-CN" sz="2000" b="1"/>
              <a:t>7	</a:t>
            </a:r>
            <a:r>
              <a:rPr lang="zh-CN" altLang="en-US" sz="2000" b="1"/>
              <a:t>使		</a:t>
            </a:r>
            <a:r>
              <a:rPr lang="en-US" altLang="zh-CN" sz="2000" b="1"/>
              <a:t>/</a:t>
            </a:r>
            <a:r>
              <a:rPr lang="zh-CN" altLang="en-US" sz="2000" b="1"/>
              <a:t>用户</a:t>
            </a:r>
            <a:r>
              <a:rPr lang="en-US" altLang="zh-CN" sz="2000" b="1"/>
              <a:t>/</a:t>
            </a:r>
            <a:r>
              <a:rPr lang="zh-CN" altLang="en-US" sz="2000" b="1"/>
              <a:t>满意	</a:t>
            </a:r>
          </a:p>
          <a:p>
            <a:pPr eaLnBrk="1" hangingPunct="1">
              <a:lnSpc>
                <a:spcPct val="80000"/>
              </a:lnSpc>
            </a:pPr>
            <a:r>
              <a:rPr lang="en-US" altLang="zh-CN" sz="2000" b="1"/>
              <a:t>8	</a:t>
            </a:r>
            <a:r>
              <a:rPr lang="zh-CN" altLang="en-US" sz="2000" b="1"/>
              <a:t>使		</a:t>
            </a:r>
            <a:r>
              <a:rPr lang="en-US" altLang="zh-CN" sz="2000" b="1"/>
              <a:t>/</a:t>
            </a:r>
            <a:r>
              <a:rPr lang="zh-CN" altLang="en-US" sz="2000" b="1"/>
              <a:t>用户</a:t>
            </a:r>
            <a:r>
              <a:rPr lang="en-US" altLang="zh-CN" sz="2000" b="1"/>
              <a:t>/</a:t>
            </a:r>
            <a:r>
              <a:rPr lang="zh-CN" altLang="en-US" sz="2000" b="1"/>
              <a:t>满意	            使</a:t>
            </a:r>
          </a:p>
          <a:p>
            <a:pPr eaLnBrk="1" hangingPunct="1">
              <a:lnSpc>
                <a:spcPct val="80000"/>
              </a:lnSpc>
            </a:pPr>
            <a:r>
              <a:rPr lang="en-US" altLang="zh-CN" sz="2000" b="1"/>
              <a:t>9	null		/</a:t>
            </a:r>
            <a:r>
              <a:rPr lang="zh-CN" altLang="en-US" sz="2000" b="1"/>
              <a:t>使</a:t>
            </a:r>
            <a:r>
              <a:rPr lang="en-US" altLang="zh-CN" sz="2000" b="1"/>
              <a:t>/</a:t>
            </a:r>
            <a:r>
              <a:rPr lang="zh-CN" altLang="en-US" sz="2000" b="1"/>
              <a:t>用户</a:t>
            </a:r>
            <a:r>
              <a:rPr lang="en-US" altLang="zh-CN" sz="2000" b="1"/>
              <a:t>/</a:t>
            </a:r>
            <a:r>
              <a:rPr lang="zh-CN" altLang="en-US" sz="2000" b="1"/>
              <a:t>满意		</a:t>
            </a:r>
          </a:p>
          <a:p>
            <a:pPr eaLnBrk="1" hangingPunct="1">
              <a:lnSpc>
                <a:spcPct val="80000"/>
              </a:lnSpc>
            </a:pPr>
            <a:endParaRPr lang="en-US" altLang="zh-CN" sz="2000" b="1"/>
          </a:p>
        </p:txBody>
      </p:sp>
    </p:spTree>
    <p:custDataLst>
      <p:tags r:id="rId1"/>
    </p:custDataLst>
  </p:cSld>
  <p:clrMapOvr>
    <a:masterClrMapping/>
  </p:clrMapOvr>
  <p:transition advTm="715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101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101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101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101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101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101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10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zh-CN" altLang="en-US"/>
              <a:t>正向扫描与逆向扫描</a:t>
            </a:r>
          </a:p>
        </p:txBody>
      </p:sp>
      <p:sp>
        <p:nvSpPr>
          <p:cNvPr id="172101" name="Rectangle 69"/>
          <p:cNvSpPr>
            <a:spLocks noGrp="1" noChangeArrowheads="1"/>
          </p:cNvSpPr>
          <p:nvPr>
            <p:ph type="body" idx="1"/>
          </p:nvPr>
        </p:nvSpPr>
        <p:spPr>
          <a:xfrm>
            <a:off x="457200" y="1600200"/>
            <a:ext cx="8229600" cy="4637088"/>
          </a:xfrm>
        </p:spPr>
        <p:txBody>
          <a:bodyPr/>
          <a:lstStyle/>
          <a:p>
            <a:pPr eaLnBrk="1" hangingPunct="1">
              <a:lnSpc>
                <a:spcPct val="80000"/>
              </a:lnSpc>
            </a:pPr>
            <a:endParaRPr lang="en-US" altLang="zh-CN" sz="4000"/>
          </a:p>
          <a:p>
            <a:pPr eaLnBrk="1" hangingPunct="1">
              <a:lnSpc>
                <a:spcPct val="80000"/>
              </a:lnSpc>
            </a:pPr>
            <a:endParaRPr lang="en-US" altLang="zh-CN" sz="4000"/>
          </a:p>
          <a:p>
            <a:pPr eaLnBrk="1" hangingPunct="1">
              <a:lnSpc>
                <a:spcPct val="80000"/>
              </a:lnSpc>
            </a:pPr>
            <a:endParaRPr lang="en-US" altLang="zh-CN" sz="4000"/>
          </a:p>
          <a:p>
            <a:pPr eaLnBrk="1" hangingPunct="1">
              <a:lnSpc>
                <a:spcPct val="80000"/>
              </a:lnSpc>
            </a:pPr>
            <a:endParaRPr lang="en-US" altLang="zh-CN" sz="4000"/>
          </a:p>
          <a:p>
            <a:pPr eaLnBrk="1" hangingPunct="1">
              <a:lnSpc>
                <a:spcPct val="80000"/>
              </a:lnSpc>
            </a:pPr>
            <a:r>
              <a:rPr lang="zh-CN" altLang="en-US" sz="2800" b="1"/>
              <a:t>歧义切分的发现</a:t>
            </a:r>
          </a:p>
          <a:p>
            <a:pPr lvl="1" eaLnBrk="1" hangingPunct="1">
              <a:lnSpc>
                <a:spcPct val="80000"/>
              </a:lnSpc>
            </a:pPr>
            <a:r>
              <a:rPr lang="zh-CN" altLang="en-US" sz="2400" b="1"/>
              <a:t>对同一个汉字串分别进行正向和逆向两次扫描，如果切分结果不一样，则认为有切分歧义，采取某种措施来处理</a:t>
            </a:r>
          </a:p>
          <a:p>
            <a:pPr eaLnBrk="1" hangingPunct="1">
              <a:lnSpc>
                <a:spcPct val="80000"/>
              </a:lnSpc>
            </a:pPr>
            <a:r>
              <a:rPr lang="zh-CN" altLang="en-US" sz="2800" b="1"/>
              <a:t>双向最大匹配法存在着切分歧义</a:t>
            </a:r>
            <a:r>
              <a:rPr lang="zh-CN" altLang="en-US" sz="2800" b="1">
                <a:solidFill>
                  <a:srgbClr val="FF0000"/>
                </a:solidFill>
              </a:rPr>
              <a:t>检测盲区</a:t>
            </a:r>
          </a:p>
          <a:p>
            <a:pPr lvl="1" eaLnBrk="1" hangingPunct="1">
              <a:lnSpc>
                <a:spcPct val="80000"/>
              </a:lnSpc>
            </a:pPr>
            <a:r>
              <a:rPr lang="zh-CN" altLang="en-US" sz="2400" b="1"/>
              <a:t>“结合成分子时” 	“结合</a:t>
            </a:r>
            <a:r>
              <a:rPr lang="en-US" altLang="zh-CN" sz="2400" b="1"/>
              <a:t>/</a:t>
            </a:r>
            <a:r>
              <a:rPr lang="zh-CN" altLang="en-US" sz="2400" b="1"/>
              <a:t>成分</a:t>
            </a:r>
            <a:r>
              <a:rPr lang="en-US" altLang="zh-CN" sz="2400" b="1"/>
              <a:t>/</a:t>
            </a:r>
            <a:r>
              <a:rPr lang="zh-CN" altLang="en-US" sz="2400" b="1"/>
              <a:t>子时”</a:t>
            </a:r>
          </a:p>
        </p:txBody>
      </p:sp>
      <p:graphicFrame>
        <p:nvGraphicFramePr>
          <p:cNvPr id="172124" name="Group 92"/>
          <p:cNvGraphicFramePr>
            <a:graphicFrameLocks noGrp="1"/>
          </p:cNvGraphicFramePr>
          <p:nvPr>
            <p:ph idx="4294967295"/>
          </p:nvPr>
        </p:nvGraphicFramePr>
        <p:xfrm>
          <a:off x="1692275" y="2349500"/>
          <a:ext cx="5759450" cy="1128725"/>
        </p:xfrm>
        <a:graphic>
          <a:graphicData uri="http://schemas.openxmlformats.org/drawingml/2006/table">
            <a:tbl>
              <a:tblPr/>
              <a:tblGrid>
                <a:gridCol w="1511300">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087562">
                  <a:extLst>
                    <a:ext uri="{9D8B030D-6E8A-4147-A177-3AD203B41FA5}">
                      <a16:colId xmlns:a16="http://schemas.microsoft.com/office/drawing/2014/main" val="20002"/>
                    </a:ext>
                  </a:extLst>
                </a:gridCol>
              </a:tblGrid>
              <a:tr h="304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楷体" pitchFamily="49" charset="-122"/>
                          <a:ea typeface="楷体" pitchFamily="49" charset="-122"/>
                        </a:rPr>
                        <a:t>源句子</a:t>
                      </a:r>
                    </a:p>
                  </a:txBody>
                  <a:tcPr marT="45661" marB="4566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楷体" pitchFamily="49" charset="-122"/>
                          <a:ea typeface="楷体" pitchFamily="49" charset="-122"/>
                        </a:rPr>
                        <a:t>正向扫描</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楷体" pitchFamily="49" charset="-122"/>
                          <a:ea typeface="楷体" pitchFamily="49" charset="-122"/>
                        </a:rPr>
                        <a:t>逆向扫描</a:t>
                      </a:r>
                    </a:p>
                  </a:txBody>
                  <a:tcPr marT="45661" marB="4566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6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楷体" pitchFamily="49" charset="-122"/>
                          <a:ea typeface="楷体" pitchFamily="49" charset="-122"/>
                        </a:rPr>
                        <a:t>使用户满意</a:t>
                      </a:r>
                    </a:p>
                  </a:txBody>
                  <a:tcPr marT="45661" marB="4566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楷体" pitchFamily="49" charset="-122"/>
                          <a:ea typeface="楷体" pitchFamily="49" charset="-122"/>
                        </a:rPr>
                        <a:t>使用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户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满意</a:t>
                      </a:r>
                      <a:r>
                        <a:rPr kumimoji="0" lang="en-US" altLang="zh-CN" sz="1400" b="1" i="0" u="none" strike="noStrike" cap="none" normalizeH="0" baseline="0" dirty="0">
                          <a:ln>
                            <a:noFill/>
                          </a:ln>
                          <a:solidFill>
                            <a:srgbClr val="FF0000"/>
                          </a:solidFill>
                          <a:effectLst/>
                          <a:latin typeface="楷体" pitchFamily="49" charset="-122"/>
                          <a:ea typeface="楷体" pitchFamily="49" charset="-122"/>
                        </a:rPr>
                        <a:t>×</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楷体" pitchFamily="49" charset="-122"/>
                          <a:ea typeface="楷体" pitchFamily="49" charset="-122"/>
                        </a:rPr>
                        <a:t>使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用户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满意</a:t>
                      </a:r>
                      <a:r>
                        <a:rPr kumimoji="0" lang="zh-CN" altLang="en-US" sz="1400" b="1" i="0" u="none" strike="noStrike" cap="none" normalizeH="0" baseline="0" dirty="0">
                          <a:ln>
                            <a:noFill/>
                          </a:ln>
                          <a:solidFill>
                            <a:srgbClr val="FF0000"/>
                          </a:solidFill>
                          <a:effectLst/>
                          <a:latin typeface="楷体" pitchFamily="49" charset="-122"/>
                          <a:ea typeface="楷体" pitchFamily="49" charset="-122"/>
                        </a:rPr>
                        <a:t>√</a:t>
                      </a:r>
                    </a:p>
                  </a:txBody>
                  <a:tcPr marT="45661" marB="4566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楷体" pitchFamily="49" charset="-122"/>
                          <a:ea typeface="楷体" pitchFamily="49" charset="-122"/>
                        </a:rPr>
                        <a:t>需求和规格说明</a:t>
                      </a:r>
                    </a:p>
                  </a:txBody>
                  <a:tcPr marT="45661" marB="4566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楷体" pitchFamily="49" charset="-122"/>
                          <a:ea typeface="楷体" pitchFamily="49" charset="-122"/>
                        </a:rPr>
                        <a:t>需求 </a:t>
                      </a:r>
                      <a:r>
                        <a:rPr kumimoji="0" lang="en-US" altLang="zh-CN" sz="1400" b="1" i="0" u="none" strike="noStrike" cap="none" normalizeH="0" baseline="0">
                          <a:ln>
                            <a:noFill/>
                          </a:ln>
                          <a:solidFill>
                            <a:schemeClr val="tx1"/>
                          </a:solidFill>
                          <a:effectLst/>
                          <a:latin typeface="楷体" pitchFamily="49" charset="-122"/>
                          <a:ea typeface="楷体" pitchFamily="49" charset="-122"/>
                        </a:rPr>
                        <a:t>/ </a:t>
                      </a:r>
                      <a:r>
                        <a:rPr kumimoji="0" lang="zh-CN" altLang="en-US" sz="1400" b="1" i="0" u="none" strike="noStrike" cap="none" normalizeH="0" baseline="0">
                          <a:ln>
                            <a:noFill/>
                          </a:ln>
                          <a:solidFill>
                            <a:schemeClr val="tx1"/>
                          </a:solidFill>
                          <a:effectLst/>
                          <a:latin typeface="楷体" pitchFamily="49" charset="-122"/>
                          <a:ea typeface="楷体" pitchFamily="49" charset="-122"/>
                        </a:rPr>
                        <a:t>和 </a:t>
                      </a:r>
                      <a:r>
                        <a:rPr kumimoji="0" lang="en-US" altLang="zh-CN" sz="1400" b="1" i="0" u="none" strike="noStrike" cap="none" normalizeH="0" baseline="0">
                          <a:ln>
                            <a:noFill/>
                          </a:ln>
                          <a:solidFill>
                            <a:schemeClr val="tx1"/>
                          </a:solidFill>
                          <a:effectLst/>
                          <a:latin typeface="楷体" pitchFamily="49" charset="-122"/>
                          <a:ea typeface="楷体" pitchFamily="49" charset="-122"/>
                        </a:rPr>
                        <a:t>/ </a:t>
                      </a:r>
                      <a:r>
                        <a:rPr kumimoji="0" lang="zh-CN" altLang="en-US" sz="1400" b="1" i="0" u="none" strike="noStrike" cap="none" normalizeH="0" baseline="0">
                          <a:ln>
                            <a:noFill/>
                          </a:ln>
                          <a:solidFill>
                            <a:schemeClr val="tx1"/>
                          </a:solidFill>
                          <a:effectLst/>
                          <a:latin typeface="楷体" pitchFamily="49" charset="-122"/>
                          <a:ea typeface="楷体" pitchFamily="49" charset="-122"/>
                        </a:rPr>
                        <a:t>规格 </a:t>
                      </a:r>
                      <a:r>
                        <a:rPr kumimoji="0" lang="en-US" altLang="zh-CN" sz="1400" b="1" i="0" u="none" strike="noStrike" cap="none" normalizeH="0" baseline="0">
                          <a:ln>
                            <a:noFill/>
                          </a:ln>
                          <a:solidFill>
                            <a:schemeClr val="tx1"/>
                          </a:solidFill>
                          <a:effectLst/>
                          <a:latin typeface="楷体" pitchFamily="49" charset="-122"/>
                          <a:ea typeface="楷体" pitchFamily="49" charset="-122"/>
                        </a:rPr>
                        <a:t>/ </a:t>
                      </a:r>
                      <a:r>
                        <a:rPr kumimoji="0" lang="zh-CN" altLang="en-US" sz="1400" b="1" i="0" u="none" strike="noStrike" cap="none" normalizeH="0" baseline="0">
                          <a:ln>
                            <a:noFill/>
                          </a:ln>
                          <a:solidFill>
                            <a:schemeClr val="tx1"/>
                          </a:solidFill>
                          <a:effectLst/>
                          <a:latin typeface="楷体" pitchFamily="49" charset="-122"/>
                          <a:ea typeface="楷体" pitchFamily="49" charset="-122"/>
                        </a:rPr>
                        <a:t>说明</a:t>
                      </a:r>
                      <a:r>
                        <a:rPr kumimoji="0" lang="zh-CN" altLang="en-US" sz="1400" b="1" i="0" u="none" strike="noStrike" cap="none" normalizeH="0" baseline="0">
                          <a:ln>
                            <a:noFill/>
                          </a:ln>
                          <a:solidFill>
                            <a:srgbClr val="FF0000"/>
                          </a:solidFill>
                          <a:effectLst/>
                          <a:latin typeface="楷体" pitchFamily="49" charset="-122"/>
                          <a:ea typeface="楷体" pitchFamily="49" charset="-122"/>
                        </a:rPr>
                        <a:t>√</a:t>
                      </a:r>
                    </a:p>
                  </a:txBody>
                  <a:tcPr marT="45661" marB="456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楷体" pitchFamily="49" charset="-122"/>
                          <a:ea typeface="楷体" pitchFamily="49" charset="-122"/>
                        </a:rPr>
                        <a:t>需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求和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规格 </a:t>
                      </a:r>
                      <a:r>
                        <a:rPr kumimoji="0" lang="en-US" altLang="zh-CN" sz="1400" b="1" i="0" u="none" strike="noStrike" cap="none" normalizeH="0" baseline="0" dirty="0">
                          <a:ln>
                            <a:noFill/>
                          </a:ln>
                          <a:solidFill>
                            <a:schemeClr val="tx1"/>
                          </a:solidFill>
                          <a:effectLst/>
                          <a:latin typeface="楷体" pitchFamily="49" charset="-122"/>
                          <a:ea typeface="楷体" pitchFamily="49" charset="-122"/>
                        </a:rPr>
                        <a:t>/ </a:t>
                      </a:r>
                      <a:r>
                        <a:rPr kumimoji="0" lang="zh-CN" altLang="en-US" sz="1400" b="1" i="0" u="none" strike="noStrike" cap="none" normalizeH="0" baseline="0" dirty="0">
                          <a:ln>
                            <a:noFill/>
                          </a:ln>
                          <a:solidFill>
                            <a:schemeClr val="tx1"/>
                          </a:solidFill>
                          <a:effectLst/>
                          <a:latin typeface="楷体" pitchFamily="49" charset="-122"/>
                          <a:ea typeface="楷体" pitchFamily="49" charset="-122"/>
                        </a:rPr>
                        <a:t>说明</a:t>
                      </a:r>
                      <a:r>
                        <a:rPr kumimoji="0" lang="en-US" altLang="zh-CN" sz="1400" b="1" i="0" u="none" strike="noStrike" cap="none" normalizeH="0" baseline="0" dirty="0">
                          <a:ln>
                            <a:noFill/>
                          </a:ln>
                          <a:solidFill>
                            <a:srgbClr val="FF0000"/>
                          </a:solidFill>
                          <a:effectLst/>
                          <a:latin typeface="楷体" pitchFamily="49" charset="-122"/>
                          <a:ea typeface="楷体" pitchFamily="49" charset="-122"/>
                        </a:rPr>
                        <a:t>×</a:t>
                      </a:r>
                    </a:p>
                  </a:txBody>
                  <a:tcPr marT="45661" marB="4566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ransition advTm="837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10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101">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10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21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altLang="zh-CN" dirty="0"/>
              <a:t>4.1.2 </a:t>
            </a:r>
            <a:r>
              <a:rPr lang="zh-CN" altLang="en-US" dirty="0"/>
              <a:t>最少分词法</a:t>
            </a:r>
          </a:p>
        </p:txBody>
      </p:sp>
      <p:sp>
        <p:nvSpPr>
          <p:cNvPr id="265219" name="Rectangle 3"/>
          <p:cNvSpPr>
            <a:spLocks noGrp="1" noChangeArrowheads="1"/>
          </p:cNvSpPr>
          <p:nvPr>
            <p:ph type="body" sz="half" idx="1"/>
          </p:nvPr>
        </p:nvSpPr>
        <p:spPr>
          <a:xfrm>
            <a:off x="468313" y="1628775"/>
            <a:ext cx="7786687" cy="4456113"/>
          </a:xfrm>
        </p:spPr>
        <p:txBody>
          <a:bodyPr/>
          <a:lstStyle/>
          <a:p>
            <a:pPr eaLnBrk="1" hangingPunct="1"/>
            <a:r>
              <a:rPr lang="zh-CN" altLang="en-US" sz="2800" b="1" dirty="0"/>
              <a:t>基本思想</a:t>
            </a:r>
          </a:p>
          <a:p>
            <a:pPr lvl="1" eaLnBrk="1" hangingPunct="1"/>
            <a:r>
              <a:rPr lang="zh-CN" altLang="en-US" sz="2400" b="1" dirty="0"/>
              <a:t>分词结果中含词数最少</a:t>
            </a:r>
          </a:p>
          <a:p>
            <a:pPr lvl="1"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eaLnBrk="1" hangingPunct="1"/>
            <a:endParaRPr lang="en-US" altLang="zh-CN" sz="2800" b="1" dirty="0"/>
          </a:p>
        </p:txBody>
      </p:sp>
      <p:sp>
        <p:nvSpPr>
          <p:cNvPr id="46229" name="Rectangle 149"/>
          <p:cNvSpPr>
            <a:spLocks noChangeArrowheads="1"/>
          </p:cNvSpPr>
          <p:nvPr/>
        </p:nvSpPr>
        <p:spPr bwMode="auto">
          <a:xfrm>
            <a:off x="3348038" y="1557338"/>
            <a:ext cx="3876675" cy="376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楷体" pitchFamily="49" charset="-122"/>
                <a:ea typeface="楷体" pitchFamily="49" charset="-122"/>
              </a:rPr>
              <a:t>等价于在有向图中搜索</a:t>
            </a:r>
            <a:r>
              <a:rPr lang="zh-CN" altLang="en-US" b="1">
                <a:solidFill>
                  <a:srgbClr val="FF0000"/>
                </a:solidFill>
                <a:latin typeface="楷体" pitchFamily="49" charset="-122"/>
                <a:ea typeface="楷体" pitchFamily="49" charset="-122"/>
              </a:rPr>
              <a:t>最短路径</a:t>
            </a:r>
            <a:r>
              <a:rPr lang="zh-CN" altLang="en-US" b="1">
                <a:latin typeface="楷体" pitchFamily="49" charset="-122"/>
                <a:ea typeface="楷体" pitchFamily="49" charset="-122"/>
              </a:rPr>
              <a:t>问题</a:t>
            </a:r>
          </a:p>
        </p:txBody>
      </p:sp>
      <p:grpSp>
        <p:nvGrpSpPr>
          <p:cNvPr id="46424" name="Group 344"/>
          <p:cNvGrpSpPr>
            <a:grpSpLocks/>
          </p:cNvGrpSpPr>
          <p:nvPr/>
        </p:nvGrpSpPr>
        <p:grpSpPr bwMode="auto">
          <a:xfrm>
            <a:off x="107950" y="4005263"/>
            <a:ext cx="8945563" cy="2867025"/>
            <a:chOff x="68" y="2523"/>
            <a:chExt cx="5635" cy="1806"/>
          </a:xfrm>
        </p:grpSpPr>
        <p:sp>
          <p:nvSpPr>
            <p:cNvPr id="46165" name="Line 328"/>
            <p:cNvSpPr>
              <a:spLocks noChangeShapeType="1"/>
            </p:cNvSpPr>
            <p:nvPr/>
          </p:nvSpPr>
          <p:spPr bwMode="auto">
            <a:xfrm flipH="1">
              <a:off x="2381" y="2523"/>
              <a:ext cx="1225"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66" name="Line 329"/>
            <p:cNvSpPr>
              <a:spLocks noChangeShapeType="1"/>
            </p:cNvSpPr>
            <p:nvPr/>
          </p:nvSpPr>
          <p:spPr bwMode="auto">
            <a:xfrm>
              <a:off x="3606" y="2523"/>
              <a:ext cx="1224"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67" name="Rectangle 330"/>
            <p:cNvSpPr>
              <a:spLocks noChangeArrowheads="1"/>
            </p:cNvSpPr>
            <p:nvPr/>
          </p:nvSpPr>
          <p:spPr bwMode="auto">
            <a:xfrm>
              <a:off x="2245" y="2568"/>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提</a:t>
              </a:r>
              <a:endParaRPr lang="zh-CN" altLang="en-US" b="1">
                <a:latin typeface="+mn-lt"/>
                <a:ea typeface="楷体" pitchFamily="49" charset="-122"/>
              </a:endParaRPr>
            </a:p>
          </p:txBody>
        </p:sp>
        <p:sp>
          <p:nvSpPr>
            <p:cNvPr id="46168" name="Rectangle 331"/>
            <p:cNvSpPr>
              <a:spLocks noChangeArrowheads="1"/>
            </p:cNvSpPr>
            <p:nvPr/>
          </p:nvSpPr>
          <p:spPr bwMode="auto">
            <a:xfrm>
              <a:off x="4753" y="2620"/>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solidFill>
                    <a:srgbClr val="FF0000"/>
                  </a:solidFill>
                  <a:latin typeface="+mn-lt"/>
                  <a:ea typeface="楷体" pitchFamily="49" charset="-122"/>
                </a:rPr>
                <a:t>提高</a:t>
              </a:r>
              <a:endParaRPr lang="zh-CN" altLang="en-US" b="1" dirty="0">
                <a:solidFill>
                  <a:srgbClr val="FF0000"/>
                </a:solidFill>
                <a:latin typeface="+mn-lt"/>
                <a:ea typeface="楷体" pitchFamily="49" charset="-122"/>
              </a:endParaRPr>
            </a:p>
          </p:txBody>
        </p:sp>
        <p:sp>
          <p:nvSpPr>
            <p:cNvPr id="46169" name="Line 332"/>
            <p:cNvSpPr>
              <a:spLocks noChangeShapeType="1"/>
            </p:cNvSpPr>
            <p:nvPr/>
          </p:nvSpPr>
          <p:spPr bwMode="auto">
            <a:xfrm flipH="1">
              <a:off x="1610" y="2704"/>
              <a:ext cx="72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70" name="Line 333"/>
            <p:cNvSpPr>
              <a:spLocks noChangeShapeType="1"/>
            </p:cNvSpPr>
            <p:nvPr/>
          </p:nvSpPr>
          <p:spPr bwMode="auto">
            <a:xfrm>
              <a:off x="2381" y="2704"/>
              <a:ext cx="59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71" name="Rectangle 334"/>
            <p:cNvSpPr>
              <a:spLocks noChangeArrowheads="1"/>
            </p:cNvSpPr>
            <p:nvPr/>
          </p:nvSpPr>
          <p:spPr bwMode="auto">
            <a:xfrm>
              <a:off x="1338" y="2750"/>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高</a:t>
              </a:r>
              <a:endParaRPr lang="zh-CN" altLang="en-US" b="1">
                <a:latin typeface="+mn-lt"/>
                <a:ea typeface="楷体" pitchFamily="49" charset="-122"/>
              </a:endParaRPr>
            </a:p>
          </p:txBody>
        </p:sp>
        <p:sp>
          <p:nvSpPr>
            <p:cNvPr id="46172" name="Rectangle 335"/>
            <p:cNvSpPr>
              <a:spLocks noChangeArrowheads="1"/>
            </p:cNvSpPr>
            <p:nvPr/>
          </p:nvSpPr>
          <p:spPr bwMode="auto">
            <a:xfrm>
              <a:off x="2880" y="3022"/>
              <a:ext cx="2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高人</a:t>
              </a:r>
              <a:endParaRPr lang="zh-CN" altLang="en-US" b="1">
                <a:latin typeface="+mn-lt"/>
                <a:ea typeface="楷体" pitchFamily="49" charset="-122"/>
              </a:endParaRPr>
            </a:p>
          </p:txBody>
        </p:sp>
        <p:sp>
          <p:nvSpPr>
            <p:cNvPr id="46177" name="Line 340"/>
            <p:cNvSpPr>
              <a:spLocks noChangeShapeType="1"/>
            </p:cNvSpPr>
            <p:nvPr/>
          </p:nvSpPr>
          <p:spPr bwMode="auto">
            <a:xfrm flipH="1">
              <a:off x="930" y="2840"/>
              <a:ext cx="408"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78" name="Line 341"/>
            <p:cNvSpPr>
              <a:spLocks noChangeShapeType="1"/>
            </p:cNvSpPr>
            <p:nvPr/>
          </p:nvSpPr>
          <p:spPr bwMode="auto">
            <a:xfrm>
              <a:off x="1474" y="2840"/>
              <a:ext cx="317"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79" name="Rectangle 342"/>
            <p:cNvSpPr>
              <a:spLocks noChangeArrowheads="1"/>
            </p:cNvSpPr>
            <p:nvPr/>
          </p:nvSpPr>
          <p:spPr bwMode="auto">
            <a:xfrm>
              <a:off x="793" y="2886"/>
              <a:ext cx="14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人</a:t>
              </a:r>
              <a:endParaRPr lang="zh-CN" altLang="en-US" b="1">
                <a:latin typeface="+mn-lt"/>
                <a:ea typeface="楷体" pitchFamily="49" charset="-122"/>
              </a:endParaRPr>
            </a:p>
          </p:txBody>
        </p:sp>
        <p:sp>
          <p:nvSpPr>
            <p:cNvPr id="46180" name="Rectangle 343"/>
            <p:cNvSpPr>
              <a:spLocks noChangeArrowheads="1"/>
            </p:cNvSpPr>
            <p:nvPr/>
          </p:nvSpPr>
          <p:spPr bwMode="auto">
            <a:xfrm>
              <a:off x="1836" y="2886"/>
              <a:ext cx="14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人民</a:t>
              </a:r>
              <a:endParaRPr lang="zh-CN" altLang="en-US" b="1">
                <a:latin typeface="+mn-lt"/>
                <a:ea typeface="楷体" pitchFamily="49" charset="-122"/>
              </a:endParaRPr>
            </a:p>
          </p:txBody>
        </p:sp>
        <p:sp>
          <p:nvSpPr>
            <p:cNvPr id="46193" name="Line 356"/>
            <p:cNvSpPr>
              <a:spLocks noChangeShapeType="1"/>
            </p:cNvSpPr>
            <p:nvPr/>
          </p:nvSpPr>
          <p:spPr bwMode="auto">
            <a:xfrm flipH="1">
              <a:off x="612" y="3022"/>
              <a:ext cx="18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94" name="Line 357"/>
            <p:cNvSpPr>
              <a:spLocks noChangeShapeType="1"/>
            </p:cNvSpPr>
            <p:nvPr/>
          </p:nvSpPr>
          <p:spPr bwMode="auto">
            <a:xfrm>
              <a:off x="884" y="3022"/>
              <a:ext cx="227" cy="4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195" name="Rectangle 358"/>
            <p:cNvSpPr>
              <a:spLocks noChangeArrowheads="1"/>
            </p:cNvSpPr>
            <p:nvPr/>
          </p:nvSpPr>
          <p:spPr bwMode="auto">
            <a:xfrm>
              <a:off x="521" y="3113"/>
              <a:ext cx="11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a:t>
              </a:r>
              <a:endParaRPr lang="zh-CN" altLang="en-US" b="1">
                <a:latin typeface="+mn-lt"/>
                <a:ea typeface="楷体" pitchFamily="49" charset="-122"/>
              </a:endParaRPr>
            </a:p>
          </p:txBody>
        </p:sp>
        <p:sp>
          <p:nvSpPr>
            <p:cNvPr id="46196" name="Rectangle 359"/>
            <p:cNvSpPr>
              <a:spLocks noChangeArrowheads="1"/>
            </p:cNvSpPr>
            <p:nvPr/>
          </p:nvSpPr>
          <p:spPr bwMode="auto">
            <a:xfrm>
              <a:off x="1065" y="3476"/>
              <a:ext cx="2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民生</a:t>
              </a:r>
              <a:endParaRPr lang="zh-CN" altLang="en-US" b="1">
                <a:latin typeface="+mn-lt"/>
                <a:ea typeface="楷体" pitchFamily="49" charset="-122"/>
              </a:endParaRPr>
            </a:p>
          </p:txBody>
        </p:sp>
        <p:sp>
          <p:nvSpPr>
            <p:cNvPr id="46211" name="Line 374"/>
            <p:cNvSpPr>
              <a:spLocks noChangeShapeType="1"/>
            </p:cNvSpPr>
            <p:nvPr/>
          </p:nvSpPr>
          <p:spPr bwMode="auto">
            <a:xfrm flipH="1">
              <a:off x="385" y="3249"/>
              <a:ext cx="1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12" name="Line 375"/>
            <p:cNvSpPr>
              <a:spLocks noChangeShapeType="1"/>
            </p:cNvSpPr>
            <p:nvPr/>
          </p:nvSpPr>
          <p:spPr bwMode="auto">
            <a:xfrm>
              <a:off x="612" y="3249"/>
              <a:ext cx="227"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13" name="Rectangle 376"/>
            <p:cNvSpPr>
              <a:spLocks noChangeArrowheads="1"/>
            </p:cNvSpPr>
            <p:nvPr/>
          </p:nvSpPr>
          <p:spPr bwMode="auto">
            <a:xfrm>
              <a:off x="294" y="3339"/>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a:t>
              </a:r>
              <a:endParaRPr lang="zh-CN" altLang="en-US" b="1">
                <a:latin typeface="+mn-lt"/>
                <a:ea typeface="楷体" pitchFamily="49" charset="-122"/>
              </a:endParaRPr>
            </a:p>
          </p:txBody>
        </p:sp>
        <p:sp>
          <p:nvSpPr>
            <p:cNvPr id="46214" name="Rectangle 377"/>
            <p:cNvSpPr>
              <a:spLocks noChangeArrowheads="1"/>
            </p:cNvSpPr>
            <p:nvPr/>
          </p:nvSpPr>
          <p:spPr bwMode="auto">
            <a:xfrm>
              <a:off x="748" y="3339"/>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生活</a:t>
              </a:r>
              <a:endParaRPr lang="en-US" altLang="zh-CN" b="1">
                <a:latin typeface="+mn-lt"/>
                <a:ea typeface="楷体" pitchFamily="49" charset="-122"/>
              </a:endParaRPr>
            </a:p>
          </p:txBody>
        </p:sp>
        <p:sp>
          <p:nvSpPr>
            <p:cNvPr id="46227" name="Rectangle 390"/>
            <p:cNvSpPr>
              <a:spLocks noChangeArrowheads="1"/>
            </p:cNvSpPr>
            <p:nvPr/>
          </p:nvSpPr>
          <p:spPr bwMode="auto">
            <a:xfrm>
              <a:off x="68" y="3884"/>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a:t>
              </a:r>
              <a:endParaRPr lang="en-US" altLang="zh-CN" b="1">
                <a:solidFill>
                  <a:srgbClr val="FF2009"/>
                </a:solidFill>
                <a:latin typeface="+mn-lt"/>
                <a:ea typeface="楷体" pitchFamily="49" charset="-122"/>
              </a:endParaRPr>
            </a:p>
          </p:txBody>
        </p:sp>
        <p:sp>
          <p:nvSpPr>
            <p:cNvPr id="46228" name="Line 391"/>
            <p:cNvSpPr>
              <a:spLocks noChangeShapeType="1"/>
            </p:cNvSpPr>
            <p:nvPr/>
          </p:nvSpPr>
          <p:spPr bwMode="auto">
            <a:xfrm>
              <a:off x="140" y="375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30" name="Line 374"/>
            <p:cNvSpPr>
              <a:spLocks noChangeShapeType="1"/>
            </p:cNvSpPr>
            <p:nvPr/>
          </p:nvSpPr>
          <p:spPr bwMode="auto">
            <a:xfrm flipH="1">
              <a:off x="249" y="3430"/>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31" name="Line 375"/>
            <p:cNvSpPr>
              <a:spLocks noChangeShapeType="1"/>
            </p:cNvSpPr>
            <p:nvPr/>
          </p:nvSpPr>
          <p:spPr bwMode="auto">
            <a:xfrm>
              <a:off x="385" y="3430"/>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32" name="Rectangle 376"/>
            <p:cNvSpPr>
              <a:spLocks noChangeArrowheads="1"/>
            </p:cNvSpPr>
            <p:nvPr/>
          </p:nvSpPr>
          <p:spPr bwMode="auto">
            <a:xfrm>
              <a:off x="158" y="3475"/>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233" name="Rectangle 377"/>
            <p:cNvSpPr>
              <a:spLocks noChangeArrowheads="1"/>
            </p:cNvSpPr>
            <p:nvPr/>
          </p:nvSpPr>
          <p:spPr bwMode="auto">
            <a:xfrm>
              <a:off x="430" y="3475"/>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234" name="Line 374"/>
            <p:cNvSpPr>
              <a:spLocks noChangeShapeType="1"/>
            </p:cNvSpPr>
            <p:nvPr/>
          </p:nvSpPr>
          <p:spPr bwMode="auto">
            <a:xfrm flipH="1">
              <a:off x="158" y="3566"/>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35" name="Line 375"/>
            <p:cNvSpPr>
              <a:spLocks noChangeShapeType="1"/>
            </p:cNvSpPr>
            <p:nvPr/>
          </p:nvSpPr>
          <p:spPr bwMode="auto">
            <a:xfrm>
              <a:off x="249" y="3566"/>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36" name="Rectangle 376"/>
            <p:cNvSpPr>
              <a:spLocks noChangeArrowheads="1"/>
            </p:cNvSpPr>
            <p:nvPr/>
          </p:nvSpPr>
          <p:spPr bwMode="auto">
            <a:xfrm>
              <a:off x="68" y="3658"/>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237" name="Rectangle 377"/>
            <p:cNvSpPr>
              <a:spLocks noChangeArrowheads="1"/>
            </p:cNvSpPr>
            <p:nvPr/>
          </p:nvSpPr>
          <p:spPr bwMode="auto">
            <a:xfrm>
              <a:off x="249" y="3657"/>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2</a:t>
              </a:r>
              <a:endParaRPr lang="en-US" altLang="zh-CN" b="1">
                <a:solidFill>
                  <a:srgbClr val="FF2009"/>
                </a:solidFill>
                <a:latin typeface="+mn-lt"/>
                <a:ea typeface="楷体" pitchFamily="49" charset="-122"/>
              </a:endParaRPr>
            </a:p>
          </p:txBody>
        </p:sp>
        <p:sp>
          <p:nvSpPr>
            <p:cNvPr id="46238" name="Rectangle 390"/>
            <p:cNvSpPr>
              <a:spLocks noChangeArrowheads="1"/>
            </p:cNvSpPr>
            <p:nvPr/>
          </p:nvSpPr>
          <p:spPr bwMode="auto">
            <a:xfrm>
              <a:off x="430" y="3702"/>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3</a:t>
              </a:r>
              <a:endParaRPr lang="en-US" altLang="zh-CN" b="1">
                <a:solidFill>
                  <a:srgbClr val="FF2009"/>
                </a:solidFill>
                <a:latin typeface="+mn-lt"/>
                <a:ea typeface="楷体" pitchFamily="49" charset="-122"/>
              </a:endParaRPr>
            </a:p>
          </p:txBody>
        </p:sp>
        <p:sp>
          <p:nvSpPr>
            <p:cNvPr id="46239" name="Line 391"/>
            <p:cNvSpPr>
              <a:spLocks noChangeShapeType="1"/>
            </p:cNvSpPr>
            <p:nvPr/>
          </p:nvSpPr>
          <p:spPr bwMode="auto">
            <a:xfrm>
              <a:off x="502" y="3577"/>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40" name="Rectangle 390"/>
            <p:cNvSpPr>
              <a:spLocks noChangeArrowheads="1"/>
            </p:cNvSpPr>
            <p:nvPr/>
          </p:nvSpPr>
          <p:spPr bwMode="auto">
            <a:xfrm>
              <a:off x="657" y="3702"/>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4</a:t>
              </a:r>
              <a:endParaRPr lang="en-US" altLang="zh-CN" b="1">
                <a:solidFill>
                  <a:srgbClr val="FF2009"/>
                </a:solidFill>
                <a:latin typeface="+mn-lt"/>
                <a:ea typeface="楷体" pitchFamily="49" charset="-122"/>
              </a:endParaRPr>
            </a:p>
          </p:txBody>
        </p:sp>
        <p:sp>
          <p:nvSpPr>
            <p:cNvPr id="46241" name="Line 391"/>
            <p:cNvSpPr>
              <a:spLocks noChangeShapeType="1"/>
            </p:cNvSpPr>
            <p:nvPr/>
          </p:nvSpPr>
          <p:spPr bwMode="auto">
            <a:xfrm>
              <a:off x="729" y="3532"/>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42" name="Line 374"/>
            <p:cNvSpPr>
              <a:spLocks noChangeShapeType="1"/>
            </p:cNvSpPr>
            <p:nvPr/>
          </p:nvSpPr>
          <p:spPr bwMode="auto">
            <a:xfrm flipH="1">
              <a:off x="748" y="3430"/>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43" name="Line 375"/>
            <p:cNvSpPr>
              <a:spLocks noChangeShapeType="1"/>
            </p:cNvSpPr>
            <p:nvPr/>
          </p:nvSpPr>
          <p:spPr bwMode="auto">
            <a:xfrm>
              <a:off x="839" y="3430"/>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44" name="Rectangle 376"/>
            <p:cNvSpPr>
              <a:spLocks noChangeArrowheads="1"/>
            </p:cNvSpPr>
            <p:nvPr/>
          </p:nvSpPr>
          <p:spPr bwMode="auto">
            <a:xfrm>
              <a:off x="657" y="3476"/>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245" name="Rectangle 377"/>
            <p:cNvSpPr>
              <a:spLocks noChangeArrowheads="1"/>
            </p:cNvSpPr>
            <p:nvPr/>
          </p:nvSpPr>
          <p:spPr bwMode="auto">
            <a:xfrm>
              <a:off x="839" y="3475"/>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5</a:t>
              </a:r>
              <a:endParaRPr lang="en-US" altLang="zh-CN" b="1">
                <a:solidFill>
                  <a:srgbClr val="FF2009"/>
                </a:solidFill>
                <a:latin typeface="+mn-lt"/>
                <a:ea typeface="楷体" pitchFamily="49" charset="-122"/>
              </a:endParaRPr>
            </a:p>
          </p:txBody>
        </p:sp>
        <p:sp>
          <p:nvSpPr>
            <p:cNvPr id="46288" name="Rectangle 390"/>
            <p:cNvSpPr>
              <a:spLocks noChangeArrowheads="1"/>
            </p:cNvSpPr>
            <p:nvPr/>
          </p:nvSpPr>
          <p:spPr bwMode="auto">
            <a:xfrm>
              <a:off x="885" y="4066"/>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6</a:t>
              </a:r>
              <a:endParaRPr lang="en-US" altLang="zh-CN" b="1">
                <a:solidFill>
                  <a:srgbClr val="FF2009"/>
                </a:solidFill>
                <a:latin typeface="+mn-lt"/>
                <a:ea typeface="楷体" pitchFamily="49" charset="-122"/>
              </a:endParaRPr>
            </a:p>
          </p:txBody>
        </p:sp>
        <p:sp>
          <p:nvSpPr>
            <p:cNvPr id="46289" name="Line 391"/>
            <p:cNvSpPr>
              <a:spLocks noChangeShapeType="1"/>
            </p:cNvSpPr>
            <p:nvPr/>
          </p:nvSpPr>
          <p:spPr bwMode="auto">
            <a:xfrm>
              <a:off x="957" y="3941"/>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90" name="Line 374"/>
            <p:cNvSpPr>
              <a:spLocks noChangeShapeType="1"/>
            </p:cNvSpPr>
            <p:nvPr/>
          </p:nvSpPr>
          <p:spPr bwMode="auto">
            <a:xfrm flipH="1">
              <a:off x="1066" y="3612"/>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91" name="Line 375"/>
            <p:cNvSpPr>
              <a:spLocks noChangeShapeType="1"/>
            </p:cNvSpPr>
            <p:nvPr/>
          </p:nvSpPr>
          <p:spPr bwMode="auto">
            <a:xfrm>
              <a:off x="1202" y="3612"/>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92" name="Rectangle 376"/>
            <p:cNvSpPr>
              <a:spLocks noChangeArrowheads="1"/>
            </p:cNvSpPr>
            <p:nvPr/>
          </p:nvSpPr>
          <p:spPr bwMode="auto">
            <a:xfrm>
              <a:off x="975" y="3657"/>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293" name="Rectangle 377"/>
            <p:cNvSpPr>
              <a:spLocks noChangeArrowheads="1"/>
            </p:cNvSpPr>
            <p:nvPr/>
          </p:nvSpPr>
          <p:spPr bwMode="auto">
            <a:xfrm>
              <a:off x="1247" y="3657"/>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294" name="Line 374"/>
            <p:cNvSpPr>
              <a:spLocks noChangeShapeType="1"/>
            </p:cNvSpPr>
            <p:nvPr/>
          </p:nvSpPr>
          <p:spPr bwMode="auto">
            <a:xfrm flipH="1">
              <a:off x="975" y="3748"/>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95" name="Line 375"/>
            <p:cNvSpPr>
              <a:spLocks noChangeShapeType="1"/>
            </p:cNvSpPr>
            <p:nvPr/>
          </p:nvSpPr>
          <p:spPr bwMode="auto">
            <a:xfrm>
              <a:off x="1066" y="3748"/>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296" name="Rectangle 376"/>
            <p:cNvSpPr>
              <a:spLocks noChangeArrowheads="1"/>
            </p:cNvSpPr>
            <p:nvPr/>
          </p:nvSpPr>
          <p:spPr bwMode="auto">
            <a:xfrm>
              <a:off x="885" y="3840"/>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297" name="Rectangle 377"/>
            <p:cNvSpPr>
              <a:spLocks noChangeArrowheads="1"/>
            </p:cNvSpPr>
            <p:nvPr/>
          </p:nvSpPr>
          <p:spPr bwMode="auto">
            <a:xfrm>
              <a:off x="1066" y="3839"/>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7</a:t>
              </a:r>
            </a:p>
          </p:txBody>
        </p:sp>
        <p:sp>
          <p:nvSpPr>
            <p:cNvPr id="46298" name="Rectangle 390"/>
            <p:cNvSpPr>
              <a:spLocks noChangeArrowheads="1"/>
            </p:cNvSpPr>
            <p:nvPr/>
          </p:nvSpPr>
          <p:spPr bwMode="auto">
            <a:xfrm>
              <a:off x="1247" y="3884"/>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8</a:t>
              </a:r>
              <a:endParaRPr lang="en-US" altLang="zh-CN" b="1">
                <a:solidFill>
                  <a:srgbClr val="FF2009"/>
                </a:solidFill>
                <a:latin typeface="+mn-lt"/>
                <a:ea typeface="楷体" pitchFamily="49" charset="-122"/>
              </a:endParaRPr>
            </a:p>
          </p:txBody>
        </p:sp>
        <p:sp>
          <p:nvSpPr>
            <p:cNvPr id="46299" name="Line 391"/>
            <p:cNvSpPr>
              <a:spLocks noChangeShapeType="1"/>
            </p:cNvSpPr>
            <p:nvPr/>
          </p:nvSpPr>
          <p:spPr bwMode="auto">
            <a:xfrm>
              <a:off x="1319" y="375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0" name="Line 374"/>
            <p:cNvSpPr>
              <a:spLocks noChangeShapeType="1"/>
            </p:cNvSpPr>
            <p:nvPr/>
          </p:nvSpPr>
          <p:spPr bwMode="auto">
            <a:xfrm flipH="1">
              <a:off x="1746" y="3022"/>
              <a:ext cx="1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1" name="Line 375"/>
            <p:cNvSpPr>
              <a:spLocks noChangeShapeType="1"/>
            </p:cNvSpPr>
            <p:nvPr/>
          </p:nvSpPr>
          <p:spPr bwMode="auto">
            <a:xfrm>
              <a:off x="1973" y="3022"/>
              <a:ext cx="227"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2" name="Rectangle 376"/>
            <p:cNvSpPr>
              <a:spLocks noChangeArrowheads="1"/>
            </p:cNvSpPr>
            <p:nvPr/>
          </p:nvSpPr>
          <p:spPr bwMode="auto">
            <a:xfrm>
              <a:off x="1655" y="3112"/>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a:t>
              </a:r>
              <a:endParaRPr lang="zh-CN" altLang="en-US" b="1">
                <a:latin typeface="+mn-lt"/>
                <a:ea typeface="楷体" pitchFamily="49" charset="-122"/>
              </a:endParaRPr>
            </a:p>
          </p:txBody>
        </p:sp>
        <p:sp>
          <p:nvSpPr>
            <p:cNvPr id="46303" name="Rectangle 377"/>
            <p:cNvSpPr>
              <a:spLocks noChangeArrowheads="1"/>
            </p:cNvSpPr>
            <p:nvPr/>
          </p:nvSpPr>
          <p:spPr bwMode="auto">
            <a:xfrm>
              <a:off x="2109" y="3112"/>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生活</a:t>
              </a:r>
              <a:endParaRPr lang="en-US" altLang="zh-CN" b="1">
                <a:latin typeface="+mn-lt"/>
                <a:ea typeface="楷体" pitchFamily="49" charset="-122"/>
              </a:endParaRPr>
            </a:p>
          </p:txBody>
        </p:sp>
        <p:sp>
          <p:nvSpPr>
            <p:cNvPr id="46304" name="Rectangle 390"/>
            <p:cNvSpPr>
              <a:spLocks noChangeArrowheads="1"/>
            </p:cNvSpPr>
            <p:nvPr/>
          </p:nvSpPr>
          <p:spPr bwMode="auto">
            <a:xfrm>
              <a:off x="1429" y="3657"/>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9</a:t>
              </a:r>
              <a:endParaRPr lang="en-US" altLang="zh-CN" b="1">
                <a:solidFill>
                  <a:srgbClr val="FF2009"/>
                </a:solidFill>
                <a:latin typeface="+mn-lt"/>
                <a:ea typeface="楷体" pitchFamily="49" charset="-122"/>
              </a:endParaRPr>
            </a:p>
          </p:txBody>
        </p:sp>
        <p:sp>
          <p:nvSpPr>
            <p:cNvPr id="46305" name="Line 391"/>
            <p:cNvSpPr>
              <a:spLocks noChangeShapeType="1"/>
            </p:cNvSpPr>
            <p:nvPr/>
          </p:nvSpPr>
          <p:spPr bwMode="auto">
            <a:xfrm>
              <a:off x="1501" y="3532"/>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6" name="Line 374"/>
            <p:cNvSpPr>
              <a:spLocks noChangeShapeType="1"/>
            </p:cNvSpPr>
            <p:nvPr/>
          </p:nvSpPr>
          <p:spPr bwMode="auto">
            <a:xfrm flipH="1">
              <a:off x="1610" y="3203"/>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7" name="Line 375"/>
            <p:cNvSpPr>
              <a:spLocks noChangeShapeType="1"/>
            </p:cNvSpPr>
            <p:nvPr/>
          </p:nvSpPr>
          <p:spPr bwMode="auto">
            <a:xfrm>
              <a:off x="1746" y="3203"/>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08" name="Rectangle 376"/>
            <p:cNvSpPr>
              <a:spLocks noChangeArrowheads="1"/>
            </p:cNvSpPr>
            <p:nvPr/>
          </p:nvSpPr>
          <p:spPr bwMode="auto">
            <a:xfrm>
              <a:off x="1519" y="3248"/>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309" name="Rectangle 377"/>
            <p:cNvSpPr>
              <a:spLocks noChangeArrowheads="1"/>
            </p:cNvSpPr>
            <p:nvPr/>
          </p:nvSpPr>
          <p:spPr bwMode="auto">
            <a:xfrm>
              <a:off x="1791" y="3248"/>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310" name="Line 374"/>
            <p:cNvSpPr>
              <a:spLocks noChangeShapeType="1"/>
            </p:cNvSpPr>
            <p:nvPr/>
          </p:nvSpPr>
          <p:spPr bwMode="auto">
            <a:xfrm flipH="1">
              <a:off x="1519" y="3339"/>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11" name="Line 375"/>
            <p:cNvSpPr>
              <a:spLocks noChangeShapeType="1"/>
            </p:cNvSpPr>
            <p:nvPr/>
          </p:nvSpPr>
          <p:spPr bwMode="auto">
            <a:xfrm>
              <a:off x="1610" y="3339"/>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12" name="Rectangle 376"/>
            <p:cNvSpPr>
              <a:spLocks noChangeArrowheads="1"/>
            </p:cNvSpPr>
            <p:nvPr/>
          </p:nvSpPr>
          <p:spPr bwMode="auto">
            <a:xfrm>
              <a:off x="1429" y="3431"/>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13" name="Rectangle 377"/>
            <p:cNvSpPr>
              <a:spLocks noChangeArrowheads="1"/>
            </p:cNvSpPr>
            <p:nvPr/>
          </p:nvSpPr>
          <p:spPr bwMode="auto">
            <a:xfrm>
              <a:off x="1610" y="3430"/>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10</a:t>
              </a:r>
              <a:endParaRPr lang="en-US" altLang="zh-CN" b="1">
                <a:solidFill>
                  <a:srgbClr val="FF2009"/>
                </a:solidFill>
                <a:latin typeface="+mn-lt"/>
                <a:ea typeface="楷体" pitchFamily="49" charset="-122"/>
              </a:endParaRPr>
            </a:p>
          </p:txBody>
        </p:sp>
        <p:sp>
          <p:nvSpPr>
            <p:cNvPr id="46314" name="Rectangle 390"/>
            <p:cNvSpPr>
              <a:spLocks noChangeArrowheads="1"/>
            </p:cNvSpPr>
            <p:nvPr/>
          </p:nvSpPr>
          <p:spPr bwMode="auto">
            <a:xfrm>
              <a:off x="1791" y="3475"/>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11</a:t>
              </a:r>
              <a:endParaRPr lang="en-US" altLang="zh-CN" b="1">
                <a:solidFill>
                  <a:srgbClr val="FF2009"/>
                </a:solidFill>
                <a:latin typeface="+mn-lt"/>
                <a:ea typeface="楷体" pitchFamily="49" charset="-122"/>
              </a:endParaRPr>
            </a:p>
          </p:txBody>
        </p:sp>
        <p:sp>
          <p:nvSpPr>
            <p:cNvPr id="46315" name="Line 391"/>
            <p:cNvSpPr>
              <a:spLocks noChangeShapeType="1"/>
            </p:cNvSpPr>
            <p:nvPr/>
          </p:nvSpPr>
          <p:spPr bwMode="auto">
            <a:xfrm>
              <a:off x="1863" y="3350"/>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16" name="Rectangle 390"/>
            <p:cNvSpPr>
              <a:spLocks noChangeArrowheads="1"/>
            </p:cNvSpPr>
            <p:nvPr/>
          </p:nvSpPr>
          <p:spPr bwMode="auto">
            <a:xfrm>
              <a:off x="2018" y="3475"/>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12</a:t>
              </a:r>
              <a:endParaRPr lang="en-US" altLang="zh-CN" b="1">
                <a:solidFill>
                  <a:srgbClr val="FF2009"/>
                </a:solidFill>
                <a:latin typeface="+mn-lt"/>
                <a:ea typeface="楷体" pitchFamily="49" charset="-122"/>
              </a:endParaRPr>
            </a:p>
          </p:txBody>
        </p:sp>
        <p:sp>
          <p:nvSpPr>
            <p:cNvPr id="46317" name="Line 391"/>
            <p:cNvSpPr>
              <a:spLocks noChangeShapeType="1"/>
            </p:cNvSpPr>
            <p:nvPr/>
          </p:nvSpPr>
          <p:spPr bwMode="auto">
            <a:xfrm>
              <a:off x="2090" y="3305"/>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18" name="Line 374"/>
            <p:cNvSpPr>
              <a:spLocks noChangeShapeType="1"/>
            </p:cNvSpPr>
            <p:nvPr/>
          </p:nvSpPr>
          <p:spPr bwMode="auto">
            <a:xfrm flipH="1">
              <a:off x="2109" y="3203"/>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19" name="Line 375"/>
            <p:cNvSpPr>
              <a:spLocks noChangeShapeType="1"/>
            </p:cNvSpPr>
            <p:nvPr/>
          </p:nvSpPr>
          <p:spPr bwMode="auto">
            <a:xfrm>
              <a:off x="2200" y="3203"/>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20" name="Rectangle 376"/>
            <p:cNvSpPr>
              <a:spLocks noChangeArrowheads="1"/>
            </p:cNvSpPr>
            <p:nvPr/>
          </p:nvSpPr>
          <p:spPr bwMode="auto">
            <a:xfrm>
              <a:off x="2018" y="3249"/>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21" name="Rectangle 377"/>
            <p:cNvSpPr>
              <a:spLocks noChangeArrowheads="1"/>
            </p:cNvSpPr>
            <p:nvPr/>
          </p:nvSpPr>
          <p:spPr bwMode="auto">
            <a:xfrm>
              <a:off x="2200" y="3248"/>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13</a:t>
              </a:r>
              <a:endParaRPr lang="en-US" altLang="zh-CN" b="1">
                <a:solidFill>
                  <a:srgbClr val="FF2009"/>
                </a:solidFill>
                <a:latin typeface="+mn-lt"/>
                <a:ea typeface="楷体" pitchFamily="49" charset="-122"/>
              </a:endParaRPr>
            </a:p>
          </p:txBody>
        </p:sp>
        <p:sp>
          <p:nvSpPr>
            <p:cNvPr id="46322" name="Line 356"/>
            <p:cNvSpPr>
              <a:spLocks noChangeShapeType="1"/>
            </p:cNvSpPr>
            <p:nvPr/>
          </p:nvSpPr>
          <p:spPr bwMode="auto">
            <a:xfrm flipH="1">
              <a:off x="2562" y="3158"/>
              <a:ext cx="363"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23" name="Line 357"/>
            <p:cNvSpPr>
              <a:spLocks noChangeShapeType="1"/>
            </p:cNvSpPr>
            <p:nvPr/>
          </p:nvSpPr>
          <p:spPr bwMode="auto">
            <a:xfrm>
              <a:off x="2971" y="3147"/>
              <a:ext cx="362" cy="14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24" name="Rectangle 358"/>
            <p:cNvSpPr>
              <a:spLocks noChangeArrowheads="1"/>
            </p:cNvSpPr>
            <p:nvPr/>
          </p:nvSpPr>
          <p:spPr bwMode="auto">
            <a:xfrm>
              <a:off x="2517" y="3340"/>
              <a:ext cx="11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a:t>
              </a:r>
              <a:endParaRPr lang="zh-CN" altLang="en-US" b="1">
                <a:latin typeface="+mn-lt"/>
                <a:ea typeface="楷体" pitchFamily="49" charset="-122"/>
              </a:endParaRPr>
            </a:p>
          </p:txBody>
        </p:sp>
        <p:sp>
          <p:nvSpPr>
            <p:cNvPr id="46325" name="Rectangle 359"/>
            <p:cNvSpPr>
              <a:spLocks noChangeArrowheads="1"/>
            </p:cNvSpPr>
            <p:nvPr/>
          </p:nvSpPr>
          <p:spPr bwMode="auto">
            <a:xfrm>
              <a:off x="3197" y="3340"/>
              <a:ext cx="2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民生</a:t>
              </a:r>
              <a:endParaRPr lang="zh-CN" altLang="en-US" b="1">
                <a:latin typeface="+mn-lt"/>
                <a:ea typeface="楷体" pitchFamily="49" charset="-122"/>
              </a:endParaRPr>
            </a:p>
          </p:txBody>
        </p:sp>
        <p:sp>
          <p:nvSpPr>
            <p:cNvPr id="46326" name="Line 374"/>
            <p:cNvSpPr>
              <a:spLocks noChangeShapeType="1"/>
            </p:cNvSpPr>
            <p:nvPr/>
          </p:nvSpPr>
          <p:spPr bwMode="auto">
            <a:xfrm flipH="1">
              <a:off x="2381" y="3476"/>
              <a:ext cx="1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27" name="Line 375"/>
            <p:cNvSpPr>
              <a:spLocks noChangeShapeType="1"/>
            </p:cNvSpPr>
            <p:nvPr/>
          </p:nvSpPr>
          <p:spPr bwMode="auto">
            <a:xfrm>
              <a:off x="2608" y="3476"/>
              <a:ext cx="227"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28" name="Rectangle 376"/>
            <p:cNvSpPr>
              <a:spLocks noChangeArrowheads="1"/>
            </p:cNvSpPr>
            <p:nvPr/>
          </p:nvSpPr>
          <p:spPr bwMode="auto">
            <a:xfrm>
              <a:off x="2290" y="3566"/>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a:t>
              </a:r>
              <a:endParaRPr lang="zh-CN" altLang="en-US" b="1">
                <a:latin typeface="+mn-lt"/>
                <a:ea typeface="楷体" pitchFamily="49" charset="-122"/>
              </a:endParaRPr>
            </a:p>
          </p:txBody>
        </p:sp>
        <p:sp>
          <p:nvSpPr>
            <p:cNvPr id="46329" name="Rectangle 377"/>
            <p:cNvSpPr>
              <a:spLocks noChangeArrowheads="1"/>
            </p:cNvSpPr>
            <p:nvPr/>
          </p:nvSpPr>
          <p:spPr bwMode="auto">
            <a:xfrm>
              <a:off x="2744" y="3566"/>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生活</a:t>
              </a:r>
              <a:endParaRPr lang="en-US" altLang="zh-CN" b="1">
                <a:latin typeface="+mn-lt"/>
                <a:ea typeface="楷体" pitchFamily="49" charset="-122"/>
              </a:endParaRPr>
            </a:p>
          </p:txBody>
        </p:sp>
        <p:sp>
          <p:nvSpPr>
            <p:cNvPr id="46330" name="Rectangle 390"/>
            <p:cNvSpPr>
              <a:spLocks noChangeArrowheads="1"/>
            </p:cNvSpPr>
            <p:nvPr/>
          </p:nvSpPr>
          <p:spPr bwMode="auto">
            <a:xfrm>
              <a:off x="2064" y="4111"/>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14</a:t>
              </a:r>
              <a:endParaRPr lang="en-US" altLang="zh-CN" b="1">
                <a:solidFill>
                  <a:srgbClr val="FF2009"/>
                </a:solidFill>
                <a:latin typeface="+mn-lt"/>
                <a:ea typeface="楷体" pitchFamily="49" charset="-122"/>
              </a:endParaRPr>
            </a:p>
          </p:txBody>
        </p:sp>
        <p:sp>
          <p:nvSpPr>
            <p:cNvPr id="46331" name="Line 391"/>
            <p:cNvSpPr>
              <a:spLocks noChangeShapeType="1"/>
            </p:cNvSpPr>
            <p:nvPr/>
          </p:nvSpPr>
          <p:spPr bwMode="auto">
            <a:xfrm>
              <a:off x="2136" y="3986"/>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32" name="Line 374"/>
            <p:cNvSpPr>
              <a:spLocks noChangeShapeType="1"/>
            </p:cNvSpPr>
            <p:nvPr/>
          </p:nvSpPr>
          <p:spPr bwMode="auto">
            <a:xfrm flipH="1">
              <a:off x="2245" y="3657"/>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33" name="Line 375"/>
            <p:cNvSpPr>
              <a:spLocks noChangeShapeType="1"/>
            </p:cNvSpPr>
            <p:nvPr/>
          </p:nvSpPr>
          <p:spPr bwMode="auto">
            <a:xfrm>
              <a:off x="2381" y="3657"/>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34" name="Rectangle 376"/>
            <p:cNvSpPr>
              <a:spLocks noChangeArrowheads="1"/>
            </p:cNvSpPr>
            <p:nvPr/>
          </p:nvSpPr>
          <p:spPr bwMode="auto">
            <a:xfrm>
              <a:off x="2154" y="3702"/>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335" name="Rectangle 377"/>
            <p:cNvSpPr>
              <a:spLocks noChangeArrowheads="1"/>
            </p:cNvSpPr>
            <p:nvPr/>
          </p:nvSpPr>
          <p:spPr bwMode="auto">
            <a:xfrm>
              <a:off x="2426" y="3702"/>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336" name="Line 374"/>
            <p:cNvSpPr>
              <a:spLocks noChangeShapeType="1"/>
            </p:cNvSpPr>
            <p:nvPr/>
          </p:nvSpPr>
          <p:spPr bwMode="auto">
            <a:xfrm flipH="1">
              <a:off x="2154" y="3793"/>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37" name="Line 375"/>
            <p:cNvSpPr>
              <a:spLocks noChangeShapeType="1"/>
            </p:cNvSpPr>
            <p:nvPr/>
          </p:nvSpPr>
          <p:spPr bwMode="auto">
            <a:xfrm>
              <a:off x="2245" y="3793"/>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38" name="Rectangle 376"/>
            <p:cNvSpPr>
              <a:spLocks noChangeArrowheads="1"/>
            </p:cNvSpPr>
            <p:nvPr/>
          </p:nvSpPr>
          <p:spPr bwMode="auto">
            <a:xfrm>
              <a:off x="2064" y="3885"/>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39" name="Rectangle 377"/>
            <p:cNvSpPr>
              <a:spLocks noChangeArrowheads="1"/>
            </p:cNvSpPr>
            <p:nvPr/>
          </p:nvSpPr>
          <p:spPr bwMode="auto">
            <a:xfrm>
              <a:off x="2245" y="3884"/>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15</a:t>
              </a:r>
              <a:endParaRPr lang="en-US" altLang="zh-CN" b="1">
                <a:solidFill>
                  <a:srgbClr val="FF2009"/>
                </a:solidFill>
                <a:latin typeface="+mn-lt"/>
                <a:ea typeface="楷体" pitchFamily="49" charset="-122"/>
              </a:endParaRPr>
            </a:p>
          </p:txBody>
        </p:sp>
        <p:sp>
          <p:nvSpPr>
            <p:cNvPr id="46340" name="Rectangle 390"/>
            <p:cNvSpPr>
              <a:spLocks noChangeArrowheads="1"/>
            </p:cNvSpPr>
            <p:nvPr/>
          </p:nvSpPr>
          <p:spPr bwMode="auto">
            <a:xfrm>
              <a:off x="2426" y="3929"/>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16</a:t>
              </a:r>
              <a:endParaRPr lang="en-US" altLang="zh-CN" b="1">
                <a:solidFill>
                  <a:srgbClr val="FF2009"/>
                </a:solidFill>
                <a:latin typeface="+mn-lt"/>
                <a:ea typeface="楷体" pitchFamily="49" charset="-122"/>
              </a:endParaRPr>
            </a:p>
          </p:txBody>
        </p:sp>
        <p:sp>
          <p:nvSpPr>
            <p:cNvPr id="46341" name="Line 391"/>
            <p:cNvSpPr>
              <a:spLocks noChangeShapeType="1"/>
            </p:cNvSpPr>
            <p:nvPr/>
          </p:nvSpPr>
          <p:spPr bwMode="auto">
            <a:xfrm>
              <a:off x="2498" y="3804"/>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42" name="Rectangle 390"/>
            <p:cNvSpPr>
              <a:spLocks noChangeArrowheads="1"/>
            </p:cNvSpPr>
            <p:nvPr/>
          </p:nvSpPr>
          <p:spPr bwMode="auto">
            <a:xfrm>
              <a:off x="2653" y="3929"/>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17</a:t>
              </a:r>
              <a:endParaRPr lang="en-US" altLang="zh-CN" b="1">
                <a:solidFill>
                  <a:srgbClr val="FF2009"/>
                </a:solidFill>
                <a:latin typeface="+mn-lt"/>
                <a:ea typeface="楷体" pitchFamily="49" charset="-122"/>
              </a:endParaRPr>
            </a:p>
          </p:txBody>
        </p:sp>
        <p:sp>
          <p:nvSpPr>
            <p:cNvPr id="46343" name="Line 391"/>
            <p:cNvSpPr>
              <a:spLocks noChangeShapeType="1"/>
            </p:cNvSpPr>
            <p:nvPr/>
          </p:nvSpPr>
          <p:spPr bwMode="auto">
            <a:xfrm>
              <a:off x="2725" y="375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44" name="Line 374"/>
            <p:cNvSpPr>
              <a:spLocks noChangeShapeType="1"/>
            </p:cNvSpPr>
            <p:nvPr/>
          </p:nvSpPr>
          <p:spPr bwMode="auto">
            <a:xfrm flipH="1">
              <a:off x="2744" y="3657"/>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45" name="Line 375"/>
            <p:cNvSpPr>
              <a:spLocks noChangeShapeType="1"/>
            </p:cNvSpPr>
            <p:nvPr/>
          </p:nvSpPr>
          <p:spPr bwMode="auto">
            <a:xfrm>
              <a:off x="2835" y="3657"/>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46" name="Rectangle 376"/>
            <p:cNvSpPr>
              <a:spLocks noChangeArrowheads="1"/>
            </p:cNvSpPr>
            <p:nvPr/>
          </p:nvSpPr>
          <p:spPr bwMode="auto">
            <a:xfrm>
              <a:off x="2653" y="3703"/>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47" name="Rectangle 377"/>
            <p:cNvSpPr>
              <a:spLocks noChangeArrowheads="1"/>
            </p:cNvSpPr>
            <p:nvPr/>
          </p:nvSpPr>
          <p:spPr bwMode="auto">
            <a:xfrm>
              <a:off x="2835" y="3702"/>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18</a:t>
              </a:r>
              <a:endParaRPr lang="en-US" altLang="zh-CN" b="1">
                <a:solidFill>
                  <a:srgbClr val="FF2009"/>
                </a:solidFill>
                <a:latin typeface="+mn-lt"/>
                <a:ea typeface="楷体" pitchFamily="49" charset="-122"/>
              </a:endParaRPr>
            </a:p>
          </p:txBody>
        </p:sp>
        <p:sp>
          <p:nvSpPr>
            <p:cNvPr id="46348" name="Rectangle 390"/>
            <p:cNvSpPr>
              <a:spLocks noChangeArrowheads="1"/>
            </p:cNvSpPr>
            <p:nvPr/>
          </p:nvSpPr>
          <p:spPr bwMode="auto">
            <a:xfrm>
              <a:off x="3017" y="3930"/>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19</a:t>
              </a:r>
              <a:endParaRPr lang="en-US" altLang="zh-CN" b="1">
                <a:solidFill>
                  <a:srgbClr val="FF2009"/>
                </a:solidFill>
                <a:latin typeface="+mn-lt"/>
                <a:ea typeface="楷体" pitchFamily="49" charset="-122"/>
              </a:endParaRPr>
            </a:p>
          </p:txBody>
        </p:sp>
        <p:sp>
          <p:nvSpPr>
            <p:cNvPr id="46349" name="Line 391"/>
            <p:cNvSpPr>
              <a:spLocks noChangeShapeType="1"/>
            </p:cNvSpPr>
            <p:nvPr/>
          </p:nvSpPr>
          <p:spPr bwMode="auto">
            <a:xfrm>
              <a:off x="3089" y="3805"/>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50" name="Line 374"/>
            <p:cNvSpPr>
              <a:spLocks noChangeShapeType="1"/>
            </p:cNvSpPr>
            <p:nvPr/>
          </p:nvSpPr>
          <p:spPr bwMode="auto">
            <a:xfrm flipH="1">
              <a:off x="3198" y="3476"/>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51" name="Line 375"/>
            <p:cNvSpPr>
              <a:spLocks noChangeShapeType="1"/>
            </p:cNvSpPr>
            <p:nvPr/>
          </p:nvSpPr>
          <p:spPr bwMode="auto">
            <a:xfrm>
              <a:off x="3334" y="3476"/>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52" name="Rectangle 376"/>
            <p:cNvSpPr>
              <a:spLocks noChangeArrowheads="1"/>
            </p:cNvSpPr>
            <p:nvPr/>
          </p:nvSpPr>
          <p:spPr bwMode="auto">
            <a:xfrm>
              <a:off x="3107" y="3521"/>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353" name="Rectangle 377"/>
            <p:cNvSpPr>
              <a:spLocks noChangeArrowheads="1"/>
            </p:cNvSpPr>
            <p:nvPr/>
          </p:nvSpPr>
          <p:spPr bwMode="auto">
            <a:xfrm>
              <a:off x="3379" y="3521"/>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354" name="Line 374"/>
            <p:cNvSpPr>
              <a:spLocks noChangeShapeType="1"/>
            </p:cNvSpPr>
            <p:nvPr/>
          </p:nvSpPr>
          <p:spPr bwMode="auto">
            <a:xfrm flipH="1">
              <a:off x="3107" y="3612"/>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55" name="Line 375"/>
            <p:cNvSpPr>
              <a:spLocks noChangeShapeType="1"/>
            </p:cNvSpPr>
            <p:nvPr/>
          </p:nvSpPr>
          <p:spPr bwMode="auto">
            <a:xfrm>
              <a:off x="3198" y="3612"/>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56" name="Rectangle 376"/>
            <p:cNvSpPr>
              <a:spLocks noChangeArrowheads="1"/>
            </p:cNvSpPr>
            <p:nvPr/>
          </p:nvSpPr>
          <p:spPr bwMode="auto">
            <a:xfrm>
              <a:off x="3017" y="3704"/>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57" name="Rectangle 377"/>
            <p:cNvSpPr>
              <a:spLocks noChangeArrowheads="1"/>
            </p:cNvSpPr>
            <p:nvPr/>
          </p:nvSpPr>
          <p:spPr bwMode="auto">
            <a:xfrm>
              <a:off x="3198" y="3703"/>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20</a:t>
              </a:r>
              <a:endParaRPr lang="en-US" altLang="zh-CN" b="1">
                <a:solidFill>
                  <a:srgbClr val="FF2009"/>
                </a:solidFill>
                <a:latin typeface="+mn-lt"/>
                <a:ea typeface="楷体" pitchFamily="49" charset="-122"/>
              </a:endParaRPr>
            </a:p>
          </p:txBody>
        </p:sp>
        <p:sp>
          <p:nvSpPr>
            <p:cNvPr id="46358" name="Rectangle 390"/>
            <p:cNvSpPr>
              <a:spLocks noChangeArrowheads="1"/>
            </p:cNvSpPr>
            <p:nvPr/>
          </p:nvSpPr>
          <p:spPr bwMode="auto">
            <a:xfrm>
              <a:off x="3379" y="3748"/>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21</a:t>
              </a:r>
              <a:endParaRPr lang="en-US" altLang="zh-CN" b="1">
                <a:solidFill>
                  <a:srgbClr val="FF2009"/>
                </a:solidFill>
                <a:latin typeface="+mn-lt"/>
                <a:ea typeface="楷体" pitchFamily="49" charset="-122"/>
              </a:endParaRPr>
            </a:p>
          </p:txBody>
        </p:sp>
        <p:sp>
          <p:nvSpPr>
            <p:cNvPr id="46359" name="Line 391"/>
            <p:cNvSpPr>
              <a:spLocks noChangeShapeType="1"/>
            </p:cNvSpPr>
            <p:nvPr/>
          </p:nvSpPr>
          <p:spPr bwMode="auto">
            <a:xfrm>
              <a:off x="3451" y="3623"/>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0" name="Line 340"/>
            <p:cNvSpPr>
              <a:spLocks noChangeShapeType="1"/>
            </p:cNvSpPr>
            <p:nvPr/>
          </p:nvSpPr>
          <p:spPr bwMode="auto">
            <a:xfrm flipH="1">
              <a:off x="4558" y="2750"/>
              <a:ext cx="225"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1" name="Line 341"/>
            <p:cNvSpPr>
              <a:spLocks noChangeShapeType="1"/>
            </p:cNvSpPr>
            <p:nvPr/>
          </p:nvSpPr>
          <p:spPr bwMode="auto">
            <a:xfrm>
              <a:off x="4830" y="2750"/>
              <a:ext cx="409" cy="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2" name="Rectangle 342"/>
            <p:cNvSpPr>
              <a:spLocks noChangeArrowheads="1"/>
            </p:cNvSpPr>
            <p:nvPr/>
          </p:nvSpPr>
          <p:spPr bwMode="auto">
            <a:xfrm>
              <a:off x="4377" y="2795"/>
              <a:ext cx="14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人</a:t>
              </a:r>
              <a:endParaRPr lang="zh-CN" altLang="en-US" b="1">
                <a:latin typeface="+mn-lt"/>
                <a:ea typeface="楷体" pitchFamily="49" charset="-122"/>
              </a:endParaRPr>
            </a:p>
          </p:txBody>
        </p:sp>
        <p:sp>
          <p:nvSpPr>
            <p:cNvPr id="46363" name="Rectangle 343"/>
            <p:cNvSpPr>
              <a:spLocks noChangeArrowheads="1"/>
            </p:cNvSpPr>
            <p:nvPr/>
          </p:nvSpPr>
          <p:spPr bwMode="auto">
            <a:xfrm>
              <a:off x="5193" y="3294"/>
              <a:ext cx="14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solidFill>
                    <a:srgbClr val="FF0000"/>
                  </a:solidFill>
                  <a:latin typeface="+mn-lt"/>
                  <a:ea typeface="楷体" pitchFamily="49" charset="-122"/>
                </a:rPr>
                <a:t>人民</a:t>
              </a:r>
              <a:endParaRPr lang="zh-CN" altLang="en-US" b="1" dirty="0">
                <a:solidFill>
                  <a:srgbClr val="FF0000"/>
                </a:solidFill>
                <a:latin typeface="+mn-lt"/>
                <a:ea typeface="楷体" pitchFamily="49" charset="-122"/>
              </a:endParaRPr>
            </a:p>
          </p:txBody>
        </p:sp>
        <p:sp>
          <p:nvSpPr>
            <p:cNvPr id="46364" name="Line 356"/>
            <p:cNvSpPr>
              <a:spLocks noChangeShapeType="1"/>
            </p:cNvSpPr>
            <p:nvPr/>
          </p:nvSpPr>
          <p:spPr bwMode="auto">
            <a:xfrm flipH="1">
              <a:off x="4105" y="2931"/>
              <a:ext cx="272"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5" name="Line 357"/>
            <p:cNvSpPr>
              <a:spLocks noChangeShapeType="1"/>
            </p:cNvSpPr>
            <p:nvPr/>
          </p:nvSpPr>
          <p:spPr bwMode="auto">
            <a:xfrm>
              <a:off x="4422" y="2931"/>
              <a:ext cx="271" cy="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6" name="Rectangle 358"/>
            <p:cNvSpPr>
              <a:spLocks noChangeArrowheads="1"/>
            </p:cNvSpPr>
            <p:nvPr/>
          </p:nvSpPr>
          <p:spPr bwMode="auto">
            <a:xfrm>
              <a:off x="4014" y="3023"/>
              <a:ext cx="11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a:t>
              </a:r>
              <a:endParaRPr lang="zh-CN" altLang="en-US" b="1">
                <a:latin typeface="+mn-lt"/>
                <a:ea typeface="楷体" pitchFamily="49" charset="-122"/>
              </a:endParaRPr>
            </a:p>
          </p:txBody>
        </p:sp>
        <p:sp>
          <p:nvSpPr>
            <p:cNvPr id="46367" name="Rectangle 359"/>
            <p:cNvSpPr>
              <a:spLocks noChangeArrowheads="1"/>
            </p:cNvSpPr>
            <p:nvPr/>
          </p:nvSpPr>
          <p:spPr bwMode="auto">
            <a:xfrm>
              <a:off x="4694" y="2976"/>
              <a:ext cx="2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民生</a:t>
              </a:r>
              <a:endParaRPr lang="zh-CN" altLang="en-US" b="1">
                <a:latin typeface="+mn-lt"/>
                <a:ea typeface="楷体" pitchFamily="49" charset="-122"/>
              </a:endParaRPr>
            </a:p>
          </p:txBody>
        </p:sp>
        <p:sp>
          <p:nvSpPr>
            <p:cNvPr id="46368" name="Line 374"/>
            <p:cNvSpPr>
              <a:spLocks noChangeShapeType="1"/>
            </p:cNvSpPr>
            <p:nvPr/>
          </p:nvSpPr>
          <p:spPr bwMode="auto">
            <a:xfrm flipH="1">
              <a:off x="3878" y="3159"/>
              <a:ext cx="1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69" name="Line 375"/>
            <p:cNvSpPr>
              <a:spLocks noChangeShapeType="1"/>
            </p:cNvSpPr>
            <p:nvPr/>
          </p:nvSpPr>
          <p:spPr bwMode="auto">
            <a:xfrm>
              <a:off x="4105" y="3159"/>
              <a:ext cx="227"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70" name="Rectangle 376"/>
            <p:cNvSpPr>
              <a:spLocks noChangeArrowheads="1"/>
            </p:cNvSpPr>
            <p:nvPr/>
          </p:nvSpPr>
          <p:spPr bwMode="auto">
            <a:xfrm>
              <a:off x="3787" y="3249"/>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a:t>
              </a:r>
              <a:endParaRPr lang="zh-CN" altLang="en-US" b="1">
                <a:latin typeface="+mn-lt"/>
                <a:ea typeface="楷体" pitchFamily="49" charset="-122"/>
              </a:endParaRPr>
            </a:p>
          </p:txBody>
        </p:sp>
        <p:sp>
          <p:nvSpPr>
            <p:cNvPr id="46371" name="Rectangle 377"/>
            <p:cNvSpPr>
              <a:spLocks noChangeArrowheads="1"/>
            </p:cNvSpPr>
            <p:nvPr/>
          </p:nvSpPr>
          <p:spPr bwMode="auto">
            <a:xfrm>
              <a:off x="4241" y="3249"/>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生活</a:t>
              </a:r>
              <a:endParaRPr lang="en-US" altLang="zh-CN" b="1">
                <a:latin typeface="+mn-lt"/>
                <a:ea typeface="楷体" pitchFamily="49" charset="-122"/>
              </a:endParaRPr>
            </a:p>
          </p:txBody>
        </p:sp>
        <p:sp>
          <p:nvSpPr>
            <p:cNvPr id="46372" name="Rectangle 390"/>
            <p:cNvSpPr>
              <a:spLocks noChangeArrowheads="1"/>
            </p:cNvSpPr>
            <p:nvPr/>
          </p:nvSpPr>
          <p:spPr bwMode="auto">
            <a:xfrm>
              <a:off x="3561" y="3794"/>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22</a:t>
              </a:r>
              <a:endParaRPr lang="en-US" altLang="zh-CN" b="1">
                <a:solidFill>
                  <a:srgbClr val="FF2009"/>
                </a:solidFill>
                <a:latin typeface="+mn-lt"/>
                <a:ea typeface="楷体" pitchFamily="49" charset="-122"/>
              </a:endParaRPr>
            </a:p>
          </p:txBody>
        </p:sp>
        <p:sp>
          <p:nvSpPr>
            <p:cNvPr id="46373" name="Line 391"/>
            <p:cNvSpPr>
              <a:spLocks noChangeShapeType="1"/>
            </p:cNvSpPr>
            <p:nvPr/>
          </p:nvSpPr>
          <p:spPr bwMode="auto">
            <a:xfrm>
              <a:off x="3633" y="366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74" name="Line 374"/>
            <p:cNvSpPr>
              <a:spLocks noChangeShapeType="1"/>
            </p:cNvSpPr>
            <p:nvPr/>
          </p:nvSpPr>
          <p:spPr bwMode="auto">
            <a:xfrm flipH="1">
              <a:off x="3742" y="3340"/>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75" name="Line 375"/>
            <p:cNvSpPr>
              <a:spLocks noChangeShapeType="1"/>
            </p:cNvSpPr>
            <p:nvPr/>
          </p:nvSpPr>
          <p:spPr bwMode="auto">
            <a:xfrm>
              <a:off x="3878" y="3340"/>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76" name="Rectangle 376"/>
            <p:cNvSpPr>
              <a:spLocks noChangeArrowheads="1"/>
            </p:cNvSpPr>
            <p:nvPr/>
          </p:nvSpPr>
          <p:spPr bwMode="auto">
            <a:xfrm>
              <a:off x="3651" y="3385"/>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377" name="Rectangle 377"/>
            <p:cNvSpPr>
              <a:spLocks noChangeArrowheads="1"/>
            </p:cNvSpPr>
            <p:nvPr/>
          </p:nvSpPr>
          <p:spPr bwMode="auto">
            <a:xfrm>
              <a:off x="3923" y="3385"/>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378" name="Line 374"/>
            <p:cNvSpPr>
              <a:spLocks noChangeShapeType="1"/>
            </p:cNvSpPr>
            <p:nvPr/>
          </p:nvSpPr>
          <p:spPr bwMode="auto">
            <a:xfrm flipH="1">
              <a:off x="3651" y="3476"/>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79" name="Line 375"/>
            <p:cNvSpPr>
              <a:spLocks noChangeShapeType="1"/>
            </p:cNvSpPr>
            <p:nvPr/>
          </p:nvSpPr>
          <p:spPr bwMode="auto">
            <a:xfrm>
              <a:off x="3742" y="3476"/>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80" name="Rectangle 376"/>
            <p:cNvSpPr>
              <a:spLocks noChangeArrowheads="1"/>
            </p:cNvSpPr>
            <p:nvPr/>
          </p:nvSpPr>
          <p:spPr bwMode="auto">
            <a:xfrm>
              <a:off x="3561" y="3568"/>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81" name="Rectangle 377"/>
            <p:cNvSpPr>
              <a:spLocks noChangeArrowheads="1"/>
            </p:cNvSpPr>
            <p:nvPr/>
          </p:nvSpPr>
          <p:spPr bwMode="auto">
            <a:xfrm>
              <a:off x="3742" y="3567"/>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23</a:t>
              </a:r>
              <a:endParaRPr lang="en-US" altLang="zh-CN" b="1">
                <a:solidFill>
                  <a:srgbClr val="FF2009"/>
                </a:solidFill>
                <a:latin typeface="+mn-lt"/>
                <a:ea typeface="楷体" pitchFamily="49" charset="-122"/>
              </a:endParaRPr>
            </a:p>
          </p:txBody>
        </p:sp>
        <p:sp>
          <p:nvSpPr>
            <p:cNvPr id="46382" name="Rectangle 390"/>
            <p:cNvSpPr>
              <a:spLocks noChangeArrowheads="1"/>
            </p:cNvSpPr>
            <p:nvPr/>
          </p:nvSpPr>
          <p:spPr bwMode="auto">
            <a:xfrm>
              <a:off x="3923" y="3612"/>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24</a:t>
              </a:r>
              <a:endParaRPr lang="en-US" altLang="zh-CN" b="1">
                <a:solidFill>
                  <a:srgbClr val="FF2009"/>
                </a:solidFill>
                <a:latin typeface="+mn-lt"/>
                <a:ea typeface="楷体" pitchFamily="49" charset="-122"/>
              </a:endParaRPr>
            </a:p>
          </p:txBody>
        </p:sp>
        <p:sp>
          <p:nvSpPr>
            <p:cNvPr id="46383" name="Line 391"/>
            <p:cNvSpPr>
              <a:spLocks noChangeShapeType="1"/>
            </p:cNvSpPr>
            <p:nvPr/>
          </p:nvSpPr>
          <p:spPr bwMode="auto">
            <a:xfrm>
              <a:off x="3995" y="3487"/>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84" name="Rectangle 390"/>
            <p:cNvSpPr>
              <a:spLocks noChangeArrowheads="1"/>
            </p:cNvSpPr>
            <p:nvPr/>
          </p:nvSpPr>
          <p:spPr bwMode="auto">
            <a:xfrm>
              <a:off x="4150" y="3612"/>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25</a:t>
              </a:r>
              <a:endParaRPr lang="en-US" altLang="zh-CN" b="1">
                <a:solidFill>
                  <a:srgbClr val="FF2009"/>
                </a:solidFill>
                <a:latin typeface="+mn-lt"/>
                <a:ea typeface="楷体" pitchFamily="49" charset="-122"/>
              </a:endParaRPr>
            </a:p>
          </p:txBody>
        </p:sp>
        <p:sp>
          <p:nvSpPr>
            <p:cNvPr id="46385" name="Line 391"/>
            <p:cNvSpPr>
              <a:spLocks noChangeShapeType="1"/>
            </p:cNvSpPr>
            <p:nvPr/>
          </p:nvSpPr>
          <p:spPr bwMode="auto">
            <a:xfrm>
              <a:off x="4222" y="3442"/>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86" name="Line 374"/>
            <p:cNvSpPr>
              <a:spLocks noChangeShapeType="1"/>
            </p:cNvSpPr>
            <p:nvPr/>
          </p:nvSpPr>
          <p:spPr bwMode="auto">
            <a:xfrm flipH="1">
              <a:off x="4241" y="3340"/>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87" name="Line 375"/>
            <p:cNvSpPr>
              <a:spLocks noChangeShapeType="1"/>
            </p:cNvSpPr>
            <p:nvPr/>
          </p:nvSpPr>
          <p:spPr bwMode="auto">
            <a:xfrm>
              <a:off x="4332" y="3340"/>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88" name="Rectangle 376"/>
            <p:cNvSpPr>
              <a:spLocks noChangeArrowheads="1"/>
            </p:cNvSpPr>
            <p:nvPr/>
          </p:nvSpPr>
          <p:spPr bwMode="auto">
            <a:xfrm>
              <a:off x="4150" y="3386"/>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89" name="Rectangle 377"/>
            <p:cNvSpPr>
              <a:spLocks noChangeArrowheads="1"/>
            </p:cNvSpPr>
            <p:nvPr/>
          </p:nvSpPr>
          <p:spPr bwMode="auto">
            <a:xfrm>
              <a:off x="4332" y="3385"/>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26</a:t>
              </a:r>
              <a:endParaRPr lang="en-US" altLang="zh-CN" b="1">
                <a:solidFill>
                  <a:srgbClr val="FF2009"/>
                </a:solidFill>
                <a:latin typeface="+mn-lt"/>
                <a:ea typeface="楷体" pitchFamily="49" charset="-122"/>
              </a:endParaRPr>
            </a:p>
          </p:txBody>
        </p:sp>
        <p:sp>
          <p:nvSpPr>
            <p:cNvPr id="46390" name="Rectangle 390"/>
            <p:cNvSpPr>
              <a:spLocks noChangeArrowheads="1"/>
            </p:cNvSpPr>
            <p:nvPr/>
          </p:nvSpPr>
          <p:spPr bwMode="auto">
            <a:xfrm>
              <a:off x="4513" y="3566"/>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27</a:t>
              </a:r>
              <a:endParaRPr lang="en-US" altLang="zh-CN" b="1">
                <a:solidFill>
                  <a:srgbClr val="FF2009"/>
                </a:solidFill>
                <a:latin typeface="+mn-lt"/>
                <a:ea typeface="楷体" pitchFamily="49" charset="-122"/>
              </a:endParaRPr>
            </a:p>
          </p:txBody>
        </p:sp>
        <p:sp>
          <p:nvSpPr>
            <p:cNvPr id="46391" name="Line 391"/>
            <p:cNvSpPr>
              <a:spLocks noChangeShapeType="1"/>
            </p:cNvSpPr>
            <p:nvPr/>
          </p:nvSpPr>
          <p:spPr bwMode="auto">
            <a:xfrm>
              <a:off x="4585" y="3441"/>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92" name="Line 374"/>
            <p:cNvSpPr>
              <a:spLocks noChangeShapeType="1"/>
            </p:cNvSpPr>
            <p:nvPr/>
          </p:nvSpPr>
          <p:spPr bwMode="auto">
            <a:xfrm flipH="1">
              <a:off x="4694" y="3112"/>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93" name="Line 375"/>
            <p:cNvSpPr>
              <a:spLocks noChangeShapeType="1"/>
            </p:cNvSpPr>
            <p:nvPr/>
          </p:nvSpPr>
          <p:spPr bwMode="auto">
            <a:xfrm>
              <a:off x="4785" y="3113"/>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94" name="Rectangle 376"/>
            <p:cNvSpPr>
              <a:spLocks noChangeArrowheads="1"/>
            </p:cNvSpPr>
            <p:nvPr/>
          </p:nvSpPr>
          <p:spPr bwMode="auto">
            <a:xfrm>
              <a:off x="4603" y="3157"/>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395" name="Rectangle 377"/>
            <p:cNvSpPr>
              <a:spLocks noChangeArrowheads="1"/>
            </p:cNvSpPr>
            <p:nvPr/>
          </p:nvSpPr>
          <p:spPr bwMode="auto">
            <a:xfrm>
              <a:off x="4876" y="3158"/>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396" name="Line 374"/>
            <p:cNvSpPr>
              <a:spLocks noChangeShapeType="1"/>
            </p:cNvSpPr>
            <p:nvPr/>
          </p:nvSpPr>
          <p:spPr bwMode="auto">
            <a:xfrm flipH="1">
              <a:off x="4603" y="3248"/>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97" name="Line 375"/>
            <p:cNvSpPr>
              <a:spLocks noChangeShapeType="1"/>
            </p:cNvSpPr>
            <p:nvPr/>
          </p:nvSpPr>
          <p:spPr bwMode="auto">
            <a:xfrm>
              <a:off x="4694" y="3248"/>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398" name="Rectangle 376"/>
            <p:cNvSpPr>
              <a:spLocks noChangeArrowheads="1"/>
            </p:cNvSpPr>
            <p:nvPr/>
          </p:nvSpPr>
          <p:spPr bwMode="auto">
            <a:xfrm>
              <a:off x="4513" y="3340"/>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399" name="Rectangle 377"/>
            <p:cNvSpPr>
              <a:spLocks noChangeArrowheads="1"/>
            </p:cNvSpPr>
            <p:nvPr/>
          </p:nvSpPr>
          <p:spPr bwMode="auto">
            <a:xfrm>
              <a:off x="4694" y="3339"/>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28</a:t>
              </a:r>
              <a:endParaRPr lang="en-US" altLang="zh-CN" b="1">
                <a:solidFill>
                  <a:srgbClr val="FF2009"/>
                </a:solidFill>
                <a:latin typeface="+mn-lt"/>
                <a:ea typeface="楷体" pitchFamily="49" charset="-122"/>
              </a:endParaRPr>
            </a:p>
          </p:txBody>
        </p:sp>
        <p:sp>
          <p:nvSpPr>
            <p:cNvPr id="46400" name="Rectangle 390"/>
            <p:cNvSpPr>
              <a:spLocks noChangeArrowheads="1"/>
            </p:cNvSpPr>
            <p:nvPr/>
          </p:nvSpPr>
          <p:spPr bwMode="auto">
            <a:xfrm>
              <a:off x="4876" y="3339"/>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29</a:t>
              </a:r>
              <a:endParaRPr lang="en-US" altLang="zh-CN" b="1">
                <a:solidFill>
                  <a:srgbClr val="FF2009"/>
                </a:solidFill>
                <a:latin typeface="+mn-lt"/>
                <a:ea typeface="楷体" pitchFamily="49" charset="-122"/>
              </a:endParaRPr>
            </a:p>
          </p:txBody>
        </p:sp>
        <p:sp>
          <p:nvSpPr>
            <p:cNvPr id="46401" name="Line 391"/>
            <p:cNvSpPr>
              <a:spLocks noChangeShapeType="1"/>
            </p:cNvSpPr>
            <p:nvPr/>
          </p:nvSpPr>
          <p:spPr bwMode="auto">
            <a:xfrm>
              <a:off x="4921" y="3249"/>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02" name="Line 374"/>
            <p:cNvSpPr>
              <a:spLocks noChangeShapeType="1"/>
            </p:cNvSpPr>
            <p:nvPr/>
          </p:nvSpPr>
          <p:spPr bwMode="auto">
            <a:xfrm flipH="1">
              <a:off x="5103" y="3430"/>
              <a:ext cx="1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03" name="Line 375"/>
            <p:cNvSpPr>
              <a:spLocks noChangeShapeType="1"/>
            </p:cNvSpPr>
            <p:nvPr/>
          </p:nvSpPr>
          <p:spPr bwMode="auto">
            <a:xfrm>
              <a:off x="5330" y="3430"/>
              <a:ext cx="227"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04" name="Rectangle 376"/>
            <p:cNvSpPr>
              <a:spLocks noChangeArrowheads="1"/>
            </p:cNvSpPr>
            <p:nvPr/>
          </p:nvSpPr>
          <p:spPr bwMode="auto">
            <a:xfrm>
              <a:off x="5012" y="3520"/>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生</a:t>
              </a:r>
              <a:endParaRPr lang="zh-CN" altLang="en-US" b="1">
                <a:latin typeface="+mn-lt"/>
                <a:ea typeface="楷体" pitchFamily="49" charset="-122"/>
              </a:endParaRPr>
            </a:p>
          </p:txBody>
        </p:sp>
        <p:sp>
          <p:nvSpPr>
            <p:cNvPr id="46405" name="Rectangle 377"/>
            <p:cNvSpPr>
              <a:spLocks noChangeArrowheads="1"/>
            </p:cNvSpPr>
            <p:nvPr/>
          </p:nvSpPr>
          <p:spPr bwMode="auto">
            <a:xfrm>
              <a:off x="5466" y="3520"/>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solidFill>
                    <a:srgbClr val="FF0000"/>
                  </a:solidFill>
                  <a:latin typeface="+mn-lt"/>
                  <a:ea typeface="楷体" pitchFamily="49" charset="-122"/>
                </a:rPr>
                <a:t>生活</a:t>
              </a:r>
              <a:endParaRPr lang="en-US" altLang="zh-CN" b="1" dirty="0">
                <a:solidFill>
                  <a:srgbClr val="FF0000"/>
                </a:solidFill>
                <a:latin typeface="+mn-lt"/>
                <a:ea typeface="楷体" pitchFamily="49" charset="-122"/>
              </a:endParaRPr>
            </a:p>
          </p:txBody>
        </p:sp>
        <p:sp>
          <p:nvSpPr>
            <p:cNvPr id="46406" name="Rectangle 390"/>
            <p:cNvSpPr>
              <a:spLocks noChangeArrowheads="1"/>
            </p:cNvSpPr>
            <p:nvPr/>
          </p:nvSpPr>
          <p:spPr bwMode="auto">
            <a:xfrm>
              <a:off x="4786" y="4065"/>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30</a:t>
              </a:r>
              <a:endParaRPr lang="en-US" altLang="zh-CN" b="1">
                <a:solidFill>
                  <a:srgbClr val="FF2009"/>
                </a:solidFill>
                <a:latin typeface="+mn-lt"/>
                <a:ea typeface="楷体" pitchFamily="49" charset="-122"/>
              </a:endParaRPr>
            </a:p>
          </p:txBody>
        </p:sp>
        <p:sp>
          <p:nvSpPr>
            <p:cNvPr id="46407" name="Line 391"/>
            <p:cNvSpPr>
              <a:spLocks noChangeShapeType="1"/>
            </p:cNvSpPr>
            <p:nvPr/>
          </p:nvSpPr>
          <p:spPr bwMode="auto">
            <a:xfrm>
              <a:off x="4858" y="3940"/>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08" name="Line 374"/>
            <p:cNvSpPr>
              <a:spLocks noChangeShapeType="1"/>
            </p:cNvSpPr>
            <p:nvPr/>
          </p:nvSpPr>
          <p:spPr bwMode="auto">
            <a:xfrm flipH="1">
              <a:off x="4967" y="3611"/>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09" name="Line 375"/>
            <p:cNvSpPr>
              <a:spLocks noChangeShapeType="1"/>
            </p:cNvSpPr>
            <p:nvPr/>
          </p:nvSpPr>
          <p:spPr bwMode="auto">
            <a:xfrm>
              <a:off x="5103" y="3611"/>
              <a:ext cx="91"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10" name="Rectangle 376"/>
            <p:cNvSpPr>
              <a:spLocks noChangeArrowheads="1"/>
            </p:cNvSpPr>
            <p:nvPr/>
          </p:nvSpPr>
          <p:spPr bwMode="auto">
            <a:xfrm>
              <a:off x="4876" y="3656"/>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a:t>
              </a:r>
              <a:endParaRPr lang="zh-CN" altLang="en-US" b="1">
                <a:latin typeface="+mn-lt"/>
                <a:ea typeface="楷体" pitchFamily="49" charset="-122"/>
              </a:endParaRPr>
            </a:p>
          </p:txBody>
        </p:sp>
        <p:sp>
          <p:nvSpPr>
            <p:cNvPr id="46411" name="Rectangle 377"/>
            <p:cNvSpPr>
              <a:spLocks noChangeArrowheads="1"/>
            </p:cNvSpPr>
            <p:nvPr/>
          </p:nvSpPr>
          <p:spPr bwMode="auto">
            <a:xfrm>
              <a:off x="5148" y="3656"/>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活水</a:t>
              </a:r>
              <a:endParaRPr lang="en-US" altLang="zh-CN" b="1">
                <a:latin typeface="+mn-lt"/>
                <a:ea typeface="楷体" pitchFamily="49" charset="-122"/>
              </a:endParaRPr>
            </a:p>
          </p:txBody>
        </p:sp>
        <p:sp>
          <p:nvSpPr>
            <p:cNvPr id="46412" name="Line 374"/>
            <p:cNvSpPr>
              <a:spLocks noChangeShapeType="1"/>
            </p:cNvSpPr>
            <p:nvPr/>
          </p:nvSpPr>
          <p:spPr bwMode="auto">
            <a:xfrm flipH="1">
              <a:off x="4876" y="3747"/>
              <a:ext cx="5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13" name="Line 375"/>
            <p:cNvSpPr>
              <a:spLocks noChangeShapeType="1"/>
            </p:cNvSpPr>
            <p:nvPr/>
          </p:nvSpPr>
          <p:spPr bwMode="auto">
            <a:xfrm>
              <a:off x="4967" y="3747"/>
              <a:ext cx="46"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14" name="Rectangle 376"/>
            <p:cNvSpPr>
              <a:spLocks noChangeArrowheads="1"/>
            </p:cNvSpPr>
            <p:nvPr/>
          </p:nvSpPr>
          <p:spPr bwMode="auto">
            <a:xfrm>
              <a:off x="4786" y="3839"/>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415" name="Rectangle 377"/>
            <p:cNvSpPr>
              <a:spLocks noChangeArrowheads="1"/>
            </p:cNvSpPr>
            <p:nvPr/>
          </p:nvSpPr>
          <p:spPr bwMode="auto">
            <a:xfrm>
              <a:off x="4967" y="3838"/>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水平</a:t>
              </a:r>
            </a:p>
            <a:p>
              <a:pPr algn="ctr">
                <a:defRPr/>
              </a:pPr>
              <a:r>
                <a:rPr lang="en-US" altLang="zh-CN" sz="900" b="1">
                  <a:solidFill>
                    <a:srgbClr val="FF2009"/>
                  </a:solidFill>
                  <a:latin typeface="+mn-lt"/>
                  <a:ea typeface="楷体" pitchFamily="49" charset="-122"/>
                </a:rPr>
                <a:t>31</a:t>
              </a:r>
              <a:endParaRPr lang="en-US" altLang="zh-CN" b="1">
                <a:solidFill>
                  <a:srgbClr val="FF2009"/>
                </a:solidFill>
                <a:latin typeface="+mn-lt"/>
                <a:ea typeface="楷体" pitchFamily="49" charset="-122"/>
              </a:endParaRPr>
            </a:p>
          </p:txBody>
        </p:sp>
        <p:sp>
          <p:nvSpPr>
            <p:cNvPr id="46416" name="Rectangle 390"/>
            <p:cNvSpPr>
              <a:spLocks noChangeArrowheads="1"/>
            </p:cNvSpPr>
            <p:nvPr/>
          </p:nvSpPr>
          <p:spPr bwMode="auto">
            <a:xfrm>
              <a:off x="5148" y="3883"/>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32</a:t>
              </a:r>
              <a:endParaRPr lang="en-US" altLang="zh-CN" b="1">
                <a:solidFill>
                  <a:srgbClr val="FF2009"/>
                </a:solidFill>
                <a:latin typeface="+mn-lt"/>
                <a:ea typeface="楷体" pitchFamily="49" charset="-122"/>
              </a:endParaRPr>
            </a:p>
          </p:txBody>
        </p:sp>
        <p:sp>
          <p:nvSpPr>
            <p:cNvPr id="46417" name="Line 391"/>
            <p:cNvSpPr>
              <a:spLocks noChangeShapeType="1"/>
            </p:cNvSpPr>
            <p:nvPr/>
          </p:nvSpPr>
          <p:spPr bwMode="auto">
            <a:xfrm>
              <a:off x="5220" y="3758"/>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18" name="Rectangle 390"/>
            <p:cNvSpPr>
              <a:spLocks noChangeArrowheads="1"/>
            </p:cNvSpPr>
            <p:nvPr/>
          </p:nvSpPr>
          <p:spPr bwMode="auto">
            <a:xfrm>
              <a:off x="5375" y="3883"/>
              <a:ext cx="14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平</a:t>
              </a:r>
            </a:p>
            <a:p>
              <a:pPr algn="ctr">
                <a:defRPr/>
              </a:pPr>
              <a:r>
                <a:rPr lang="en-US" altLang="zh-CN" sz="900" b="1">
                  <a:solidFill>
                    <a:srgbClr val="FF2009"/>
                  </a:solidFill>
                  <a:latin typeface="+mn-lt"/>
                  <a:ea typeface="楷体" pitchFamily="49" charset="-122"/>
                </a:rPr>
                <a:t>33</a:t>
              </a:r>
              <a:endParaRPr lang="en-US" altLang="zh-CN" b="1">
                <a:solidFill>
                  <a:srgbClr val="FF2009"/>
                </a:solidFill>
                <a:latin typeface="+mn-lt"/>
                <a:ea typeface="楷体" pitchFamily="49" charset="-122"/>
              </a:endParaRPr>
            </a:p>
          </p:txBody>
        </p:sp>
        <p:sp>
          <p:nvSpPr>
            <p:cNvPr id="46419" name="Line 391"/>
            <p:cNvSpPr>
              <a:spLocks noChangeShapeType="1"/>
            </p:cNvSpPr>
            <p:nvPr/>
          </p:nvSpPr>
          <p:spPr bwMode="auto">
            <a:xfrm>
              <a:off x="5447" y="3713"/>
              <a:ext cx="0" cy="1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20" name="Line 374"/>
            <p:cNvSpPr>
              <a:spLocks noChangeShapeType="1"/>
            </p:cNvSpPr>
            <p:nvPr/>
          </p:nvSpPr>
          <p:spPr bwMode="auto">
            <a:xfrm flipH="1">
              <a:off x="5466" y="3611"/>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21" name="Line 375"/>
            <p:cNvSpPr>
              <a:spLocks noChangeShapeType="1"/>
            </p:cNvSpPr>
            <p:nvPr/>
          </p:nvSpPr>
          <p:spPr bwMode="auto">
            <a:xfrm>
              <a:off x="5557" y="3611"/>
              <a:ext cx="45" cy="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6422" name="Rectangle 376"/>
            <p:cNvSpPr>
              <a:spLocks noChangeArrowheads="1"/>
            </p:cNvSpPr>
            <p:nvPr/>
          </p:nvSpPr>
          <p:spPr bwMode="auto">
            <a:xfrm>
              <a:off x="5375" y="3657"/>
              <a:ext cx="1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水</a:t>
              </a:r>
            </a:p>
          </p:txBody>
        </p:sp>
        <p:sp>
          <p:nvSpPr>
            <p:cNvPr id="46423" name="Rectangle 377"/>
            <p:cNvSpPr>
              <a:spLocks noChangeArrowheads="1"/>
            </p:cNvSpPr>
            <p:nvPr/>
          </p:nvSpPr>
          <p:spPr bwMode="auto">
            <a:xfrm>
              <a:off x="5557" y="3656"/>
              <a:ext cx="1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solidFill>
                    <a:srgbClr val="FF0000"/>
                  </a:solidFill>
                  <a:latin typeface="+mn-lt"/>
                  <a:ea typeface="楷体" pitchFamily="49" charset="-122"/>
                </a:rPr>
                <a:t>水平</a:t>
              </a:r>
            </a:p>
            <a:p>
              <a:pPr algn="ctr">
                <a:defRPr/>
              </a:pPr>
              <a:r>
                <a:rPr lang="en-US" altLang="zh-CN" sz="900" b="1" dirty="0">
                  <a:solidFill>
                    <a:srgbClr val="FF2009"/>
                  </a:solidFill>
                  <a:latin typeface="+mn-lt"/>
                  <a:ea typeface="楷体" pitchFamily="49" charset="-122"/>
                </a:rPr>
                <a:t>34</a:t>
              </a:r>
              <a:endParaRPr lang="en-US" altLang="zh-CN" b="1" dirty="0">
                <a:solidFill>
                  <a:srgbClr val="FF2009"/>
                </a:solidFill>
                <a:latin typeface="+mn-lt"/>
                <a:ea typeface="楷体" pitchFamily="49" charset="-122"/>
              </a:endParaRPr>
            </a:p>
          </p:txBody>
        </p:sp>
      </p:grpSp>
      <p:sp>
        <p:nvSpPr>
          <p:cNvPr id="46425" name="Oval 345"/>
          <p:cNvSpPr>
            <a:spLocks noChangeArrowheads="1"/>
          </p:cNvSpPr>
          <p:nvPr/>
        </p:nvSpPr>
        <p:spPr bwMode="auto">
          <a:xfrm>
            <a:off x="755650"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26" name="Oval 346"/>
          <p:cNvSpPr>
            <a:spLocks noChangeArrowheads="1"/>
          </p:cNvSpPr>
          <p:nvPr/>
        </p:nvSpPr>
        <p:spPr bwMode="auto">
          <a:xfrm>
            <a:off x="1547813"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27" name="Line 347"/>
          <p:cNvSpPr>
            <a:spLocks noChangeShapeType="1"/>
          </p:cNvSpPr>
          <p:nvPr/>
        </p:nvSpPr>
        <p:spPr bwMode="auto">
          <a:xfrm>
            <a:off x="827088"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28" name="Rectangle 348"/>
          <p:cNvSpPr>
            <a:spLocks noChangeArrowheads="1"/>
          </p:cNvSpPr>
          <p:nvPr/>
        </p:nvSpPr>
        <p:spPr bwMode="auto">
          <a:xfrm>
            <a:off x="900113" y="30686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提</a:t>
            </a:r>
          </a:p>
        </p:txBody>
      </p:sp>
      <p:sp>
        <p:nvSpPr>
          <p:cNvPr id="46429" name="Rectangle 349"/>
          <p:cNvSpPr>
            <a:spLocks noChangeArrowheads="1"/>
          </p:cNvSpPr>
          <p:nvPr/>
        </p:nvSpPr>
        <p:spPr bwMode="auto">
          <a:xfrm>
            <a:off x="1763713" y="30686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高</a:t>
            </a:r>
          </a:p>
        </p:txBody>
      </p:sp>
      <p:sp>
        <p:nvSpPr>
          <p:cNvPr id="46430" name="Rectangle 350"/>
          <p:cNvSpPr>
            <a:spLocks noChangeArrowheads="1"/>
          </p:cNvSpPr>
          <p:nvPr/>
        </p:nvSpPr>
        <p:spPr bwMode="auto">
          <a:xfrm>
            <a:off x="2627313" y="3140075"/>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人</a:t>
            </a:r>
          </a:p>
        </p:txBody>
      </p:sp>
      <p:sp>
        <p:nvSpPr>
          <p:cNvPr id="46431" name="Rectangle 351"/>
          <p:cNvSpPr>
            <a:spLocks noChangeArrowheads="1"/>
          </p:cNvSpPr>
          <p:nvPr/>
        </p:nvSpPr>
        <p:spPr bwMode="auto">
          <a:xfrm>
            <a:off x="3492500" y="3140075"/>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latin typeface="+mn-lt"/>
                <a:ea typeface="楷体" pitchFamily="49" charset="-122"/>
              </a:rPr>
              <a:t>民</a:t>
            </a:r>
          </a:p>
        </p:txBody>
      </p:sp>
      <p:sp>
        <p:nvSpPr>
          <p:cNvPr id="46432" name="Rectangle 352"/>
          <p:cNvSpPr>
            <a:spLocks noChangeArrowheads="1"/>
          </p:cNvSpPr>
          <p:nvPr/>
        </p:nvSpPr>
        <p:spPr bwMode="auto">
          <a:xfrm>
            <a:off x="4356100" y="3068638"/>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生</a:t>
            </a:r>
          </a:p>
        </p:txBody>
      </p:sp>
      <p:sp>
        <p:nvSpPr>
          <p:cNvPr id="46433" name="Rectangle 353"/>
          <p:cNvSpPr>
            <a:spLocks noChangeArrowheads="1"/>
          </p:cNvSpPr>
          <p:nvPr/>
        </p:nvSpPr>
        <p:spPr bwMode="auto">
          <a:xfrm>
            <a:off x="5219700" y="3068638"/>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活</a:t>
            </a:r>
          </a:p>
        </p:txBody>
      </p:sp>
      <p:sp>
        <p:nvSpPr>
          <p:cNvPr id="46434" name="Rectangle 354"/>
          <p:cNvSpPr>
            <a:spLocks noChangeArrowheads="1"/>
          </p:cNvSpPr>
          <p:nvPr/>
        </p:nvSpPr>
        <p:spPr bwMode="auto">
          <a:xfrm>
            <a:off x="1835150" y="3644900"/>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高人</a:t>
            </a:r>
          </a:p>
        </p:txBody>
      </p:sp>
      <p:sp>
        <p:nvSpPr>
          <p:cNvPr id="46435" name="Rectangle 355"/>
          <p:cNvSpPr>
            <a:spLocks noChangeArrowheads="1"/>
          </p:cNvSpPr>
          <p:nvPr/>
        </p:nvSpPr>
        <p:spPr bwMode="auto">
          <a:xfrm>
            <a:off x="898525" y="2708275"/>
            <a:ext cx="10334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提高</a:t>
            </a:r>
          </a:p>
        </p:txBody>
      </p:sp>
      <p:sp>
        <p:nvSpPr>
          <p:cNvPr id="46436" name="Rectangle 356"/>
          <p:cNvSpPr>
            <a:spLocks noChangeArrowheads="1"/>
          </p:cNvSpPr>
          <p:nvPr/>
        </p:nvSpPr>
        <p:spPr bwMode="auto">
          <a:xfrm>
            <a:off x="6083300" y="3068638"/>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水</a:t>
            </a:r>
          </a:p>
        </p:txBody>
      </p:sp>
      <p:sp>
        <p:nvSpPr>
          <p:cNvPr id="46437" name="Rectangle 357"/>
          <p:cNvSpPr>
            <a:spLocks noChangeArrowheads="1"/>
          </p:cNvSpPr>
          <p:nvPr/>
        </p:nvSpPr>
        <p:spPr bwMode="auto">
          <a:xfrm>
            <a:off x="6948488" y="30686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平</a:t>
            </a:r>
          </a:p>
        </p:txBody>
      </p:sp>
      <p:sp>
        <p:nvSpPr>
          <p:cNvPr id="46438" name="Oval 358"/>
          <p:cNvSpPr>
            <a:spLocks noChangeArrowheads="1"/>
          </p:cNvSpPr>
          <p:nvPr/>
        </p:nvSpPr>
        <p:spPr bwMode="auto">
          <a:xfrm>
            <a:off x="2413000"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39" name="Line 359"/>
          <p:cNvSpPr>
            <a:spLocks noChangeShapeType="1"/>
          </p:cNvSpPr>
          <p:nvPr/>
        </p:nvSpPr>
        <p:spPr bwMode="auto">
          <a:xfrm>
            <a:off x="1692275"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40" name="Oval 360"/>
          <p:cNvSpPr>
            <a:spLocks noChangeArrowheads="1"/>
          </p:cNvSpPr>
          <p:nvPr/>
        </p:nvSpPr>
        <p:spPr bwMode="auto">
          <a:xfrm>
            <a:off x="3276600"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FF"/>
              </a:solidFill>
              <a:latin typeface="+mn-lt"/>
              <a:ea typeface="楷体" pitchFamily="49" charset="-122"/>
            </a:endParaRPr>
          </a:p>
        </p:txBody>
      </p:sp>
      <p:sp>
        <p:nvSpPr>
          <p:cNvPr id="46441" name="Line 361"/>
          <p:cNvSpPr>
            <a:spLocks noChangeShapeType="1"/>
          </p:cNvSpPr>
          <p:nvPr/>
        </p:nvSpPr>
        <p:spPr bwMode="auto">
          <a:xfrm>
            <a:off x="2555875"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42" name="Oval 362"/>
          <p:cNvSpPr>
            <a:spLocks noChangeArrowheads="1"/>
          </p:cNvSpPr>
          <p:nvPr/>
        </p:nvSpPr>
        <p:spPr bwMode="auto">
          <a:xfrm>
            <a:off x="4140200"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43" name="Line 363"/>
          <p:cNvSpPr>
            <a:spLocks noChangeShapeType="1"/>
          </p:cNvSpPr>
          <p:nvPr/>
        </p:nvSpPr>
        <p:spPr bwMode="auto">
          <a:xfrm>
            <a:off x="3419475"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44" name="Oval 364"/>
          <p:cNvSpPr>
            <a:spLocks noChangeArrowheads="1"/>
          </p:cNvSpPr>
          <p:nvPr/>
        </p:nvSpPr>
        <p:spPr bwMode="auto">
          <a:xfrm>
            <a:off x="5003800"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FF"/>
              </a:solidFill>
              <a:latin typeface="+mn-lt"/>
              <a:ea typeface="楷体" pitchFamily="49" charset="-122"/>
            </a:endParaRPr>
          </a:p>
        </p:txBody>
      </p:sp>
      <p:sp>
        <p:nvSpPr>
          <p:cNvPr id="46445" name="Line 365"/>
          <p:cNvSpPr>
            <a:spLocks noChangeShapeType="1"/>
          </p:cNvSpPr>
          <p:nvPr/>
        </p:nvSpPr>
        <p:spPr bwMode="auto">
          <a:xfrm>
            <a:off x="4283075"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46" name="Oval 366"/>
          <p:cNvSpPr>
            <a:spLocks noChangeArrowheads="1"/>
          </p:cNvSpPr>
          <p:nvPr/>
        </p:nvSpPr>
        <p:spPr bwMode="auto">
          <a:xfrm>
            <a:off x="5868988"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47" name="Line 367"/>
          <p:cNvSpPr>
            <a:spLocks noChangeShapeType="1"/>
          </p:cNvSpPr>
          <p:nvPr/>
        </p:nvSpPr>
        <p:spPr bwMode="auto">
          <a:xfrm>
            <a:off x="5148263"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48" name="Oval 368"/>
          <p:cNvSpPr>
            <a:spLocks noChangeArrowheads="1"/>
          </p:cNvSpPr>
          <p:nvPr/>
        </p:nvSpPr>
        <p:spPr bwMode="auto">
          <a:xfrm>
            <a:off x="6732588"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49" name="Line 369"/>
          <p:cNvSpPr>
            <a:spLocks noChangeShapeType="1"/>
          </p:cNvSpPr>
          <p:nvPr/>
        </p:nvSpPr>
        <p:spPr bwMode="auto">
          <a:xfrm>
            <a:off x="6011863"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50" name="Oval 370"/>
          <p:cNvSpPr>
            <a:spLocks noChangeArrowheads="1"/>
          </p:cNvSpPr>
          <p:nvPr/>
        </p:nvSpPr>
        <p:spPr bwMode="auto">
          <a:xfrm>
            <a:off x="7596188" y="33575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mn-lt"/>
              <a:ea typeface="楷体" pitchFamily="49" charset="-122"/>
            </a:endParaRPr>
          </a:p>
        </p:txBody>
      </p:sp>
      <p:sp>
        <p:nvSpPr>
          <p:cNvPr id="46451" name="Line 371"/>
          <p:cNvSpPr>
            <a:spLocks noChangeShapeType="1"/>
          </p:cNvSpPr>
          <p:nvPr/>
        </p:nvSpPr>
        <p:spPr bwMode="auto">
          <a:xfrm>
            <a:off x="6875463" y="3429000"/>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52" name="Freeform 372"/>
          <p:cNvSpPr>
            <a:spLocks/>
          </p:cNvSpPr>
          <p:nvPr/>
        </p:nvSpPr>
        <p:spPr bwMode="auto">
          <a:xfrm>
            <a:off x="1619250" y="3500438"/>
            <a:ext cx="1655763" cy="144462"/>
          </a:xfrm>
          <a:custGeom>
            <a:avLst/>
            <a:gdLst>
              <a:gd name="T0" fmla="*/ 0 w 1088"/>
              <a:gd name="T1" fmla="*/ 0 h 227"/>
              <a:gd name="T2" fmla="*/ 544 w 1088"/>
              <a:gd name="T3" fmla="*/ 227 h 227"/>
              <a:gd name="T4" fmla="*/ 1088 w 1088"/>
              <a:gd name="T5" fmla="*/ 0 h 227"/>
            </a:gdLst>
            <a:ahLst/>
            <a:cxnLst>
              <a:cxn ang="0">
                <a:pos x="T0" y="T1"/>
              </a:cxn>
              <a:cxn ang="0">
                <a:pos x="T2" y="T3"/>
              </a:cxn>
              <a:cxn ang="0">
                <a:pos x="T4" y="T5"/>
              </a:cxn>
            </a:cxnLst>
            <a:rect l="0" t="0" r="r" b="b"/>
            <a:pathLst>
              <a:path w="1088" h="227">
                <a:moveTo>
                  <a:pt x="0" y="0"/>
                </a:moveTo>
                <a:cubicBezTo>
                  <a:pt x="181" y="113"/>
                  <a:pt x="363" y="227"/>
                  <a:pt x="544" y="227"/>
                </a:cubicBezTo>
                <a:cubicBezTo>
                  <a:pt x="725" y="227"/>
                  <a:pt x="906" y="113"/>
                  <a:pt x="1088" y="0"/>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53" name="Rectangle 373"/>
          <p:cNvSpPr>
            <a:spLocks noChangeArrowheads="1"/>
          </p:cNvSpPr>
          <p:nvPr/>
        </p:nvSpPr>
        <p:spPr bwMode="auto">
          <a:xfrm>
            <a:off x="2627313" y="2779712"/>
            <a:ext cx="10096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latin typeface="+mn-lt"/>
                <a:ea typeface="楷体" pitchFamily="49" charset="-122"/>
              </a:rPr>
              <a:t>人民</a:t>
            </a:r>
          </a:p>
        </p:txBody>
      </p:sp>
      <p:sp>
        <p:nvSpPr>
          <p:cNvPr id="46454" name="Rectangle 374"/>
          <p:cNvSpPr>
            <a:spLocks noChangeArrowheads="1"/>
          </p:cNvSpPr>
          <p:nvPr/>
        </p:nvSpPr>
        <p:spPr bwMode="auto">
          <a:xfrm>
            <a:off x="4524375" y="2708275"/>
            <a:ext cx="9826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生活</a:t>
            </a:r>
          </a:p>
        </p:txBody>
      </p:sp>
      <p:sp>
        <p:nvSpPr>
          <p:cNvPr id="46455" name="Rectangle 375"/>
          <p:cNvSpPr>
            <a:spLocks noChangeArrowheads="1"/>
          </p:cNvSpPr>
          <p:nvPr/>
        </p:nvSpPr>
        <p:spPr bwMode="auto">
          <a:xfrm>
            <a:off x="6251575" y="2779713"/>
            <a:ext cx="10556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水平</a:t>
            </a:r>
          </a:p>
        </p:txBody>
      </p:sp>
      <p:sp>
        <p:nvSpPr>
          <p:cNvPr id="46456" name="Rectangle 376"/>
          <p:cNvSpPr>
            <a:spLocks noChangeArrowheads="1"/>
          </p:cNvSpPr>
          <p:nvPr/>
        </p:nvSpPr>
        <p:spPr bwMode="auto">
          <a:xfrm>
            <a:off x="3635375" y="3644900"/>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民生</a:t>
            </a:r>
          </a:p>
        </p:txBody>
      </p:sp>
      <p:sp>
        <p:nvSpPr>
          <p:cNvPr id="46457" name="Freeform 377"/>
          <p:cNvSpPr>
            <a:spLocks/>
          </p:cNvSpPr>
          <p:nvPr/>
        </p:nvSpPr>
        <p:spPr bwMode="auto">
          <a:xfrm>
            <a:off x="3348038" y="3500438"/>
            <a:ext cx="1655762" cy="144462"/>
          </a:xfrm>
          <a:custGeom>
            <a:avLst/>
            <a:gdLst>
              <a:gd name="T0" fmla="*/ 0 w 1088"/>
              <a:gd name="T1" fmla="*/ 0 h 227"/>
              <a:gd name="T2" fmla="*/ 544 w 1088"/>
              <a:gd name="T3" fmla="*/ 227 h 227"/>
              <a:gd name="T4" fmla="*/ 1088 w 1088"/>
              <a:gd name="T5" fmla="*/ 0 h 227"/>
            </a:gdLst>
            <a:ahLst/>
            <a:cxnLst>
              <a:cxn ang="0">
                <a:pos x="T0" y="T1"/>
              </a:cxn>
              <a:cxn ang="0">
                <a:pos x="T2" y="T3"/>
              </a:cxn>
              <a:cxn ang="0">
                <a:pos x="T4" y="T5"/>
              </a:cxn>
            </a:cxnLst>
            <a:rect l="0" t="0" r="r" b="b"/>
            <a:pathLst>
              <a:path w="1088" h="227">
                <a:moveTo>
                  <a:pt x="0" y="0"/>
                </a:moveTo>
                <a:cubicBezTo>
                  <a:pt x="181" y="113"/>
                  <a:pt x="363" y="227"/>
                  <a:pt x="544" y="227"/>
                </a:cubicBezTo>
                <a:cubicBezTo>
                  <a:pt x="725" y="227"/>
                  <a:pt x="906" y="113"/>
                  <a:pt x="1088" y="0"/>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58" name="Rectangle 378"/>
          <p:cNvSpPr>
            <a:spLocks noChangeArrowheads="1"/>
          </p:cNvSpPr>
          <p:nvPr/>
        </p:nvSpPr>
        <p:spPr bwMode="auto">
          <a:xfrm>
            <a:off x="5435600" y="3644900"/>
            <a:ext cx="10810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a:latin typeface="+mn-lt"/>
                <a:ea typeface="楷体" pitchFamily="49" charset="-122"/>
              </a:rPr>
              <a:t>活水</a:t>
            </a:r>
          </a:p>
        </p:txBody>
      </p:sp>
      <p:sp>
        <p:nvSpPr>
          <p:cNvPr id="46459" name="Freeform 379"/>
          <p:cNvSpPr>
            <a:spLocks/>
          </p:cNvSpPr>
          <p:nvPr/>
        </p:nvSpPr>
        <p:spPr bwMode="auto">
          <a:xfrm>
            <a:off x="5148263" y="3500438"/>
            <a:ext cx="1584325" cy="144462"/>
          </a:xfrm>
          <a:custGeom>
            <a:avLst/>
            <a:gdLst>
              <a:gd name="T0" fmla="*/ 0 w 1088"/>
              <a:gd name="T1" fmla="*/ 0 h 227"/>
              <a:gd name="T2" fmla="*/ 544 w 1088"/>
              <a:gd name="T3" fmla="*/ 227 h 227"/>
              <a:gd name="T4" fmla="*/ 1088 w 1088"/>
              <a:gd name="T5" fmla="*/ 0 h 227"/>
            </a:gdLst>
            <a:ahLst/>
            <a:cxnLst>
              <a:cxn ang="0">
                <a:pos x="T0" y="T1"/>
              </a:cxn>
              <a:cxn ang="0">
                <a:pos x="T2" y="T3"/>
              </a:cxn>
              <a:cxn ang="0">
                <a:pos x="T4" y="T5"/>
              </a:cxn>
            </a:cxnLst>
            <a:rect l="0" t="0" r="r" b="b"/>
            <a:pathLst>
              <a:path w="1088" h="227">
                <a:moveTo>
                  <a:pt x="0" y="0"/>
                </a:moveTo>
                <a:cubicBezTo>
                  <a:pt x="181" y="113"/>
                  <a:pt x="363" y="227"/>
                  <a:pt x="544" y="227"/>
                </a:cubicBezTo>
                <a:cubicBezTo>
                  <a:pt x="725" y="227"/>
                  <a:pt x="906" y="113"/>
                  <a:pt x="1088" y="0"/>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60" name="Freeform 380"/>
          <p:cNvSpPr>
            <a:spLocks/>
          </p:cNvSpPr>
          <p:nvPr/>
        </p:nvSpPr>
        <p:spPr bwMode="auto">
          <a:xfrm>
            <a:off x="755650" y="2995613"/>
            <a:ext cx="1655763" cy="300037"/>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61" name="Freeform 381"/>
          <p:cNvSpPr>
            <a:spLocks/>
          </p:cNvSpPr>
          <p:nvPr/>
        </p:nvSpPr>
        <p:spPr bwMode="auto">
          <a:xfrm>
            <a:off x="2484438" y="3067050"/>
            <a:ext cx="1655762" cy="300037"/>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62" name="Freeform 382"/>
          <p:cNvSpPr>
            <a:spLocks/>
          </p:cNvSpPr>
          <p:nvPr/>
        </p:nvSpPr>
        <p:spPr bwMode="auto">
          <a:xfrm>
            <a:off x="4211638" y="2995613"/>
            <a:ext cx="1655762" cy="300037"/>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63" name="Freeform 383"/>
          <p:cNvSpPr>
            <a:spLocks/>
          </p:cNvSpPr>
          <p:nvPr/>
        </p:nvSpPr>
        <p:spPr bwMode="auto">
          <a:xfrm>
            <a:off x="6011863" y="2995613"/>
            <a:ext cx="1655762" cy="373062"/>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atin typeface="+mn-lt"/>
              <a:ea typeface="楷体" pitchFamily="49" charset="-122"/>
            </a:endParaRPr>
          </a:p>
        </p:txBody>
      </p:sp>
      <p:sp>
        <p:nvSpPr>
          <p:cNvPr id="46464" name="Rectangle 384"/>
          <p:cNvSpPr>
            <a:spLocks noChangeArrowheads="1"/>
          </p:cNvSpPr>
          <p:nvPr/>
        </p:nvSpPr>
        <p:spPr bwMode="auto">
          <a:xfrm>
            <a:off x="1474788" y="3140075"/>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mn-lt"/>
                <a:ea typeface="楷体" pitchFamily="49" charset="-122"/>
              </a:rPr>
              <a:t>1</a:t>
            </a:r>
          </a:p>
        </p:txBody>
      </p:sp>
      <p:sp>
        <p:nvSpPr>
          <p:cNvPr id="46465" name="Rectangle 385"/>
          <p:cNvSpPr>
            <a:spLocks noChangeArrowheads="1"/>
          </p:cNvSpPr>
          <p:nvPr/>
        </p:nvSpPr>
        <p:spPr bwMode="auto">
          <a:xfrm>
            <a:off x="2266950" y="2924175"/>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mn-lt"/>
                <a:ea typeface="楷体" pitchFamily="49" charset="-122"/>
              </a:rPr>
              <a:t>1</a:t>
            </a:r>
          </a:p>
        </p:txBody>
      </p:sp>
      <p:sp>
        <p:nvSpPr>
          <p:cNvPr id="46466" name="Rectangle 386"/>
          <p:cNvSpPr>
            <a:spLocks noChangeArrowheads="1"/>
          </p:cNvSpPr>
          <p:nvPr/>
        </p:nvSpPr>
        <p:spPr bwMode="auto">
          <a:xfrm>
            <a:off x="3203575" y="3140075"/>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a:solidFill>
                  <a:srgbClr val="0000FF"/>
                </a:solidFill>
                <a:latin typeface="+mn-lt"/>
                <a:ea typeface="楷体" pitchFamily="49" charset="-122"/>
              </a:rPr>
              <a:t>2</a:t>
            </a:r>
          </a:p>
        </p:txBody>
      </p:sp>
      <p:sp>
        <p:nvSpPr>
          <p:cNvPr id="46467" name="Rectangle 387"/>
          <p:cNvSpPr>
            <a:spLocks noChangeArrowheads="1"/>
          </p:cNvSpPr>
          <p:nvPr/>
        </p:nvSpPr>
        <p:spPr bwMode="auto">
          <a:xfrm>
            <a:off x="3995738" y="3067050"/>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mn-lt"/>
                <a:ea typeface="楷体" pitchFamily="49" charset="-122"/>
              </a:rPr>
              <a:t>2</a:t>
            </a:r>
          </a:p>
        </p:txBody>
      </p:sp>
      <p:sp>
        <p:nvSpPr>
          <p:cNvPr id="46468" name="Rectangle 388"/>
          <p:cNvSpPr>
            <a:spLocks noChangeArrowheads="1"/>
          </p:cNvSpPr>
          <p:nvPr/>
        </p:nvSpPr>
        <p:spPr bwMode="auto">
          <a:xfrm>
            <a:off x="4932363" y="3068638"/>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a:solidFill>
                  <a:srgbClr val="0000FF"/>
                </a:solidFill>
                <a:latin typeface="+mn-lt"/>
                <a:ea typeface="楷体" pitchFamily="49" charset="-122"/>
              </a:rPr>
              <a:t>3</a:t>
            </a:r>
          </a:p>
        </p:txBody>
      </p:sp>
      <p:sp>
        <p:nvSpPr>
          <p:cNvPr id="46469" name="Rectangle 389"/>
          <p:cNvSpPr>
            <a:spLocks noChangeArrowheads="1"/>
          </p:cNvSpPr>
          <p:nvPr/>
        </p:nvSpPr>
        <p:spPr bwMode="auto">
          <a:xfrm>
            <a:off x="5724525" y="2924175"/>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mn-lt"/>
                <a:ea typeface="楷体" pitchFamily="49" charset="-122"/>
              </a:rPr>
              <a:t>3</a:t>
            </a:r>
          </a:p>
        </p:txBody>
      </p:sp>
      <p:sp>
        <p:nvSpPr>
          <p:cNvPr id="46470" name="Rectangle 390"/>
          <p:cNvSpPr>
            <a:spLocks noChangeArrowheads="1"/>
          </p:cNvSpPr>
          <p:nvPr/>
        </p:nvSpPr>
        <p:spPr bwMode="auto">
          <a:xfrm>
            <a:off x="6588125" y="3068638"/>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a:solidFill>
                  <a:srgbClr val="0000FF"/>
                </a:solidFill>
                <a:latin typeface="+mn-lt"/>
                <a:ea typeface="楷体" pitchFamily="49" charset="-122"/>
              </a:rPr>
              <a:t>4</a:t>
            </a:r>
          </a:p>
        </p:txBody>
      </p:sp>
      <p:sp>
        <p:nvSpPr>
          <p:cNvPr id="46471" name="Rectangle 391"/>
          <p:cNvSpPr>
            <a:spLocks noChangeArrowheads="1"/>
          </p:cNvSpPr>
          <p:nvPr/>
        </p:nvSpPr>
        <p:spPr bwMode="auto">
          <a:xfrm>
            <a:off x="7524750" y="299561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mn-lt"/>
                <a:ea typeface="楷体" pitchFamily="49" charset="-122"/>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dissolve">
                                      <p:cBhvr>
                                        <p:cTn id="7" dur="500"/>
                                        <p:tgtEl>
                                          <p:spTgt spid="26521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65219">
                                            <p:txEl>
                                              <p:pRg st="1" end="1"/>
                                            </p:txEl>
                                          </p:spTgt>
                                        </p:tgtEl>
                                        <p:attrNameLst>
                                          <p:attrName>style.visibility</p:attrName>
                                        </p:attrNameLst>
                                      </p:cBhvr>
                                      <p:to>
                                        <p:strVal val="visible"/>
                                      </p:to>
                                    </p:set>
                                    <p:animEffect transition="in" filter="dissolve">
                                      <p:cBhvr>
                                        <p:cTn id="10" dur="500"/>
                                        <p:tgtEl>
                                          <p:spTgt spid="2652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6425"/>
                                        </p:tgtEl>
                                        <p:attrNameLst>
                                          <p:attrName>style.visibility</p:attrName>
                                        </p:attrNameLst>
                                      </p:cBhvr>
                                      <p:to>
                                        <p:strVal val="visible"/>
                                      </p:to>
                                    </p:set>
                                    <p:animEffect transition="in" filter="dissolve">
                                      <p:cBhvr>
                                        <p:cTn id="15" dur="500"/>
                                        <p:tgtEl>
                                          <p:spTgt spid="464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6426"/>
                                        </p:tgtEl>
                                        <p:attrNameLst>
                                          <p:attrName>style.visibility</p:attrName>
                                        </p:attrNameLst>
                                      </p:cBhvr>
                                      <p:to>
                                        <p:strVal val="visible"/>
                                      </p:to>
                                    </p:set>
                                    <p:animEffect transition="in" filter="dissolve">
                                      <p:cBhvr>
                                        <p:cTn id="18" dur="500"/>
                                        <p:tgtEl>
                                          <p:spTgt spid="464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6438"/>
                                        </p:tgtEl>
                                        <p:attrNameLst>
                                          <p:attrName>style.visibility</p:attrName>
                                        </p:attrNameLst>
                                      </p:cBhvr>
                                      <p:to>
                                        <p:strVal val="visible"/>
                                      </p:to>
                                    </p:set>
                                    <p:animEffect transition="in" filter="dissolve">
                                      <p:cBhvr>
                                        <p:cTn id="21" dur="500"/>
                                        <p:tgtEl>
                                          <p:spTgt spid="4643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6440"/>
                                        </p:tgtEl>
                                        <p:attrNameLst>
                                          <p:attrName>style.visibility</p:attrName>
                                        </p:attrNameLst>
                                      </p:cBhvr>
                                      <p:to>
                                        <p:strVal val="visible"/>
                                      </p:to>
                                    </p:set>
                                    <p:animEffect transition="in" filter="dissolve">
                                      <p:cBhvr>
                                        <p:cTn id="24" dur="500"/>
                                        <p:tgtEl>
                                          <p:spTgt spid="4644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6442"/>
                                        </p:tgtEl>
                                        <p:attrNameLst>
                                          <p:attrName>style.visibility</p:attrName>
                                        </p:attrNameLst>
                                      </p:cBhvr>
                                      <p:to>
                                        <p:strVal val="visible"/>
                                      </p:to>
                                    </p:set>
                                    <p:animEffect transition="in" filter="dissolve">
                                      <p:cBhvr>
                                        <p:cTn id="27" dur="500"/>
                                        <p:tgtEl>
                                          <p:spTgt spid="4644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6444"/>
                                        </p:tgtEl>
                                        <p:attrNameLst>
                                          <p:attrName>style.visibility</p:attrName>
                                        </p:attrNameLst>
                                      </p:cBhvr>
                                      <p:to>
                                        <p:strVal val="visible"/>
                                      </p:to>
                                    </p:set>
                                    <p:animEffect transition="in" filter="dissolve">
                                      <p:cBhvr>
                                        <p:cTn id="30" dur="500"/>
                                        <p:tgtEl>
                                          <p:spTgt spid="4644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6446"/>
                                        </p:tgtEl>
                                        <p:attrNameLst>
                                          <p:attrName>style.visibility</p:attrName>
                                        </p:attrNameLst>
                                      </p:cBhvr>
                                      <p:to>
                                        <p:strVal val="visible"/>
                                      </p:to>
                                    </p:set>
                                    <p:animEffect transition="in" filter="dissolve">
                                      <p:cBhvr>
                                        <p:cTn id="33" dur="500"/>
                                        <p:tgtEl>
                                          <p:spTgt spid="4644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6448"/>
                                        </p:tgtEl>
                                        <p:attrNameLst>
                                          <p:attrName>style.visibility</p:attrName>
                                        </p:attrNameLst>
                                      </p:cBhvr>
                                      <p:to>
                                        <p:strVal val="visible"/>
                                      </p:to>
                                    </p:set>
                                    <p:animEffect transition="in" filter="dissolve">
                                      <p:cBhvr>
                                        <p:cTn id="36" dur="500"/>
                                        <p:tgtEl>
                                          <p:spTgt spid="4644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6450"/>
                                        </p:tgtEl>
                                        <p:attrNameLst>
                                          <p:attrName>style.visibility</p:attrName>
                                        </p:attrNameLst>
                                      </p:cBhvr>
                                      <p:to>
                                        <p:strVal val="visible"/>
                                      </p:to>
                                    </p:set>
                                    <p:animEffect transition="in" filter="dissolve">
                                      <p:cBhvr>
                                        <p:cTn id="39" dur="500"/>
                                        <p:tgtEl>
                                          <p:spTgt spid="4645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6451"/>
                                        </p:tgtEl>
                                        <p:attrNameLst>
                                          <p:attrName>style.visibility</p:attrName>
                                        </p:attrNameLst>
                                      </p:cBhvr>
                                      <p:to>
                                        <p:strVal val="visible"/>
                                      </p:to>
                                    </p:set>
                                    <p:animEffect transition="in" filter="dissolve">
                                      <p:cBhvr>
                                        <p:cTn id="42" dur="500"/>
                                        <p:tgtEl>
                                          <p:spTgt spid="4645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6449"/>
                                        </p:tgtEl>
                                        <p:attrNameLst>
                                          <p:attrName>style.visibility</p:attrName>
                                        </p:attrNameLst>
                                      </p:cBhvr>
                                      <p:to>
                                        <p:strVal val="visible"/>
                                      </p:to>
                                    </p:set>
                                    <p:animEffect transition="in" filter="dissolve">
                                      <p:cBhvr>
                                        <p:cTn id="45" dur="500"/>
                                        <p:tgtEl>
                                          <p:spTgt spid="4644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6447"/>
                                        </p:tgtEl>
                                        <p:attrNameLst>
                                          <p:attrName>style.visibility</p:attrName>
                                        </p:attrNameLst>
                                      </p:cBhvr>
                                      <p:to>
                                        <p:strVal val="visible"/>
                                      </p:to>
                                    </p:set>
                                    <p:animEffect transition="in" filter="dissolve">
                                      <p:cBhvr>
                                        <p:cTn id="48" dur="500"/>
                                        <p:tgtEl>
                                          <p:spTgt spid="4644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6445"/>
                                        </p:tgtEl>
                                        <p:attrNameLst>
                                          <p:attrName>style.visibility</p:attrName>
                                        </p:attrNameLst>
                                      </p:cBhvr>
                                      <p:to>
                                        <p:strVal val="visible"/>
                                      </p:to>
                                    </p:set>
                                    <p:animEffect transition="in" filter="dissolve">
                                      <p:cBhvr>
                                        <p:cTn id="51" dur="500"/>
                                        <p:tgtEl>
                                          <p:spTgt spid="46445"/>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6443"/>
                                        </p:tgtEl>
                                        <p:attrNameLst>
                                          <p:attrName>style.visibility</p:attrName>
                                        </p:attrNameLst>
                                      </p:cBhvr>
                                      <p:to>
                                        <p:strVal val="visible"/>
                                      </p:to>
                                    </p:set>
                                    <p:animEffect transition="in" filter="dissolve">
                                      <p:cBhvr>
                                        <p:cTn id="54" dur="500"/>
                                        <p:tgtEl>
                                          <p:spTgt spid="4644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6441"/>
                                        </p:tgtEl>
                                        <p:attrNameLst>
                                          <p:attrName>style.visibility</p:attrName>
                                        </p:attrNameLst>
                                      </p:cBhvr>
                                      <p:to>
                                        <p:strVal val="visible"/>
                                      </p:to>
                                    </p:set>
                                    <p:animEffect transition="in" filter="dissolve">
                                      <p:cBhvr>
                                        <p:cTn id="57" dur="500"/>
                                        <p:tgtEl>
                                          <p:spTgt spid="4644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6439"/>
                                        </p:tgtEl>
                                        <p:attrNameLst>
                                          <p:attrName>style.visibility</p:attrName>
                                        </p:attrNameLst>
                                      </p:cBhvr>
                                      <p:to>
                                        <p:strVal val="visible"/>
                                      </p:to>
                                    </p:set>
                                    <p:animEffect transition="in" filter="dissolve">
                                      <p:cBhvr>
                                        <p:cTn id="60" dur="500"/>
                                        <p:tgtEl>
                                          <p:spTgt spid="4643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6427"/>
                                        </p:tgtEl>
                                        <p:attrNameLst>
                                          <p:attrName>style.visibility</p:attrName>
                                        </p:attrNameLst>
                                      </p:cBhvr>
                                      <p:to>
                                        <p:strVal val="visible"/>
                                      </p:to>
                                    </p:set>
                                    <p:animEffect transition="in" filter="dissolve">
                                      <p:cBhvr>
                                        <p:cTn id="63" dur="500"/>
                                        <p:tgtEl>
                                          <p:spTgt spid="46427"/>
                                        </p:tgtEl>
                                      </p:cBhvr>
                                    </p:animEffect>
                                  </p:childTnLst>
                                </p:cTn>
                              </p:par>
                              <p:par>
                                <p:cTn id="64" presetID="9" presetClass="entr" presetSubtype="0" fill="hold" nodeType="withEffect">
                                  <p:stCondLst>
                                    <p:cond delay="0"/>
                                  </p:stCondLst>
                                  <p:childTnLst>
                                    <p:set>
                                      <p:cBhvr>
                                        <p:cTn id="65" dur="1" fill="hold">
                                          <p:stCondLst>
                                            <p:cond delay="0"/>
                                          </p:stCondLst>
                                        </p:cTn>
                                        <p:tgtEl>
                                          <p:spTgt spid="46428"/>
                                        </p:tgtEl>
                                        <p:attrNameLst>
                                          <p:attrName>style.visibility</p:attrName>
                                        </p:attrNameLst>
                                      </p:cBhvr>
                                      <p:to>
                                        <p:strVal val="visible"/>
                                      </p:to>
                                    </p:set>
                                    <p:animEffect transition="in" filter="dissolve">
                                      <p:cBhvr>
                                        <p:cTn id="66" dur="500"/>
                                        <p:tgtEl>
                                          <p:spTgt spid="46428"/>
                                        </p:tgtEl>
                                      </p:cBhvr>
                                    </p:animEffect>
                                  </p:childTnLst>
                                </p:cTn>
                              </p:par>
                              <p:par>
                                <p:cTn id="67" presetID="9" presetClass="entr" presetSubtype="0" fill="hold" nodeType="withEffect">
                                  <p:stCondLst>
                                    <p:cond delay="0"/>
                                  </p:stCondLst>
                                  <p:childTnLst>
                                    <p:set>
                                      <p:cBhvr>
                                        <p:cTn id="68" dur="1" fill="hold">
                                          <p:stCondLst>
                                            <p:cond delay="0"/>
                                          </p:stCondLst>
                                        </p:cTn>
                                        <p:tgtEl>
                                          <p:spTgt spid="46429"/>
                                        </p:tgtEl>
                                        <p:attrNameLst>
                                          <p:attrName>style.visibility</p:attrName>
                                        </p:attrNameLst>
                                      </p:cBhvr>
                                      <p:to>
                                        <p:strVal val="visible"/>
                                      </p:to>
                                    </p:set>
                                    <p:animEffect transition="in" filter="dissolve">
                                      <p:cBhvr>
                                        <p:cTn id="69" dur="500"/>
                                        <p:tgtEl>
                                          <p:spTgt spid="46429"/>
                                        </p:tgtEl>
                                      </p:cBhvr>
                                    </p:animEffect>
                                  </p:childTnLst>
                                </p:cTn>
                              </p:par>
                              <p:par>
                                <p:cTn id="70" presetID="9" presetClass="entr" presetSubtype="0" fill="hold" nodeType="withEffect">
                                  <p:stCondLst>
                                    <p:cond delay="0"/>
                                  </p:stCondLst>
                                  <p:childTnLst>
                                    <p:set>
                                      <p:cBhvr>
                                        <p:cTn id="71" dur="1" fill="hold">
                                          <p:stCondLst>
                                            <p:cond delay="0"/>
                                          </p:stCondLst>
                                        </p:cTn>
                                        <p:tgtEl>
                                          <p:spTgt spid="46430"/>
                                        </p:tgtEl>
                                        <p:attrNameLst>
                                          <p:attrName>style.visibility</p:attrName>
                                        </p:attrNameLst>
                                      </p:cBhvr>
                                      <p:to>
                                        <p:strVal val="visible"/>
                                      </p:to>
                                    </p:set>
                                    <p:animEffect transition="in" filter="dissolve">
                                      <p:cBhvr>
                                        <p:cTn id="72" dur="500"/>
                                        <p:tgtEl>
                                          <p:spTgt spid="46430"/>
                                        </p:tgtEl>
                                      </p:cBhvr>
                                    </p:animEffect>
                                  </p:childTnLst>
                                </p:cTn>
                              </p:par>
                              <p:par>
                                <p:cTn id="73" presetID="9" presetClass="entr" presetSubtype="0" fill="hold" nodeType="withEffect">
                                  <p:stCondLst>
                                    <p:cond delay="0"/>
                                  </p:stCondLst>
                                  <p:childTnLst>
                                    <p:set>
                                      <p:cBhvr>
                                        <p:cTn id="74" dur="1" fill="hold">
                                          <p:stCondLst>
                                            <p:cond delay="0"/>
                                          </p:stCondLst>
                                        </p:cTn>
                                        <p:tgtEl>
                                          <p:spTgt spid="46431"/>
                                        </p:tgtEl>
                                        <p:attrNameLst>
                                          <p:attrName>style.visibility</p:attrName>
                                        </p:attrNameLst>
                                      </p:cBhvr>
                                      <p:to>
                                        <p:strVal val="visible"/>
                                      </p:to>
                                    </p:set>
                                    <p:animEffect transition="in" filter="dissolve">
                                      <p:cBhvr>
                                        <p:cTn id="75" dur="500"/>
                                        <p:tgtEl>
                                          <p:spTgt spid="46431"/>
                                        </p:tgtEl>
                                      </p:cBhvr>
                                    </p:animEffect>
                                  </p:childTnLst>
                                </p:cTn>
                              </p:par>
                              <p:par>
                                <p:cTn id="76" presetID="9" presetClass="entr" presetSubtype="0" fill="hold" nodeType="withEffect">
                                  <p:stCondLst>
                                    <p:cond delay="0"/>
                                  </p:stCondLst>
                                  <p:childTnLst>
                                    <p:set>
                                      <p:cBhvr>
                                        <p:cTn id="77" dur="1" fill="hold">
                                          <p:stCondLst>
                                            <p:cond delay="0"/>
                                          </p:stCondLst>
                                        </p:cTn>
                                        <p:tgtEl>
                                          <p:spTgt spid="46432"/>
                                        </p:tgtEl>
                                        <p:attrNameLst>
                                          <p:attrName>style.visibility</p:attrName>
                                        </p:attrNameLst>
                                      </p:cBhvr>
                                      <p:to>
                                        <p:strVal val="visible"/>
                                      </p:to>
                                    </p:set>
                                    <p:animEffect transition="in" filter="dissolve">
                                      <p:cBhvr>
                                        <p:cTn id="78" dur="500"/>
                                        <p:tgtEl>
                                          <p:spTgt spid="46432"/>
                                        </p:tgtEl>
                                      </p:cBhvr>
                                    </p:animEffect>
                                  </p:childTnLst>
                                </p:cTn>
                              </p:par>
                              <p:par>
                                <p:cTn id="79" presetID="9" presetClass="entr" presetSubtype="0" fill="hold" nodeType="withEffect">
                                  <p:stCondLst>
                                    <p:cond delay="0"/>
                                  </p:stCondLst>
                                  <p:childTnLst>
                                    <p:set>
                                      <p:cBhvr>
                                        <p:cTn id="80" dur="1" fill="hold">
                                          <p:stCondLst>
                                            <p:cond delay="0"/>
                                          </p:stCondLst>
                                        </p:cTn>
                                        <p:tgtEl>
                                          <p:spTgt spid="46433"/>
                                        </p:tgtEl>
                                        <p:attrNameLst>
                                          <p:attrName>style.visibility</p:attrName>
                                        </p:attrNameLst>
                                      </p:cBhvr>
                                      <p:to>
                                        <p:strVal val="visible"/>
                                      </p:to>
                                    </p:set>
                                    <p:animEffect transition="in" filter="dissolve">
                                      <p:cBhvr>
                                        <p:cTn id="81" dur="500"/>
                                        <p:tgtEl>
                                          <p:spTgt spid="46433"/>
                                        </p:tgtEl>
                                      </p:cBhvr>
                                    </p:animEffect>
                                  </p:childTnLst>
                                </p:cTn>
                              </p:par>
                              <p:par>
                                <p:cTn id="82" presetID="9" presetClass="entr" presetSubtype="0" fill="hold" nodeType="withEffect">
                                  <p:stCondLst>
                                    <p:cond delay="0"/>
                                  </p:stCondLst>
                                  <p:childTnLst>
                                    <p:set>
                                      <p:cBhvr>
                                        <p:cTn id="83" dur="1" fill="hold">
                                          <p:stCondLst>
                                            <p:cond delay="0"/>
                                          </p:stCondLst>
                                        </p:cTn>
                                        <p:tgtEl>
                                          <p:spTgt spid="46436"/>
                                        </p:tgtEl>
                                        <p:attrNameLst>
                                          <p:attrName>style.visibility</p:attrName>
                                        </p:attrNameLst>
                                      </p:cBhvr>
                                      <p:to>
                                        <p:strVal val="visible"/>
                                      </p:to>
                                    </p:set>
                                    <p:animEffect transition="in" filter="dissolve">
                                      <p:cBhvr>
                                        <p:cTn id="84" dur="500"/>
                                        <p:tgtEl>
                                          <p:spTgt spid="46436"/>
                                        </p:tgtEl>
                                      </p:cBhvr>
                                    </p:animEffect>
                                  </p:childTnLst>
                                </p:cTn>
                              </p:par>
                              <p:par>
                                <p:cTn id="85" presetID="9" presetClass="entr" presetSubtype="0" fill="hold" nodeType="withEffect">
                                  <p:stCondLst>
                                    <p:cond delay="0"/>
                                  </p:stCondLst>
                                  <p:childTnLst>
                                    <p:set>
                                      <p:cBhvr>
                                        <p:cTn id="86" dur="1" fill="hold">
                                          <p:stCondLst>
                                            <p:cond delay="0"/>
                                          </p:stCondLst>
                                        </p:cTn>
                                        <p:tgtEl>
                                          <p:spTgt spid="46437"/>
                                        </p:tgtEl>
                                        <p:attrNameLst>
                                          <p:attrName>style.visibility</p:attrName>
                                        </p:attrNameLst>
                                      </p:cBhvr>
                                      <p:to>
                                        <p:strVal val="visible"/>
                                      </p:to>
                                    </p:set>
                                    <p:animEffect transition="in" filter="dissolve">
                                      <p:cBhvr>
                                        <p:cTn id="87" dur="500"/>
                                        <p:tgtEl>
                                          <p:spTgt spid="4643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6460"/>
                                        </p:tgtEl>
                                        <p:attrNameLst>
                                          <p:attrName>style.visibility</p:attrName>
                                        </p:attrNameLst>
                                      </p:cBhvr>
                                      <p:to>
                                        <p:strVal val="visible"/>
                                      </p:to>
                                    </p:set>
                                    <p:animEffect transition="in" filter="dissolve">
                                      <p:cBhvr>
                                        <p:cTn id="92" dur="500"/>
                                        <p:tgtEl>
                                          <p:spTgt spid="46460"/>
                                        </p:tgtEl>
                                      </p:cBhvr>
                                    </p:animEffect>
                                  </p:childTnLst>
                                </p:cTn>
                              </p:par>
                              <p:par>
                                <p:cTn id="93" presetID="9" presetClass="entr" presetSubtype="0" fill="hold" nodeType="withEffect">
                                  <p:stCondLst>
                                    <p:cond delay="0"/>
                                  </p:stCondLst>
                                  <p:childTnLst>
                                    <p:set>
                                      <p:cBhvr>
                                        <p:cTn id="94" dur="1" fill="hold">
                                          <p:stCondLst>
                                            <p:cond delay="0"/>
                                          </p:stCondLst>
                                        </p:cTn>
                                        <p:tgtEl>
                                          <p:spTgt spid="46435"/>
                                        </p:tgtEl>
                                        <p:attrNameLst>
                                          <p:attrName>style.visibility</p:attrName>
                                        </p:attrNameLst>
                                      </p:cBhvr>
                                      <p:to>
                                        <p:strVal val="visible"/>
                                      </p:to>
                                    </p:set>
                                    <p:animEffect transition="in" filter="dissolve">
                                      <p:cBhvr>
                                        <p:cTn id="95" dur="500"/>
                                        <p:tgtEl>
                                          <p:spTgt spid="4643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46434"/>
                                        </p:tgtEl>
                                        <p:attrNameLst>
                                          <p:attrName>style.visibility</p:attrName>
                                        </p:attrNameLst>
                                      </p:cBhvr>
                                      <p:to>
                                        <p:strVal val="visible"/>
                                      </p:to>
                                    </p:set>
                                    <p:animEffect transition="in" filter="dissolve">
                                      <p:cBhvr>
                                        <p:cTn id="100" dur="500"/>
                                        <p:tgtEl>
                                          <p:spTgt spid="46434"/>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6452"/>
                                        </p:tgtEl>
                                        <p:attrNameLst>
                                          <p:attrName>style.visibility</p:attrName>
                                        </p:attrNameLst>
                                      </p:cBhvr>
                                      <p:to>
                                        <p:strVal val="visible"/>
                                      </p:to>
                                    </p:set>
                                    <p:animEffect transition="in" filter="dissolve">
                                      <p:cBhvr>
                                        <p:cTn id="103" dur="500"/>
                                        <p:tgtEl>
                                          <p:spTgt spid="4645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46461"/>
                                        </p:tgtEl>
                                        <p:attrNameLst>
                                          <p:attrName>style.visibility</p:attrName>
                                        </p:attrNameLst>
                                      </p:cBhvr>
                                      <p:to>
                                        <p:strVal val="visible"/>
                                      </p:to>
                                    </p:set>
                                    <p:animEffect transition="in" filter="dissolve">
                                      <p:cBhvr>
                                        <p:cTn id="108" dur="500"/>
                                        <p:tgtEl>
                                          <p:spTgt spid="46461"/>
                                        </p:tgtEl>
                                      </p:cBhvr>
                                    </p:animEffect>
                                  </p:childTnLst>
                                </p:cTn>
                              </p:par>
                              <p:par>
                                <p:cTn id="109" presetID="9" presetClass="entr" presetSubtype="0" fill="hold" nodeType="withEffect">
                                  <p:stCondLst>
                                    <p:cond delay="0"/>
                                  </p:stCondLst>
                                  <p:childTnLst>
                                    <p:set>
                                      <p:cBhvr>
                                        <p:cTn id="110" dur="1" fill="hold">
                                          <p:stCondLst>
                                            <p:cond delay="0"/>
                                          </p:stCondLst>
                                        </p:cTn>
                                        <p:tgtEl>
                                          <p:spTgt spid="46453"/>
                                        </p:tgtEl>
                                        <p:attrNameLst>
                                          <p:attrName>style.visibility</p:attrName>
                                        </p:attrNameLst>
                                      </p:cBhvr>
                                      <p:to>
                                        <p:strVal val="visible"/>
                                      </p:to>
                                    </p:set>
                                    <p:animEffect transition="in" filter="dissolve">
                                      <p:cBhvr>
                                        <p:cTn id="111" dur="500"/>
                                        <p:tgtEl>
                                          <p:spTgt spid="4645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6457"/>
                                        </p:tgtEl>
                                        <p:attrNameLst>
                                          <p:attrName>style.visibility</p:attrName>
                                        </p:attrNameLst>
                                      </p:cBhvr>
                                      <p:to>
                                        <p:strVal val="visible"/>
                                      </p:to>
                                    </p:set>
                                    <p:animEffect transition="in" filter="dissolve">
                                      <p:cBhvr>
                                        <p:cTn id="116" dur="500"/>
                                        <p:tgtEl>
                                          <p:spTgt spid="46457"/>
                                        </p:tgtEl>
                                      </p:cBhvr>
                                    </p:animEffect>
                                  </p:childTnLst>
                                </p:cTn>
                              </p:par>
                              <p:par>
                                <p:cTn id="117" presetID="9" presetClass="entr" presetSubtype="0" fill="hold" nodeType="withEffect">
                                  <p:stCondLst>
                                    <p:cond delay="0"/>
                                  </p:stCondLst>
                                  <p:childTnLst>
                                    <p:set>
                                      <p:cBhvr>
                                        <p:cTn id="118" dur="1" fill="hold">
                                          <p:stCondLst>
                                            <p:cond delay="0"/>
                                          </p:stCondLst>
                                        </p:cTn>
                                        <p:tgtEl>
                                          <p:spTgt spid="46456"/>
                                        </p:tgtEl>
                                        <p:attrNameLst>
                                          <p:attrName>style.visibility</p:attrName>
                                        </p:attrNameLst>
                                      </p:cBhvr>
                                      <p:to>
                                        <p:strVal val="visible"/>
                                      </p:to>
                                    </p:set>
                                    <p:animEffect transition="in" filter="dissolve">
                                      <p:cBhvr>
                                        <p:cTn id="119" dur="500"/>
                                        <p:tgtEl>
                                          <p:spTgt spid="4645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6462"/>
                                        </p:tgtEl>
                                        <p:attrNameLst>
                                          <p:attrName>style.visibility</p:attrName>
                                        </p:attrNameLst>
                                      </p:cBhvr>
                                      <p:to>
                                        <p:strVal val="visible"/>
                                      </p:to>
                                    </p:set>
                                    <p:animEffect transition="in" filter="dissolve">
                                      <p:cBhvr>
                                        <p:cTn id="124" dur="500"/>
                                        <p:tgtEl>
                                          <p:spTgt spid="46462"/>
                                        </p:tgtEl>
                                      </p:cBhvr>
                                    </p:animEffect>
                                  </p:childTnLst>
                                </p:cTn>
                              </p:par>
                              <p:par>
                                <p:cTn id="125" presetID="9" presetClass="entr" presetSubtype="0" fill="hold" nodeType="withEffect">
                                  <p:stCondLst>
                                    <p:cond delay="0"/>
                                  </p:stCondLst>
                                  <p:childTnLst>
                                    <p:set>
                                      <p:cBhvr>
                                        <p:cTn id="126" dur="1" fill="hold">
                                          <p:stCondLst>
                                            <p:cond delay="0"/>
                                          </p:stCondLst>
                                        </p:cTn>
                                        <p:tgtEl>
                                          <p:spTgt spid="46454"/>
                                        </p:tgtEl>
                                        <p:attrNameLst>
                                          <p:attrName>style.visibility</p:attrName>
                                        </p:attrNameLst>
                                      </p:cBhvr>
                                      <p:to>
                                        <p:strVal val="visible"/>
                                      </p:to>
                                    </p:set>
                                    <p:animEffect transition="in" filter="dissolve">
                                      <p:cBhvr>
                                        <p:cTn id="127" dur="500"/>
                                        <p:tgtEl>
                                          <p:spTgt spid="4645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6459"/>
                                        </p:tgtEl>
                                        <p:attrNameLst>
                                          <p:attrName>style.visibility</p:attrName>
                                        </p:attrNameLst>
                                      </p:cBhvr>
                                      <p:to>
                                        <p:strVal val="visible"/>
                                      </p:to>
                                    </p:set>
                                    <p:animEffect transition="in" filter="dissolve">
                                      <p:cBhvr>
                                        <p:cTn id="132" dur="500"/>
                                        <p:tgtEl>
                                          <p:spTgt spid="46459"/>
                                        </p:tgtEl>
                                      </p:cBhvr>
                                    </p:animEffect>
                                  </p:childTnLst>
                                </p:cTn>
                              </p:par>
                              <p:par>
                                <p:cTn id="133" presetID="9" presetClass="entr" presetSubtype="0" fill="hold" nodeType="withEffect">
                                  <p:stCondLst>
                                    <p:cond delay="0"/>
                                  </p:stCondLst>
                                  <p:childTnLst>
                                    <p:set>
                                      <p:cBhvr>
                                        <p:cTn id="134" dur="1" fill="hold">
                                          <p:stCondLst>
                                            <p:cond delay="0"/>
                                          </p:stCondLst>
                                        </p:cTn>
                                        <p:tgtEl>
                                          <p:spTgt spid="46458"/>
                                        </p:tgtEl>
                                        <p:attrNameLst>
                                          <p:attrName>style.visibility</p:attrName>
                                        </p:attrNameLst>
                                      </p:cBhvr>
                                      <p:to>
                                        <p:strVal val="visible"/>
                                      </p:to>
                                    </p:set>
                                    <p:animEffect transition="in" filter="dissolve">
                                      <p:cBhvr>
                                        <p:cTn id="135" dur="500"/>
                                        <p:tgtEl>
                                          <p:spTgt spid="46458"/>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46463"/>
                                        </p:tgtEl>
                                        <p:attrNameLst>
                                          <p:attrName>style.visibility</p:attrName>
                                        </p:attrNameLst>
                                      </p:cBhvr>
                                      <p:to>
                                        <p:strVal val="visible"/>
                                      </p:to>
                                    </p:set>
                                    <p:animEffect transition="in" filter="dissolve">
                                      <p:cBhvr>
                                        <p:cTn id="140" dur="500"/>
                                        <p:tgtEl>
                                          <p:spTgt spid="46463"/>
                                        </p:tgtEl>
                                      </p:cBhvr>
                                    </p:animEffect>
                                  </p:childTnLst>
                                </p:cTn>
                              </p:par>
                              <p:par>
                                <p:cTn id="141" presetID="9" presetClass="entr" presetSubtype="0" fill="hold" nodeType="withEffect">
                                  <p:stCondLst>
                                    <p:cond delay="0"/>
                                  </p:stCondLst>
                                  <p:childTnLst>
                                    <p:set>
                                      <p:cBhvr>
                                        <p:cTn id="142" dur="1" fill="hold">
                                          <p:stCondLst>
                                            <p:cond delay="0"/>
                                          </p:stCondLst>
                                        </p:cTn>
                                        <p:tgtEl>
                                          <p:spTgt spid="46455"/>
                                        </p:tgtEl>
                                        <p:attrNameLst>
                                          <p:attrName>style.visibility</p:attrName>
                                        </p:attrNameLst>
                                      </p:cBhvr>
                                      <p:to>
                                        <p:strVal val="visible"/>
                                      </p:to>
                                    </p:set>
                                    <p:animEffect transition="in" filter="dissolve">
                                      <p:cBhvr>
                                        <p:cTn id="143" dur="500"/>
                                        <p:tgtEl>
                                          <p:spTgt spid="4645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9" presetClass="entr" presetSubtype="0" fill="hold" nodeType="clickEffect">
                                  <p:stCondLst>
                                    <p:cond delay="0"/>
                                  </p:stCondLst>
                                  <p:childTnLst>
                                    <p:set>
                                      <p:cBhvr>
                                        <p:cTn id="147" dur="1" fill="hold">
                                          <p:stCondLst>
                                            <p:cond delay="0"/>
                                          </p:stCondLst>
                                        </p:cTn>
                                        <p:tgtEl>
                                          <p:spTgt spid="46424"/>
                                        </p:tgtEl>
                                        <p:attrNameLst>
                                          <p:attrName>style.visibility</p:attrName>
                                        </p:attrNameLst>
                                      </p:cBhvr>
                                      <p:to>
                                        <p:strVal val="visible"/>
                                      </p:to>
                                    </p:set>
                                    <p:animEffect transition="in" filter="dissolve">
                                      <p:cBhvr>
                                        <p:cTn id="148" dur="500"/>
                                        <p:tgtEl>
                                          <p:spTgt spid="4642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2" presetClass="entr" presetSubtype="4" fill="hold" grpId="0" nodeType="clickEffect">
                                  <p:stCondLst>
                                    <p:cond delay="0"/>
                                  </p:stCondLst>
                                  <p:childTnLst>
                                    <p:set>
                                      <p:cBhvr>
                                        <p:cTn id="152" dur="1" fill="hold">
                                          <p:stCondLst>
                                            <p:cond delay="0"/>
                                          </p:stCondLst>
                                        </p:cTn>
                                        <p:tgtEl>
                                          <p:spTgt spid="46229"/>
                                        </p:tgtEl>
                                        <p:attrNameLst>
                                          <p:attrName>style.visibility</p:attrName>
                                        </p:attrNameLst>
                                      </p:cBhvr>
                                      <p:to>
                                        <p:strVal val="visible"/>
                                      </p:to>
                                    </p:set>
                                    <p:animEffect transition="in" filter="slide(fromBottom)">
                                      <p:cBhvr>
                                        <p:cTn id="153" dur="500"/>
                                        <p:tgtEl>
                                          <p:spTgt spid="46229"/>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9" presetClass="exit" presetSubtype="0" fill="hold" nodeType="clickEffect">
                                  <p:stCondLst>
                                    <p:cond delay="0"/>
                                  </p:stCondLst>
                                  <p:childTnLst>
                                    <p:animEffect transition="out" filter="dissolve">
                                      <p:cBhvr>
                                        <p:cTn id="157" dur="500"/>
                                        <p:tgtEl>
                                          <p:spTgt spid="46424"/>
                                        </p:tgtEl>
                                      </p:cBhvr>
                                    </p:animEffect>
                                    <p:set>
                                      <p:cBhvr>
                                        <p:cTn id="158" dur="1" fill="hold">
                                          <p:stCondLst>
                                            <p:cond delay="499"/>
                                          </p:stCondLst>
                                        </p:cTn>
                                        <p:tgtEl>
                                          <p:spTgt spid="46424"/>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7" presetClass="emph" presetSubtype="2" fill="hold" nodeType="clickEffect">
                                  <p:stCondLst>
                                    <p:cond delay="0"/>
                                  </p:stCondLst>
                                  <p:childTnLst>
                                    <p:animClr clrSpc="rgb" dir="cw">
                                      <p:cBhvr>
                                        <p:cTn id="162" dur="500" fill="hold"/>
                                        <p:tgtEl>
                                          <p:spTgt spid="46427"/>
                                        </p:tgtEl>
                                        <p:attrNameLst>
                                          <p:attrName>stroke.color</p:attrName>
                                        </p:attrNameLst>
                                      </p:cBhvr>
                                      <p:to>
                                        <a:srgbClr val="0000FF"/>
                                      </p:to>
                                    </p:animClr>
                                    <p:set>
                                      <p:cBhvr>
                                        <p:cTn id="163" dur="500" fill="hold"/>
                                        <p:tgtEl>
                                          <p:spTgt spid="46427"/>
                                        </p:tgtEl>
                                        <p:attrNameLst>
                                          <p:attrName>stroke.on</p:attrName>
                                        </p:attrNameLst>
                                      </p:cBhvr>
                                      <p:to>
                                        <p:strVal val="true"/>
                                      </p:to>
                                    </p:set>
                                  </p:childTnLst>
                                </p:cTn>
                              </p:par>
                            </p:childTnLst>
                          </p:cTn>
                        </p:par>
                        <p:par>
                          <p:cTn id="164" fill="hold" nodeType="afterGroup">
                            <p:stCondLst>
                              <p:cond delay="500"/>
                            </p:stCondLst>
                            <p:childTnLst>
                              <p:par>
                                <p:cTn id="165" presetID="9" presetClass="entr" presetSubtype="0" fill="hold" grpId="0" nodeType="afterEffect">
                                  <p:stCondLst>
                                    <p:cond delay="0"/>
                                  </p:stCondLst>
                                  <p:childTnLst>
                                    <p:set>
                                      <p:cBhvr>
                                        <p:cTn id="166" dur="1" fill="hold">
                                          <p:stCondLst>
                                            <p:cond delay="0"/>
                                          </p:stCondLst>
                                        </p:cTn>
                                        <p:tgtEl>
                                          <p:spTgt spid="46464"/>
                                        </p:tgtEl>
                                        <p:attrNameLst>
                                          <p:attrName>style.visibility</p:attrName>
                                        </p:attrNameLst>
                                      </p:cBhvr>
                                      <p:to>
                                        <p:strVal val="visible"/>
                                      </p:to>
                                    </p:set>
                                    <p:animEffect transition="in" filter="dissolve">
                                      <p:cBhvr>
                                        <p:cTn id="167" dur="500"/>
                                        <p:tgtEl>
                                          <p:spTgt spid="46464"/>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7" presetClass="emph" presetSubtype="2" fill="hold" nodeType="clickEffect">
                                  <p:stCondLst>
                                    <p:cond delay="0"/>
                                  </p:stCondLst>
                                  <p:childTnLst>
                                    <p:animClr clrSpc="rgb" dir="cw">
                                      <p:cBhvr>
                                        <p:cTn id="171" dur="500" fill="hold"/>
                                        <p:tgtEl>
                                          <p:spTgt spid="46460"/>
                                        </p:tgtEl>
                                        <p:attrNameLst>
                                          <p:attrName>stroke.color</p:attrName>
                                        </p:attrNameLst>
                                      </p:cBhvr>
                                      <p:to>
                                        <a:srgbClr val="0000FF"/>
                                      </p:to>
                                    </p:animClr>
                                    <p:set>
                                      <p:cBhvr>
                                        <p:cTn id="172" dur="500" fill="hold"/>
                                        <p:tgtEl>
                                          <p:spTgt spid="46460"/>
                                        </p:tgtEl>
                                        <p:attrNameLst>
                                          <p:attrName>stroke.on</p:attrName>
                                        </p:attrNameLst>
                                      </p:cBhvr>
                                      <p:to>
                                        <p:strVal val="true"/>
                                      </p:to>
                                    </p:set>
                                  </p:childTnLst>
                                </p:cTn>
                              </p:par>
                            </p:childTnLst>
                          </p:cTn>
                        </p:par>
                        <p:par>
                          <p:cTn id="173" fill="hold" nodeType="afterGroup">
                            <p:stCondLst>
                              <p:cond delay="500"/>
                            </p:stCondLst>
                            <p:childTnLst>
                              <p:par>
                                <p:cTn id="174" presetID="9" presetClass="entr" presetSubtype="0" fill="hold" grpId="0" nodeType="afterEffect">
                                  <p:stCondLst>
                                    <p:cond delay="0"/>
                                  </p:stCondLst>
                                  <p:childTnLst>
                                    <p:set>
                                      <p:cBhvr>
                                        <p:cTn id="175" dur="1" fill="hold">
                                          <p:stCondLst>
                                            <p:cond delay="0"/>
                                          </p:stCondLst>
                                        </p:cTn>
                                        <p:tgtEl>
                                          <p:spTgt spid="46465"/>
                                        </p:tgtEl>
                                        <p:attrNameLst>
                                          <p:attrName>style.visibility</p:attrName>
                                        </p:attrNameLst>
                                      </p:cBhvr>
                                      <p:to>
                                        <p:strVal val="visible"/>
                                      </p:to>
                                    </p:set>
                                    <p:animEffect transition="in" filter="dissolve">
                                      <p:cBhvr>
                                        <p:cTn id="176" dur="500"/>
                                        <p:tgtEl>
                                          <p:spTgt spid="4646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7" presetClass="emph" presetSubtype="2" fill="hold" nodeType="clickEffect">
                                  <p:stCondLst>
                                    <p:cond delay="0"/>
                                  </p:stCondLst>
                                  <p:childTnLst>
                                    <p:animClr clrSpc="rgb" dir="cw">
                                      <p:cBhvr>
                                        <p:cTn id="180" dur="500" fill="hold"/>
                                        <p:tgtEl>
                                          <p:spTgt spid="46441"/>
                                        </p:tgtEl>
                                        <p:attrNameLst>
                                          <p:attrName>stroke.color</p:attrName>
                                        </p:attrNameLst>
                                      </p:cBhvr>
                                      <p:to>
                                        <a:srgbClr val="0000FF"/>
                                      </p:to>
                                    </p:animClr>
                                    <p:set>
                                      <p:cBhvr>
                                        <p:cTn id="181" dur="500" fill="hold"/>
                                        <p:tgtEl>
                                          <p:spTgt spid="46441"/>
                                        </p:tgtEl>
                                        <p:attrNameLst>
                                          <p:attrName>stroke.on</p:attrName>
                                        </p:attrNameLst>
                                      </p:cBhvr>
                                      <p:to>
                                        <p:strVal val="true"/>
                                      </p:to>
                                    </p:set>
                                  </p:childTnLst>
                                </p:cTn>
                              </p:par>
                              <p:par>
                                <p:cTn id="182" presetID="7" presetClass="emph" presetSubtype="2" fill="hold" nodeType="withEffect">
                                  <p:stCondLst>
                                    <p:cond delay="0"/>
                                  </p:stCondLst>
                                  <p:childTnLst>
                                    <p:animClr clrSpc="rgb" dir="cw">
                                      <p:cBhvr>
                                        <p:cTn id="183" dur="500" fill="hold"/>
                                        <p:tgtEl>
                                          <p:spTgt spid="46452"/>
                                        </p:tgtEl>
                                        <p:attrNameLst>
                                          <p:attrName>stroke.color</p:attrName>
                                        </p:attrNameLst>
                                      </p:cBhvr>
                                      <p:to>
                                        <a:srgbClr val="0000FF"/>
                                      </p:to>
                                    </p:animClr>
                                    <p:set>
                                      <p:cBhvr>
                                        <p:cTn id="184" dur="500" fill="hold"/>
                                        <p:tgtEl>
                                          <p:spTgt spid="46452"/>
                                        </p:tgtEl>
                                        <p:attrNameLst>
                                          <p:attrName>stroke.on</p:attrName>
                                        </p:attrNameLst>
                                      </p:cBhvr>
                                      <p:to>
                                        <p:strVal val="true"/>
                                      </p:to>
                                    </p:set>
                                  </p:childTnLst>
                                </p:cTn>
                              </p:par>
                            </p:childTnLst>
                          </p:cTn>
                        </p:par>
                        <p:par>
                          <p:cTn id="185" fill="hold" nodeType="afterGroup">
                            <p:stCondLst>
                              <p:cond delay="500"/>
                            </p:stCondLst>
                            <p:childTnLst>
                              <p:par>
                                <p:cTn id="186" presetID="9" presetClass="entr" presetSubtype="0" fill="hold" grpId="0" nodeType="afterEffect">
                                  <p:stCondLst>
                                    <p:cond delay="0"/>
                                  </p:stCondLst>
                                  <p:childTnLst>
                                    <p:set>
                                      <p:cBhvr>
                                        <p:cTn id="187" dur="1" fill="hold">
                                          <p:stCondLst>
                                            <p:cond delay="0"/>
                                          </p:stCondLst>
                                        </p:cTn>
                                        <p:tgtEl>
                                          <p:spTgt spid="46466"/>
                                        </p:tgtEl>
                                        <p:attrNameLst>
                                          <p:attrName>style.visibility</p:attrName>
                                        </p:attrNameLst>
                                      </p:cBhvr>
                                      <p:to>
                                        <p:strVal val="visible"/>
                                      </p:to>
                                    </p:set>
                                    <p:animEffect transition="in" filter="dissolve">
                                      <p:cBhvr>
                                        <p:cTn id="188" dur="500"/>
                                        <p:tgtEl>
                                          <p:spTgt spid="46466"/>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7" presetClass="emph" presetSubtype="2" fill="hold" nodeType="clickEffect">
                                  <p:stCondLst>
                                    <p:cond delay="0"/>
                                  </p:stCondLst>
                                  <p:childTnLst>
                                    <p:animClr clrSpc="rgb" dir="cw">
                                      <p:cBhvr>
                                        <p:cTn id="192" dur="500" fill="hold"/>
                                        <p:tgtEl>
                                          <p:spTgt spid="46461"/>
                                        </p:tgtEl>
                                        <p:attrNameLst>
                                          <p:attrName>stroke.color</p:attrName>
                                        </p:attrNameLst>
                                      </p:cBhvr>
                                      <p:to>
                                        <a:srgbClr val="0000FF"/>
                                      </p:to>
                                    </p:animClr>
                                    <p:set>
                                      <p:cBhvr>
                                        <p:cTn id="193" dur="500" fill="hold"/>
                                        <p:tgtEl>
                                          <p:spTgt spid="46461"/>
                                        </p:tgtEl>
                                        <p:attrNameLst>
                                          <p:attrName>stroke.on</p:attrName>
                                        </p:attrNameLst>
                                      </p:cBhvr>
                                      <p:to>
                                        <p:strVal val="true"/>
                                      </p:to>
                                    </p:set>
                                  </p:childTnLst>
                                </p:cTn>
                              </p:par>
                            </p:childTnLst>
                          </p:cTn>
                        </p:par>
                        <p:par>
                          <p:cTn id="194" fill="hold" nodeType="afterGroup">
                            <p:stCondLst>
                              <p:cond delay="500"/>
                            </p:stCondLst>
                            <p:childTnLst>
                              <p:par>
                                <p:cTn id="195" presetID="9" presetClass="entr" presetSubtype="0" fill="hold" grpId="0" nodeType="afterEffect">
                                  <p:stCondLst>
                                    <p:cond delay="0"/>
                                  </p:stCondLst>
                                  <p:childTnLst>
                                    <p:set>
                                      <p:cBhvr>
                                        <p:cTn id="196" dur="1" fill="hold">
                                          <p:stCondLst>
                                            <p:cond delay="0"/>
                                          </p:stCondLst>
                                        </p:cTn>
                                        <p:tgtEl>
                                          <p:spTgt spid="46467"/>
                                        </p:tgtEl>
                                        <p:attrNameLst>
                                          <p:attrName>style.visibility</p:attrName>
                                        </p:attrNameLst>
                                      </p:cBhvr>
                                      <p:to>
                                        <p:strVal val="visible"/>
                                      </p:to>
                                    </p:set>
                                    <p:animEffect transition="in" filter="dissolve">
                                      <p:cBhvr>
                                        <p:cTn id="197" dur="500"/>
                                        <p:tgtEl>
                                          <p:spTgt spid="46467"/>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7" presetClass="emph" presetSubtype="2" fill="hold" nodeType="clickEffect">
                                  <p:stCondLst>
                                    <p:cond delay="0"/>
                                  </p:stCondLst>
                                  <p:childTnLst>
                                    <p:animClr clrSpc="rgb" dir="cw">
                                      <p:cBhvr>
                                        <p:cTn id="201" dur="500" fill="hold"/>
                                        <p:tgtEl>
                                          <p:spTgt spid="46445"/>
                                        </p:tgtEl>
                                        <p:attrNameLst>
                                          <p:attrName>stroke.color</p:attrName>
                                        </p:attrNameLst>
                                      </p:cBhvr>
                                      <p:to>
                                        <a:srgbClr val="0000FF"/>
                                      </p:to>
                                    </p:animClr>
                                    <p:set>
                                      <p:cBhvr>
                                        <p:cTn id="202" dur="500" fill="hold"/>
                                        <p:tgtEl>
                                          <p:spTgt spid="46445"/>
                                        </p:tgtEl>
                                        <p:attrNameLst>
                                          <p:attrName>stroke.on</p:attrName>
                                        </p:attrNameLst>
                                      </p:cBhvr>
                                      <p:to>
                                        <p:strVal val="true"/>
                                      </p:to>
                                    </p:set>
                                  </p:childTnLst>
                                </p:cTn>
                              </p:par>
                              <p:par>
                                <p:cTn id="203" presetID="7" presetClass="emph" presetSubtype="2" fill="hold" nodeType="withEffect">
                                  <p:stCondLst>
                                    <p:cond delay="0"/>
                                  </p:stCondLst>
                                  <p:childTnLst>
                                    <p:animClr clrSpc="rgb" dir="cw">
                                      <p:cBhvr>
                                        <p:cTn id="204" dur="500" fill="hold"/>
                                        <p:tgtEl>
                                          <p:spTgt spid="46457"/>
                                        </p:tgtEl>
                                        <p:attrNameLst>
                                          <p:attrName>stroke.color</p:attrName>
                                        </p:attrNameLst>
                                      </p:cBhvr>
                                      <p:to>
                                        <a:srgbClr val="0000FF"/>
                                      </p:to>
                                    </p:animClr>
                                    <p:set>
                                      <p:cBhvr>
                                        <p:cTn id="205" dur="500" fill="hold"/>
                                        <p:tgtEl>
                                          <p:spTgt spid="46457"/>
                                        </p:tgtEl>
                                        <p:attrNameLst>
                                          <p:attrName>stroke.on</p:attrName>
                                        </p:attrNameLst>
                                      </p:cBhvr>
                                      <p:to>
                                        <p:strVal val="true"/>
                                      </p:to>
                                    </p:set>
                                  </p:childTnLst>
                                </p:cTn>
                              </p:par>
                            </p:childTnLst>
                          </p:cTn>
                        </p:par>
                        <p:par>
                          <p:cTn id="206" fill="hold" nodeType="afterGroup">
                            <p:stCondLst>
                              <p:cond delay="500"/>
                            </p:stCondLst>
                            <p:childTnLst>
                              <p:par>
                                <p:cTn id="207" presetID="9" presetClass="entr" presetSubtype="0" fill="hold" grpId="0" nodeType="afterEffect">
                                  <p:stCondLst>
                                    <p:cond delay="0"/>
                                  </p:stCondLst>
                                  <p:childTnLst>
                                    <p:set>
                                      <p:cBhvr>
                                        <p:cTn id="208" dur="1" fill="hold">
                                          <p:stCondLst>
                                            <p:cond delay="0"/>
                                          </p:stCondLst>
                                        </p:cTn>
                                        <p:tgtEl>
                                          <p:spTgt spid="46468"/>
                                        </p:tgtEl>
                                        <p:attrNameLst>
                                          <p:attrName>style.visibility</p:attrName>
                                        </p:attrNameLst>
                                      </p:cBhvr>
                                      <p:to>
                                        <p:strVal val="visible"/>
                                      </p:to>
                                    </p:set>
                                    <p:animEffect transition="in" filter="dissolve">
                                      <p:cBhvr>
                                        <p:cTn id="209" dur="500"/>
                                        <p:tgtEl>
                                          <p:spTgt spid="46468"/>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7" presetClass="emph" presetSubtype="2" fill="hold" nodeType="clickEffect">
                                  <p:stCondLst>
                                    <p:cond delay="0"/>
                                  </p:stCondLst>
                                  <p:childTnLst>
                                    <p:animClr clrSpc="rgb" dir="cw">
                                      <p:cBhvr>
                                        <p:cTn id="213" dur="500" fill="hold"/>
                                        <p:tgtEl>
                                          <p:spTgt spid="46462"/>
                                        </p:tgtEl>
                                        <p:attrNameLst>
                                          <p:attrName>stroke.color</p:attrName>
                                        </p:attrNameLst>
                                      </p:cBhvr>
                                      <p:to>
                                        <a:srgbClr val="0000FF"/>
                                      </p:to>
                                    </p:animClr>
                                    <p:set>
                                      <p:cBhvr>
                                        <p:cTn id="214" dur="500" fill="hold"/>
                                        <p:tgtEl>
                                          <p:spTgt spid="46462"/>
                                        </p:tgtEl>
                                        <p:attrNameLst>
                                          <p:attrName>stroke.on</p:attrName>
                                        </p:attrNameLst>
                                      </p:cBhvr>
                                      <p:to>
                                        <p:strVal val="true"/>
                                      </p:to>
                                    </p:set>
                                  </p:childTnLst>
                                </p:cTn>
                              </p:par>
                            </p:childTnLst>
                          </p:cTn>
                        </p:par>
                        <p:par>
                          <p:cTn id="215" fill="hold" nodeType="afterGroup">
                            <p:stCondLst>
                              <p:cond delay="500"/>
                            </p:stCondLst>
                            <p:childTnLst>
                              <p:par>
                                <p:cTn id="216" presetID="9" presetClass="entr" presetSubtype="0" fill="hold" grpId="0" nodeType="afterEffect">
                                  <p:stCondLst>
                                    <p:cond delay="0"/>
                                  </p:stCondLst>
                                  <p:childTnLst>
                                    <p:set>
                                      <p:cBhvr>
                                        <p:cTn id="217" dur="1" fill="hold">
                                          <p:stCondLst>
                                            <p:cond delay="0"/>
                                          </p:stCondLst>
                                        </p:cTn>
                                        <p:tgtEl>
                                          <p:spTgt spid="46469"/>
                                        </p:tgtEl>
                                        <p:attrNameLst>
                                          <p:attrName>style.visibility</p:attrName>
                                        </p:attrNameLst>
                                      </p:cBhvr>
                                      <p:to>
                                        <p:strVal val="visible"/>
                                      </p:to>
                                    </p:set>
                                    <p:animEffect transition="in" filter="dissolve">
                                      <p:cBhvr>
                                        <p:cTn id="218" dur="500"/>
                                        <p:tgtEl>
                                          <p:spTgt spid="46469"/>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7" presetClass="emph" presetSubtype="2" fill="hold" nodeType="clickEffect">
                                  <p:stCondLst>
                                    <p:cond delay="0"/>
                                  </p:stCondLst>
                                  <p:childTnLst>
                                    <p:animClr clrSpc="rgb" dir="cw">
                                      <p:cBhvr>
                                        <p:cTn id="222" dur="500" fill="hold"/>
                                        <p:tgtEl>
                                          <p:spTgt spid="46449"/>
                                        </p:tgtEl>
                                        <p:attrNameLst>
                                          <p:attrName>stroke.color</p:attrName>
                                        </p:attrNameLst>
                                      </p:cBhvr>
                                      <p:to>
                                        <a:srgbClr val="0000FF"/>
                                      </p:to>
                                    </p:animClr>
                                    <p:set>
                                      <p:cBhvr>
                                        <p:cTn id="223" dur="500" fill="hold"/>
                                        <p:tgtEl>
                                          <p:spTgt spid="46449"/>
                                        </p:tgtEl>
                                        <p:attrNameLst>
                                          <p:attrName>stroke.on</p:attrName>
                                        </p:attrNameLst>
                                      </p:cBhvr>
                                      <p:to>
                                        <p:strVal val="true"/>
                                      </p:to>
                                    </p:set>
                                  </p:childTnLst>
                                </p:cTn>
                              </p:par>
                              <p:par>
                                <p:cTn id="224" presetID="7" presetClass="emph" presetSubtype="2" fill="hold" nodeType="withEffect">
                                  <p:stCondLst>
                                    <p:cond delay="0"/>
                                  </p:stCondLst>
                                  <p:childTnLst>
                                    <p:animClr clrSpc="rgb" dir="cw">
                                      <p:cBhvr>
                                        <p:cTn id="225" dur="500" fill="hold"/>
                                        <p:tgtEl>
                                          <p:spTgt spid="46459"/>
                                        </p:tgtEl>
                                        <p:attrNameLst>
                                          <p:attrName>stroke.color</p:attrName>
                                        </p:attrNameLst>
                                      </p:cBhvr>
                                      <p:to>
                                        <a:srgbClr val="0000FF"/>
                                      </p:to>
                                    </p:animClr>
                                    <p:set>
                                      <p:cBhvr>
                                        <p:cTn id="226" dur="500" fill="hold"/>
                                        <p:tgtEl>
                                          <p:spTgt spid="46459"/>
                                        </p:tgtEl>
                                        <p:attrNameLst>
                                          <p:attrName>stroke.on</p:attrName>
                                        </p:attrNameLst>
                                      </p:cBhvr>
                                      <p:to>
                                        <p:strVal val="true"/>
                                      </p:to>
                                    </p:set>
                                  </p:childTnLst>
                                </p:cTn>
                              </p:par>
                            </p:childTnLst>
                          </p:cTn>
                        </p:par>
                        <p:par>
                          <p:cTn id="227" fill="hold" nodeType="afterGroup">
                            <p:stCondLst>
                              <p:cond delay="500"/>
                            </p:stCondLst>
                            <p:childTnLst>
                              <p:par>
                                <p:cTn id="228" presetID="9" presetClass="entr" presetSubtype="0" fill="hold" grpId="0" nodeType="afterEffect">
                                  <p:stCondLst>
                                    <p:cond delay="0"/>
                                  </p:stCondLst>
                                  <p:childTnLst>
                                    <p:set>
                                      <p:cBhvr>
                                        <p:cTn id="229" dur="1" fill="hold">
                                          <p:stCondLst>
                                            <p:cond delay="0"/>
                                          </p:stCondLst>
                                        </p:cTn>
                                        <p:tgtEl>
                                          <p:spTgt spid="46470"/>
                                        </p:tgtEl>
                                        <p:attrNameLst>
                                          <p:attrName>style.visibility</p:attrName>
                                        </p:attrNameLst>
                                      </p:cBhvr>
                                      <p:to>
                                        <p:strVal val="visible"/>
                                      </p:to>
                                    </p:set>
                                    <p:animEffect transition="in" filter="dissolve">
                                      <p:cBhvr>
                                        <p:cTn id="230" dur="500"/>
                                        <p:tgtEl>
                                          <p:spTgt spid="46470"/>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7" presetClass="emph" presetSubtype="2" fill="hold" nodeType="clickEffect">
                                  <p:stCondLst>
                                    <p:cond delay="0"/>
                                  </p:stCondLst>
                                  <p:childTnLst>
                                    <p:animClr clrSpc="rgb" dir="cw">
                                      <p:cBhvr>
                                        <p:cTn id="234" dur="500" fill="hold"/>
                                        <p:tgtEl>
                                          <p:spTgt spid="46463"/>
                                        </p:tgtEl>
                                        <p:attrNameLst>
                                          <p:attrName>stroke.color</p:attrName>
                                        </p:attrNameLst>
                                      </p:cBhvr>
                                      <p:to>
                                        <a:srgbClr val="0000FF"/>
                                      </p:to>
                                    </p:animClr>
                                    <p:set>
                                      <p:cBhvr>
                                        <p:cTn id="235" dur="500" fill="hold"/>
                                        <p:tgtEl>
                                          <p:spTgt spid="46463"/>
                                        </p:tgtEl>
                                        <p:attrNameLst>
                                          <p:attrName>stroke.on</p:attrName>
                                        </p:attrNameLst>
                                      </p:cBhvr>
                                      <p:to>
                                        <p:strVal val="true"/>
                                      </p:to>
                                    </p:set>
                                  </p:childTnLst>
                                </p:cTn>
                              </p:par>
                            </p:childTnLst>
                          </p:cTn>
                        </p:par>
                        <p:par>
                          <p:cTn id="236" fill="hold" nodeType="afterGroup">
                            <p:stCondLst>
                              <p:cond delay="500"/>
                            </p:stCondLst>
                            <p:childTnLst>
                              <p:par>
                                <p:cTn id="237" presetID="9" presetClass="entr" presetSubtype="0" fill="hold" grpId="0" nodeType="afterEffect">
                                  <p:stCondLst>
                                    <p:cond delay="0"/>
                                  </p:stCondLst>
                                  <p:childTnLst>
                                    <p:set>
                                      <p:cBhvr>
                                        <p:cTn id="238" dur="1" fill="hold">
                                          <p:stCondLst>
                                            <p:cond delay="0"/>
                                          </p:stCondLst>
                                        </p:cTn>
                                        <p:tgtEl>
                                          <p:spTgt spid="46471"/>
                                        </p:tgtEl>
                                        <p:attrNameLst>
                                          <p:attrName>style.visibility</p:attrName>
                                        </p:attrNameLst>
                                      </p:cBhvr>
                                      <p:to>
                                        <p:strVal val="visible"/>
                                      </p:to>
                                    </p:set>
                                    <p:animEffect transition="in" filter="dissolve">
                                      <p:cBhvr>
                                        <p:cTn id="239" dur="500"/>
                                        <p:tgtEl>
                                          <p:spTgt spid="46471"/>
                                        </p:tgtEl>
                                      </p:cBhvr>
                                    </p:animEffec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7" presetClass="emph" presetSubtype="2" fill="hold" nodeType="clickEffect">
                                  <p:stCondLst>
                                    <p:cond delay="0"/>
                                  </p:stCondLst>
                                  <p:childTnLst>
                                    <p:animClr clrSpc="rgb" dir="cw">
                                      <p:cBhvr>
                                        <p:cTn id="243" dur="500" fill="hold"/>
                                        <p:tgtEl>
                                          <p:spTgt spid="46460"/>
                                        </p:tgtEl>
                                        <p:attrNameLst>
                                          <p:attrName>stroke.color</p:attrName>
                                        </p:attrNameLst>
                                      </p:cBhvr>
                                      <p:to>
                                        <a:srgbClr val="FF0000"/>
                                      </p:to>
                                    </p:animClr>
                                    <p:set>
                                      <p:cBhvr>
                                        <p:cTn id="244" dur="500" fill="hold"/>
                                        <p:tgtEl>
                                          <p:spTgt spid="46460"/>
                                        </p:tgtEl>
                                        <p:attrNameLst>
                                          <p:attrName>stroke.on</p:attrName>
                                        </p:attrNameLst>
                                      </p:cBhvr>
                                      <p:to>
                                        <p:strVal val="true"/>
                                      </p:to>
                                    </p:set>
                                  </p:childTnLst>
                                </p:cTn>
                              </p:par>
                              <p:par>
                                <p:cTn id="245" presetID="7" presetClass="emph" presetSubtype="2" fill="hold" nodeType="withEffect">
                                  <p:stCondLst>
                                    <p:cond delay="0"/>
                                  </p:stCondLst>
                                  <p:childTnLst>
                                    <p:animClr clrSpc="rgb" dir="cw">
                                      <p:cBhvr>
                                        <p:cTn id="246" dur="500" fill="hold"/>
                                        <p:tgtEl>
                                          <p:spTgt spid="46461"/>
                                        </p:tgtEl>
                                        <p:attrNameLst>
                                          <p:attrName>stroke.color</p:attrName>
                                        </p:attrNameLst>
                                      </p:cBhvr>
                                      <p:to>
                                        <a:srgbClr val="FF0000"/>
                                      </p:to>
                                    </p:animClr>
                                    <p:set>
                                      <p:cBhvr>
                                        <p:cTn id="247" dur="500" fill="hold"/>
                                        <p:tgtEl>
                                          <p:spTgt spid="46461"/>
                                        </p:tgtEl>
                                        <p:attrNameLst>
                                          <p:attrName>stroke.on</p:attrName>
                                        </p:attrNameLst>
                                      </p:cBhvr>
                                      <p:to>
                                        <p:strVal val="true"/>
                                      </p:to>
                                    </p:set>
                                  </p:childTnLst>
                                </p:cTn>
                              </p:par>
                              <p:par>
                                <p:cTn id="248" presetID="7" presetClass="emph" presetSubtype="2" fill="hold" nodeType="withEffect">
                                  <p:stCondLst>
                                    <p:cond delay="0"/>
                                  </p:stCondLst>
                                  <p:childTnLst>
                                    <p:animClr clrSpc="rgb" dir="cw">
                                      <p:cBhvr>
                                        <p:cTn id="249" dur="500" fill="hold"/>
                                        <p:tgtEl>
                                          <p:spTgt spid="46462"/>
                                        </p:tgtEl>
                                        <p:attrNameLst>
                                          <p:attrName>stroke.color</p:attrName>
                                        </p:attrNameLst>
                                      </p:cBhvr>
                                      <p:to>
                                        <a:srgbClr val="FF0000"/>
                                      </p:to>
                                    </p:animClr>
                                    <p:set>
                                      <p:cBhvr>
                                        <p:cTn id="250" dur="500" fill="hold"/>
                                        <p:tgtEl>
                                          <p:spTgt spid="46462"/>
                                        </p:tgtEl>
                                        <p:attrNameLst>
                                          <p:attrName>stroke.on</p:attrName>
                                        </p:attrNameLst>
                                      </p:cBhvr>
                                      <p:to>
                                        <p:strVal val="true"/>
                                      </p:to>
                                    </p:set>
                                  </p:childTnLst>
                                </p:cTn>
                              </p:par>
                              <p:par>
                                <p:cTn id="251" presetID="7" presetClass="emph" presetSubtype="2" fill="hold" nodeType="withEffect">
                                  <p:stCondLst>
                                    <p:cond delay="0"/>
                                  </p:stCondLst>
                                  <p:childTnLst>
                                    <p:animClr clrSpc="rgb" dir="cw">
                                      <p:cBhvr>
                                        <p:cTn id="252" dur="500" fill="hold"/>
                                        <p:tgtEl>
                                          <p:spTgt spid="46463"/>
                                        </p:tgtEl>
                                        <p:attrNameLst>
                                          <p:attrName>stroke.color</p:attrName>
                                        </p:attrNameLst>
                                      </p:cBhvr>
                                      <p:to>
                                        <a:srgbClr val="FF0000"/>
                                      </p:to>
                                    </p:animClr>
                                    <p:set>
                                      <p:cBhvr>
                                        <p:cTn id="253" dur="500" fill="hold"/>
                                        <p:tgtEl>
                                          <p:spTgt spid="464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29" grpId="0" animBg="1"/>
      <p:bldP spid="46425" grpId="0" animBg="1"/>
      <p:bldP spid="46426" grpId="0" animBg="1"/>
      <p:bldP spid="46427" grpId="0" animBg="1"/>
      <p:bldP spid="46438" grpId="0" animBg="1"/>
      <p:bldP spid="46439" grpId="0" animBg="1"/>
      <p:bldP spid="46440" grpId="0" animBg="1"/>
      <p:bldP spid="46441" grpId="0" animBg="1"/>
      <p:bldP spid="46442" grpId="0" animBg="1"/>
      <p:bldP spid="46443" grpId="0" animBg="1"/>
      <p:bldP spid="46444" grpId="0" animBg="1"/>
      <p:bldP spid="46445" grpId="0" animBg="1"/>
      <p:bldP spid="46446" grpId="0" animBg="1"/>
      <p:bldP spid="46447" grpId="0" animBg="1"/>
      <p:bldP spid="46448" grpId="0" animBg="1"/>
      <p:bldP spid="46449" grpId="0" animBg="1"/>
      <p:bldP spid="46450" grpId="0" animBg="1"/>
      <p:bldP spid="46451" grpId="0" animBg="1"/>
      <p:bldP spid="46452" grpId="0" animBg="1"/>
      <p:bldP spid="46457" grpId="0" animBg="1"/>
      <p:bldP spid="46459" grpId="0" animBg="1"/>
      <p:bldP spid="46460" grpId="0" animBg="1"/>
      <p:bldP spid="46461" grpId="0" animBg="1"/>
      <p:bldP spid="46462" grpId="0" animBg="1"/>
      <p:bldP spid="46463" grpId="0" animBg="1"/>
      <p:bldP spid="46464" grpId="0"/>
      <p:bldP spid="46465" grpId="0"/>
      <p:bldP spid="46466" grpId="0"/>
      <p:bldP spid="46467" grpId="0"/>
      <p:bldP spid="46468" grpId="0"/>
      <p:bldP spid="46469" grpId="0"/>
      <p:bldP spid="46470" grpId="0"/>
      <p:bldP spid="464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zh-CN" altLang="en-US" dirty="0"/>
              <a:t>存在的问题</a:t>
            </a:r>
          </a:p>
        </p:txBody>
      </p:sp>
      <p:sp>
        <p:nvSpPr>
          <p:cNvPr id="265219" name="Rectangle 3"/>
          <p:cNvSpPr>
            <a:spLocks noGrp="1" noChangeArrowheads="1"/>
          </p:cNvSpPr>
          <p:nvPr>
            <p:ph type="body" sz="half" idx="1"/>
          </p:nvPr>
        </p:nvSpPr>
        <p:spPr>
          <a:xfrm>
            <a:off x="468313" y="1628775"/>
            <a:ext cx="7786687" cy="4456113"/>
          </a:xfrm>
        </p:spPr>
        <p:txBody>
          <a:bodyPr/>
          <a:lstStyle/>
          <a:p>
            <a:pPr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lvl="1" eaLnBrk="1" hangingPunct="1"/>
            <a:endParaRPr lang="zh-CN" altLang="en-US" sz="2400" b="1" dirty="0"/>
          </a:p>
          <a:p>
            <a:pPr eaLnBrk="1" hangingPunct="1"/>
            <a:endParaRPr lang="en-US" altLang="zh-CN" sz="2800" b="1" dirty="0"/>
          </a:p>
        </p:txBody>
      </p:sp>
      <p:sp>
        <p:nvSpPr>
          <p:cNvPr id="46425" name="Oval 345"/>
          <p:cNvSpPr>
            <a:spLocks noChangeArrowheads="1"/>
          </p:cNvSpPr>
          <p:nvPr/>
        </p:nvSpPr>
        <p:spPr bwMode="auto">
          <a:xfrm>
            <a:off x="1332210"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26" name="Oval 346"/>
          <p:cNvSpPr>
            <a:spLocks noChangeArrowheads="1"/>
          </p:cNvSpPr>
          <p:nvPr/>
        </p:nvSpPr>
        <p:spPr bwMode="auto">
          <a:xfrm>
            <a:off x="2124373"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27" name="Line 347"/>
          <p:cNvSpPr>
            <a:spLocks noChangeShapeType="1"/>
          </p:cNvSpPr>
          <p:nvPr/>
        </p:nvSpPr>
        <p:spPr bwMode="auto">
          <a:xfrm>
            <a:off x="1403648"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28" name="Rectangle 348"/>
          <p:cNvSpPr>
            <a:spLocks noChangeArrowheads="1"/>
          </p:cNvSpPr>
          <p:nvPr/>
        </p:nvSpPr>
        <p:spPr bwMode="auto">
          <a:xfrm>
            <a:off x="1476673" y="2276674"/>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他</a:t>
            </a:r>
          </a:p>
        </p:txBody>
      </p:sp>
      <p:sp>
        <p:nvSpPr>
          <p:cNvPr id="46429" name="Rectangle 349"/>
          <p:cNvSpPr>
            <a:spLocks noChangeArrowheads="1"/>
          </p:cNvSpPr>
          <p:nvPr/>
        </p:nvSpPr>
        <p:spPr bwMode="auto">
          <a:xfrm>
            <a:off x="2340273" y="2276674"/>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说</a:t>
            </a:r>
          </a:p>
        </p:txBody>
      </p:sp>
      <p:sp>
        <p:nvSpPr>
          <p:cNvPr id="46430" name="Rectangle 350"/>
          <p:cNvSpPr>
            <a:spLocks noChangeArrowheads="1"/>
          </p:cNvSpPr>
          <p:nvPr/>
        </p:nvSpPr>
        <p:spPr bwMode="auto">
          <a:xfrm>
            <a:off x="3203873" y="2348111"/>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的</a:t>
            </a:r>
          </a:p>
        </p:txBody>
      </p:sp>
      <p:sp>
        <p:nvSpPr>
          <p:cNvPr id="46431" name="Rectangle 351"/>
          <p:cNvSpPr>
            <a:spLocks noChangeArrowheads="1"/>
          </p:cNvSpPr>
          <p:nvPr/>
        </p:nvSpPr>
        <p:spPr bwMode="auto">
          <a:xfrm>
            <a:off x="4069060" y="2348111"/>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确</a:t>
            </a:r>
          </a:p>
        </p:txBody>
      </p:sp>
      <p:sp>
        <p:nvSpPr>
          <p:cNvPr id="46432" name="Rectangle 352"/>
          <p:cNvSpPr>
            <a:spLocks noChangeArrowheads="1"/>
          </p:cNvSpPr>
          <p:nvPr/>
        </p:nvSpPr>
        <p:spPr bwMode="auto">
          <a:xfrm>
            <a:off x="4932660" y="2276674"/>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实</a:t>
            </a:r>
          </a:p>
        </p:txBody>
      </p:sp>
      <p:sp>
        <p:nvSpPr>
          <p:cNvPr id="46433" name="Rectangle 353"/>
          <p:cNvSpPr>
            <a:spLocks noChangeArrowheads="1"/>
          </p:cNvSpPr>
          <p:nvPr/>
        </p:nvSpPr>
        <p:spPr bwMode="auto">
          <a:xfrm>
            <a:off x="5796260" y="2276674"/>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在</a:t>
            </a:r>
          </a:p>
        </p:txBody>
      </p:sp>
      <p:sp>
        <p:nvSpPr>
          <p:cNvPr id="46436" name="Rectangle 356"/>
          <p:cNvSpPr>
            <a:spLocks noChangeArrowheads="1"/>
          </p:cNvSpPr>
          <p:nvPr/>
        </p:nvSpPr>
        <p:spPr bwMode="auto">
          <a:xfrm>
            <a:off x="6659860" y="2276674"/>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理</a:t>
            </a:r>
          </a:p>
        </p:txBody>
      </p:sp>
      <p:sp>
        <p:nvSpPr>
          <p:cNvPr id="46438" name="Oval 358"/>
          <p:cNvSpPr>
            <a:spLocks noChangeArrowheads="1"/>
          </p:cNvSpPr>
          <p:nvPr/>
        </p:nvSpPr>
        <p:spPr bwMode="auto">
          <a:xfrm>
            <a:off x="2989560"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39" name="Line 359"/>
          <p:cNvSpPr>
            <a:spLocks noChangeShapeType="1"/>
          </p:cNvSpPr>
          <p:nvPr/>
        </p:nvSpPr>
        <p:spPr bwMode="auto">
          <a:xfrm>
            <a:off x="2268835"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40" name="Oval 360"/>
          <p:cNvSpPr>
            <a:spLocks noChangeArrowheads="1"/>
          </p:cNvSpPr>
          <p:nvPr/>
        </p:nvSpPr>
        <p:spPr bwMode="auto">
          <a:xfrm>
            <a:off x="3853160"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FF"/>
              </a:solidFill>
              <a:latin typeface="Times New Roman"/>
              <a:ea typeface="楷体" pitchFamily="49" charset="-122"/>
            </a:endParaRPr>
          </a:p>
        </p:txBody>
      </p:sp>
      <p:sp>
        <p:nvSpPr>
          <p:cNvPr id="46441" name="Line 361"/>
          <p:cNvSpPr>
            <a:spLocks noChangeShapeType="1"/>
          </p:cNvSpPr>
          <p:nvPr/>
        </p:nvSpPr>
        <p:spPr bwMode="auto">
          <a:xfrm>
            <a:off x="3132435"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42" name="Oval 362"/>
          <p:cNvSpPr>
            <a:spLocks noChangeArrowheads="1"/>
          </p:cNvSpPr>
          <p:nvPr/>
        </p:nvSpPr>
        <p:spPr bwMode="auto">
          <a:xfrm>
            <a:off x="4716760"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43" name="Line 363"/>
          <p:cNvSpPr>
            <a:spLocks noChangeShapeType="1"/>
          </p:cNvSpPr>
          <p:nvPr/>
        </p:nvSpPr>
        <p:spPr bwMode="auto">
          <a:xfrm>
            <a:off x="3996035"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44" name="Oval 364"/>
          <p:cNvSpPr>
            <a:spLocks noChangeArrowheads="1"/>
          </p:cNvSpPr>
          <p:nvPr/>
        </p:nvSpPr>
        <p:spPr bwMode="auto">
          <a:xfrm>
            <a:off x="5580360"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00FF"/>
              </a:solidFill>
              <a:latin typeface="Times New Roman"/>
              <a:ea typeface="楷体" pitchFamily="49" charset="-122"/>
            </a:endParaRPr>
          </a:p>
        </p:txBody>
      </p:sp>
      <p:sp>
        <p:nvSpPr>
          <p:cNvPr id="46445" name="Line 365"/>
          <p:cNvSpPr>
            <a:spLocks noChangeShapeType="1"/>
          </p:cNvSpPr>
          <p:nvPr/>
        </p:nvSpPr>
        <p:spPr bwMode="auto">
          <a:xfrm>
            <a:off x="4859635"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46" name="Oval 366"/>
          <p:cNvSpPr>
            <a:spLocks noChangeArrowheads="1"/>
          </p:cNvSpPr>
          <p:nvPr/>
        </p:nvSpPr>
        <p:spPr bwMode="auto">
          <a:xfrm>
            <a:off x="6445548"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47" name="Line 367"/>
          <p:cNvSpPr>
            <a:spLocks noChangeShapeType="1"/>
          </p:cNvSpPr>
          <p:nvPr/>
        </p:nvSpPr>
        <p:spPr bwMode="auto">
          <a:xfrm>
            <a:off x="5724823"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48" name="Oval 368"/>
          <p:cNvSpPr>
            <a:spLocks noChangeArrowheads="1"/>
          </p:cNvSpPr>
          <p:nvPr/>
        </p:nvSpPr>
        <p:spPr bwMode="auto">
          <a:xfrm>
            <a:off x="7309148" y="2565599"/>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srgbClr val="006699"/>
              </a:solidFill>
              <a:latin typeface="Times New Roman"/>
              <a:ea typeface="楷体" pitchFamily="49" charset="-122"/>
            </a:endParaRPr>
          </a:p>
        </p:txBody>
      </p:sp>
      <p:sp>
        <p:nvSpPr>
          <p:cNvPr id="46449" name="Line 369"/>
          <p:cNvSpPr>
            <a:spLocks noChangeShapeType="1"/>
          </p:cNvSpPr>
          <p:nvPr/>
        </p:nvSpPr>
        <p:spPr bwMode="auto">
          <a:xfrm>
            <a:off x="6588423" y="2637036"/>
            <a:ext cx="720725" cy="0"/>
          </a:xfrm>
          <a:prstGeom prst="line">
            <a:avLst/>
          </a:prstGeom>
          <a:noFill/>
          <a:ln w="38100">
            <a:solidFill>
              <a:schemeClr val="bg1">
                <a:lumMod val="65000"/>
              </a:schemeClr>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53" name="Rectangle 373"/>
          <p:cNvSpPr>
            <a:spLocks noChangeArrowheads="1"/>
          </p:cNvSpPr>
          <p:nvPr/>
        </p:nvSpPr>
        <p:spPr bwMode="auto">
          <a:xfrm>
            <a:off x="3203873" y="1987748"/>
            <a:ext cx="10096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的确</a:t>
            </a:r>
          </a:p>
        </p:txBody>
      </p:sp>
      <p:sp>
        <p:nvSpPr>
          <p:cNvPr id="46454" name="Rectangle 374"/>
          <p:cNvSpPr>
            <a:spLocks noChangeArrowheads="1"/>
          </p:cNvSpPr>
          <p:nvPr/>
        </p:nvSpPr>
        <p:spPr bwMode="auto">
          <a:xfrm>
            <a:off x="5100935" y="1916311"/>
            <a:ext cx="9826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实在</a:t>
            </a:r>
          </a:p>
        </p:txBody>
      </p:sp>
      <p:sp>
        <p:nvSpPr>
          <p:cNvPr id="46456" name="Rectangle 376"/>
          <p:cNvSpPr>
            <a:spLocks noChangeArrowheads="1"/>
          </p:cNvSpPr>
          <p:nvPr/>
        </p:nvSpPr>
        <p:spPr bwMode="auto">
          <a:xfrm>
            <a:off x="4211935" y="2852936"/>
            <a:ext cx="936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确实</a:t>
            </a:r>
          </a:p>
        </p:txBody>
      </p:sp>
      <p:sp>
        <p:nvSpPr>
          <p:cNvPr id="46457" name="Freeform 377"/>
          <p:cNvSpPr>
            <a:spLocks/>
          </p:cNvSpPr>
          <p:nvPr/>
        </p:nvSpPr>
        <p:spPr bwMode="auto">
          <a:xfrm>
            <a:off x="3924598" y="2708474"/>
            <a:ext cx="1655762" cy="144462"/>
          </a:xfrm>
          <a:custGeom>
            <a:avLst/>
            <a:gdLst>
              <a:gd name="T0" fmla="*/ 0 w 1088"/>
              <a:gd name="T1" fmla="*/ 0 h 227"/>
              <a:gd name="T2" fmla="*/ 544 w 1088"/>
              <a:gd name="T3" fmla="*/ 227 h 227"/>
              <a:gd name="T4" fmla="*/ 1088 w 1088"/>
              <a:gd name="T5" fmla="*/ 0 h 227"/>
            </a:gdLst>
            <a:ahLst/>
            <a:cxnLst>
              <a:cxn ang="0">
                <a:pos x="T0" y="T1"/>
              </a:cxn>
              <a:cxn ang="0">
                <a:pos x="T2" y="T3"/>
              </a:cxn>
              <a:cxn ang="0">
                <a:pos x="T4" y="T5"/>
              </a:cxn>
            </a:cxnLst>
            <a:rect l="0" t="0" r="r" b="b"/>
            <a:pathLst>
              <a:path w="1088" h="227">
                <a:moveTo>
                  <a:pt x="0" y="0"/>
                </a:moveTo>
                <a:cubicBezTo>
                  <a:pt x="181" y="113"/>
                  <a:pt x="363" y="227"/>
                  <a:pt x="544" y="227"/>
                </a:cubicBezTo>
                <a:cubicBezTo>
                  <a:pt x="725" y="227"/>
                  <a:pt x="906" y="113"/>
                  <a:pt x="1088" y="0"/>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58" name="Rectangle 378"/>
          <p:cNvSpPr>
            <a:spLocks noChangeArrowheads="1"/>
          </p:cNvSpPr>
          <p:nvPr/>
        </p:nvSpPr>
        <p:spPr bwMode="auto">
          <a:xfrm>
            <a:off x="6012160" y="2852936"/>
            <a:ext cx="10810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zh-CN" altLang="en-US" sz="1600" b="1" dirty="0">
                <a:solidFill>
                  <a:srgbClr val="006699"/>
                </a:solidFill>
                <a:latin typeface="Times New Roman"/>
                <a:ea typeface="楷体" pitchFamily="49" charset="-122"/>
              </a:rPr>
              <a:t>在理</a:t>
            </a:r>
          </a:p>
        </p:txBody>
      </p:sp>
      <p:sp>
        <p:nvSpPr>
          <p:cNvPr id="46459" name="Freeform 379"/>
          <p:cNvSpPr>
            <a:spLocks/>
          </p:cNvSpPr>
          <p:nvPr/>
        </p:nvSpPr>
        <p:spPr bwMode="auto">
          <a:xfrm>
            <a:off x="5724823" y="2708474"/>
            <a:ext cx="1584325" cy="144462"/>
          </a:xfrm>
          <a:custGeom>
            <a:avLst/>
            <a:gdLst>
              <a:gd name="T0" fmla="*/ 0 w 1088"/>
              <a:gd name="T1" fmla="*/ 0 h 227"/>
              <a:gd name="T2" fmla="*/ 544 w 1088"/>
              <a:gd name="T3" fmla="*/ 227 h 227"/>
              <a:gd name="T4" fmla="*/ 1088 w 1088"/>
              <a:gd name="T5" fmla="*/ 0 h 227"/>
            </a:gdLst>
            <a:ahLst/>
            <a:cxnLst>
              <a:cxn ang="0">
                <a:pos x="T0" y="T1"/>
              </a:cxn>
              <a:cxn ang="0">
                <a:pos x="T2" y="T3"/>
              </a:cxn>
              <a:cxn ang="0">
                <a:pos x="T4" y="T5"/>
              </a:cxn>
            </a:cxnLst>
            <a:rect l="0" t="0" r="r" b="b"/>
            <a:pathLst>
              <a:path w="1088" h="227">
                <a:moveTo>
                  <a:pt x="0" y="0"/>
                </a:moveTo>
                <a:cubicBezTo>
                  <a:pt x="181" y="113"/>
                  <a:pt x="363" y="227"/>
                  <a:pt x="544" y="227"/>
                </a:cubicBezTo>
                <a:cubicBezTo>
                  <a:pt x="725" y="227"/>
                  <a:pt x="906" y="113"/>
                  <a:pt x="1088" y="0"/>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61" name="Freeform 381"/>
          <p:cNvSpPr>
            <a:spLocks/>
          </p:cNvSpPr>
          <p:nvPr/>
        </p:nvSpPr>
        <p:spPr bwMode="auto">
          <a:xfrm>
            <a:off x="3060998" y="2275086"/>
            <a:ext cx="1655762" cy="300037"/>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62" name="Freeform 382"/>
          <p:cNvSpPr>
            <a:spLocks/>
          </p:cNvSpPr>
          <p:nvPr/>
        </p:nvSpPr>
        <p:spPr bwMode="auto">
          <a:xfrm>
            <a:off x="4788198" y="2203649"/>
            <a:ext cx="1655762" cy="300037"/>
          </a:xfrm>
          <a:custGeom>
            <a:avLst/>
            <a:gdLst>
              <a:gd name="T0" fmla="*/ 0 w 1043"/>
              <a:gd name="T1" fmla="*/ 234 h 279"/>
              <a:gd name="T2" fmla="*/ 499 w 1043"/>
              <a:gd name="T3" fmla="*/ 7 h 279"/>
              <a:gd name="T4" fmla="*/ 1043 w 1043"/>
              <a:gd name="T5" fmla="*/ 279 h 279"/>
            </a:gdLst>
            <a:ahLst/>
            <a:cxnLst>
              <a:cxn ang="0">
                <a:pos x="T0" y="T1"/>
              </a:cxn>
              <a:cxn ang="0">
                <a:pos x="T2" y="T3"/>
              </a:cxn>
              <a:cxn ang="0">
                <a:pos x="T4" y="T5"/>
              </a:cxn>
            </a:cxnLst>
            <a:rect l="0" t="0" r="r" b="b"/>
            <a:pathLst>
              <a:path w="1043" h="279">
                <a:moveTo>
                  <a:pt x="0" y="234"/>
                </a:moveTo>
                <a:cubicBezTo>
                  <a:pt x="162" y="117"/>
                  <a:pt x="325" y="0"/>
                  <a:pt x="499" y="7"/>
                </a:cubicBezTo>
                <a:cubicBezTo>
                  <a:pt x="673" y="14"/>
                  <a:pt x="858" y="146"/>
                  <a:pt x="1043" y="279"/>
                </a:cubicBezTo>
              </a:path>
            </a:pathLst>
          </a:custGeom>
          <a:noFill/>
          <a:ln w="38100" cap="flat">
            <a:solidFill>
              <a:schemeClr val="bg1">
                <a:lumMod val="65000"/>
              </a:schemeClr>
            </a:solidFill>
            <a:prstDash val="lgDash"/>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solidFill>
                <a:srgbClr val="006699"/>
              </a:solidFill>
              <a:latin typeface="Times New Roman"/>
              <a:ea typeface="楷体" pitchFamily="49" charset="-122"/>
            </a:endParaRPr>
          </a:p>
        </p:txBody>
      </p:sp>
      <p:sp>
        <p:nvSpPr>
          <p:cNvPr id="46464" name="Rectangle 384"/>
          <p:cNvSpPr>
            <a:spLocks noChangeArrowheads="1"/>
          </p:cNvSpPr>
          <p:nvPr/>
        </p:nvSpPr>
        <p:spPr bwMode="auto">
          <a:xfrm>
            <a:off x="2051348" y="2348111"/>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1</a:t>
            </a:r>
          </a:p>
        </p:txBody>
      </p:sp>
      <p:sp>
        <p:nvSpPr>
          <p:cNvPr id="46465" name="Rectangle 385"/>
          <p:cNvSpPr>
            <a:spLocks noChangeArrowheads="1"/>
          </p:cNvSpPr>
          <p:nvPr/>
        </p:nvSpPr>
        <p:spPr bwMode="auto">
          <a:xfrm>
            <a:off x="2844304" y="2349128"/>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2</a:t>
            </a:r>
          </a:p>
        </p:txBody>
      </p:sp>
      <p:sp>
        <p:nvSpPr>
          <p:cNvPr id="46466" name="Rectangle 386"/>
          <p:cNvSpPr>
            <a:spLocks noChangeArrowheads="1"/>
          </p:cNvSpPr>
          <p:nvPr/>
        </p:nvSpPr>
        <p:spPr bwMode="auto">
          <a:xfrm>
            <a:off x="3780135" y="2348111"/>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3</a:t>
            </a:r>
          </a:p>
        </p:txBody>
      </p:sp>
      <p:sp>
        <p:nvSpPr>
          <p:cNvPr id="46467" name="Rectangle 387"/>
          <p:cNvSpPr>
            <a:spLocks noChangeArrowheads="1"/>
          </p:cNvSpPr>
          <p:nvPr/>
        </p:nvSpPr>
        <p:spPr bwMode="auto">
          <a:xfrm>
            <a:off x="4613572" y="2311599"/>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3</a:t>
            </a:r>
          </a:p>
        </p:txBody>
      </p:sp>
      <p:sp>
        <p:nvSpPr>
          <p:cNvPr id="46468" name="Rectangle 388"/>
          <p:cNvSpPr>
            <a:spLocks noChangeArrowheads="1"/>
          </p:cNvSpPr>
          <p:nvPr/>
        </p:nvSpPr>
        <p:spPr bwMode="auto">
          <a:xfrm>
            <a:off x="5508923" y="2276674"/>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4</a:t>
            </a:r>
          </a:p>
        </p:txBody>
      </p:sp>
      <p:sp>
        <p:nvSpPr>
          <p:cNvPr id="46469" name="Rectangle 389"/>
          <p:cNvSpPr>
            <a:spLocks noChangeArrowheads="1"/>
          </p:cNvSpPr>
          <p:nvPr/>
        </p:nvSpPr>
        <p:spPr bwMode="auto">
          <a:xfrm>
            <a:off x="6301085" y="2132211"/>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4</a:t>
            </a:r>
          </a:p>
        </p:txBody>
      </p:sp>
      <p:sp>
        <p:nvSpPr>
          <p:cNvPr id="46470" name="Rectangle 390"/>
          <p:cNvSpPr>
            <a:spLocks noChangeArrowheads="1"/>
          </p:cNvSpPr>
          <p:nvPr/>
        </p:nvSpPr>
        <p:spPr bwMode="auto">
          <a:xfrm>
            <a:off x="7164685" y="2276674"/>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zh-CN" sz="1400" b="1" dirty="0">
                <a:solidFill>
                  <a:srgbClr val="0000FF"/>
                </a:solidFill>
                <a:latin typeface="Times New Roman"/>
                <a:ea typeface="楷体" pitchFamily="49" charset="-122"/>
              </a:rPr>
              <a:t>5</a:t>
            </a:r>
          </a:p>
        </p:txBody>
      </p:sp>
      <p:sp>
        <p:nvSpPr>
          <p:cNvPr id="227" name="Rectangle 3"/>
          <p:cNvSpPr txBox="1">
            <a:spLocks noChangeArrowheads="1"/>
          </p:cNvSpPr>
          <p:nvPr/>
        </p:nvSpPr>
        <p:spPr bwMode="auto">
          <a:xfrm>
            <a:off x="2844304" y="3654822"/>
            <a:ext cx="4896048" cy="240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anose="05000000000000000000" pitchFamily="2" charset="2"/>
              <a:buChar char="Ø"/>
            </a:pPr>
            <a:r>
              <a:rPr lang="zh-CN" altLang="en-US" sz="2800" b="1" kern="0" dirty="0"/>
              <a:t>他</a:t>
            </a:r>
            <a:r>
              <a:rPr lang="en-US" altLang="zh-CN" sz="2800" b="1" kern="0" dirty="0"/>
              <a:t>/</a:t>
            </a:r>
            <a:r>
              <a:rPr lang="zh-CN" altLang="en-US" sz="2800" b="1" kern="0" dirty="0"/>
              <a:t>说</a:t>
            </a:r>
            <a:r>
              <a:rPr lang="en-US" altLang="zh-CN" sz="2800" b="1" kern="0" dirty="0"/>
              <a:t>/</a:t>
            </a:r>
            <a:r>
              <a:rPr lang="zh-CN" altLang="en-US" sz="2800" b="1" kern="0" dirty="0"/>
              <a:t>的确</a:t>
            </a:r>
            <a:r>
              <a:rPr lang="en-US" altLang="zh-CN" sz="2800" b="1" kern="0" dirty="0"/>
              <a:t>/</a:t>
            </a:r>
            <a:r>
              <a:rPr lang="zh-CN" altLang="en-US" sz="2800" b="1" kern="0" dirty="0"/>
              <a:t>实在</a:t>
            </a:r>
            <a:r>
              <a:rPr lang="en-US" altLang="zh-CN" sz="2800" b="1" kern="0" dirty="0"/>
              <a:t>/</a:t>
            </a:r>
            <a:r>
              <a:rPr lang="zh-CN" altLang="en-US" sz="2800" b="1" kern="0" dirty="0"/>
              <a:t>理</a:t>
            </a:r>
          </a:p>
          <a:p>
            <a:pPr>
              <a:buFont typeface="Wingdings" panose="05000000000000000000" pitchFamily="2" charset="2"/>
              <a:buChar char="Ø"/>
            </a:pPr>
            <a:r>
              <a:rPr lang="zh-CN" altLang="en-US" sz="2800" b="1" kern="0" dirty="0"/>
              <a:t>他</a:t>
            </a:r>
            <a:r>
              <a:rPr lang="en-US" altLang="zh-CN" sz="2800" b="1" kern="0" dirty="0"/>
              <a:t>/</a:t>
            </a:r>
            <a:r>
              <a:rPr lang="zh-CN" altLang="en-US" sz="2800" b="1" kern="0" dirty="0"/>
              <a:t>说</a:t>
            </a:r>
            <a:r>
              <a:rPr lang="en-US" altLang="zh-CN" sz="2800" b="1" kern="0" dirty="0"/>
              <a:t>/</a:t>
            </a:r>
            <a:r>
              <a:rPr lang="zh-CN" altLang="en-US" sz="2800" b="1" kern="0" dirty="0"/>
              <a:t>的确</a:t>
            </a:r>
            <a:r>
              <a:rPr lang="en-US" altLang="zh-CN" sz="2800" b="1" kern="0" dirty="0"/>
              <a:t>/</a:t>
            </a:r>
            <a:r>
              <a:rPr lang="zh-CN" altLang="en-US" sz="2800" b="1" kern="0" dirty="0"/>
              <a:t>实</a:t>
            </a:r>
            <a:r>
              <a:rPr lang="en-US" altLang="zh-CN" sz="2800" b="1" kern="0" dirty="0"/>
              <a:t>/</a:t>
            </a:r>
            <a:r>
              <a:rPr lang="zh-CN" altLang="en-US" sz="2800" b="1" kern="0" dirty="0"/>
              <a:t>在理</a:t>
            </a:r>
          </a:p>
          <a:p>
            <a:pPr>
              <a:buFont typeface="Wingdings" panose="05000000000000000000" pitchFamily="2" charset="2"/>
              <a:buChar char="Ø"/>
            </a:pPr>
            <a:r>
              <a:rPr lang="zh-CN" altLang="en-US" sz="2800" b="1" kern="0" dirty="0"/>
              <a:t>他</a:t>
            </a:r>
            <a:r>
              <a:rPr lang="en-US" altLang="zh-CN" sz="2800" b="1" kern="0" dirty="0"/>
              <a:t>/</a:t>
            </a:r>
            <a:r>
              <a:rPr lang="zh-CN" altLang="en-US" sz="2800" b="1" kern="0" dirty="0"/>
              <a:t>说</a:t>
            </a:r>
            <a:r>
              <a:rPr lang="en-US" altLang="zh-CN" sz="2800" b="1" kern="0" dirty="0"/>
              <a:t>/</a:t>
            </a:r>
            <a:r>
              <a:rPr lang="zh-CN" altLang="en-US" sz="2800" b="1" kern="0" dirty="0"/>
              <a:t>的</a:t>
            </a:r>
            <a:r>
              <a:rPr lang="en-US" altLang="zh-CN" sz="2800" b="1" kern="0" dirty="0"/>
              <a:t>/</a:t>
            </a:r>
            <a:r>
              <a:rPr lang="zh-CN" altLang="en-US" sz="2800" b="1" kern="0" dirty="0"/>
              <a:t>确实</a:t>
            </a:r>
            <a:r>
              <a:rPr lang="en-US" altLang="zh-CN" sz="2800" b="1" kern="0" dirty="0"/>
              <a:t>/</a:t>
            </a:r>
            <a:r>
              <a:rPr lang="zh-CN" altLang="en-US" sz="2800" b="1" kern="0" dirty="0"/>
              <a:t>在理</a:t>
            </a:r>
          </a:p>
        </p:txBody>
      </p:sp>
    </p:spTree>
    <p:extLst>
      <p:ext uri="{BB962C8B-B14F-4D97-AF65-F5344CB8AC3E}">
        <p14:creationId xmlns:p14="http://schemas.microsoft.com/office/powerpoint/2010/main" val="982830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461"/>
                                        </p:tgtEl>
                                        <p:attrNameLst>
                                          <p:attrName>style.visibility</p:attrName>
                                        </p:attrNameLst>
                                      </p:cBhvr>
                                      <p:to>
                                        <p:strVal val="visible"/>
                                      </p:to>
                                    </p:set>
                                    <p:animEffect transition="in" filter="dissolve">
                                      <p:cBhvr>
                                        <p:cTn id="7" dur="500"/>
                                        <p:tgtEl>
                                          <p:spTgt spid="46461"/>
                                        </p:tgtEl>
                                      </p:cBhvr>
                                    </p:animEffect>
                                  </p:childTnLst>
                                </p:cTn>
                              </p:par>
                              <p:par>
                                <p:cTn id="8" presetID="9" presetClass="entr" presetSubtype="0" fill="hold" nodeType="withEffect">
                                  <p:stCondLst>
                                    <p:cond delay="0"/>
                                  </p:stCondLst>
                                  <p:childTnLst>
                                    <p:set>
                                      <p:cBhvr>
                                        <p:cTn id="9" dur="1" fill="hold">
                                          <p:stCondLst>
                                            <p:cond delay="0"/>
                                          </p:stCondLst>
                                        </p:cTn>
                                        <p:tgtEl>
                                          <p:spTgt spid="46453"/>
                                        </p:tgtEl>
                                        <p:attrNameLst>
                                          <p:attrName>style.visibility</p:attrName>
                                        </p:attrNameLst>
                                      </p:cBhvr>
                                      <p:to>
                                        <p:strVal val="visible"/>
                                      </p:to>
                                    </p:set>
                                    <p:animEffect transition="in" filter="dissolve">
                                      <p:cBhvr>
                                        <p:cTn id="10" dur="500"/>
                                        <p:tgtEl>
                                          <p:spTgt spid="464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6457"/>
                                        </p:tgtEl>
                                        <p:attrNameLst>
                                          <p:attrName>style.visibility</p:attrName>
                                        </p:attrNameLst>
                                      </p:cBhvr>
                                      <p:to>
                                        <p:strVal val="visible"/>
                                      </p:to>
                                    </p:set>
                                    <p:animEffect transition="in" filter="dissolve">
                                      <p:cBhvr>
                                        <p:cTn id="15" dur="500"/>
                                        <p:tgtEl>
                                          <p:spTgt spid="46457"/>
                                        </p:tgtEl>
                                      </p:cBhvr>
                                    </p:animEffect>
                                  </p:childTnLst>
                                </p:cTn>
                              </p:par>
                              <p:par>
                                <p:cTn id="16" presetID="9" presetClass="entr" presetSubtype="0" fill="hold" nodeType="withEffect">
                                  <p:stCondLst>
                                    <p:cond delay="0"/>
                                  </p:stCondLst>
                                  <p:childTnLst>
                                    <p:set>
                                      <p:cBhvr>
                                        <p:cTn id="17" dur="1" fill="hold">
                                          <p:stCondLst>
                                            <p:cond delay="0"/>
                                          </p:stCondLst>
                                        </p:cTn>
                                        <p:tgtEl>
                                          <p:spTgt spid="46456"/>
                                        </p:tgtEl>
                                        <p:attrNameLst>
                                          <p:attrName>style.visibility</p:attrName>
                                        </p:attrNameLst>
                                      </p:cBhvr>
                                      <p:to>
                                        <p:strVal val="visible"/>
                                      </p:to>
                                    </p:set>
                                    <p:animEffect transition="in" filter="dissolve">
                                      <p:cBhvr>
                                        <p:cTn id="18" dur="500"/>
                                        <p:tgtEl>
                                          <p:spTgt spid="464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6462"/>
                                        </p:tgtEl>
                                        <p:attrNameLst>
                                          <p:attrName>style.visibility</p:attrName>
                                        </p:attrNameLst>
                                      </p:cBhvr>
                                      <p:to>
                                        <p:strVal val="visible"/>
                                      </p:to>
                                    </p:set>
                                    <p:animEffect transition="in" filter="dissolve">
                                      <p:cBhvr>
                                        <p:cTn id="23" dur="500"/>
                                        <p:tgtEl>
                                          <p:spTgt spid="46462"/>
                                        </p:tgtEl>
                                      </p:cBhvr>
                                    </p:animEffect>
                                  </p:childTnLst>
                                </p:cTn>
                              </p:par>
                              <p:par>
                                <p:cTn id="24" presetID="9" presetClass="entr" presetSubtype="0" fill="hold" nodeType="withEffect">
                                  <p:stCondLst>
                                    <p:cond delay="0"/>
                                  </p:stCondLst>
                                  <p:childTnLst>
                                    <p:set>
                                      <p:cBhvr>
                                        <p:cTn id="25" dur="1" fill="hold">
                                          <p:stCondLst>
                                            <p:cond delay="0"/>
                                          </p:stCondLst>
                                        </p:cTn>
                                        <p:tgtEl>
                                          <p:spTgt spid="46454"/>
                                        </p:tgtEl>
                                        <p:attrNameLst>
                                          <p:attrName>style.visibility</p:attrName>
                                        </p:attrNameLst>
                                      </p:cBhvr>
                                      <p:to>
                                        <p:strVal val="visible"/>
                                      </p:to>
                                    </p:set>
                                    <p:animEffect transition="in" filter="dissolve">
                                      <p:cBhvr>
                                        <p:cTn id="26" dur="500"/>
                                        <p:tgtEl>
                                          <p:spTgt spid="464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459"/>
                                        </p:tgtEl>
                                        <p:attrNameLst>
                                          <p:attrName>style.visibility</p:attrName>
                                        </p:attrNameLst>
                                      </p:cBhvr>
                                      <p:to>
                                        <p:strVal val="visible"/>
                                      </p:to>
                                    </p:set>
                                    <p:animEffect transition="in" filter="dissolve">
                                      <p:cBhvr>
                                        <p:cTn id="31" dur="500"/>
                                        <p:tgtEl>
                                          <p:spTgt spid="46459"/>
                                        </p:tgtEl>
                                      </p:cBhvr>
                                    </p:animEffect>
                                  </p:childTnLst>
                                </p:cTn>
                              </p:par>
                              <p:par>
                                <p:cTn id="32" presetID="9" presetClass="entr" presetSubtype="0" fill="hold" nodeType="withEffect">
                                  <p:stCondLst>
                                    <p:cond delay="0"/>
                                  </p:stCondLst>
                                  <p:childTnLst>
                                    <p:set>
                                      <p:cBhvr>
                                        <p:cTn id="33" dur="1" fill="hold">
                                          <p:stCondLst>
                                            <p:cond delay="0"/>
                                          </p:stCondLst>
                                        </p:cTn>
                                        <p:tgtEl>
                                          <p:spTgt spid="46458"/>
                                        </p:tgtEl>
                                        <p:attrNameLst>
                                          <p:attrName>style.visibility</p:attrName>
                                        </p:attrNameLst>
                                      </p:cBhvr>
                                      <p:to>
                                        <p:strVal val="visible"/>
                                      </p:to>
                                    </p:set>
                                    <p:animEffect transition="in" filter="dissolve">
                                      <p:cBhvr>
                                        <p:cTn id="34" dur="500"/>
                                        <p:tgtEl>
                                          <p:spTgt spid="464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mph" presetSubtype="2" fill="hold" nodeType="clickEffect">
                                  <p:stCondLst>
                                    <p:cond delay="0"/>
                                  </p:stCondLst>
                                  <p:childTnLst>
                                    <p:animClr clrSpc="rgb" dir="cw">
                                      <p:cBhvr>
                                        <p:cTn id="38" dur="500" fill="hold"/>
                                        <p:tgtEl>
                                          <p:spTgt spid="46427"/>
                                        </p:tgtEl>
                                        <p:attrNameLst>
                                          <p:attrName>stroke.color</p:attrName>
                                        </p:attrNameLst>
                                      </p:cBhvr>
                                      <p:to>
                                        <a:srgbClr val="0000FF"/>
                                      </p:to>
                                    </p:animClr>
                                    <p:set>
                                      <p:cBhvr>
                                        <p:cTn id="39" dur="500" fill="hold"/>
                                        <p:tgtEl>
                                          <p:spTgt spid="46427"/>
                                        </p:tgtEl>
                                        <p:attrNameLst>
                                          <p:attrName>stroke.on</p:attrName>
                                        </p:attrNameLst>
                                      </p:cBhvr>
                                      <p:to>
                                        <p:strVal val="true"/>
                                      </p:to>
                                    </p:se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46464"/>
                                        </p:tgtEl>
                                        <p:attrNameLst>
                                          <p:attrName>style.visibility</p:attrName>
                                        </p:attrNameLst>
                                      </p:cBhvr>
                                      <p:to>
                                        <p:strVal val="visible"/>
                                      </p:to>
                                    </p:set>
                                    <p:animEffect transition="in" filter="dissolve">
                                      <p:cBhvr>
                                        <p:cTn id="43" dur="500"/>
                                        <p:tgtEl>
                                          <p:spTgt spid="46464"/>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500" fill="hold"/>
                                        <p:tgtEl>
                                          <p:spTgt spid="46439"/>
                                        </p:tgtEl>
                                        <p:attrNameLst>
                                          <p:attrName>stroke.color</p:attrName>
                                        </p:attrNameLst>
                                      </p:cBhvr>
                                      <p:to>
                                        <a:srgbClr val="0000FF"/>
                                      </p:to>
                                    </p:animClr>
                                    <p:set>
                                      <p:cBhvr>
                                        <p:cTn id="48" dur="500" fill="hold"/>
                                        <p:tgtEl>
                                          <p:spTgt spid="46439"/>
                                        </p:tgtEl>
                                        <p:attrNameLst>
                                          <p:attrName>stroke.on</p:attrName>
                                        </p:attrNameLst>
                                      </p:cBhvr>
                                      <p:to>
                                        <p:strVal val="true"/>
                                      </p:to>
                                    </p:se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46465"/>
                                        </p:tgtEl>
                                        <p:attrNameLst>
                                          <p:attrName>style.visibility</p:attrName>
                                        </p:attrNameLst>
                                      </p:cBhvr>
                                      <p:to>
                                        <p:strVal val="visible"/>
                                      </p:to>
                                    </p:set>
                                    <p:animEffect transition="in" filter="dissolve">
                                      <p:cBhvr>
                                        <p:cTn id="52" dur="500"/>
                                        <p:tgtEl>
                                          <p:spTgt spid="4646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mph" presetSubtype="2" fill="hold" nodeType="clickEffect">
                                  <p:stCondLst>
                                    <p:cond delay="0"/>
                                  </p:stCondLst>
                                  <p:childTnLst>
                                    <p:animClr clrSpc="rgb" dir="cw">
                                      <p:cBhvr>
                                        <p:cTn id="56" dur="500" fill="hold"/>
                                        <p:tgtEl>
                                          <p:spTgt spid="46441"/>
                                        </p:tgtEl>
                                        <p:attrNameLst>
                                          <p:attrName>stroke.color</p:attrName>
                                        </p:attrNameLst>
                                      </p:cBhvr>
                                      <p:to>
                                        <a:srgbClr val="0000FF"/>
                                      </p:to>
                                    </p:animClr>
                                    <p:set>
                                      <p:cBhvr>
                                        <p:cTn id="57" dur="500" fill="hold"/>
                                        <p:tgtEl>
                                          <p:spTgt spid="46441"/>
                                        </p:tgtEl>
                                        <p:attrNameLst>
                                          <p:attrName>stroke.on</p:attrName>
                                        </p:attrNameLst>
                                      </p:cBhvr>
                                      <p:to>
                                        <p:strVal val="true"/>
                                      </p:to>
                                    </p:set>
                                  </p:childTnLst>
                                </p:cTn>
                              </p:par>
                            </p:childTnLst>
                          </p:cTn>
                        </p:par>
                        <p:par>
                          <p:cTn id="58" fill="hold" nodeType="afterGroup">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46466"/>
                                        </p:tgtEl>
                                        <p:attrNameLst>
                                          <p:attrName>style.visibility</p:attrName>
                                        </p:attrNameLst>
                                      </p:cBhvr>
                                      <p:to>
                                        <p:strVal val="visible"/>
                                      </p:to>
                                    </p:set>
                                    <p:animEffect transition="in" filter="dissolve">
                                      <p:cBhvr>
                                        <p:cTn id="61" dur="500"/>
                                        <p:tgtEl>
                                          <p:spTgt spid="4646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7" presetClass="emph" presetSubtype="2" fill="hold" nodeType="clickEffect">
                                  <p:stCondLst>
                                    <p:cond delay="0"/>
                                  </p:stCondLst>
                                  <p:childTnLst>
                                    <p:animClr clrSpc="rgb" dir="cw">
                                      <p:cBhvr>
                                        <p:cTn id="65" dur="500" fill="hold"/>
                                        <p:tgtEl>
                                          <p:spTgt spid="46461"/>
                                        </p:tgtEl>
                                        <p:attrNameLst>
                                          <p:attrName>stroke.color</p:attrName>
                                        </p:attrNameLst>
                                      </p:cBhvr>
                                      <p:to>
                                        <a:srgbClr val="0000FF"/>
                                      </p:to>
                                    </p:animClr>
                                    <p:set>
                                      <p:cBhvr>
                                        <p:cTn id="66" dur="500" fill="hold"/>
                                        <p:tgtEl>
                                          <p:spTgt spid="46461"/>
                                        </p:tgtEl>
                                        <p:attrNameLst>
                                          <p:attrName>stroke.on</p:attrName>
                                        </p:attrNameLst>
                                      </p:cBhvr>
                                      <p:to>
                                        <p:strVal val="true"/>
                                      </p:to>
                                    </p:set>
                                  </p:childTnLst>
                                </p:cTn>
                              </p:par>
                            </p:childTnLst>
                          </p:cTn>
                        </p:par>
                        <p:par>
                          <p:cTn id="67" fill="hold" nodeType="afterGroup">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46467"/>
                                        </p:tgtEl>
                                        <p:attrNameLst>
                                          <p:attrName>style.visibility</p:attrName>
                                        </p:attrNameLst>
                                      </p:cBhvr>
                                      <p:to>
                                        <p:strVal val="visible"/>
                                      </p:to>
                                    </p:set>
                                    <p:animEffect transition="in" filter="dissolve">
                                      <p:cBhvr>
                                        <p:cTn id="70" dur="500"/>
                                        <p:tgtEl>
                                          <p:spTgt spid="464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7" presetClass="emph" presetSubtype="2" fill="hold" nodeType="clickEffect">
                                  <p:stCondLst>
                                    <p:cond delay="0"/>
                                  </p:stCondLst>
                                  <p:childTnLst>
                                    <p:animClr clrSpc="rgb" dir="cw">
                                      <p:cBhvr>
                                        <p:cTn id="74" dur="500" fill="hold"/>
                                        <p:tgtEl>
                                          <p:spTgt spid="46445"/>
                                        </p:tgtEl>
                                        <p:attrNameLst>
                                          <p:attrName>stroke.color</p:attrName>
                                        </p:attrNameLst>
                                      </p:cBhvr>
                                      <p:to>
                                        <a:srgbClr val="0000FF"/>
                                      </p:to>
                                    </p:animClr>
                                    <p:set>
                                      <p:cBhvr>
                                        <p:cTn id="75" dur="500" fill="hold"/>
                                        <p:tgtEl>
                                          <p:spTgt spid="46445"/>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46457"/>
                                        </p:tgtEl>
                                        <p:attrNameLst>
                                          <p:attrName>stroke.color</p:attrName>
                                        </p:attrNameLst>
                                      </p:cBhvr>
                                      <p:to>
                                        <a:srgbClr val="0000FF"/>
                                      </p:to>
                                    </p:animClr>
                                    <p:set>
                                      <p:cBhvr>
                                        <p:cTn id="78" dur="500" fill="hold"/>
                                        <p:tgtEl>
                                          <p:spTgt spid="46457"/>
                                        </p:tgtEl>
                                        <p:attrNameLst>
                                          <p:attrName>stroke.on</p:attrName>
                                        </p:attrNameLst>
                                      </p:cBhvr>
                                      <p:to>
                                        <p:strVal val="true"/>
                                      </p:to>
                                    </p:set>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46468"/>
                                        </p:tgtEl>
                                        <p:attrNameLst>
                                          <p:attrName>style.visibility</p:attrName>
                                        </p:attrNameLst>
                                      </p:cBhvr>
                                      <p:to>
                                        <p:strVal val="visible"/>
                                      </p:to>
                                    </p:set>
                                    <p:animEffect transition="in" filter="dissolve">
                                      <p:cBhvr>
                                        <p:cTn id="82" dur="500"/>
                                        <p:tgtEl>
                                          <p:spTgt spid="4646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7" presetClass="emph" presetSubtype="2" fill="hold" nodeType="clickEffect">
                                  <p:stCondLst>
                                    <p:cond delay="0"/>
                                  </p:stCondLst>
                                  <p:childTnLst>
                                    <p:animClr clrSpc="rgb" dir="cw">
                                      <p:cBhvr>
                                        <p:cTn id="86" dur="500" fill="hold"/>
                                        <p:tgtEl>
                                          <p:spTgt spid="46462"/>
                                        </p:tgtEl>
                                        <p:attrNameLst>
                                          <p:attrName>stroke.color</p:attrName>
                                        </p:attrNameLst>
                                      </p:cBhvr>
                                      <p:to>
                                        <a:srgbClr val="0000FF"/>
                                      </p:to>
                                    </p:animClr>
                                    <p:set>
                                      <p:cBhvr>
                                        <p:cTn id="87" dur="500" fill="hold"/>
                                        <p:tgtEl>
                                          <p:spTgt spid="46462"/>
                                        </p:tgtEl>
                                        <p:attrNameLst>
                                          <p:attrName>stroke.on</p:attrName>
                                        </p:attrNameLst>
                                      </p:cBhvr>
                                      <p:to>
                                        <p:strVal val="true"/>
                                      </p:to>
                                    </p:set>
                                  </p:childTnLst>
                                </p:cTn>
                              </p:par>
                            </p:childTnLst>
                          </p:cTn>
                        </p:par>
                        <p:par>
                          <p:cTn id="88" fill="hold" nodeType="afterGroup">
                            <p:stCondLst>
                              <p:cond delay="500"/>
                            </p:stCondLst>
                            <p:childTnLst>
                              <p:par>
                                <p:cTn id="89" presetID="9" presetClass="entr" presetSubtype="0" fill="hold" grpId="0" nodeType="afterEffect">
                                  <p:stCondLst>
                                    <p:cond delay="0"/>
                                  </p:stCondLst>
                                  <p:childTnLst>
                                    <p:set>
                                      <p:cBhvr>
                                        <p:cTn id="90" dur="1" fill="hold">
                                          <p:stCondLst>
                                            <p:cond delay="0"/>
                                          </p:stCondLst>
                                        </p:cTn>
                                        <p:tgtEl>
                                          <p:spTgt spid="46469"/>
                                        </p:tgtEl>
                                        <p:attrNameLst>
                                          <p:attrName>style.visibility</p:attrName>
                                        </p:attrNameLst>
                                      </p:cBhvr>
                                      <p:to>
                                        <p:strVal val="visible"/>
                                      </p:to>
                                    </p:set>
                                    <p:animEffect transition="in" filter="dissolve">
                                      <p:cBhvr>
                                        <p:cTn id="91" dur="500"/>
                                        <p:tgtEl>
                                          <p:spTgt spid="4646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7" presetClass="emph" presetSubtype="2" fill="hold" nodeType="clickEffect">
                                  <p:stCondLst>
                                    <p:cond delay="0"/>
                                  </p:stCondLst>
                                  <p:childTnLst>
                                    <p:animClr clrSpc="rgb" dir="cw">
                                      <p:cBhvr>
                                        <p:cTn id="95" dur="500" fill="hold"/>
                                        <p:tgtEl>
                                          <p:spTgt spid="46449"/>
                                        </p:tgtEl>
                                        <p:attrNameLst>
                                          <p:attrName>stroke.color</p:attrName>
                                        </p:attrNameLst>
                                      </p:cBhvr>
                                      <p:to>
                                        <a:srgbClr val="0000FF"/>
                                      </p:to>
                                    </p:animClr>
                                    <p:set>
                                      <p:cBhvr>
                                        <p:cTn id="96" dur="500" fill="hold"/>
                                        <p:tgtEl>
                                          <p:spTgt spid="46449"/>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46459"/>
                                        </p:tgtEl>
                                        <p:attrNameLst>
                                          <p:attrName>stroke.color</p:attrName>
                                        </p:attrNameLst>
                                      </p:cBhvr>
                                      <p:to>
                                        <a:srgbClr val="0000FF"/>
                                      </p:to>
                                    </p:animClr>
                                    <p:set>
                                      <p:cBhvr>
                                        <p:cTn id="99" dur="500" fill="hold"/>
                                        <p:tgtEl>
                                          <p:spTgt spid="46459"/>
                                        </p:tgtEl>
                                        <p:attrNameLst>
                                          <p:attrName>stroke.on</p:attrName>
                                        </p:attrNameLst>
                                      </p:cBhvr>
                                      <p:to>
                                        <p:strVal val="true"/>
                                      </p:to>
                                    </p:set>
                                  </p:childTnLst>
                                </p:cTn>
                              </p:par>
                            </p:childTnLst>
                          </p:cTn>
                        </p:par>
                        <p:par>
                          <p:cTn id="100" fill="hold" nodeType="afterGroup">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46470"/>
                                        </p:tgtEl>
                                        <p:attrNameLst>
                                          <p:attrName>style.visibility</p:attrName>
                                        </p:attrNameLst>
                                      </p:cBhvr>
                                      <p:to>
                                        <p:strVal val="visible"/>
                                      </p:to>
                                    </p:set>
                                    <p:animEffect transition="in" filter="dissolve">
                                      <p:cBhvr>
                                        <p:cTn id="103" dur="500"/>
                                        <p:tgtEl>
                                          <p:spTgt spid="46470"/>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227">
                                            <p:txEl>
                                              <p:pRg st="0" end="0"/>
                                            </p:txEl>
                                          </p:spTgt>
                                        </p:tgtEl>
                                        <p:attrNameLst>
                                          <p:attrName>style.visibility</p:attrName>
                                        </p:attrNameLst>
                                      </p:cBhvr>
                                      <p:to>
                                        <p:strVal val="visible"/>
                                      </p:to>
                                    </p:set>
                                    <p:anim calcmode="lin" valueType="num">
                                      <p:cBhvr>
                                        <p:cTn id="108" dur="500" fill="hold"/>
                                        <p:tgtEl>
                                          <p:spTgt spid="227">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227">
                                            <p:txEl>
                                              <p:pRg st="0" end="0"/>
                                            </p:txEl>
                                          </p:spTgt>
                                        </p:tgtEl>
                                        <p:attrNameLst>
                                          <p:attrName>ppt_h</p:attrName>
                                        </p:attrNameLst>
                                      </p:cBhvr>
                                      <p:tavLst>
                                        <p:tav tm="0">
                                          <p:val>
                                            <p:fltVal val="0"/>
                                          </p:val>
                                        </p:tav>
                                        <p:tav tm="100000">
                                          <p:val>
                                            <p:strVal val="#ppt_h"/>
                                          </p:val>
                                        </p:tav>
                                      </p:tavLst>
                                    </p:anim>
                                    <p:animEffect transition="in" filter="fade">
                                      <p:cBhvr>
                                        <p:cTn id="110" dur="500"/>
                                        <p:tgtEl>
                                          <p:spTgt spid="227">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227">
                                            <p:txEl>
                                              <p:pRg st="1" end="1"/>
                                            </p:txEl>
                                          </p:spTgt>
                                        </p:tgtEl>
                                        <p:attrNameLst>
                                          <p:attrName>style.visibility</p:attrName>
                                        </p:attrNameLst>
                                      </p:cBhvr>
                                      <p:to>
                                        <p:strVal val="visible"/>
                                      </p:to>
                                    </p:set>
                                    <p:anim calcmode="lin" valueType="num">
                                      <p:cBhvr>
                                        <p:cTn id="115" dur="500" fill="hold"/>
                                        <p:tgtEl>
                                          <p:spTgt spid="227">
                                            <p:txEl>
                                              <p:pRg st="1" end="1"/>
                                            </p:txEl>
                                          </p:spTgt>
                                        </p:tgtEl>
                                        <p:attrNameLst>
                                          <p:attrName>ppt_w</p:attrName>
                                        </p:attrNameLst>
                                      </p:cBhvr>
                                      <p:tavLst>
                                        <p:tav tm="0">
                                          <p:val>
                                            <p:fltVal val="0"/>
                                          </p:val>
                                        </p:tav>
                                        <p:tav tm="100000">
                                          <p:val>
                                            <p:strVal val="#ppt_w"/>
                                          </p:val>
                                        </p:tav>
                                      </p:tavLst>
                                    </p:anim>
                                    <p:anim calcmode="lin" valueType="num">
                                      <p:cBhvr>
                                        <p:cTn id="116" dur="500" fill="hold"/>
                                        <p:tgtEl>
                                          <p:spTgt spid="227">
                                            <p:txEl>
                                              <p:pRg st="1" end="1"/>
                                            </p:txEl>
                                          </p:spTgt>
                                        </p:tgtEl>
                                        <p:attrNameLst>
                                          <p:attrName>ppt_h</p:attrName>
                                        </p:attrNameLst>
                                      </p:cBhvr>
                                      <p:tavLst>
                                        <p:tav tm="0">
                                          <p:val>
                                            <p:fltVal val="0"/>
                                          </p:val>
                                        </p:tav>
                                        <p:tav tm="100000">
                                          <p:val>
                                            <p:strVal val="#ppt_h"/>
                                          </p:val>
                                        </p:tav>
                                      </p:tavLst>
                                    </p:anim>
                                    <p:animEffect transition="in" filter="fade">
                                      <p:cBhvr>
                                        <p:cTn id="117" dur="500"/>
                                        <p:tgtEl>
                                          <p:spTgt spid="227">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227">
                                            <p:txEl>
                                              <p:pRg st="2" end="2"/>
                                            </p:txEl>
                                          </p:spTgt>
                                        </p:tgtEl>
                                        <p:attrNameLst>
                                          <p:attrName>style.visibility</p:attrName>
                                        </p:attrNameLst>
                                      </p:cBhvr>
                                      <p:to>
                                        <p:strVal val="visible"/>
                                      </p:to>
                                    </p:set>
                                    <p:anim calcmode="lin" valueType="num">
                                      <p:cBhvr>
                                        <p:cTn id="122" dur="500" fill="hold"/>
                                        <p:tgtEl>
                                          <p:spTgt spid="227">
                                            <p:txEl>
                                              <p:pRg st="2" end="2"/>
                                            </p:txEl>
                                          </p:spTgt>
                                        </p:tgtEl>
                                        <p:attrNameLst>
                                          <p:attrName>ppt_w</p:attrName>
                                        </p:attrNameLst>
                                      </p:cBhvr>
                                      <p:tavLst>
                                        <p:tav tm="0">
                                          <p:val>
                                            <p:fltVal val="0"/>
                                          </p:val>
                                        </p:tav>
                                        <p:tav tm="100000">
                                          <p:val>
                                            <p:strVal val="#ppt_w"/>
                                          </p:val>
                                        </p:tav>
                                      </p:tavLst>
                                    </p:anim>
                                    <p:anim calcmode="lin" valueType="num">
                                      <p:cBhvr>
                                        <p:cTn id="123" dur="500" fill="hold"/>
                                        <p:tgtEl>
                                          <p:spTgt spid="227">
                                            <p:txEl>
                                              <p:pRg st="2" end="2"/>
                                            </p:txEl>
                                          </p:spTgt>
                                        </p:tgtEl>
                                        <p:attrNameLst>
                                          <p:attrName>ppt_h</p:attrName>
                                        </p:attrNameLst>
                                      </p:cBhvr>
                                      <p:tavLst>
                                        <p:tav tm="0">
                                          <p:val>
                                            <p:fltVal val="0"/>
                                          </p:val>
                                        </p:tav>
                                        <p:tav tm="100000">
                                          <p:val>
                                            <p:strVal val="#ppt_h"/>
                                          </p:val>
                                        </p:tav>
                                      </p:tavLst>
                                    </p:anim>
                                    <p:animEffect transition="in" filter="fade">
                                      <p:cBhvr>
                                        <p:cTn id="124" dur="500"/>
                                        <p:tgtEl>
                                          <p:spTgt spid="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57" grpId="0" animBg="1"/>
      <p:bldP spid="46459" grpId="0" animBg="1"/>
      <p:bldP spid="46461" grpId="0" animBg="1"/>
      <p:bldP spid="46462" grpId="0" animBg="1"/>
      <p:bldP spid="46464" grpId="0"/>
      <p:bldP spid="46465" grpId="0"/>
      <p:bldP spid="46466" grpId="0"/>
      <p:bldP spid="46467" grpId="0"/>
      <p:bldP spid="46468" grpId="0"/>
      <p:bldP spid="46469" grpId="0"/>
      <p:bldP spid="4647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altLang="zh-CN" dirty="0"/>
              <a:t>4.1.3 </a:t>
            </a:r>
            <a:r>
              <a:rPr lang="zh-CN" altLang="en-US" dirty="0"/>
              <a:t>最大概率法</a:t>
            </a:r>
          </a:p>
        </p:txBody>
      </p:sp>
      <p:sp>
        <p:nvSpPr>
          <p:cNvPr id="177155" name="Rectangle 3"/>
          <p:cNvSpPr>
            <a:spLocks noGrp="1" noChangeArrowheads="1"/>
          </p:cNvSpPr>
          <p:nvPr>
            <p:ph type="body" sz="half" idx="1"/>
          </p:nvPr>
        </p:nvSpPr>
        <p:spPr>
          <a:xfrm>
            <a:off x="457200" y="1600200"/>
            <a:ext cx="8075613" cy="4456113"/>
          </a:xfrm>
        </p:spPr>
        <p:txBody>
          <a:bodyPr/>
          <a:lstStyle/>
          <a:p>
            <a:pPr eaLnBrk="1" hangingPunct="1"/>
            <a:r>
              <a:rPr lang="zh-CN" altLang="en-US" sz="2400" b="1" dirty="0"/>
              <a:t>自动分词的统计模型</a:t>
            </a:r>
          </a:p>
          <a:p>
            <a:pPr lvl="1" eaLnBrk="1" hangingPunct="1"/>
            <a:r>
              <a:rPr lang="zh-CN" altLang="en-US" sz="1800" b="1" dirty="0"/>
              <a:t>根据信源</a:t>
            </a:r>
            <a:r>
              <a:rPr lang="en-US" altLang="zh-CN" sz="1800" b="1" dirty="0"/>
              <a:t>-</a:t>
            </a:r>
            <a:r>
              <a:rPr lang="zh-CN" altLang="en-US" sz="1800" b="1" dirty="0"/>
              <a:t>信道（</a:t>
            </a:r>
            <a:r>
              <a:rPr lang="en-US" altLang="zh-CN" sz="1800" b="1" dirty="0"/>
              <a:t>Source-channel</a:t>
            </a:r>
            <a:r>
              <a:rPr lang="zh-CN" altLang="en-US" sz="1800" b="1" dirty="0"/>
              <a:t>）模型，认为</a:t>
            </a:r>
            <a:r>
              <a:rPr lang="zh-CN" altLang="en-US" sz="1800" b="1" dirty="0">
                <a:solidFill>
                  <a:srgbClr val="FF0000"/>
                </a:solidFill>
              </a:rPr>
              <a:t>词串</a:t>
            </a:r>
            <a:r>
              <a:rPr lang="zh-CN" altLang="en-US" sz="1800" b="1" dirty="0"/>
              <a:t>经过信道传送，由于噪声干扰而丢失了词界标记，到输出端便成了一个</a:t>
            </a:r>
            <a:r>
              <a:rPr lang="zh-CN" altLang="en-US" sz="1800" b="1" dirty="0">
                <a:solidFill>
                  <a:srgbClr val="FF0000"/>
                </a:solidFill>
              </a:rPr>
              <a:t>汉字串</a:t>
            </a:r>
          </a:p>
          <a:p>
            <a:pPr lvl="1" eaLnBrk="1" hangingPunct="1"/>
            <a:r>
              <a:rPr lang="zh-CN" altLang="en-US" sz="1800" b="1" dirty="0"/>
              <a:t>自动分词就是已知一个汉字串，求跟它对应的、有最大概率的词串</a:t>
            </a:r>
          </a:p>
          <a:p>
            <a:pPr lvl="1" eaLnBrk="1" hangingPunct="1"/>
            <a:endParaRPr lang="zh-CN" altLang="en-US" sz="1800" b="1" dirty="0"/>
          </a:p>
          <a:p>
            <a:pPr lvl="1" eaLnBrk="1" hangingPunct="1"/>
            <a:endParaRPr lang="zh-CN" altLang="en-US" sz="1800" b="1" dirty="0"/>
          </a:p>
          <a:p>
            <a:pPr lvl="1" eaLnBrk="1" hangingPunct="1"/>
            <a:endParaRPr lang="zh-CN" altLang="en-US" sz="1800" b="1" dirty="0"/>
          </a:p>
          <a:p>
            <a:pPr lvl="1" eaLnBrk="1" hangingPunct="1"/>
            <a:endParaRPr lang="zh-CN" altLang="en-US" sz="1800" b="1" dirty="0"/>
          </a:p>
          <a:p>
            <a:pPr lvl="1" eaLnBrk="1" hangingPunct="1"/>
            <a:endParaRPr lang="zh-CN" altLang="en-US" sz="1800" b="1" dirty="0"/>
          </a:p>
          <a:p>
            <a:pPr lvl="1" eaLnBrk="1" hangingPunct="1"/>
            <a:endParaRPr lang="zh-CN" altLang="en-US" sz="1800" b="1" dirty="0"/>
          </a:p>
          <a:p>
            <a:pPr lvl="1" eaLnBrk="1" hangingPunct="1"/>
            <a:endParaRPr lang="zh-CN" altLang="en-US" sz="1800" b="1" dirty="0"/>
          </a:p>
          <a:p>
            <a:pPr lvl="1" eaLnBrk="1" hangingPunct="1"/>
            <a:r>
              <a:rPr lang="zh-CN" altLang="en-US" sz="1800" b="1" dirty="0"/>
              <a:t>概率最大的词串，便是最佳的词串</a:t>
            </a:r>
          </a:p>
        </p:txBody>
      </p:sp>
      <p:graphicFrame>
        <p:nvGraphicFramePr>
          <p:cNvPr id="2" name="对象 1"/>
          <p:cNvGraphicFramePr>
            <a:graphicFrameLocks noChangeAspect="1"/>
          </p:cNvGraphicFramePr>
          <p:nvPr/>
        </p:nvGraphicFramePr>
        <p:xfrm>
          <a:off x="3419872" y="3068960"/>
          <a:ext cx="2225593" cy="495048"/>
        </p:xfrm>
        <a:graphic>
          <a:graphicData uri="http://schemas.openxmlformats.org/presentationml/2006/ole">
            <mc:AlternateContent xmlns:mc="http://schemas.openxmlformats.org/markup-compatibility/2006">
              <mc:Choice xmlns:v="urn:schemas-microsoft-com:vml" Requires="v">
                <p:oleObj spid="_x0000_s105047" name="公式" r:id="rId4" imgW="1460160" imgH="317160" progId="Equation.3">
                  <p:embed/>
                </p:oleObj>
              </mc:Choice>
              <mc:Fallback>
                <p:oleObj name="公式" r:id="rId4" imgW="1460160" imgH="317160" progId="Equation.3">
                  <p:embed/>
                  <p:pic>
                    <p:nvPicPr>
                      <p:cNvPr id="2" name="对象 1"/>
                      <p:cNvPicPr>
                        <a:picLocks noChangeAspect="1" noChangeArrowheads="1"/>
                      </p:cNvPicPr>
                      <p:nvPr/>
                    </p:nvPicPr>
                    <p:blipFill>
                      <a:blip r:embed="rId5"/>
                      <a:srcRect/>
                      <a:stretch>
                        <a:fillRect/>
                      </a:stretch>
                    </p:blipFill>
                    <p:spPr bwMode="auto">
                      <a:xfrm>
                        <a:off x="3419872" y="3068960"/>
                        <a:ext cx="2225593" cy="495048"/>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nvGraphicFramePr>
        <p:xfrm>
          <a:off x="3646526" y="3573016"/>
          <a:ext cx="3301738" cy="645900"/>
        </p:xfrm>
        <a:graphic>
          <a:graphicData uri="http://schemas.openxmlformats.org/presentationml/2006/ole">
            <mc:AlternateContent xmlns:mc="http://schemas.openxmlformats.org/markup-compatibility/2006">
              <mc:Choice xmlns:v="urn:schemas-microsoft-com:vml" Requires="v">
                <p:oleObj spid="_x0000_s105048" name="公式" r:id="rId6" imgW="2171520" imgH="419040" progId="Equation.3">
                  <p:embed/>
                </p:oleObj>
              </mc:Choice>
              <mc:Fallback>
                <p:oleObj name="公式" r:id="rId6" imgW="2171520" imgH="419040" progId="Equation.3">
                  <p:embed/>
                  <p:pic>
                    <p:nvPicPr>
                      <p:cNvPr id="3" name="对象 2"/>
                      <p:cNvPicPr>
                        <a:picLocks noChangeAspect="1" noChangeArrowheads="1"/>
                      </p:cNvPicPr>
                      <p:nvPr/>
                    </p:nvPicPr>
                    <p:blipFill>
                      <a:blip r:embed="rId7"/>
                      <a:srcRect/>
                      <a:stretch>
                        <a:fillRect/>
                      </a:stretch>
                    </p:blipFill>
                    <p:spPr bwMode="auto">
                      <a:xfrm>
                        <a:off x="3646526" y="3573016"/>
                        <a:ext cx="3301738" cy="64590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nvGraphicFramePr>
        <p:xfrm>
          <a:off x="3693497" y="4394297"/>
          <a:ext cx="1526575" cy="474863"/>
        </p:xfrm>
        <a:graphic>
          <a:graphicData uri="http://schemas.openxmlformats.org/presentationml/2006/ole">
            <mc:AlternateContent xmlns:mc="http://schemas.openxmlformats.org/markup-compatibility/2006">
              <mc:Choice xmlns:v="urn:schemas-microsoft-com:vml" Requires="v">
                <p:oleObj spid="_x0000_s105049" name="公式" r:id="rId8" imgW="1002960" imgH="304560" progId="Equation.3">
                  <p:embed/>
                </p:oleObj>
              </mc:Choice>
              <mc:Fallback>
                <p:oleObj name="公式" r:id="rId8" imgW="1002960" imgH="304560" progId="Equation.3">
                  <p:embed/>
                  <p:pic>
                    <p:nvPicPr>
                      <p:cNvPr id="4" name="对象 3"/>
                      <p:cNvPicPr>
                        <a:picLocks noChangeAspect="1" noChangeArrowheads="1"/>
                      </p:cNvPicPr>
                      <p:nvPr/>
                    </p:nvPicPr>
                    <p:blipFill>
                      <a:blip r:embed="rId9"/>
                      <a:srcRect/>
                      <a:stretch>
                        <a:fillRect/>
                      </a:stretch>
                    </p:blipFill>
                    <p:spPr bwMode="auto">
                      <a:xfrm>
                        <a:off x="3693497" y="4394297"/>
                        <a:ext cx="1526575" cy="474863"/>
                      </a:xfrm>
                      <a:prstGeom prst="rect">
                        <a:avLst/>
                      </a:prstGeom>
                      <a:noFill/>
                      <a:ln>
                        <a:noFill/>
                      </a:ln>
                    </p:spPr>
                  </p:pic>
                </p:oleObj>
              </mc:Fallback>
            </mc:AlternateContent>
          </a:graphicData>
        </a:graphic>
      </p:graphicFrame>
    </p:spTree>
  </p:cSld>
  <p:clrMapOvr>
    <a:masterClrMapping/>
  </p:clrMapOvr>
  <p:transition advTm="1005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dissolve">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dissolve">
                                      <p:cBhvr>
                                        <p:cTn id="12" dur="500"/>
                                        <p:tgtEl>
                                          <p:spTgt spid="177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dissolve">
                                      <p:cBhvr>
                                        <p:cTn id="17" dur="500"/>
                                        <p:tgtEl>
                                          <p:spTgt spid="177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77155">
                                            <p:txEl>
                                              <p:pRg st="10" end="10"/>
                                            </p:txEl>
                                          </p:spTgt>
                                        </p:tgtEl>
                                        <p:attrNameLst>
                                          <p:attrName>style.visibility</p:attrName>
                                        </p:attrNameLst>
                                      </p:cBhvr>
                                      <p:to>
                                        <p:strVal val="visible"/>
                                      </p:to>
                                    </p:set>
                                    <p:animEffect transition="in" filter="dissolve">
                                      <p:cBhvr>
                                        <p:cTn id="37" dur="500"/>
                                        <p:tgtEl>
                                          <p:spTgt spid="177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altLang="zh-CN" dirty="0"/>
              <a:t>P(W)</a:t>
            </a:r>
            <a:r>
              <a:rPr lang="zh-CN" altLang="en-US" dirty="0"/>
              <a:t>的计算</a:t>
            </a:r>
            <a:r>
              <a:rPr lang="en-US" altLang="zh-CN" dirty="0"/>
              <a:t>-</a:t>
            </a:r>
            <a:r>
              <a:rPr lang="zh-CN" altLang="en-US" dirty="0"/>
              <a:t>观察序列的概率</a:t>
            </a:r>
          </a:p>
        </p:txBody>
      </p:sp>
      <p:sp>
        <p:nvSpPr>
          <p:cNvPr id="181254" name="Rectangle 6"/>
          <p:cNvSpPr>
            <a:spLocks noGrp="1" noChangeArrowheads="1"/>
          </p:cNvSpPr>
          <p:nvPr>
            <p:ph type="body" sz="half" idx="1"/>
          </p:nvPr>
        </p:nvSpPr>
        <p:spPr>
          <a:xfrm>
            <a:off x="468313" y="1628775"/>
            <a:ext cx="8002587" cy="4456113"/>
          </a:xfrm>
        </p:spPr>
        <p:txBody>
          <a:bodyPr/>
          <a:lstStyle/>
          <a:p>
            <a:pPr eaLnBrk="1" hangingPunct="1">
              <a:lnSpc>
                <a:spcPct val="80000"/>
              </a:lnSpc>
            </a:pPr>
            <a:r>
              <a:rPr lang="zh-CN" altLang="en-US" sz="2800" b="1" dirty="0"/>
              <a:t>一阶马尔科夫假设</a:t>
            </a:r>
          </a:p>
          <a:p>
            <a:pPr eaLnBrk="1" hangingPunct="1">
              <a:lnSpc>
                <a:spcPct val="80000"/>
              </a:lnSpc>
            </a:pPr>
            <a:endParaRPr lang="en-US" altLang="zh-CN" sz="2800" b="1" dirty="0"/>
          </a:p>
          <a:p>
            <a:pPr eaLnBrk="1" hangingPunct="1">
              <a:lnSpc>
                <a:spcPct val="80000"/>
              </a:lnSpc>
            </a:pPr>
            <a:endParaRPr lang="zh-CN" altLang="en-US" sz="2800" b="1" dirty="0"/>
          </a:p>
          <a:p>
            <a:pPr eaLnBrk="1" hangingPunct="1">
              <a:lnSpc>
                <a:spcPct val="80000"/>
              </a:lnSpc>
            </a:pPr>
            <a:r>
              <a:rPr lang="zh-CN" altLang="en-US" sz="2800" b="1" dirty="0"/>
              <a:t>词语相互独立</a:t>
            </a:r>
            <a:endParaRPr lang="zh-CN" altLang="en-US" b="1" dirty="0"/>
          </a:p>
          <a:p>
            <a:pPr lvl="1" eaLnBrk="1" hangingPunct="1">
              <a:lnSpc>
                <a:spcPct val="80000"/>
              </a:lnSpc>
            </a:pPr>
            <a:endParaRPr lang="en-US" altLang="zh-CN" sz="2000" b="1" dirty="0"/>
          </a:p>
          <a:p>
            <a:pPr lvl="1" eaLnBrk="1" hangingPunct="1">
              <a:lnSpc>
                <a:spcPct val="80000"/>
              </a:lnSpc>
            </a:pPr>
            <a:endParaRPr lang="zh-CN" altLang="en-US" sz="2000" b="1" dirty="0"/>
          </a:p>
          <a:p>
            <a:pPr lvl="1" eaLnBrk="1" hangingPunct="1">
              <a:lnSpc>
                <a:spcPct val="80000"/>
              </a:lnSpc>
            </a:pPr>
            <a:r>
              <a:rPr lang="zh-CN" altLang="en-US" sz="2400" b="1" dirty="0"/>
              <a:t>根据词表把输入串中的所有可能的词都找出来，然后把所有可能的切分路径（词串）都找出来，并且从这些路径找出一条最佳（即概率最大的）路径作为输出结果</a:t>
            </a:r>
          </a:p>
          <a:p>
            <a:pPr lvl="1" eaLnBrk="1" hangingPunct="1">
              <a:lnSpc>
                <a:spcPct val="80000"/>
              </a:lnSpc>
            </a:pPr>
            <a:r>
              <a:rPr lang="zh-CN" altLang="en-US" sz="2400" b="1" dirty="0"/>
              <a:t>考虑到词表可能不够完备，为了保证至少有一种输出结果，应该</a:t>
            </a:r>
            <a:r>
              <a:rPr lang="zh-CN" altLang="en-US" sz="2400" b="1" dirty="0">
                <a:solidFill>
                  <a:srgbClr val="FF0000"/>
                </a:solidFill>
              </a:rPr>
              <a:t>把每个汉字都作为候选词</a:t>
            </a:r>
            <a:r>
              <a:rPr lang="zh-CN" altLang="en-US" sz="2400" b="1" dirty="0"/>
              <a:t>：能在词表中找到，就使用它的概率，否则就给它一个很小的概率</a:t>
            </a:r>
          </a:p>
          <a:p>
            <a:pPr lvl="2" eaLnBrk="1" hangingPunct="1">
              <a:lnSpc>
                <a:spcPct val="80000"/>
              </a:lnSpc>
            </a:pPr>
            <a:r>
              <a:rPr lang="zh-CN" altLang="en-US" sz="2000" b="1" dirty="0"/>
              <a:t>“鸬鹚”</a:t>
            </a:r>
          </a:p>
        </p:txBody>
      </p:sp>
      <p:graphicFrame>
        <p:nvGraphicFramePr>
          <p:cNvPr id="181255" name="Object 7"/>
          <p:cNvGraphicFramePr>
            <a:graphicFrameLocks noGrp="1" noChangeAspect="1"/>
          </p:cNvGraphicFramePr>
          <p:nvPr>
            <p:ph sz="quarter" idx="2"/>
            <p:extLst>
              <p:ext uri="{D42A27DB-BD31-4B8C-83A1-F6EECF244321}">
                <p14:modId xmlns:p14="http://schemas.microsoft.com/office/powerpoint/2010/main" val="3780144426"/>
              </p:ext>
            </p:extLst>
          </p:nvPr>
        </p:nvGraphicFramePr>
        <p:xfrm>
          <a:off x="3131840" y="3064078"/>
          <a:ext cx="2070145" cy="800224"/>
        </p:xfrm>
        <a:graphic>
          <a:graphicData uri="http://schemas.openxmlformats.org/presentationml/2006/ole">
            <mc:AlternateContent xmlns:mc="http://schemas.openxmlformats.org/markup-compatibility/2006">
              <mc:Choice xmlns:v="urn:schemas-microsoft-com:vml" Requires="v">
                <p:oleObj spid="_x0000_s105872" name="公式" r:id="rId5" imgW="1117600" imgH="431800" progId="Equation.3">
                  <p:embed/>
                </p:oleObj>
              </mc:Choice>
              <mc:Fallback>
                <p:oleObj name="公式" r:id="rId5" imgW="1117600" imgH="431800" progId="Equation.3">
                  <p:embed/>
                  <p:pic>
                    <p:nvPicPr>
                      <p:cNvPr id="1812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3064078"/>
                        <a:ext cx="2070145" cy="800224"/>
                      </a:xfrm>
                      <a:prstGeom prst="rect">
                        <a:avLst/>
                      </a:prstGeom>
                      <a:noFill/>
                      <a:ln>
                        <a:noFill/>
                      </a:ln>
                      <a:effectLst/>
                    </p:spPr>
                  </p:pic>
                </p:oleObj>
              </mc:Fallback>
            </mc:AlternateContent>
          </a:graphicData>
        </a:graphic>
      </p:graphicFrame>
      <p:graphicFrame>
        <p:nvGraphicFramePr>
          <p:cNvPr id="181252" name="Object 4"/>
          <p:cNvGraphicFramePr>
            <a:graphicFrameLocks noGrp="1" noChangeAspect="1"/>
          </p:cNvGraphicFramePr>
          <p:nvPr>
            <p:ph idx="4294967295"/>
            <p:extLst>
              <p:ext uri="{D42A27DB-BD31-4B8C-83A1-F6EECF244321}">
                <p14:modId xmlns:p14="http://schemas.microsoft.com/office/powerpoint/2010/main" val="3438249095"/>
              </p:ext>
            </p:extLst>
          </p:nvPr>
        </p:nvGraphicFramePr>
        <p:xfrm>
          <a:off x="4310927" y="1417638"/>
          <a:ext cx="2232695" cy="1435303"/>
        </p:xfrm>
        <a:graphic>
          <a:graphicData uri="http://schemas.openxmlformats.org/presentationml/2006/ole">
            <mc:AlternateContent xmlns:mc="http://schemas.openxmlformats.org/markup-compatibility/2006">
              <mc:Choice xmlns:v="urn:schemas-microsoft-com:vml" Requires="v">
                <p:oleObj spid="_x0000_s105873" name="公式" r:id="rId7" imgW="1422400" imgH="914400" progId="Equation.3">
                  <p:embed/>
                </p:oleObj>
              </mc:Choice>
              <mc:Fallback>
                <p:oleObj name="公式" r:id="rId7" imgW="1422400" imgH="914400" progId="Equation.3">
                  <p:embed/>
                  <p:pic>
                    <p:nvPicPr>
                      <p:cNvPr id="18125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0927" y="1417638"/>
                        <a:ext cx="2232695" cy="1435303"/>
                      </a:xfrm>
                      <a:prstGeom prst="rect">
                        <a:avLst/>
                      </a:prstGeom>
                      <a:noFill/>
                      <a:ln>
                        <a:noFill/>
                      </a:ln>
                      <a:effectLst/>
                    </p:spPr>
                  </p:pic>
                </p:oleObj>
              </mc:Fallback>
            </mc:AlternateContent>
          </a:graphicData>
        </a:graphic>
      </p:graphicFrame>
    </p:spTree>
    <p:custDataLst>
      <p:tags r:id="rId2"/>
    </p:custDataLst>
  </p:cSld>
  <p:clrMapOvr>
    <a:masterClrMapping/>
  </p:clrMapOvr>
  <p:transition advTm="24118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dissolve">
                                      <p:cBhvr>
                                        <p:cTn id="7" dur="500"/>
                                        <p:tgtEl>
                                          <p:spTgt spid="181252"/>
                                        </p:tgtEl>
                                      </p:cBhvr>
                                    </p:animEffect>
                                  </p:childTnLst>
                                </p:cTn>
                              </p:par>
                              <p:par>
                                <p:cTn id="8" presetID="9" presetClass="entr" presetSubtype="0" fill="hold" nodeType="withEffect">
                                  <p:stCondLst>
                                    <p:cond delay="0"/>
                                  </p:stCondLst>
                                  <p:childTnLst>
                                    <p:set>
                                      <p:cBhvr>
                                        <p:cTn id="9" dur="1" fill="hold">
                                          <p:stCondLst>
                                            <p:cond delay="0"/>
                                          </p:stCondLst>
                                        </p:cTn>
                                        <p:tgtEl>
                                          <p:spTgt spid="181255"/>
                                        </p:tgtEl>
                                        <p:attrNameLst>
                                          <p:attrName>style.visibility</p:attrName>
                                        </p:attrNameLst>
                                      </p:cBhvr>
                                      <p:to>
                                        <p:strVal val="visible"/>
                                      </p:to>
                                    </p:set>
                                    <p:animEffect transition="in" filter="dissolve">
                                      <p:cBhvr>
                                        <p:cTn id="10" dur="500"/>
                                        <p:tgtEl>
                                          <p:spTgt spid="1812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1254">
                                            <p:txEl>
                                              <p:pRg st="6" end="6"/>
                                            </p:txEl>
                                          </p:spTgt>
                                        </p:tgtEl>
                                        <p:attrNameLst>
                                          <p:attrName>style.visibility</p:attrName>
                                        </p:attrNameLst>
                                      </p:cBhvr>
                                      <p:to>
                                        <p:strVal val="visible"/>
                                      </p:to>
                                    </p:set>
                                    <p:animEffect transition="in" filter="dissolve">
                                      <p:cBhvr>
                                        <p:cTn id="15" dur="500"/>
                                        <p:tgtEl>
                                          <p:spTgt spid="181254">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81254">
                                            <p:txEl>
                                              <p:pRg st="7" end="7"/>
                                            </p:txEl>
                                          </p:spTgt>
                                        </p:tgtEl>
                                        <p:attrNameLst>
                                          <p:attrName>style.visibility</p:attrName>
                                        </p:attrNameLst>
                                      </p:cBhvr>
                                      <p:to>
                                        <p:strVal val="visible"/>
                                      </p:to>
                                    </p:set>
                                    <p:animEffect transition="in" filter="dissolve">
                                      <p:cBhvr>
                                        <p:cTn id="20" dur="500"/>
                                        <p:tgtEl>
                                          <p:spTgt spid="181254">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81254">
                                            <p:txEl>
                                              <p:pRg st="8" end="8"/>
                                            </p:txEl>
                                          </p:spTgt>
                                        </p:tgtEl>
                                        <p:attrNameLst>
                                          <p:attrName>style.visibility</p:attrName>
                                        </p:attrNameLst>
                                      </p:cBhvr>
                                      <p:to>
                                        <p:strVal val="visible"/>
                                      </p:to>
                                    </p:set>
                                    <p:animEffect transition="in" filter="dissolve">
                                      <p:cBhvr>
                                        <p:cTn id="23" dur="500"/>
                                        <p:tgtEl>
                                          <p:spTgt spid="1812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zh-CN" altLang="en-US"/>
              <a:t>将概率转化为“费用”</a:t>
            </a:r>
          </a:p>
        </p:txBody>
      </p:sp>
      <p:sp>
        <p:nvSpPr>
          <p:cNvPr id="231427" name="Rectangle 3"/>
          <p:cNvSpPr>
            <a:spLocks noGrp="1" noChangeArrowheads="1"/>
          </p:cNvSpPr>
          <p:nvPr>
            <p:ph type="body" sz="half" idx="1"/>
          </p:nvPr>
        </p:nvSpPr>
        <p:spPr>
          <a:xfrm>
            <a:off x="457200" y="1600200"/>
            <a:ext cx="7786688" cy="4456113"/>
          </a:xfrm>
        </p:spPr>
        <p:txBody>
          <a:bodyPr/>
          <a:lstStyle/>
          <a:p>
            <a:pPr eaLnBrk="1" hangingPunct="1">
              <a:lnSpc>
                <a:spcPct val="90000"/>
              </a:lnSpc>
            </a:pPr>
            <a:r>
              <a:rPr lang="zh-CN" altLang="en-US" sz="2400" b="1" dirty="0"/>
              <a:t>问题的提出</a:t>
            </a:r>
          </a:p>
          <a:p>
            <a:pPr lvl="1" eaLnBrk="1" hangingPunct="1">
              <a:lnSpc>
                <a:spcPct val="90000"/>
              </a:lnSpc>
            </a:pPr>
            <a:r>
              <a:rPr lang="zh-CN" altLang="en-US" sz="1800" b="1" dirty="0"/>
              <a:t>因为每个词的概率都是一个很小的正数（小于</a:t>
            </a:r>
            <a:r>
              <a:rPr lang="en-US" altLang="zh-CN" sz="1800" b="1" dirty="0"/>
              <a:t>1</a:t>
            </a:r>
            <a:r>
              <a:rPr lang="zh-CN" altLang="en-US" sz="1800" b="1" dirty="0"/>
              <a:t>），如果汉字串较长，最后得到各种可能的词串的概率都接近于</a:t>
            </a:r>
            <a:r>
              <a:rPr lang="en-US" altLang="zh-CN" sz="1800" b="1" dirty="0"/>
              <a:t>0</a:t>
            </a:r>
            <a:r>
              <a:rPr lang="zh-CN" altLang="en-US" sz="1800" b="1" dirty="0"/>
              <a:t>，无法在机器上表示出来，当然也就无法比较大小</a:t>
            </a:r>
          </a:p>
          <a:p>
            <a:pPr eaLnBrk="1" hangingPunct="1">
              <a:lnSpc>
                <a:spcPct val="90000"/>
              </a:lnSpc>
            </a:pPr>
            <a:r>
              <a:rPr lang="zh-CN" altLang="en-US" sz="2400" b="1" dirty="0"/>
              <a:t>解决办法</a:t>
            </a:r>
          </a:p>
          <a:p>
            <a:pPr lvl="1" eaLnBrk="1" hangingPunct="1">
              <a:lnSpc>
                <a:spcPct val="90000"/>
              </a:lnSpc>
            </a:pPr>
            <a:r>
              <a:rPr lang="zh-CN" altLang="en-US" sz="1800" b="1" dirty="0"/>
              <a:t>求每词概率的对数之和，把乘法变成加法</a:t>
            </a:r>
          </a:p>
          <a:p>
            <a:pPr eaLnBrk="1" hangingPunct="1">
              <a:lnSpc>
                <a:spcPct val="90000"/>
              </a:lnSpc>
            </a:pPr>
            <a:endParaRPr lang="zh-CN" altLang="en-US" sz="1800" b="1" dirty="0"/>
          </a:p>
          <a:p>
            <a:pPr eaLnBrk="1" hangingPunct="1">
              <a:lnSpc>
                <a:spcPct val="90000"/>
              </a:lnSpc>
            </a:pPr>
            <a:endParaRPr lang="zh-CN" altLang="en-US" b="1" dirty="0"/>
          </a:p>
          <a:p>
            <a:pPr eaLnBrk="1" hangingPunct="1">
              <a:lnSpc>
                <a:spcPct val="90000"/>
              </a:lnSpc>
            </a:pPr>
            <a:endParaRPr lang="zh-CN" altLang="en-US" sz="1800" b="1" dirty="0"/>
          </a:p>
          <a:p>
            <a:pPr eaLnBrk="1" hangingPunct="1">
              <a:lnSpc>
                <a:spcPct val="90000"/>
              </a:lnSpc>
            </a:pPr>
            <a:endParaRPr lang="zh-CN" altLang="en-US" sz="2400" b="1" dirty="0"/>
          </a:p>
          <a:p>
            <a:pPr lvl="1" eaLnBrk="1" hangingPunct="1">
              <a:lnSpc>
                <a:spcPct val="90000"/>
              </a:lnSpc>
            </a:pPr>
            <a:endParaRPr lang="zh-CN" altLang="en-US" sz="1800" b="1" dirty="0"/>
          </a:p>
          <a:p>
            <a:pPr lvl="1" eaLnBrk="1" hangingPunct="1">
              <a:lnSpc>
                <a:spcPct val="90000"/>
              </a:lnSpc>
            </a:pPr>
            <a:endParaRPr lang="en-US" altLang="zh-CN" sz="1800" b="1" dirty="0"/>
          </a:p>
          <a:p>
            <a:pPr lvl="1" eaLnBrk="1" hangingPunct="1">
              <a:lnSpc>
                <a:spcPct val="90000"/>
              </a:lnSpc>
            </a:pPr>
            <a:r>
              <a:rPr lang="zh-CN" altLang="en-US" sz="1800" b="1" dirty="0"/>
              <a:t>概率越高则费用越低</a:t>
            </a:r>
          </a:p>
          <a:p>
            <a:pPr lvl="1" eaLnBrk="1" hangingPunct="1">
              <a:lnSpc>
                <a:spcPct val="90000"/>
              </a:lnSpc>
            </a:pPr>
            <a:r>
              <a:rPr lang="zh-CN" altLang="en-US" sz="1800" b="1" dirty="0"/>
              <a:t>选择费用最小的词串</a:t>
            </a:r>
          </a:p>
        </p:txBody>
      </p:sp>
      <p:graphicFrame>
        <p:nvGraphicFramePr>
          <p:cNvPr id="231428" name="Object 4"/>
          <p:cNvGraphicFramePr>
            <a:graphicFrameLocks noGrp="1" noChangeAspect="1"/>
          </p:cNvGraphicFramePr>
          <p:nvPr>
            <p:ph sz="half" idx="2"/>
          </p:nvPr>
        </p:nvGraphicFramePr>
        <p:xfrm>
          <a:off x="3419872" y="3573016"/>
          <a:ext cx="2286248" cy="2178590"/>
        </p:xfrm>
        <a:graphic>
          <a:graphicData uri="http://schemas.openxmlformats.org/presentationml/2006/ole">
            <mc:AlternateContent xmlns:mc="http://schemas.openxmlformats.org/markup-compatibility/2006">
              <mc:Choice xmlns:v="urn:schemas-microsoft-com:vml" Requires="v">
                <p:oleObj spid="_x0000_s106697" name="公式" r:id="rId3" imgW="1879600" imgH="1790700" progId="Equation.3">
                  <p:embed/>
                </p:oleObj>
              </mc:Choice>
              <mc:Fallback>
                <p:oleObj name="公式" r:id="rId3" imgW="1879600" imgH="1790700" progId="Equation.3">
                  <p:embed/>
                  <p:pic>
                    <p:nvPicPr>
                      <p:cNvPr id="2314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573016"/>
                        <a:ext cx="2286248" cy="217859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14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4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4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1427">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14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zh-CN" altLang="en-US" dirty="0"/>
              <a:t>例：</a:t>
            </a:r>
            <a:r>
              <a:rPr lang="en-US" altLang="zh-CN" dirty="0"/>
              <a:t>“</a:t>
            </a:r>
            <a:r>
              <a:rPr lang="zh-CN" altLang="en-US" dirty="0"/>
              <a:t>结合成分子时”</a:t>
            </a:r>
          </a:p>
        </p:txBody>
      </p:sp>
      <p:sp>
        <p:nvSpPr>
          <p:cNvPr id="67587" name="Rectangle 533"/>
          <p:cNvSpPr>
            <a:spLocks noGrp="1" noChangeArrowheads="1"/>
          </p:cNvSpPr>
          <p:nvPr>
            <p:ph type="body" sz="half" idx="1"/>
          </p:nvPr>
        </p:nvSpPr>
        <p:spPr>
          <a:xfrm>
            <a:off x="457200" y="1600200"/>
            <a:ext cx="7859713" cy="4456113"/>
          </a:xfrm>
        </p:spPr>
        <p:txBody>
          <a:bodyPr/>
          <a:lstStyle/>
          <a:p>
            <a:pPr algn="ctr" eaLnBrk="1" hangingPunct="1">
              <a:buFontTx/>
              <a:buNone/>
            </a:pPr>
            <a:endParaRPr lang="zh-CN" altLang="en-US" sz="2000" b="1" dirty="0"/>
          </a:p>
        </p:txBody>
      </p:sp>
      <p:grpSp>
        <p:nvGrpSpPr>
          <p:cNvPr id="67588" name="Group 326"/>
          <p:cNvGrpSpPr>
            <a:grpSpLocks noChangeAspect="1"/>
          </p:cNvGrpSpPr>
          <p:nvPr/>
        </p:nvGrpSpPr>
        <p:grpSpPr bwMode="auto">
          <a:xfrm>
            <a:off x="3276600" y="2276475"/>
            <a:ext cx="5257800" cy="2773363"/>
            <a:chOff x="2662" y="1990"/>
            <a:chExt cx="7200" cy="3804"/>
          </a:xfrm>
        </p:grpSpPr>
        <p:sp>
          <p:nvSpPr>
            <p:cNvPr id="4154" name="AutoShape 327"/>
            <p:cNvSpPr>
              <a:spLocks noChangeAspect="1" noChangeArrowheads="1"/>
            </p:cNvSpPr>
            <p:nvPr/>
          </p:nvSpPr>
          <p:spPr bwMode="auto">
            <a:xfrm>
              <a:off x="2662" y="1990"/>
              <a:ext cx="7200" cy="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楷体" pitchFamily="49" charset="-122"/>
              </a:endParaRPr>
            </a:p>
          </p:txBody>
        </p:sp>
        <p:sp>
          <p:nvSpPr>
            <p:cNvPr id="4155" name="Line 328"/>
            <p:cNvSpPr>
              <a:spLocks noChangeShapeType="1"/>
            </p:cNvSpPr>
            <p:nvPr/>
          </p:nvSpPr>
          <p:spPr bwMode="auto">
            <a:xfrm flipH="1">
              <a:off x="5323" y="2125"/>
              <a:ext cx="156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56" name="Line 329"/>
            <p:cNvSpPr>
              <a:spLocks noChangeShapeType="1"/>
            </p:cNvSpPr>
            <p:nvPr/>
          </p:nvSpPr>
          <p:spPr bwMode="auto">
            <a:xfrm>
              <a:off x="6888" y="2125"/>
              <a:ext cx="1878"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57" name="Rectangle 330"/>
            <p:cNvSpPr>
              <a:spLocks noChangeArrowheads="1"/>
            </p:cNvSpPr>
            <p:nvPr/>
          </p:nvSpPr>
          <p:spPr bwMode="auto">
            <a:xfrm>
              <a:off x="5166" y="2397"/>
              <a:ext cx="3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结</a:t>
              </a:r>
              <a:endParaRPr lang="zh-CN" altLang="en-US" b="1">
                <a:latin typeface="+mn-lt"/>
                <a:ea typeface="楷体" pitchFamily="49" charset="-122"/>
              </a:endParaRPr>
            </a:p>
          </p:txBody>
        </p:sp>
        <p:sp>
          <p:nvSpPr>
            <p:cNvPr id="4158" name="Rectangle 331"/>
            <p:cNvSpPr>
              <a:spLocks noChangeArrowheads="1"/>
            </p:cNvSpPr>
            <p:nvPr/>
          </p:nvSpPr>
          <p:spPr bwMode="auto">
            <a:xfrm>
              <a:off x="8610" y="2397"/>
              <a:ext cx="62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solidFill>
                    <a:srgbClr val="FF0000"/>
                  </a:solidFill>
                  <a:latin typeface="+mn-lt"/>
                  <a:ea typeface="楷体" pitchFamily="49" charset="-122"/>
                </a:rPr>
                <a:t>结合</a:t>
              </a:r>
              <a:endParaRPr lang="zh-CN" altLang="en-US" b="1" dirty="0">
                <a:latin typeface="+mn-lt"/>
                <a:ea typeface="楷体" pitchFamily="49" charset="-122"/>
              </a:endParaRPr>
            </a:p>
          </p:txBody>
        </p:sp>
        <p:sp>
          <p:nvSpPr>
            <p:cNvPr id="4159" name="Line 332"/>
            <p:cNvSpPr>
              <a:spLocks noChangeShapeType="1"/>
            </p:cNvSpPr>
            <p:nvPr/>
          </p:nvSpPr>
          <p:spPr bwMode="auto">
            <a:xfrm flipH="1">
              <a:off x="4227" y="2669"/>
              <a:ext cx="1096"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0" name="Line 333"/>
            <p:cNvSpPr>
              <a:spLocks noChangeShapeType="1"/>
            </p:cNvSpPr>
            <p:nvPr/>
          </p:nvSpPr>
          <p:spPr bwMode="auto">
            <a:xfrm>
              <a:off x="5323" y="2669"/>
              <a:ext cx="1096"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1" name="Rectangle 334"/>
            <p:cNvSpPr>
              <a:spLocks noChangeArrowheads="1"/>
            </p:cNvSpPr>
            <p:nvPr/>
          </p:nvSpPr>
          <p:spPr bwMode="auto">
            <a:xfrm>
              <a:off x="4071" y="2942"/>
              <a:ext cx="3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合</a:t>
              </a:r>
              <a:endParaRPr lang="zh-CN" altLang="en-US" b="1">
                <a:latin typeface="+mn-lt"/>
                <a:ea typeface="楷体" pitchFamily="49" charset="-122"/>
              </a:endParaRPr>
            </a:p>
          </p:txBody>
        </p:sp>
        <p:sp>
          <p:nvSpPr>
            <p:cNvPr id="4162" name="Rectangle 335"/>
            <p:cNvSpPr>
              <a:spLocks noChangeArrowheads="1"/>
            </p:cNvSpPr>
            <p:nvPr/>
          </p:nvSpPr>
          <p:spPr bwMode="auto">
            <a:xfrm>
              <a:off x="6262" y="2942"/>
              <a:ext cx="47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合成</a:t>
              </a:r>
              <a:endParaRPr lang="zh-CN" altLang="en-US" b="1">
                <a:latin typeface="+mn-lt"/>
                <a:ea typeface="楷体" pitchFamily="49" charset="-122"/>
              </a:endParaRPr>
            </a:p>
          </p:txBody>
        </p:sp>
        <p:sp>
          <p:nvSpPr>
            <p:cNvPr id="4163" name="Line 336"/>
            <p:cNvSpPr>
              <a:spLocks noChangeShapeType="1"/>
            </p:cNvSpPr>
            <p:nvPr/>
          </p:nvSpPr>
          <p:spPr bwMode="auto">
            <a:xfrm flipH="1">
              <a:off x="8138" y="2669"/>
              <a:ext cx="628"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4" name="Line 337"/>
            <p:cNvSpPr>
              <a:spLocks noChangeShapeType="1"/>
            </p:cNvSpPr>
            <p:nvPr/>
          </p:nvSpPr>
          <p:spPr bwMode="auto">
            <a:xfrm>
              <a:off x="8766" y="2669"/>
              <a:ext cx="467"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5" name="Rectangle 338"/>
            <p:cNvSpPr>
              <a:spLocks noChangeArrowheads="1"/>
            </p:cNvSpPr>
            <p:nvPr/>
          </p:nvSpPr>
          <p:spPr bwMode="auto">
            <a:xfrm>
              <a:off x="7827" y="2942"/>
              <a:ext cx="3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solidFill>
                    <a:srgbClr val="FF0000"/>
                  </a:solidFill>
                  <a:latin typeface="+mn-lt"/>
                  <a:ea typeface="楷体" pitchFamily="49" charset="-122"/>
                </a:rPr>
                <a:t>成</a:t>
              </a:r>
              <a:endParaRPr lang="zh-CN" altLang="en-US" b="1">
                <a:latin typeface="+mn-lt"/>
                <a:ea typeface="楷体" pitchFamily="49" charset="-122"/>
              </a:endParaRPr>
            </a:p>
          </p:txBody>
        </p:sp>
        <p:sp>
          <p:nvSpPr>
            <p:cNvPr id="4166" name="Rectangle 339"/>
            <p:cNvSpPr>
              <a:spLocks noChangeArrowheads="1"/>
            </p:cNvSpPr>
            <p:nvPr/>
          </p:nvSpPr>
          <p:spPr bwMode="auto">
            <a:xfrm>
              <a:off x="9079" y="2942"/>
              <a:ext cx="31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成分</a:t>
              </a:r>
              <a:endParaRPr lang="zh-CN" altLang="en-US" b="1">
                <a:latin typeface="+mn-lt"/>
                <a:ea typeface="楷体" pitchFamily="49" charset="-122"/>
              </a:endParaRPr>
            </a:p>
          </p:txBody>
        </p:sp>
        <p:sp>
          <p:nvSpPr>
            <p:cNvPr id="4167" name="Line 340"/>
            <p:cNvSpPr>
              <a:spLocks noChangeShapeType="1"/>
            </p:cNvSpPr>
            <p:nvPr/>
          </p:nvSpPr>
          <p:spPr bwMode="auto">
            <a:xfrm flipH="1">
              <a:off x="3601" y="3214"/>
              <a:ext cx="626"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8" name="Line 341"/>
            <p:cNvSpPr>
              <a:spLocks noChangeShapeType="1"/>
            </p:cNvSpPr>
            <p:nvPr/>
          </p:nvSpPr>
          <p:spPr bwMode="auto">
            <a:xfrm>
              <a:off x="4227" y="3214"/>
              <a:ext cx="626"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69" name="Rectangle 342"/>
            <p:cNvSpPr>
              <a:spLocks noChangeArrowheads="1"/>
            </p:cNvSpPr>
            <p:nvPr/>
          </p:nvSpPr>
          <p:spPr bwMode="auto">
            <a:xfrm>
              <a:off x="3445" y="3486"/>
              <a:ext cx="31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成</a:t>
              </a:r>
              <a:endParaRPr lang="zh-CN" altLang="en-US" b="1">
                <a:latin typeface="+mn-lt"/>
                <a:ea typeface="楷体" pitchFamily="49" charset="-122"/>
              </a:endParaRPr>
            </a:p>
          </p:txBody>
        </p:sp>
        <p:sp>
          <p:nvSpPr>
            <p:cNvPr id="4170" name="Rectangle 343"/>
            <p:cNvSpPr>
              <a:spLocks noChangeArrowheads="1"/>
            </p:cNvSpPr>
            <p:nvPr/>
          </p:nvSpPr>
          <p:spPr bwMode="auto">
            <a:xfrm>
              <a:off x="4697" y="3486"/>
              <a:ext cx="3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成分</a:t>
              </a:r>
              <a:endParaRPr lang="zh-CN" altLang="en-US" b="1">
                <a:latin typeface="+mn-lt"/>
                <a:ea typeface="楷体" pitchFamily="49" charset="-122"/>
              </a:endParaRPr>
            </a:p>
          </p:txBody>
        </p:sp>
        <p:sp>
          <p:nvSpPr>
            <p:cNvPr id="4171" name="Line 344"/>
            <p:cNvSpPr>
              <a:spLocks noChangeShapeType="1"/>
            </p:cNvSpPr>
            <p:nvPr/>
          </p:nvSpPr>
          <p:spPr bwMode="auto">
            <a:xfrm flipH="1">
              <a:off x="5949" y="3214"/>
              <a:ext cx="47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72" name="Line 345"/>
            <p:cNvSpPr>
              <a:spLocks noChangeShapeType="1"/>
            </p:cNvSpPr>
            <p:nvPr/>
          </p:nvSpPr>
          <p:spPr bwMode="auto">
            <a:xfrm>
              <a:off x="6419" y="3214"/>
              <a:ext cx="47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73" name="Rectangle 346"/>
            <p:cNvSpPr>
              <a:spLocks noChangeArrowheads="1"/>
            </p:cNvSpPr>
            <p:nvPr/>
          </p:nvSpPr>
          <p:spPr bwMode="auto">
            <a:xfrm>
              <a:off x="5792" y="3486"/>
              <a:ext cx="31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分</a:t>
              </a:r>
              <a:endParaRPr lang="zh-CN" altLang="en-US" b="1">
                <a:latin typeface="+mn-lt"/>
                <a:ea typeface="楷体" pitchFamily="49" charset="-122"/>
              </a:endParaRPr>
            </a:p>
          </p:txBody>
        </p:sp>
        <p:sp>
          <p:nvSpPr>
            <p:cNvPr id="4174" name="Rectangle 347"/>
            <p:cNvSpPr>
              <a:spLocks noChangeArrowheads="1"/>
            </p:cNvSpPr>
            <p:nvPr/>
          </p:nvSpPr>
          <p:spPr bwMode="auto">
            <a:xfrm>
              <a:off x="6575" y="3486"/>
              <a:ext cx="3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latin typeface="+mn-lt"/>
                  <a:ea typeface="楷体" pitchFamily="49" charset="-122"/>
                </a:rPr>
                <a:t>分子</a:t>
              </a:r>
              <a:endParaRPr lang="zh-CN" altLang="en-US" b="1" dirty="0">
                <a:latin typeface="+mn-lt"/>
                <a:ea typeface="楷体" pitchFamily="49" charset="-122"/>
              </a:endParaRPr>
            </a:p>
          </p:txBody>
        </p:sp>
        <p:sp>
          <p:nvSpPr>
            <p:cNvPr id="4175" name="Line 348"/>
            <p:cNvSpPr>
              <a:spLocks noChangeShapeType="1"/>
            </p:cNvSpPr>
            <p:nvPr/>
          </p:nvSpPr>
          <p:spPr bwMode="auto">
            <a:xfrm flipH="1">
              <a:off x="7671" y="3214"/>
              <a:ext cx="313"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76" name="Line 349"/>
            <p:cNvSpPr>
              <a:spLocks noChangeShapeType="1"/>
            </p:cNvSpPr>
            <p:nvPr/>
          </p:nvSpPr>
          <p:spPr bwMode="auto">
            <a:xfrm>
              <a:off x="7984" y="3214"/>
              <a:ext cx="259"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77" name="Rectangle 350"/>
            <p:cNvSpPr>
              <a:spLocks noChangeArrowheads="1"/>
            </p:cNvSpPr>
            <p:nvPr/>
          </p:nvSpPr>
          <p:spPr bwMode="auto">
            <a:xfrm>
              <a:off x="7358" y="3486"/>
              <a:ext cx="25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分</a:t>
              </a:r>
              <a:endParaRPr lang="zh-CN" altLang="en-US" b="1">
                <a:latin typeface="+mn-lt"/>
                <a:ea typeface="楷体" pitchFamily="49" charset="-122"/>
              </a:endParaRPr>
            </a:p>
          </p:txBody>
        </p:sp>
        <p:sp>
          <p:nvSpPr>
            <p:cNvPr id="4178" name="Rectangle 351"/>
            <p:cNvSpPr>
              <a:spLocks noChangeArrowheads="1"/>
            </p:cNvSpPr>
            <p:nvPr/>
          </p:nvSpPr>
          <p:spPr bwMode="auto">
            <a:xfrm>
              <a:off x="8138" y="3486"/>
              <a:ext cx="47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solidFill>
                    <a:srgbClr val="FF0000"/>
                  </a:solidFill>
                  <a:latin typeface="+mn-lt"/>
                  <a:ea typeface="楷体" pitchFamily="49" charset="-122"/>
                </a:rPr>
                <a:t>分子</a:t>
              </a:r>
              <a:endParaRPr lang="zh-CN" altLang="en-US" b="1">
                <a:latin typeface="+mn-lt"/>
                <a:ea typeface="楷体" pitchFamily="49" charset="-122"/>
              </a:endParaRPr>
            </a:p>
          </p:txBody>
        </p:sp>
        <p:sp>
          <p:nvSpPr>
            <p:cNvPr id="4179" name="Line 352"/>
            <p:cNvSpPr>
              <a:spLocks noChangeShapeType="1"/>
            </p:cNvSpPr>
            <p:nvPr/>
          </p:nvSpPr>
          <p:spPr bwMode="auto">
            <a:xfrm flipH="1">
              <a:off x="8923" y="3214"/>
              <a:ext cx="313"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0" name="Line 353"/>
            <p:cNvSpPr>
              <a:spLocks noChangeShapeType="1"/>
            </p:cNvSpPr>
            <p:nvPr/>
          </p:nvSpPr>
          <p:spPr bwMode="auto">
            <a:xfrm>
              <a:off x="9236" y="3214"/>
              <a:ext cx="313"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1" name="Rectangle 354"/>
            <p:cNvSpPr>
              <a:spLocks noChangeArrowheads="1"/>
            </p:cNvSpPr>
            <p:nvPr/>
          </p:nvSpPr>
          <p:spPr bwMode="auto">
            <a:xfrm>
              <a:off x="8766" y="3486"/>
              <a:ext cx="31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a:t>
              </a:r>
              <a:endParaRPr lang="zh-CN" altLang="en-US" b="1">
                <a:latin typeface="+mn-lt"/>
                <a:ea typeface="楷体" pitchFamily="49" charset="-122"/>
              </a:endParaRPr>
            </a:p>
          </p:txBody>
        </p:sp>
        <p:sp>
          <p:nvSpPr>
            <p:cNvPr id="4182" name="Rectangle 355"/>
            <p:cNvSpPr>
              <a:spLocks noChangeArrowheads="1"/>
            </p:cNvSpPr>
            <p:nvPr/>
          </p:nvSpPr>
          <p:spPr bwMode="auto">
            <a:xfrm>
              <a:off x="9392" y="3486"/>
              <a:ext cx="315"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子时</a:t>
              </a:r>
            </a:p>
            <a:p>
              <a:pPr algn="ctr">
                <a:defRPr/>
              </a:pPr>
              <a:r>
                <a:rPr lang="en-US" altLang="zh-CN" sz="900" b="1">
                  <a:latin typeface="+mn-lt"/>
                  <a:ea typeface="楷体" pitchFamily="49" charset="-122"/>
                </a:rPr>
                <a:t>13</a:t>
              </a:r>
              <a:endParaRPr lang="en-US" altLang="zh-CN" b="1">
                <a:latin typeface="+mn-lt"/>
                <a:ea typeface="楷体" pitchFamily="49" charset="-122"/>
              </a:endParaRPr>
            </a:p>
          </p:txBody>
        </p:sp>
        <p:sp>
          <p:nvSpPr>
            <p:cNvPr id="4183" name="Line 356"/>
            <p:cNvSpPr>
              <a:spLocks noChangeShapeType="1"/>
            </p:cNvSpPr>
            <p:nvPr/>
          </p:nvSpPr>
          <p:spPr bwMode="auto">
            <a:xfrm flipH="1">
              <a:off x="3288" y="3756"/>
              <a:ext cx="313"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4" name="Line 357"/>
            <p:cNvSpPr>
              <a:spLocks noChangeShapeType="1"/>
            </p:cNvSpPr>
            <p:nvPr/>
          </p:nvSpPr>
          <p:spPr bwMode="auto">
            <a:xfrm>
              <a:off x="3601" y="3756"/>
              <a:ext cx="259"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5" name="Rectangle 358"/>
            <p:cNvSpPr>
              <a:spLocks noChangeArrowheads="1"/>
            </p:cNvSpPr>
            <p:nvPr/>
          </p:nvSpPr>
          <p:spPr bwMode="auto">
            <a:xfrm>
              <a:off x="3134" y="4028"/>
              <a:ext cx="25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分</a:t>
              </a:r>
              <a:endParaRPr lang="zh-CN" altLang="en-US" b="1">
                <a:latin typeface="+mn-lt"/>
                <a:ea typeface="楷体" pitchFamily="49" charset="-122"/>
              </a:endParaRPr>
            </a:p>
          </p:txBody>
        </p:sp>
        <p:sp>
          <p:nvSpPr>
            <p:cNvPr id="4186" name="Rectangle 359"/>
            <p:cNvSpPr>
              <a:spLocks noChangeArrowheads="1"/>
            </p:cNvSpPr>
            <p:nvPr/>
          </p:nvSpPr>
          <p:spPr bwMode="auto">
            <a:xfrm>
              <a:off x="3758" y="4028"/>
              <a:ext cx="47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分子</a:t>
              </a:r>
              <a:endParaRPr lang="zh-CN" altLang="en-US" b="1">
                <a:latin typeface="+mn-lt"/>
                <a:ea typeface="楷体" pitchFamily="49" charset="-122"/>
              </a:endParaRPr>
            </a:p>
          </p:txBody>
        </p:sp>
        <p:sp>
          <p:nvSpPr>
            <p:cNvPr id="4187" name="Line 360"/>
            <p:cNvSpPr>
              <a:spLocks noChangeShapeType="1"/>
            </p:cNvSpPr>
            <p:nvPr/>
          </p:nvSpPr>
          <p:spPr bwMode="auto">
            <a:xfrm flipH="1">
              <a:off x="4538" y="3756"/>
              <a:ext cx="313"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8" name="Line 361"/>
            <p:cNvSpPr>
              <a:spLocks noChangeShapeType="1"/>
            </p:cNvSpPr>
            <p:nvPr/>
          </p:nvSpPr>
          <p:spPr bwMode="auto">
            <a:xfrm>
              <a:off x="4851" y="3756"/>
              <a:ext cx="313"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89" name="Rectangle 362"/>
            <p:cNvSpPr>
              <a:spLocks noChangeArrowheads="1"/>
            </p:cNvSpPr>
            <p:nvPr/>
          </p:nvSpPr>
          <p:spPr bwMode="auto">
            <a:xfrm>
              <a:off x="4384" y="4028"/>
              <a:ext cx="3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a:t>
              </a:r>
              <a:endParaRPr lang="zh-CN" altLang="en-US" b="1">
                <a:latin typeface="+mn-lt"/>
                <a:ea typeface="楷体" pitchFamily="49" charset="-122"/>
              </a:endParaRPr>
            </a:p>
          </p:txBody>
        </p:sp>
        <p:sp>
          <p:nvSpPr>
            <p:cNvPr id="4190" name="Rectangle 363"/>
            <p:cNvSpPr>
              <a:spLocks noChangeArrowheads="1"/>
            </p:cNvSpPr>
            <p:nvPr/>
          </p:nvSpPr>
          <p:spPr bwMode="auto">
            <a:xfrm>
              <a:off x="5008" y="4028"/>
              <a:ext cx="31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子时</a:t>
              </a:r>
            </a:p>
            <a:p>
              <a:pPr algn="ctr">
                <a:defRPr/>
              </a:pPr>
              <a:r>
                <a:rPr lang="en-US" altLang="zh-CN" sz="900" b="1">
                  <a:latin typeface="+mn-lt"/>
                  <a:ea typeface="楷体" pitchFamily="49" charset="-122"/>
                </a:rPr>
                <a:t>5</a:t>
              </a:r>
              <a:endParaRPr lang="en-US" altLang="zh-CN" b="1">
                <a:latin typeface="+mn-lt"/>
                <a:ea typeface="楷体" pitchFamily="49" charset="-122"/>
              </a:endParaRPr>
            </a:p>
          </p:txBody>
        </p:sp>
        <p:sp>
          <p:nvSpPr>
            <p:cNvPr id="4191" name="Line 364"/>
            <p:cNvSpPr>
              <a:spLocks noChangeShapeType="1"/>
            </p:cNvSpPr>
            <p:nvPr/>
          </p:nvSpPr>
          <p:spPr bwMode="auto">
            <a:xfrm flipH="1">
              <a:off x="5634" y="3756"/>
              <a:ext cx="31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92" name="Line 365"/>
            <p:cNvSpPr>
              <a:spLocks noChangeShapeType="1"/>
            </p:cNvSpPr>
            <p:nvPr/>
          </p:nvSpPr>
          <p:spPr bwMode="auto">
            <a:xfrm>
              <a:off x="5947" y="3756"/>
              <a:ext cx="31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93" name="Rectangle 366"/>
            <p:cNvSpPr>
              <a:spLocks noChangeArrowheads="1"/>
            </p:cNvSpPr>
            <p:nvPr/>
          </p:nvSpPr>
          <p:spPr bwMode="auto">
            <a:xfrm>
              <a:off x="5479" y="4028"/>
              <a:ext cx="3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a:t>
              </a:r>
              <a:endParaRPr lang="zh-CN" altLang="en-US" b="1">
                <a:latin typeface="+mn-lt"/>
                <a:ea typeface="楷体" pitchFamily="49" charset="-122"/>
              </a:endParaRPr>
            </a:p>
          </p:txBody>
        </p:sp>
        <p:sp>
          <p:nvSpPr>
            <p:cNvPr id="4194" name="Rectangle 367"/>
            <p:cNvSpPr>
              <a:spLocks noChangeArrowheads="1"/>
            </p:cNvSpPr>
            <p:nvPr/>
          </p:nvSpPr>
          <p:spPr bwMode="auto">
            <a:xfrm>
              <a:off x="6103" y="4028"/>
              <a:ext cx="315"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子时</a:t>
              </a:r>
            </a:p>
            <a:p>
              <a:pPr algn="ctr">
                <a:defRPr/>
              </a:pPr>
              <a:r>
                <a:rPr lang="en-US" altLang="zh-CN" sz="900" b="1">
                  <a:latin typeface="+mn-lt"/>
                  <a:ea typeface="楷体" pitchFamily="49" charset="-122"/>
                </a:rPr>
                <a:t>7</a:t>
              </a:r>
              <a:endParaRPr lang="en-US" altLang="zh-CN" b="1">
                <a:latin typeface="+mn-lt"/>
                <a:ea typeface="楷体" pitchFamily="49" charset="-122"/>
              </a:endParaRPr>
            </a:p>
          </p:txBody>
        </p:sp>
        <p:sp>
          <p:nvSpPr>
            <p:cNvPr id="4195" name="Line 368"/>
            <p:cNvSpPr>
              <a:spLocks noChangeShapeType="1"/>
            </p:cNvSpPr>
            <p:nvPr/>
          </p:nvSpPr>
          <p:spPr bwMode="auto">
            <a:xfrm>
              <a:off x="6732" y="3756"/>
              <a:ext cx="2"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96" name="Rectangle 369"/>
            <p:cNvSpPr>
              <a:spLocks noChangeArrowheads="1"/>
            </p:cNvSpPr>
            <p:nvPr/>
          </p:nvSpPr>
          <p:spPr bwMode="auto">
            <a:xfrm>
              <a:off x="6575" y="4028"/>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8</a:t>
              </a:r>
              <a:endParaRPr lang="en-US" altLang="zh-CN" b="1">
                <a:latin typeface="+mn-lt"/>
                <a:ea typeface="楷体" pitchFamily="49" charset="-122"/>
              </a:endParaRPr>
            </a:p>
          </p:txBody>
        </p:sp>
        <p:sp>
          <p:nvSpPr>
            <p:cNvPr id="4197" name="Line 370"/>
            <p:cNvSpPr>
              <a:spLocks noChangeShapeType="1"/>
            </p:cNvSpPr>
            <p:nvPr/>
          </p:nvSpPr>
          <p:spPr bwMode="auto">
            <a:xfrm flipH="1">
              <a:off x="7201" y="3756"/>
              <a:ext cx="31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98" name="Line 371"/>
            <p:cNvSpPr>
              <a:spLocks noChangeShapeType="1"/>
            </p:cNvSpPr>
            <p:nvPr/>
          </p:nvSpPr>
          <p:spPr bwMode="auto">
            <a:xfrm>
              <a:off x="7514" y="3756"/>
              <a:ext cx="31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199" name="Rectangle 372"/>
            <p:cNvSpPr>
              <a:spLocks noChangeArrowheads="1"/>
            </p:cNvSpPr>
            <p:nvPr/>
          </p:nvSpPr>
          <p:spPr bwMode="auto">
            <a:xfrm>
              <a:off x="7047" y="4028"/>
              <a:ext cx="3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dirty="0">
                  <a:latin typeface="+mn-lt"/>
                  <a:ea typeface="楷体" pitchFamily="49" charset="-122"/>
                </a:rPr>
                <a:t>子</a:t>
              </a:r>
              <a:endParaRPr lang="zh-CN" altLang="en-US" b="1" dirty="0">
                <a:latin typeface="+mn-lt"/>
                <a:ea typeface="楷体" pitchFamily="49" charset="-122"/>
              </a:endParaRPr>
            </a:p>
          </p:txBody>
        </p:sp>
        <p:sp>
          <p:nvSpPr>
            <p:cNvPr id="4200" name="Rectangle 373"/>
            <p:cNvSpPr>
              <a:spLocks noChangeArrowheads="1"/>
            </p:cNvSpPr>
            <p:nvPr/>
          </p:nvSpPr>
          <p:spPr bwMode="auto">
            <a:xfrm>
              <a:off x="7671" y="4028"/>
              <a:ext cx="31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子时</a:t>
              </a:r>
            </a:p>
            <a:p>
              <a:pPr algn="ctr">
                <a:defRPr/>
              </a:pPr>
              <a:r>
                <a:rPr lang="en-US" altLang="zh-CN" sz="900" b="1">
                  <a:latin typeface="+mn-lt"/>
                  <a:ea typeface="楷体" pitchFamily="49" charset="-122"/>
                </a:rPr>
                <a:t>10</a:t>
              </a:r>
              <a:endParaRPr lang="en-US" altLang="zh-CN" b="1">
                <a:latin typeface="+mn-lt"/>
                <a:ea typeface="楷体" pitchFamily="49" charset="-122"/>
              </a:endParaRPr>
            </a:p>
          </p:txBody>
        </p:sp>
        <p:sp>
          <p:nvSpPr>
            <p:cNvPr id="4201" name="Line 374"/>
            <p:cNvSpPr>
              <a:spLocks noChangeShapeType="1"/>
            </p:cNvSpPr>
            <p:nvPr/>
          </p:nvSpPr>
          <p:spPr bwMode="auto">
            <a:xfrm flipH="1">
              <a:off x="2973" y="4300"/>
              <a:ext cx="315"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02" name="Line 375"/>
            <p:cNvSpPr>
              <a:spLocks noChangeShapeType="1"/>
            </p:cNvSpPr>
            <p:nvPr/>
          </p:nvSpPr>
          <p:spPr bwMode="auto">
            <a:xfrm>
              <a:off x="3286" y="4300"/>
              <a:ext cx="159"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03" name="Rectangle 376"/>
            <p:cNvSpPr>
              <a:spLocks noChangeArrowheads="1"/>
            </p:cNvSpPr>
            <p:nvPr/>
          </p:nvSpPr>
          <p:spPr bwMode="auto">
            <a:xfrm>
              <a:off x="2819" y="4572"/>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a:t>
              </a:r>
              <a:endParaRPr lang="zh-CN" altLang="en-US" b="1">
                <a:latin typeface="+mn-lt"/>
                <a:ea typeface="楷体" pitchFamily="49" charset="-122"/>
              </a:endParaRPr>
            </a:p>
          </p:txBody>
        </p:sp>
        <p:sp>
          <p:nvSpPr>
            <p:cNvPr id="4204" name="Rectangle 377"/>
            <p:cNvSpPr>
              <a:spLocks noChangeArrowheads="1"/>
            </p:cNvSpPr>
            <p:nvPr/>
          </p:nvSpPr>
          <p:spPr bwMode="auto">
            <a:xfrm>
              <a:off x="3288" y="4572"/>
              <a:ext cx="31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子时</a:t>
              </a:r>
            </a:p>
            <a:p>
              <a:pPr algn="ctr">
                <a:defRPr/>
              </a:pPr>
              <a:r>
                <a:rPr lang="en-US" altLang="zh-CN" sz="900" b="1">
                  <a:latin typeface="+mn-lt"/>
                  <a:ea typeface="楷体" pitchFamily="49" charset="-122"/>
                </a:rPr>
                <a:t>2</a:t>
              </a:r>
              <a:endParaRPr lang="en-US" altLang="zh-CN" b="1">
                <a:latin typeface="+mn-lt"/>
                <a:ea typeface="楷体" pitchFamily="49" charset="-122"/>
              </a:endParaRPr>
            </a:p>
          </p:txBody>
        </p:sp>
        <p:sp>
          <p:nvSpPr>
            <p:cNvPr id="4205" name="Line 378"/>
            <p:cNvSpPr>
              <a:spLocks noChangeShapeType="1"/>
            </p:cNvSpPr>
            <p:nvPr/>
          </p:nvSpPr>
          <p:spPr bwMode="auto">
            <a:xfrm>
              <a:off x="3914" y="4300"/>
              <a:ext cx="2"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06" name="Rectangle 379"/>
            <p:cNvSpPr>
              <a:spLocks noChangeArrowheads="1"/>
            </p:cNvSpPr>
            <p:nvPr/>
          </p:nvSpPr>
          <p:spPr bwMode="auto">
            <a:xfrm>
              <a:off x="3758" y="4572"/>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3</a:t>
              </a:r>
              <a:endParaRPr lang="en-US" altLang="zh-CN" b="1">
                <a:latin typeface="+mn-lt"/>
                <a:ea typeface="楷体" pitchFamily="49" charset="-122"/>
              </a:endParaRPr>
            </a:p>
          </p:txBody>
        </p:sp>
        <p:sp>
          <p:nvSpPr>
            <p:cNvPr id="4207" name="Line 380"/>
            <p:cNvSpPr>
              <a:spLocks noChangeShapeType="1"/>
            </p:cNvSpPr>
            <p:nvPr/>
          </p:nvSpPr>
          <p:spPr bwMode="auto">
            <a:xfrm>
              <a:off x="4540" y="4300"/>
              <a:ext cx="2"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08" name="Rectangle 381"/>
            <p:cNvSpPr>
              <a:spLocks noChangeArrowheads="1"/>
            </p:cNvSpPr>
            <p:nvPr/>
          </p:nvSpPr>
          <p:spPr bwMode="auto">
            <a:xfrm>
              <a:off x="4384" y="4572"/>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4</a:t>
              </a:r>
              <a:endParaRPr lang="en-US" altLang="zh-CN" b="1">
                <a:latin typeface="+mn-lt"/>
                <a:ea typeface="楷体" pitchFamily="49" charset="-122"/>
              </a:endParaRPr>
            </a:p>
          </p:txBody>
        </p:sp>
        <p:sp>
          <p:nvSpPr>
            <p:cNvPr id="4209" name="Line 382"/>
            <p:cNvSpPr>
              <a:spLocks noChangeShapeType="1"/>
            </p:cNvSpPr>
            <p:nvPr/>
          </p:nvSpPr>
          <p:spPr bwMode="auto">
            <a:xfrm>
              <a:off x="5638" y="4300"/>
              <a:ext cx="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10" name="Rectangle 383"/>
            <p:cNvSpPr>
              <a:spLocks noChangeArrowheads="1"/>
            </p:cNvSpPr>
            <p:nvPr/>
          </p:nvSpPr>
          <p:spPr bwMode="auto">
            <a:xfrm>
              <a:off x="5479" y="4572"/>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6</a:t>
              </a:r>
              <a:endParaRPr lang="en-US" altLang="zh-CN" b="1">
                <a:latin typeface="+mn-lt"/>
                <a:ea typeface="楷体" pitchFamily="49" charset="-122"/>
              </a:endParaRPr>
            </a:p>
          </p:txBody>
        </p:sp>
        <p:sp>
          <p:nvSpPr>
            <p:cNvPr id="4211" name="Line 384"/>
            <p:cNvSpPr>
              <a:spLocks noChangeShapeType="1"/>
            </p:cNvSpPr>
            <p:nvPr/>
          </p:nvSpPr>
          <p:spPr bwMode="auto">
            <a:xfrm>
              <a:off x="7201" y="4300"/>
              <a:ext cx="2"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12" name="Rectangle 385"/>
            <p:cNvSpPr>
              <a:spLocks noChangeArrowheads="1"/>
            </p:cNvSpPr>
            <p:nvPr/>
          </p:nvSpPr>
          <p:spPr bwMode="auto">
            <a:xfrm>
              <a:off x="7045" y="4572"/>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9</a:t>
              </a:r>
              <a:endParaRPr lang="en-US" altLang="zh-CN" b="1">
                <a:latin typeface="+mn-lt"/>
                <a:ea typeface="楷体" pitchFamily="49" charset="-122"/>
              </a:endParaRPr>
            </a:p>
          </p:txBody>
        </p:sp>
        <p:sp>
          <p:nvSpPr>
            <p:cNvPr id="4213" name="Line 386"/>
            <p:cNvSpPr>
              <a:spLocks noChangeShapeType="1"/>
            </p:cNvSpPr>
            <p:nvPr/>
          </p:nvSpPr>
          <p:spPr bwMode="auto">
            <a:xfrm>
              <a:off x="8299" y="3756"/>
              <a:ext cx="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14" name="Rectangle 387"/>
            <p:cNvSpPr>
              <a:spLocks noChangeArrowheads="1"/>
            </p:cNvSpPr>
            <p:nvPr/>
          </p:nvSpPr>
          <p:spPr bwMode="auto">
            <a:xfrm>
              <a:off x="8140" y="4028"/>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solidFill>
                    <a:srgbClr val="FF0000"/>
                  </a:solidFill>
                  <a:latin typeface="+mn-lt"/>
                  <a:ea typeface="楷体" pitchFamily="49" charset="-122"/>
                </a:rPr>
                <a:t>时</a:t>
              </a:r>
            </a:p>
            <a:p>
              <a:pPr algn="ctr">
                <a:defRPr/>
              </a:pPr>
              <a:r>
                <a:rPr lang="en-US" altLang="zh-CN" sz="900" b="1">
                  <a:solidFill>
                    <a:srgbClr val="FF0000"/>
                  </a:solidFill>
                  <a:latin typeface="+mn-lt"/>
                  <a:ea typeface="楷体" pitchFamily="49" charset="-122"/>
                </a:rPr>
                <a:t>11</a:t>
              </a:r>
              <a:endParaRPr lang="en-US" altLang="zh-CN" b="1">
                <a:latin typeface="+mn-lt"/>
                <a:ea typeface="楷体" pitchFamily="49" charset="-122"/>
              </a:endParaRPr>
            </a:p>
          </p:txBody>
        </p:sp>
        <p:sp>
          <p:nvSpPr>
            <p:cNvPr id="4215" name="Line 388"/>
            <p:cNvSpPr>
              <a:spLocks noChangeShapeType="1"/>
            </p:cNvSpPr>
            <p:nvPr/>
          </p:nvSpPr>
          <p:spPr bwMode="auto">
            <a:xfrm>
              <a:off x="8925" y="3756"/>
              <a:ext cx="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sp>
          <p:nvSpPr>
            <p:cNvPr id="4216" name="Rectangle 389"/>
            <p:cNvSpPr>
              <a:spLocks noChangeArrowheads="1"/>
            </p:cNvSpPr>
            <p:nvPr/>
          </p:nvSpPr>
          <p:spPr bwMode="auto">
            <a:xfrm>
              <a:off x="8766" y="4028"/>
              <a:ext cx="31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12</a:t>
              </a:r>
              <a:endParaRPr lang="en-US" altLang="zh-CN" b="1">
                <a:latin typeface="+mn-lt"/>
                <a:ea typeface="楷体" pitchFamily="49" charset="-122"/>
              </a:endParaRPr>
            </a:p>
          </p:txBody>
        </p:sp>
        <p:sp>
          <p:nvSpPr>
            <p:cNvPr id="4217" name="Rectangle 390"/>
            <p:cNvSpPr>
              <a:spLocks noChangeArrowheads="1"/>
            </p:cNvSpPr>
            <p:nvPr/>
          </p:nvSpPr>
          <p:spPr bwMode="auto">
            <a:xfrm>
              <a:off x="2819" y="5115"/>
              <a:ext cx="311"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defRPr/>
              </a:pPr>
              <a:r>
                <a:rPr lang="zh-CN" altLang="en-US" sz="900" b="1">
                  <a:latin typeface="+mn-lt"/>
                  <a:ea typeface="楷体" pitchFamily="49" charset="-122"/>
                </a:rPr>
                <a:t>时</a:t>
              </a:r>
            </a:p>
            <a:p>
              <a:pPr algn="ctr">
                <a:defRPr/>
              </a:pPr>
              <a:r>
                <a:rPr lang="en-US" altLang="zh-CN" sz="900" b="1">
                  <a:latin typeface="+mn-lt"/>
                  <a:ea typeface="楷体" pitchFamily="49" charset="-122"/>
                </a:rPr>
                <a:t>1</a:t>
              </a:r>
              <a:endParaRPr lang="en-US" altLang="zh-CN" b="1">
                <a:latin typeface="+mn-lt"/>
                <a:ea typeface="楷体" pitchFamily="49" charset="-122"/>
              </a:endParaRPr>
            </a:p>
          </p:txBody>
        </p:sp>
        <p:sp>
          <p:nvSpPr>
            <p:cNvPr id="4218" name="Line 391"/>
            <p:cNvSpPr>
              <a:spLocks noChangeShapeType="1"/>
            </p:cNvSpPr>
            <p:nvPr/>
          </p:nvSpPr>
          <p:spPr bwMode="auto">
            <a:xfrm>
              <a:off x="2975" y="4842"/>
              <a:ext cx="0" cy="2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zh-CN" altLang="en-US">
                <a:latin typeface="+mn-lt"/>
                <a:ea typeface="楷体" pitchFamily="49" charset="-122"/>
              </a:endParaRPr>
            </a:p>
          </p:txBody>
        </p:sp>
      </p:grpSp>
      <p:graphicFrame>
        <p:nvGraphicFramePr>
          <p:cNvPr id="67589" name="Object 515"/>
          <p:cNvGraphicFramePr>
            <a:graphicFrameLocks noGrp="1" noChangeAspect="1"/>
          </p:cNvGraphicFramePr>
          <p:nvPr>
            <p:ph sz="half" idx="4294967295"/>
          </p:nvPr>
        </p:nvGraphicFramePr>
        <p:xfrm>
          <a:off x="3779838" y="5084763"/>
          <a:ext cx="4038600" cy="950912"/>
        </p:xfrm>
        <a:graphic>
          <a:graphicData uri="http://schemas.openxmlformats.org/presentationml/2006/ole">
            <mc:AlternateContent xmlns:mc="http://schemas.openxmlformats.org/markup-compatibility/2006">
              <mc:Choice xmlns:v="urn:schemas-microsoft-com:vml" Requires="v">
                <p:oleObj spid="_x0000_s107721" name="公式" r:id="rId4" imgW="4000500" imgH="939800" progId="Equation.3">
                  <p:embed/>
                </p:oleObj>
              </mc:Choice>
              <mc:Fallback>
                <p:oleObj name="公式" r:id="rId4" imgW="4000500" imgH="939800" progId="Equation.3">
                  <p:embed/>
                  <p:pic>
                    <p:nvPicPr>
                      <p:cNvPr id="67589" name="Object 5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5084763"/>
                        <a:ext cx="4038600"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8010" name="Group 618"/>
          <p:cNvGraphicFramePr>
            <a:graphicFrameLocks noGrp="1"/>
          </p:cNvGraphicFramePr>
          <p:nvPr>
            <p:ph sz="half" idx="2"/>
          </p:nvPr>
        </p:nvGraphicFramePr>
        <p:xfrm>
          <a:off x="755650" y="2060575"/>
          <a:ext cx="2016125" cy="4456118"/>
        </p:xfrm>
        <a:graphic>
          <a:graphicData uri="http://schemas.openxmlformats.org/drawingml/2006/table">
            <a:tbl>
              <a:tblPr/>
              <a:tblGrid>
                <a:gridCol w="503238">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tblGrid>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400" b="1" i="0" u="none" strike="noStrike" cap="none" normalizeH="0" baseline="0">
                        <a:ln>
                          <a:noFill/>
                        </a:ln>
                        <a:solidFill>
                          <a:schemeClr val="tx1"/>
                        </a:solidFill>
                        <a:effectLst/>
                        <a:latin typeface="+mn-lt"/>
                        <a:ea typeface="楷体" pitchFamily="49" charset="-122"/>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费用</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3.573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2</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结合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3.543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3.518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4</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合成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4.194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5</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2.800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成分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3.908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7</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2.862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8</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分子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3.465</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9</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3.304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10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子时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6.000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a:ln>
                            <a:noFill/>
                          </a:ln>
                          <a:solidFill>
                            <a:schemeClr val="tx1"/>
                          </a:solidFill>
                          <a:effectLst/>
                          <a:latin typeface="+mn-lt"/>
                          <a:ea typeface="楷体" pitchFamily="49" charset="-122"/>
                        </a:rPr>
                        <a:t>11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a:ln>
                            <a:noFill/>
                          </a:ln>
                          <a:solidFill>
                            <a:schemeClr val="tx1"/>
                          </a:solidFill>
                          <a:effectLst/>
                          <a:latin typeface="+mn-lt"/>
                          <a:ea typeface="楷体" pitchFamily="49" charset="-122"/>
                        </a:rPr>
                        <a:t>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楷体" pitchFamily="49" charset="-122"/>
                        </a:rPr>
                        <a:t>2.478</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transition advTm="79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8010"/>
                                        </p:tgtEl>
                                        <p:attrNameLst>
                                          <p:attrName>style.visibility</p:attrName>
                                        </p:attrNameLst>
                                      </p:cBhvr>
                                      <p:to>
                                        <p:strVal val="visible"/>
                                      </p:to>
                                    </p:set>
                                    <p:anim calcmode="lin" valueType="num">
                                      <p:cBhvr>
                                        <p:cTn id="7" dur="500" fill="hold"/>
                                        <p:tgtEl>
                                          <p:spTgt spid="188010"/>
                                        </p:tgtEl>
                                        <p:attrNameLst>
                                          <p:attrName>ppt_w</p:attrName>
                                        </p:attrNameLst>
                                      </p:cBhvr>
                                      <p:tavLst>
                                        <p:tav tm="0">
                                          <p:val>
                                            <p:fltVal val="0"/>
                                          </p:val>
                                        </p:tav>
                                        <p:tav tm="100000">
                                          <p:val>
                                            <p:strVal val="#ppt_w"/>
                                          </p:val>
                                        </p:tav>
                                      </p:tavLst>
                                    </p:anim>
                                    <p:anim calcmode="lin" valueType="num">
                                      <p:cBhvr>
                                        <p:cTn id="8" dur="500" fill="hold"/>
                                        <p:tgtEl>
                                          <p:spTgt spid="188010"/>
                                        </p:tgtEl>
                                        <p:attrNameLst>
                                          <p:attrName>ppt_h</p:attrName>
                                        </p:attrNameLst>
                                      </p:cBhvr>
                                      <p:tavLst>
                                        <p:tav tm="0">
                                          <p:val>
                                            <p:fltVal val="0"/>
                                          </p:val>
                                        </p:tav>
                                        <p:tav tm="100000">
                                          <p:val>
                                            <p:strVal val="#ppt_h"/>
                                          </p:val>
                                        </p:tav>
                                      </p:tavLst>
                                    </p:anim>
                                    <p:animEffect transition="in" filter="fade">
                                      <p:cBhvr>
                                        <p:cTn id="9" dur="500"/>
                                        <p:tgtEl>
                                          <p:spTgt spid="1880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7588"/>
                                        </p:tgtEl>
                                        <p:attrNameLst>
                                          <p:attrName>style.visibility</p:attrName>
                                        </p:attrNameLst>
                                      </p:cBhvr>
                                      <p:to>
                                        <p:strVal val="visible"/>
                                      </p:to>
                                    </p:set>
                                    <p:anim calcmode="lin" valueType="num">
                                      <p:cBhvr>
                                        <p:cTn id="14" dur="500" fill="hold"/>
                                        <p:tgtEl>
                                          <p:spTgt spid="67588"/>
                                        </p:tgtEl>
                                        <p:attrNameLst>
                                          <p:attrName>ppt_w</p:attrName>
                                        </p:attrNameLst>
                                      </p:cBhvr>
                                      <p:tavLst>
                                        <p:tav tm="0">
                                          <p:val>
                                            <p:fltVal val="0"/>
                                          </p:val>
                                        </p:tav>
                                        <p:tav tm="100000">
                                          <p:val>
                                            <p:strVal val="#ppt_w"/>
                                          </p:val>
                                        </p:tav>
                                      </p:tavLst>
                                    </p:anim>
                                    <p:anim calcmode="lin" valueType="num">
                                      <p:cBhvr>
                                        <p:cTn id="15" dur="500" fill="hold"/>
                                        <p:tgtEl>
                                          <p:spTgt spid="67588"/>
                                        </p:tgtEl>
                                        <p:attrNameLst>
                                          <p:attrName>ppt_h</p:attrName>
                                        </p:attrNameLst>
                                      </p:cBhvr>
                                      <p:tavLst>
                                        <p:tav tm="0">
                                          <p:val>
                                            <p:fltVal val="0"/>
                                          </p:val>
                                        </p:tav>
                                        <p:tav tm="100000">
                                          <p:val>
                                            <p:strVal val="#ppt_h"/>
                                          </p:val>
                                        </p:tav>
                                      </p:tavLst>
                                    </p:anim>
                                    <p:animEffect transition="in" filter="fade">
                                      <p:cBhvr>
                                        <p:cTn id="16" dur="500"/>
                                        <p:tgtEl>
                                          <p:spTgt spid="6758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7589"/>
                                        </p:tgtEl>
                                        <p:attrNameLst>
                                          <p:attrName>style.visibility</p:attrName>
                                        </p:attrNameLst>
                                      </p:cBhvr>
                                      <p:to>
                                        <p:strVal val="visible"/>
                                      </p:to>
                                    </p:set>
                                    <p:anim calcmode="lin" valueType="num">
                                      <p:cBhvr>
                                        <p:cTn id="21" dur="500" fill="hold"/>
                                        <p:tgtEl>
                                          <p:spTgt spid="67589"/>
                                        </p:tgtEl>
                                        <p:attrNameLst>
                                          <p:attrName>ppt_w</p:attrName>
                                        </p:attrNameLst>
                                      </p:cBhvr>
                                      <p:tavLst>
                                        <p:tav tm="0">
                                          <p:val>
                                            <p:fltVal val="0"/>
                                          </p:val>
                                        </p:tav>
                                        <p:tav tm="100000">
                                          <p:val>
                                            <p:strVal val="#ppt_w"/>
                                          </p:val>
                                        </p:tav>
                                      </p:tavLst>
                                    </p:anim>
                                    <p:anim calcmode="lin" valueType="num">
                                      <p:cBhvr>
                                        <p:cTn id="22" dur="500" fill="hold"/>
                                        <p:tgtEl>
                                          <p:spTgt spid="67589"/>
                                        </p:tgtEl>
                                        <p:attrNameLst>
                                          <p:attrName>ppt_h</p:attrName>
                                        </p:attrNameLst>
                                      </p:cBhvr>
                                      <p:tavLst>
                                        <p:tav tm="0">
                                          <p:val>
                                            <p:fltVal val="0"/>
                                          </p:val>
                                        </p:tav>
                                        <p:tav tm="100000">
                                          <p:val>
                                            <p:strVal val="#ppt_h"/>
                                          </p:val>
                                        </p:tav>
                                      </p:tavLst>
                                    </p:anim>
                                    <p:animEffect transition="in" filter="fade">
                                      <p:cBhvr>
                                        <p:cTn id="23"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98" name="Rectangle 6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最佳路径的搜索</a:t>
            </a:r>
            <a:endParaRPr lang="zh-CN" altLang="en-US" dirty="0">
              <a:effectLst/>
            </a:endParaRPr>
          </a:p>
        </p:txBody>
      </p:sp>
      <p:graphicFrame>
        <p:nvGraphicFramePr>
          <p:cNvPr id="219200" name="Group 64"/>
          <p:cNvGraphicFramePr>
            <a:graphicFrameLocks noGrp="1"/>
          </p:cNvGraphicFramePr>
          <p:nvPr>
            <p:ph idx="1"/>
          </p:nvPr>
        </p:nvGraphicFramePr>
        <p:xfrm>
          <a:off x="468313" y="2276475"/>
          <a:ext cx="8218487" cy="1005840"/>
        </p:xfrm>
        <a:graphic>
          <a:graphicData uri="http://schemas.openxmlformats.org/drawingml/2006/table">
            <a:tbl>
              <a:tblPr/>
              <a:tblGrid>
                <a:gridCol w="684212">
                  <a:extLst>
                    <a:ext uri="{9D8B030D-6E8A-4147-A177-3AD203B41FA5}">
                      <a16:colId xmlns:a16="http://schemas.microsoft.com/office/drawing/2014/main" val="20000"/>
                    </a:ext>
                  </a:extLst>
                </a:gridCol>
                <a:gridCol w="687388">
                  <a:extLst>
                    <a:ext uri="{9D8B030D-6E8A-4147-A177-3AD203B41FA5}">
                      <a16:colId xmlns:a16="http://schemas.microsoft.com/office/drawing/2014/main" val="20001"/>
                    </a:ext>
                  </a:extLst>
                </a:gridCol>
                <a:gridCol w="684212">
                  <a:extLst>
                    <a:ext uri="{9D8B030D-6E8A-4147-A177-3AD203B41FA5}">
                      <a16:colId xmlns:a16="http://schemas.microsoft.com/office/drawing/2014/main" val="20002"/>
                    </a:ext>
                  </a:extLst>
                </a:gridCol>
                <a:gridCol w="684213">
                  <a:extLst>
                    <a:ext uri="{9D8B030D-6E8A-4147-A177-3AD203B41FA5}">
                      <a16:colId xmlns:a16="http://schemas.microsoft.com/office/drawing/2014/main" val="20003"/>
                    </a:ext>
                  </a:extLst>
                </a:gridCol>
                <a:gridCol w="684212">
                  <a:extLst>
                    <a:ext uri="{9D8B030D-6E8A-4147-A177-3AD203B41FA5}">
                      <a16:colId xmlns:a16="http://schemas.microsoft.com/office/drawing/2014/main" val="20004"/>
                    </a:ext>
                  </a:extLst>
                </a:gridCol>
                <a:gridCol w="687388">
                  <a:extLst>
                    <a:ext uri="{9D8B030D-6E8A-4147-A177-3AD203B41FA5}">
                      <a16:colId xmlns:a16="http://schemas.microsoft.com/office/drawing/2014/main" val="20005"/>
                    </a:ext>
                  </a:extLst>
                </a:gridCol>
                <a:gridCol w="682625">
                  <a:extLst>
                    <a:ext uri="{9D8B030D-6E8A-4147-A177-3AD203B41FA5}">
                      <a16:colId xmlns:a16="http://schemas.microsoft.com/office/drawing/2014/main" val="20006"/>
                    </a:ext>
                  </a:extLst>
                </a:gridCol>
                <a:gridCol w="684212">
                  <a:extLst>
                    <a:ext uri="{9D8B030D-6E8A-4147-A177-3AD203B41FA5}">
                      <a16:colId xmlns:a16="http://schemas.microsoft.com/office/drawing/2014/main" val="20007"/>
                    </a:ext>
                  </a:extLst>
                </a:gridCol>
                <a:gridCol w="684213">
                  <a:extLst>
                    <a:ext uri="{9D8B030D-6E8A-4147-A177-3AD203B41FA5}">
                      <a16:colId xmlns:a16="http://schemas.microsoft.com/office/drawing/2014/main" val="20008"/>
                    </a:ext>
                  </a:extLst>
                </a:gridCol>
                <a:gridCol w="684212">
                  <a:extLst>
                    <a:ext uri="{9D8B030D-6E8A-4147-A177-3AD203B41FA5}">
                      <a16:colId xmlns:a16="http://schemas.microsoft.com/office/drawing/2014/main" val="20009"/>
                    </a:ext>
                  </a:extLst>
                </a:gridCol>
                <a:gridCol w="687388">
                  <a:extLst>
                    <a:ext uri="{9D8B030D-6E8A-4147-A177-3AD203B41FA5}">
                      <a16:colId xmlns:a16="http://schemas.microsoft.com/office/drawing/2014/main" val="20010"/>
                    </a:ext>
                  </a:extLst>
                </a:gridCol>
                <a:gridCol w="684212">
                  <a:extLst>
                    <a:ext uri="{9D8B030D-6E8A-4147-A177-3AD203B41FA5}">
                      <a16:colId xmlns:a16="http://schemas.microsoft.com/office/drawing/2014/main" val="20011"/>
                    </a:ext>
                  </a:extLst>
                </a:gridCol>
              </a:tblGrid>
              <a:tr h="300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11</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8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词</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结合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合成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成分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分子</a:t>
                      </a:r>
                      <a:endParaRPr kumimoji="0" lang="en-US" altLang="zh-CN"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子时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时</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楷体_GB2312" pitchFamily="49" charset="-122"/>
                        </a:rPr>
                        <a:t>费用</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3.573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3.543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3.518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4.194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3.908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2.862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3.465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3.304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itchFamily="18" charset="0"/>
                          <a:ea typeface="楷体_GB2312" pitchFamily="49" charset="-122"/>
                        </a:rPr>
                        <a:t>2.478</a:t>
                      </a:r>
                      <a:endParaRPr kumimoji="0" lang="zh-CN" altLang="en-US" sz="16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19201" name="Oval 65"/>
          <p:cNvSpPr>
            <a:spLocks noChangeArrowheads="1"/>
          </p:cNvSpPr>
          <p:nvPr/>
        </p:nvSpPr>
        <p:spPr bwMode="auto">
          <a:xfrm>
            <a:off x="539750"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2" name="Oval 66"/>
          <p:cNvSpPr>
            <a:spLocks noChangeArrowheads="1"/>
          </p:cNvSpPr>
          <p:nvPr/>
        </p:nvSpPr>
        <p:spPr bwMode="auto">
          <a:xfrm>
            <a:off x="1763713"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3" name="Oval 67"/>
          <p:cNvSpPr>
            <a:spLocks noChangeArrowheads="1"/>
          </p:cNvSpPr>
          <p:nvPr/>
        </p:nvSpPr>
        <p:spPr bwMode="auto">
          <a:xfrm>
            <a:off x="2987675"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4" name="Oval 68"/>
          <p:cNvSpPr>
            <a:spLocks noChangeArrowheads="1"/>
          </p:cNvSpPr>
          <p:nvPr/>
        </p:nvSpPr>
        <p:spPr bwMode="auto">
          <a:xfrm>
            <a:off x="4211638"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5" name="Oval 69"/>
          <p:cNvSpPr>
            <a:spLocks noChangeArrowheads="1"/>
          </p:cNvSpPr>
          <p:nvPr/>
        </p:nvSpPr>
        <p:spPr bwMode="auto">
          <a:xfrm>
            <a:off x="5435600"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6" name="Oval 70"/>
          <p:cNvSpPr>
            <a:spLocks noChangeArrowheads="1"/>
          </p:cNvSpPr>
          <p:nvPr/>
        </p:nvSpPr>
        <p:spPr bwMode="auto">
          <a:xfrm>
            <a:off x="6661150"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07" name="Oval 71"/>
          <p:cNvSpPr>
            <a:spLocks noChangeArrowheads="1"/>
          </p:cNvSpPr>
          <p:nvPr/>
        </p:nvSpPr>
        <p:spPr bwMode="auto">
          <a:xfrm>
            <a:off x="7885113" y="4652963"/>
            <a:ext cx="7302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214" name="Line 78"/>
          <p:cNvSpPr>
            <a:spLocks noChangeShapeType="1"/>
          </p:cNvSpPr>
          <p:nvPr/>
        </p:nvSpPr>
        <p:spPr bwMode="auto">
          <a:xfrm>
            <a:off x="611188"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15" name="Line 79"/>
          <p:cNvSpPr>
            <a:spLocks noChangeShapeType="1"/>
          </p:cNvSpPr>
          <p:nvPr/>
        </p:nvSpPr>
        <p:spPr bwMode="auto">
          <a:xfrm>
            <a:off x="1835150"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16" name="Line 80"/>
          <p:cNvSpPr>
            <a:spLocks noChangeShapeType="1"/>
          </p:cNvSpPr>
          <p:nvPr/>
        </p:nvSpPr>
        <p:spPr bwMode="auto">
          <a:xfrm>
            <a:off x="3060700"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17" name="Line 81"/>
          <p:cNvSpPr>
            <a:spLocks noChangeShapeType="1"/>
          </p:cNvSpPr>
          <p:nvPr/>
        </p:nvSpPr>
        <p:spPr bwMode="auto">
          <a:xfrm>
            <a:off x="4284663"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18" name="Line 82"/>
          <p:cNvSpPr>
            <a:spLocks noChangeShapeType="1"/>
          </p:cNvSpPr>
          <p:nvPr/>
        </p:nvSpPr>
        <p:spPr bwMode="auto">
          <a:xfrm>
            <a:off x="5508625"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19" name="Line 83"/>
          <p:cNvSpPr>
            <a:spLocks noChangeShapeType="1"/>
          </p:cNvSpPr>
          <p:nvPr/>
        </p:nvSpPr>
        <p:spPr bwMode="auto">
          <a:xfrm>
            <a:off x="6732588" y="4724400"/>
            <a:ext cx="1152525" cy="0"/>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20" name="Rectangle 84"/>
          <p:cNvSpPr>
            <a:spLocks noChangeArrowheads="1"/>
          </p:cNvSpPr>
          <p:nvPr/>
        </p:nvSpPr>
        <p:spPr bwMode="auto">
          <a:xfrm>
            <a:off x="900113" y="45799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dirty="0">
                <a:solidFill>
                  <a:schemeClr val="bg1">
                    <a:lumMod val="50000"/>
                  </a:schemeClr>
                </a:solidFill>
                <a:ea typeface="楷体_GB2312" pitchFamily="49" charset="-122"/>
              </a:rPr>
              <a:t>结</a:t>
            </a:r>
          </a:p>
          <a:p>
            <a:pPr algn="ctr"/>
            <a:r>
              <a:rPr lang="en-US" altLang="zh-CN" sz="1600" b="1" dirty="0">
                <a:solidFill>
                  <a:schemeClr val="bg1">
                    <a:lumMod val="50000"/>
                  </a:schemeClr>
                </a:solidFill>
                <a:latin typeface="楷体_GB2312" pitchFamily="49" charset="-122"/>
                <a:ea typeface="楷体_GB2312" pitchFamily="49" charset="-122"/>
              </a:rPr>
              <a:t>3.573</a:t>
            </a:r>
          </a:p>
        </p:txBody>
      </p:sp>
      <p:sp>
        <p:nvSpPr>
          <p:cNvPr id="219221" name="Rectangle 85"/>
          <p:cNvSpPr>
            <a:spLocks noChangeArrowheads="1"/>
          </p:cNvSpPr>
          <p:nvPr/>
        </p:nvSpPr>
        <p:spPr bwMode="auto">
          <a:xfrm>
            <a:off x="2052638" y="45799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合</a:t>
            </a:r>
          </a:p>
          <a:p>
            <a:pPr algn="ctr"/>
            <a:r>
              <a:rPr lang="en-US" altLang="zh-CN" sz="1600" b="1">
                <a:solidFill>
                  <a:schemeClr val="bg1">
                    <a:lumMod val="50000"/>
                  </a:schemeClr>
                </a:solidFill>
                <a:latin typeface="楷体_GB2312" pitchFamily="49" charset="-122"/>
                <a:ea typeface="楷体_GB2312" pitchFamily="49" charset="-122"/>
              </a:rPr>
              <a:t>3.518</a:t>
            </a:r>
          </a:p>
        </p:txBody>
      </p:sp>
      <p:sp>
        <p:nvSpPr>
          <p:cNvPr id="219222" name="Rectangle 86"/>
          <p:cNvSpPr>
            <a:spLocks noChangeArrowheads="1"/>
          </p:cNvSpPr>
          <p:nvPr/>
        </p:nvSpPr>
        <p:spPr bwMode="auto">
          <a:xfrm>
            <a:off x="3276600" y="4579938"/>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成</a:t>
            </a:r>
          </a:p>
          <a:p>
            <a:pPr algn="ctr"/>
            <a:r>
              <a:rPr lang="en-US" altLang="zh-CN" sz="1600" b="1">
                <a:solidFill>
                  <a:schemeClr val="bg1">
                    <a:lumMod val="50000"/>
                  </a:schemeClr>
                </a:solidFill>
                <a:latin typeface="楷体_GB2312" pitchFamily="49" charset="-122"/>
                <a:ea typeface="楷体_GB2312" pitchFamily="49" charset="-122"/>
              </a:rPr>
              <a:t>2.800</a:t>
            </a:r>
          </a:p>
        </p:txBody>
      </p:sp>
      <p:sp>
        <p:nvSpPr>
          <p:cNvPr id="219223" name="Rectangle 87"/>
          <p:cNvSpPr>
            <a:spLocks noChangeArrowheads="1"/>
          </p:cNvSpPr>
          <p:nvPr/>
        </p:nvSpPr>
        <p:spPr bwMode="auto">
          <a:xfrm>
            <a:off x="4500563" y="45799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分</a:t>
            </a:r>
          </a:p>
          <a:p>
            <a:pPr algn="ctr"/>
            <a:r>
              <a:rPr lang="en-US" altLang="zh-CN" sz="1600" b="1">
                <a:solidFill>
                  <a:schemeClr val="bg1">
                    <a:lumMod val="50000"/>
                  </a:schemeClr>
                </a:solidFill>
                <a:latin typeface="楷体_GB2312" pitchFamily="49" charset="-122"/>
                <a:ea typeface="楷体_GB2312" pitchFamily="49" charset="-122"/>
              </a:rPr>
              <a:t>2.862</a:t>
            </a:r>
          </a:p>
        </p:txBody>
      </p:sp>
      <p:sp>
        <p:nvSpPr>
          <p:cNvPr id="219224" name="Rectangle 88"/>
          <p:cNvSpPr>
            <a:spLocks noChangeArrowheads="1"/>
          </p:cNvSpPr>
          <p:nvPr/>
        </p:nvSpPr>
        <p:spPr bwMode="auto">
          <a:xfrm>
            <a:off x="5724525" y="4579938"/>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子</a:t>
            </a:r>
          </a:p>
          <a:p>
            <a:pPr algn="ctr"/>
            <a:r>
              <a:rPr lang="en-US" altLang="zh-CN" sz="1600" b="1">
                <a:solidFill>
                  <a:schemeClr val="bg1">
                    <a:lumMod val="50000"/>
                  </a:schemeClr>
                </a:solidFill>
                <a:latin typeface="楷体_GB2312" pitchFamily="49" charset="-122"/>
                <a:ea typeface="楷体_GB2312" pitchFamily="49" charset="-122"/>
              </a:rPr>
              <a:t>3.304</a:t>
            </a:r>
          </a:p>
        </p:txBody>
      </p:sp>
      <p:sp>
        <p:nvSpPr>
          <p:cNvPr id="219225" name="Rectangle 89"/>
          <p:cNvSpPr>
            <a:spLocks noChangeArrowheads="1"/>
          </p:cNvSpPr>
          <p:nvPr/>
        </p:nvSpPr>
        <p:spPr bwMode="auto">
          <a:xfrm>
            <a:off x="6948488" y="4579938"/>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时</a:t>
            </a:r>
          </a:p>
          <a:p>
            <a:pPr algn="ctr"/>
            <a:r>
              <a:rPr lang="en-US" altLang="zh-CN" sz="1600" b="1">
                <a:solidFill>
                  <a:schemeClr val="bg1">
                    <a:lumMod val="50000"/>
                  </a:schemeClr>
                </a:solidFill>
                <a:latin typeface="楷体_GB2312" pitchFamily="49" charset="-122"/>
                <a:ea typeface="楷体_GB2312" pitchFamily="49" charset="-122"/>
              </a:rPr>
              <a:t>2.478</a:t>
            </a:r>
          </a:p>
        </p:txBody>
      </p:sp>
      <p:sp>
        <p:nvSpPr>
          <p:cNvPr id="219226" name="Line 90"/>
          <p:cNvSpPr>
            <a:spLocks noChangeShapeType="1"/>
          </p:cNvSpPr>
          <p:nvPr/>
        </p:nvSpPr>
        <p:spPr bwMode="auto">
          <a:xfrm>
            <a:off x="611188" y="4724400"/>
            <a:ext cx="288925" cy="504825"/>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27" name="Line 91"/>
          <p:cNvSpPr>
            <a:spLocks noChangeShapeType="1"/>
          </p:cNvSpPr>
          <p:nvPr/>
        </p:nvSpPr>
        <p:spPr bwMode="auto">
          <a:xfrm>
            <a:off x="900113" y="5229225"/>
            <a:ext cx="1511300" cy="0"/>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28" name="Line 92"/>
          <p:cNvSpPr>
            <a:spLocks noChangeShapeType="1"/>
          </p:cNvSpPr>
          <p:nvPr/>
        </p:nvSpPr>
        <p:spPr bwMode="auto">
          <a:xfrm flipV="1">
            <a:off x="2411413" y="4795838"/>
            <a:ext cx="576262" cy="433387"/>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29" name="Rectangle 93"/>
          <p:cNvSpPr>
            <a:spLocks noChangeArrowheads="1"/>
          </p:cNvSpPr>
          <p:nvPr/>
        </p:nvSpPr>
        <p:spPr bwMode="auto">
          <a:xfrm>
            <a:off x="1260475" y="5084763"/>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结合</a:t>
            </a:r>
          </a:p>
          <a:p>
            <a:pPr algn="ctr"/>
            <a:r>
              <a:rPr lang="en-US" altLang="zh-CN" sz="1600" b="1">
                <a:solidFill>
                  <a:schemeClr val="bg1">
                    <a:lumMod val="50000"/>
                  </a:schemeClr>
                </a:solidFill>
                <a:latin typeface="楷体_GB2312" pitchFamily="49" charset="-122"/>
                <a:ea typeface="楷体_GB2312" pitchFamily="49" charset="-122"/>
              </a:rPr>
              <a:t>3.543</a:t>
            </a:r>
          </a:p>
        </p:txBody>
      </p:sp>
      <p:sp>
        <p:nvSpPr>
          <p:cNvPr id="219230" name="Line 94"/>
          <p:cNvSpPr>
            <a:spLocks noChangeShapeType="1"/>
          </p:cNvSpPr>
          <p:nvPr/>
        </p:nvSpPr>
        <p:spPr bwMode="auto">
          <a:xfrm>
            <a:off x="3059113" y="4724400"/>
            <a:ext cx="288925" cy="504825"/>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1" name="Line 95"/>
          <p:cNvSpPr>
            <a:spLocks noChangeShapeType="1"/>
          </p:cNvSpPr>
          <p:nvPr/>
        </p:nvSpPr>
        <p:spPr bwMode="auto">
          <a:xfrm>
            <a:off x="3348038" y="5229225"/>
            <a:ext cx="1511300" cy="0"/>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2" name="Line 96"/>
          <p:cNvSpPr>
            <a:spLocks noChangeShapeType="1"/>
          </p:cNvSpPr>
          <p:nvPr/>
        </p:nvSpPr>
        <p:spPr bwMode="auto">
          <a:xfrm flipV="1">
            <a:off x="4860925" y="4795838"/>
            <a:ext cx="574675" cy="433387"/>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3" name="Rectangle 97"/>
          <p:cNvSpPr>
            <a:spLocks noChangeArrowheads="1"/>
          </p:cNvSpPr>
          <p:nvPr/>
        </p:nvSpPr>
        <p:spPr bwMode="auto">
          <a:xfrm>
            <a:off x="3708400" y="5084763"/>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成分</a:t>
            </a:r>
          </a:p>
          <a:p>
            <a:pPr algn="ctr"/>
            <a:r>
              <a:rPr lang="en-US" altLang="zh-CN" sz="1600" b="1">
                <a:solidFill>
                  <a:schemeClr val="bg1">
                    <a:lumMod val="50000"/>
                  </a:schemeClr>
                </a:solidFill>
                <a:latin typeface="楷体_GB2312" pitchFamily="49" charset="-122"/>
                <a:ea typeface="楷体_GB2312" pitchFamily="49" charset="-122"/>
              </a:rPr>
              <a:t>3.908</a:t>
            </a:r>
          </a:p>
        </p:txBody>
      </p:sp>
      <p:sp>
        <p:nvSpPr>
          <p:cNvPr id="219234" name="Line 98"/>
          <p:cNvSpPr>
            <a:spLocks noChangeShapeType="1"/>
          </p:cNvSpPr>
          <p:nvPr/>
        </p:nvSpPr>
        <p:spPr bwMode="auto">
          <a:xfrm>
            <a:off x="5507038" y="4724400"/>
            <a:ext cx="288925" cy="504825"/>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5" name="Line 99"/>
          <p:cNvSpPr>
            <a:spLocks noChangeShapeType="1"/>
          </p:cNvSpPr>
          <p:nvPr/>
        </p:nvSpPr>
        <p:spPr bwMode="auto">
          <a:xfrm>
            <a:off x="5795963" y="5229225"/>
            <a:ext cx="1511300" cy="0"/>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6" name="Line 100"/>
          <p:cNvSpPr>
            <a:spLocks noChangeShapeType="1"/>
          </p:cNvSpPr>
          <p:nvPr/>
        </p:nvSpPr>
        <p:spPr bwMode="auto">
          <a:xfrm flipV="1">
            <a:off x="7308850" y="4795838"/>
            <a:ext cx="574675" cy="433387"/>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7" name="Rectangle 101"/>
          <p:cNvSpPr>
            <a:spLocks noChangeArrowheads="1"/>
          </p:cNvSpPr>
          <p:nvPr/>
        </p:nvSpPr>
        <p:spPr bwMode="auto">
          <a:xfrm>
            <a:off x="6156325" y="5084763"/>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solidFill>
                  <a:schemeClr val="bg1">
                    <a:lumMod val="50000"/>
                  </a:schemeClr>
                </a:solidFill>
                <a:ea typeface="楷体_GB2312" pitchFamily="49" charset="-122"/>
              </a:rPr>
              <a:t>子时</a:t>
            </a:r>
          </a:p>
          <a:p>
            <a:pPr algn="ctr"/>
            <a:r>
              <a:rPr lang="en-US" altLang="zh-CN" sz="1600" b="1">
                <a:solidFill>
                  <a:schemeClr val="bg1">
                    <a:lumMod val="50000"/>
                  </a:schemeClr>
                </a:solidFill>
                <a:latin typeface="楷体_GB2312" pitchFamily="49" charset="-122"/>
                <a:ea typeface="楷体_GB2312" pitchFamily="49" charset="-122"/>
              </a:rPr>
              <a:t>6.000</a:t>
            </a:r>
          </a:p>
        </p:txBody>
      </p:sp>
      <p:sp>
        <p:nvSpPr>
          <p:cNvPr id="219238" name="Line 102"/>
          <p:cNvSpPr>
            <a:spLocks noChangeShapeType="1"/>
          </p:cNvSpPr>
          <p:nvPr/>
        </p:nvSpPr>
        <p:spPr bwMode="auto">
          <a:xfrm flipV="1">
            <a:off x="1835150" y="4148138"/>
            <a:ext cx="360363" cy="504825"/>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39" name="Line 103"/>
          <p:cNvSpPr>
            <a:spLocks noChangeShapeType="1"/>
          </p:cNvSpPr>
          <p:nvPr/>
        </p:nvSpPr>
        <p:spPr bwMode="auto">
          <a:xfrm>
            <a:off x="2195513" y="4148138"/>
            <a:ext cx="1223962" cy="0"/>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40" name="Line 104"/>
          <p:cNvSpPr>
            <a:spLocks noChangeShapeType="1"/>
          </p:cNvSpPr>
          <p:nvPr/>
        </p:nvSpPr>
        <p:spPr bwMode="auto">
          <a:xfrm>
            <a:off x="3419475" y="4148138"/>
            <a:ext cx="792163" cy="504825"/>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41" name="Rectangle 105"/>
          <p:cNvSpPr>
            <a:spLocks noChangeArrowheads="1"/>
          </p:cNvSpPr>
          <p:nvPr/>
        </p:nvSpPr>
        <p:spPr bwMode="auto">
          <a:xfrm>
            <a:off x="2484438" y="4005263"/>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dirty="0">
                <a:solidFill>
                  <a:schemeClr val="bg1">
                    <a:lumMod val="50000"/>
                  </a:schemeClr>
                </a:solidFill>
                <a:ea typeface="楷体_GB2312" pitchFamily="49" charset="-122"/>
              </a:rPr>
              <a:t>合成</a:t>
            </a:r>
          </a:p>
          <a:p>
            <a:pPr algn="ctr"/>
            <a:r>
              <a:rPr lang="en-US" altLang="zh-CN" sz="1600" b="1" dirty="0">
                <a:solidFill>
                  <a:schemeClr val="bg1">
                    <a:lumMod val="50000"/>
                  </a:schemeClr>
                </a:solidFill>
                <a:latin typeface="楷体_GB2312" pitchFamily="49" charset="-122"/>
                <a:ea typeface="楷体_GB2312" pitchFamily="49" charset="-122"/>
              </a:rPr>
              <a:t>4.194</a:t>
            </a:r>
          </a:p>
        </p:txBody>
      </p:sp>
      <p:sp>
        <p:nvSpPr>
          <p:cNvPr id="219242" name="Line 106"/>
          <p:cNvSpPr>
            <a:spLocks noChangeShapeType="1"/>
          </p:cNvSpPr>
          <p:nvPr/>
        </p:nvSpPr>
        <p:spPr bwMode="auto">
          <a:xfrm flipV="1">
            <a:off x="4284663" y="4149725"/>
            <a:ext cx="431800" cy="504825"/>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43" name="Line 107"/>
          <p:cNvSpPr>
            <a:spLocks noChangeShapeType="1"/>
          </p:cNvSpPr>
          <p:nvPr/>
        </p:nvSpPr>
        <p:spPr bwMode="auto">
          <a:xfrm>
            <a:off x="4714875" y="4148138"/>
            <a:ext cx="1223963" cy="0"/>
          </a:xfrm>
          <a:prstGeom prst="line">
            <a:avLst/>
          </a:prstGeom>
          <a:noFill/>
          <a:ln w="38100">
            <a:solidFill>
              <a:srgbClr val="808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44" name="Line 108"/>
          <p:cNvSpPr>
            <a:spLocks noChangeShapeType="1"/>
          </p:cNvSpPr>
          <p:nvPr/>
        </p:nvSpPr>
        <p:spPr bwMode="auto">
          <a:xfrm>
            <a:off x="5938838" y="4148138"/>
            <a:ext cx="722312" cy="504825"/>
          </a:xfrm>
          <a:prstGeom prst="line">
            <a:avLst/>
          </a:prstGeom>
          <a:noFill/>
          <a:ln w="38100">
            <a:solidFill>
              <a:srgbClr val="80808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9245" name="Rectangle 109"/>
          <p:cNvSpPr>
            <a:spLocks noChangeArrowheads="1"/>
          </p:cNvSpPr>
          <p:nvPr/>
        </p:nvSpPr>
        <p:spPr bwMode="auto">
          <a:xfrm>
            <a:off x="5003800" y="4005263"/>
            <a:ext cx="5762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dirty="0">
                <a:solidFill>
                  <a:schemeClr val="bg1">
                    <a:lumMod val="50000"/>
                  </a:schemeClr>
                </a:solidFill>
                <a:ea typeface="楷体_GB2312" pitchFamily="49" charset="-122"/>
              </a:rPr>
              <a:t>分子</a:t>
            </a:r>
          </a:p>
          <a:p>
            <a:pPr algn="ctr"/>
            <a:r>
              <a:rPr lang="en-US" altLang="zh-CN" sz="1600" b="1" dirty="0">
                <a:solidFill>
                  <a:schemeClr val="bg1">
                    <a:lumMod val="50000"/>
                  </a:schemeClr>
                </a:solidFill>
                <a:latin typeface="楷体_GB2312" pitchFamily="49" charset="-122"/>
                <a:ea typeface="楷体_GB2312" pitchFamily="49" charset="-122"/>
              </a:rPr>
              <a:t>3.465</a:t>
            </a:r>
          </a:p>
        </p:txBody>
      </p:sp>
      <p:sp>
        <p:nvSpPr>
          <p:cNvPr id="219246" name="Rectangle 110"/>
          <p:cNvSpPr>
            <a:spLocks noChangeArrowheads="1"/>
          </p:cNvSpPr>
          <p:nvPr/>
        </p:nvSpPr>
        <p:spPr bwMode="auto">
          <a:xfrm>
            <a:off x="1476375" y="4724400"/>
            <a:ext cx="70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dirty="0">
                <a:solidFill>
                  <a:srgbClr val="0000FF"/>
                </a:solidFill>
                <a:latin typeface="楷体_GB2312" pitchFamily="49" charset="-122"/>
                <a:ea typeface="楷体_GB2312" pitchFamily="49" charset="-122"/>
              </a:rPr>
              <a:t>3.573</a:t>
            </a:r>
            <a:endParaRPr lang="zh-CN" altLang="en-US" sz="1600" b="1" dirty="0">
              <a:solidFill>
                <a:srgbClr val="0000FF"/>
              </a:solidFill>
              <a:latin typeface="楷体_GB2312" pitchFamily="49" charset="-122"/>
              <a:ea typeface="楷体_GB2312" pitchFamily="49" charset="-122"/>
            </a:endParaRPr>
          </a:p>
        </p:txBody>
      </p:sp>
      <p:sp>
        <p:nvSpPr>
          <p:cNvPr id="219247" name="Rectangle 111"/>
          <p:cNvSpPr>
            <a:spLocks noChangeArrowheads="1"/>
          </p:cNvSpPr>
          <p:nvPr/>
        </p:nvSpPr>
        <p:spPr bwMode="auto">
          <a:xfrm>
            <a:off x="2700338" y="4724400"/>
            <a:ext cx="700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dirty="0">
                <a:solidFill>
                  <a:srgbClr val="0000FF"/>
                </a:solidFill>
                <a:latin typeface="楷体_GB2312" pitchFamily="49" charset="-122"/>
                <a:ea typeface="楷体_GB2312" pitchFamily="49" charset="-122"/>
              </a:rPr>
              <a:t>3.543</a:t>
            </a:r>
            <a:endParaRPr lang="zh-CN" altLang="en-US" sz="1600" b="1" dirty="0">
              <a:solidFill>
                <a:srgbClr val="0000FF"/>
              </a:solidFill>
              <a:latin typeface="楷体_GB2312" pitchFamily="49" charset="-122"/>
              <a:ea typeface="楷体_GB2312" pitchFamily="49" charset="-122"/>
            </a:endParaRPr>
          </a:p>
        </p:txBody>
      </p:sp>
      <p:sp>
        <p:nvSpPr>
          <p:cNvPr id="219248" name="Rectangle 112"/>
          <p:cNvSpPr>
            <a:spLocks noChangeArrowheads="1"/>
          </p:cNvSpPr>
          <p:nvPr/>
        </p:nvSpPr>
        <p:spPr bwMode="auto">
          <a:xfrm>
            <a:off x="3851275" y="4724400"/>
            <a:ext cx="70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dirty="0">
                <a:solidFill>
                  <a:srgbClr val="0000FF"/>
                </a:solidFill>
                <a:latin typeface="楷体_GB2312" pitchFamily="49" charset="-122"/>
                <a:ea typeface="楷体_GB2312" pitchFamily="49" charset="-122"/>
              </a:rPr>
              <a:t>6.343</a:t>
            </a:r>
            <a:endParaRPr lang="zh-CN" altLang="en-US" sz="1600" b="1" dirty="0">
              <a:solidFill>
                <a:srgbClr val="0000FF"/>
              </a:solidFill>
              <a:latin typeface="楷体_GB2312" pitchFamily="49" charset="-122"/>
              <a:ea typeface="楷体_GB2312" pitchFamily="49" charset="-122"/>
            </a:endParaRPr>
          </a:p>
        </p:txBody>
      </p:sp>
      <p:sp>
        <p:nvSpPr>
          <p:cNvPr id="219249" name="Rectangle 113"/>
          <p:cNvSpPr>
            <a:spLocks noChangeArrowheads="1"/>
          </p:cNvSpPr>
          <p:nvPr/>
        </p:nvSpPr>
        <p:spPr bwMode="auto">
          <a:xfrm>
            <a:off x="5076825" y="4724400"/>
            <a:ext cx="70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dirty="0">
                <a:solidFill>
                  <a:srgbClr val="0000FF"/>
                </a:solidFill>
                <a:latin typeface="楷体_GB2312" pitchFamily="49" charset="-122"/>
                <a:ea typeface="楷体_GB2312" pitchFamily="49" charset="-122"/>
              </a:rPr>
              <a:t>7.451</a:t>
            </a:r>
            <a:endParaRPr lang="zh-CN" altLang="en-US" sz="1600" b="1" dirty="0">
              <a:solidFill>
                <a:srgbClr val="0000FF"/>
              </a:solidFill>
              <a:latin typeface="楷体_GB2312" pitchFamily="49" charset="-122"/>
              <a:ea typeface="楷体_GB2312" pitchFamily="49" charset="-122"/>
            </a:endParaRPr>
          </a:p>
        </p:txBody>
      </p:sp>
      <p:sp>
        <p:nvSpPr>
          <p:cNvPr id="219250" name="Rectangle 114"/>
          <p:cNvSpPr>
            <a:spLocks noChangeArrowheads="1"/>
          </p:cNvSpPr>
          <p:nvPr/>
        </p:nvSpPr>
        <p:spPr bwMode="auto">
          <a:xfrm>
            <a:off x="6300788" y="472440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a:solidFill>
                  <a:srgbClr val="0000FF"/>
                </a:solidFill>
                <a:latin typeface="楷体_GB2312" pitchFamily="49" charset="-122"/>
                <a:ea typeface="楷体_GB2312" pitchFamily="49" charset="-122"/>
              </a:rPr>
              <a:t>9.808</a:t>
            </a:r>
            <a:endParaRPr lang="zh-CN" altLang="en-US" sz="1600" b="1">
              <a:solidFill>
                <a:srgbClr val="0000FF"/>
              </a:solidFill>
              <a:latin typeface="楷体_GB2312" pitchFamily="49" charset="-122"/>
              <a:ea typeface="楷体_GB2312" pitchFamily="49" charset="-122"/>
            </a:endParaRPr>
          </a:p>
        </p:txBody>
      </p:sp>
      <p:sp>
        <p:nvSpPr>
          <p:cNvPr id="219251" name="Rectangle 115"/>
          <p:cNvSpPr>
            <a:spLocks noChangeArrowheads="1"/>
          </p:cNvSpPr>
          <p:nvPr/>
        </p:nvSpPr>
        <p:spPr bwMode="auto">
          <a:xfrm>
            <a:off x="7596188" y="472440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b="1">
                <a:solidFill>
                  <a:srgbClr val="0000FF"/>
                </a:solidFill>
                <a:latin typeface="楷体_GB2312" pitchFamily="49" charset="-122"/>
                <a:ea typeface="楷体_GB2312" pitchFamily="49" charset="-122"/>
              </a:rPr>
              <a:t>12.286</a:t>
            </a:r>
            <a:endParaRPr lang="zh-CN" altLang="en-US" sz="1600" b="1">
              <a:solidFill>
                <a:srgbClr val="0000FF"/>
              </a:solidFill>
              <a:latin typeface="楷体_GB2312" pitchFamily="49" charset="-122"/>
              <a:ea typeface="楷体_GB2312" pitchFamily="49" charset="-122"/>
            </a:endParaRPr>
          </a:p>
        </p:txBody>
      </p:sp>
    </p:spTree>
    <p:extLst>
      <p:ext uri="{BB962C8B-B14F-4D97-AF65-F5344CB8AC3E}">
        <p14:creationId xmlns:p14="http://schemas.microsoft.com/office/powerpoint/2010/main" val="3675808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mph" presetSubtype="2" fill="hold" nodeType="clickEffect">
                                  <p:stCondLst>
                                    <p:cond delay="0"/>
                                  </p:stCondLst>
                                  <p:childTnLst>
                                    <p:animClr clrSpc="rgb" dir="cw">
                                      <p:cBhvr>
                                        <p:cTn id="6" dur="500" fill="hold"/>
                                        <p:tgtEl>
                                          <p:spTgt spid="219214"/>
                                        </p:tgtEl>
                                        <p:attrNameLst>
                                          <p:attrName>stroke.color</p:attrName>
                                        </p:attrNameLst>
                                      </p:cBhvr>
                                      <p:to>
                                        <a:srgbClr val="0000FF"/>
                                      </p:to>
                                    </p:animClr>
                                    <p:set>
                                      <p:cBhvr>
                                        <p:cTn id="7" dur="500" fill="hold"/>
                                        <p:tgtEl>
                                          <p:spTgt spid="219214"/>
                                        </p:tgtEl>
                                        <p:attrNameLst>
                                          <p:attrName>stroke.on</p:attrName>
                                        </p:attrNameLst>
                                      </p:cBhvr>
                                      <p:to>
                                        <p:strVal val="true"/>
                                      </p:to>
                                    </p:se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9246"/>
                                        </p:tgtEl>
                                        <p:attrNameLst>
                                          <p:attrName>style.visibility</p:attrName>
                                        </p:attrNameLst>
                                      </p:cBhvr>
                                      <p:to>
                                        <p:strVal val="visible"/>
                                      </p:to>
                                    </p:set>
                                    <p:animEffect transition="in" filter="dissolve">
                                      <p:cBhvr>
                                        <p:cTn id="11" dur="500"/>
                                        <p:tgtEl>
                                          <p:spTgt spid="2192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mph" presetSubtype="2" fill="hold" nodeType="clickEffect">
                                  <p:stCondLst>
                                    <p:cond delay="0"/>
                                  </p:stCondLst>
                                  <p:childTnLst>
                                    <p:animClr clrSpc="rgb" dir="cw">
                                      <p:cBhvr>
                                        <p:cTn id="15" dur="500" fill="hold"/>
                                        <p:tgtEl>
                                          <p:spTgt spid="219226"/>
                                        </p:tgtEl>
                                        <p:attrNameLst>
                                          <p:attrName>stroke.color</p:attrName>
                                        </p:attrNameLst>
                                      </p:cBhvr>
                                      <p:to>
                                        <a:srgbClr val="0000FF"/>
                                      </p:to>
                                    </p:animClr>
                                    <p:set>
                                      <p:cBhvr>
                                        <p:cTn id="16" dur="500" fill="hold"/>
                                        <p:tgtEl>
                                          <p:spTgt spid="219226"/>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219227"/>
                                        </p:tgtEl>
                                        <p:attrNameLst>
                                          <p:attrName>stroke.color</p:attrName>
                                        </p:attrNameLst>
                                      </p:cBhvr>
                                      <p:to>
                                        <a:srgbClr val="0000FF"/>
                                      </p:to>
                                    </p:animClr>
                                    <p:set>
                                      <p:cBhvr>
                                        <p:cTn id="19" dur="500" fill="hold"/>
                                        <p:tgtEl>
                                          <p:spTgt spid="219227"/>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219228"/>
                                        </p:tgtEl>
                                        <p:attrNameLst>
                                          <p:attrName>stroke.color</p:attrName>
                                        </p:attrNameLst>
                                      </p:cBhvr>
                                      <p:to>
                                        <a:srgbClr val="0000FF"/>
                                      </p:to>
                                    </p:animClr>
                                    <p:set>
                                      <p:cBhvr>
                                        <p:cTn id="22" dur="500" fill="hold"/>
                                        <p:tgtEl>
                                          <p:spTgt spid="219228"/>
                                        </p:tgtEl>
                                        <p:attrNameLst>
                                          <p:attrName>stroke.on</p:attrName>
                                        </p:attrNameLst>
                                      </p:cBhvr>
                                      <p:to>
                                        <p:strVal val="true"/>
                                      </p:to>
                                    </p:se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19247"/>
                                        </p:tgtEl>
                                        <p:attrNameLst>
                                          <p:attrName>style.visibility</p:attrName>
                                        </p:attrNameLst>
                                      </p:cBhvr>
                                      <p:to>
                                        <p:strVal val="visible"/>
                                      </p:to>
                                    </p:set>
                                    <p:animEffect transition="in" filter="dissolve">
                                      <p:cBhvr>
                                        <p:cTn id="26" dur="500"/>
                                        <p:tgtEl>
                                          <p:spTgt spid="2192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mph" presetSubtype="2" fill="hold" nodeType="clickEffect">
                                  <p:stCondLst>
                                    <p:cond delay="0"/>
                                  </p:stCondLst>
                                  <p:childTnLst>
                                    <p:animClr clrSpc="rgb" dir="cw">
                                      <p:cBhvr>
                                        <p:cTn id="30" dur="500" fill="hold"/>
                                        <p:tgtEl>
                                          <p:spTgt spid="219216"/>
                                        </p:tgtEl>
                                        <p:attrNameLst>
                                          <p:attrName>stroke.color</p:attrName>
                                        </p:attrNameLst>
                                      </p:cBhvr>
                                      <p:to>
                                        <a:srgbClr val="0000FF"/>
                                      </p:to>
                                    </p:animClr>
                                    <p:set>
                                      <p:cBhvr>
                                        <p:cTn id="31" dur="500" fill="hold"/>
                                        <p:tgtEl>
                                          <p:spTgt spid="219216"/>
                                        </p:tgtEl>
                                        <p:attrNameLst>
                                          <p:attrName>stroke.on</p:attrName>
                                        </p:attrNameLst>
                                      </p:cBhvr>
                                      <p:to>
                                        <p:strVal val="true"/>
                                      </p:to>
                                    </p:se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19248"/>
                                        </p:tgtEl>
                                        <p:attrNameLst>
                                          <p:attrName>style.visibility</p:attrName>
                                        </p:attrNameLst>
                                      </p:cBhvr>
                                      <p:to>
                                        <p:strVal val="visible"/>
                                      </p:to>
                                    </p:set>
                                    <p:animEffect transition="in" filter="dissolve">
                                      <p:cBhvr>
                                        <p:cTn id="35" dur="500"/>
                                        <p:tgtEl>
                                          <p:spTgt spid="2192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mph" presetSubtype="2" fill="hold" nodeType="clickEffect">
                                  <p:stCondLst>
                                    <p:cond delay="0"/>
                                  </p:stCondLst>
                                  <p:childTnLst>
                                    <p:animClr clrSpc="rgb" dir="cw">
                                      <p:cBhvr>
                                        <p:cTn id="39" dur="500" fill="hold"/>
                                        <p:tgtEl>
                                          <p:spTgt spid="219230"/>
                                        </p:tgtEl>
                                        <p:attrNameLst>
                                          <p:attrName>stroke.color</p:attrName>
                                        </p:attrNameLst>
                                      </p:cBhvr>
                                      <p:to>
                                        <a:srgbClr val="0000FF"/>
                                      </p:to>
                                    </p:animClr>
                                    <p:set>
                                      <p:cBhvr>
                                        <p:cTn id="40" dur="500" fill="hold"/>
                                        <p:tgtEl>
                                          <p:spTgt spid="219230"/>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500" fill="hold"/>
                                        <p:tgtEl>
                                          <p:spTgt spid="219231"/>
                                        </p:tgtEl>
                                        <p:attrNameLst>
                                          <p:attrName>stroke.color</p:attrName>
                                        </p:attrNameLst>
                                      </p:cBhvr>
                                      <p:to>
                                        <a:srgbClr val="0000FF"/>
                                      </p:to>
                                    </p:animClr>
                                    <p:set>
                                      <p:cBhvr>
                                        <p:cTn id="43" dur="500" fill="hold"/>
                                        <p:tgtEl>
                                          <p:spTgt spid="219231"/>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219232"/>
                                        </p:tgtEl>
                                        <p:attrNameLst>
                                          <p:attrName>stroke.color</p:attrName>
                                        </p:attrNameLst>
                                      </p:cBhvr>
                                      <p:to>
                                        <a:srgbClr val="0000FF"/>
                                      </p:to>
                                    </p:animClr>
                                    <p:set>
                                      <p:cBhvr>
                                        <p:cTn id="46" dur="500" fill="hold"/>
                                        <p:tgtEl>
                                          <p:spTgt spid="219232"/>
                                        </p:tgtEl>
                                        <p:attrNameLst>
                                          <p:attrName>stroke.on</p:attrName>
                                        </p:attrNameLst>
                                      </p:cBhvr>
                                      <p:to>
                                        <p:strVal val="true"/>
                                      </p:to>
                                    </p:set>
                                  </p:childTnLst>
                                </p:cTn>
                              </p:par>
                            </p:childTnLst>
                          </p:cTn>
                        </p:par>
                        <p:par>
                          <p:cTn id="47" fill="hold" nodeType="afterGroup">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219249"/>
                                        </p:tgtEl>
                                        <p:attrNameLst>
                                          <p:attrName>style.visibility</p:attrName>
                                        </p:attrNameLst>
                                      </p:cBhvr>
                                      <p:to>
                                        <p:strVal val="visible"/>
                                      </p:to>
                                    </p:set>
                                    <p:animEffect transition="in" filter="dissolve">
                                      <p:cBhvr>
                                        <p:cTn id="50" dur="500"/>
                                        <p:tgtEl>
                                          <p:spTgt spid="2192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mph" presetSubtype="2" fill="hold" nodeType="clickEffect">
                                  <p:stCondLst>
                                    <p:cond delay="0"/>
                                  </p:stCondLst>
                                  <p:childTnLst>
                                    <p:animClr clrSpc="rgb" dir="cw">
                                      <p:cBhvr>
                                        <p:cTn id="54" dur="500" fill="hold"/>
                                        <p:tgtEl>
                                          <p:spTgt spid="219242"/>
                                        </p:tgtEl>
                                        <p:attrNameLst>
                                          <p:attrName>stroke.color</p:attrName>
                                        </p:attrNameLst>
                                      </p:cBhvr>
                                      <p:to>
                                        <a:srgbClr val="0000FF"/>
                                      </p:to>
                                    </p:animClr>
                                    <p:set>
                                      <p:cBhvr>
                                        <p:cTn id="55" dur="500" fill="hold"/>
                                        <p:tgtEl>
                                          <p:spTgt spid="219242"/>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219243"/>
                                        </p:tgtEl>
                                        <p:attrNameLst>
                                          <p:attrName>stroke.color</p:attrName>
                                        </p:attrNameLst>
                                      </p:cBhvr>
                                      <p:to>
                                        <a:srgbClr val="0000FF"/>
                                      </p:to>
                                    </p:animClr>
                                    <p:set>
                                      <p:cBhvr>
                                        <p:cTn id="58" dur="500" fill="hold"/>
                                        <p:tgtEl>
                                          <p:spTgt spid="219243"/>
                                        </p:tgtEl>
                                        <p:attrNameLst>
                                          <p:attrName>stroke.on</p:attrName>
                                        </p:attrNameLst>
                                      </p:cBhvr>
                                      <p:to>
                                        <p:strVal val="true"/>
                                      </p:to>
                                    </p:set>
                                  </p:childTnLst>
                                </p:cTn>
                              </p:par>
                              <p:par>
                                <p:cTn id="59" presetID="7" presetClass="emph" presetSubtype="2" fill="hold" nodeType="withEffect">
                                  <p:stCondLst>
                                    <p:cond delay="0"/>
                                  </p:stCondLst>
                                  <p:childTnLst>
                                    <p:animClr clrSpc="rgb" dir="cw">
                                      <p:cBhvr>
                                        <p:cTn id="60" dur="500" fill="hold"/>
                                        <p:tgtEl>
                                          <p:spTgt spid="219244"/>
                                        </p:tgtEl>
                                        <p:attrNameLst>
                                          <p:attrName>stroke.color</p:attrName>
                                        </p:attrNameLst>
                                      </p:cBhvr>
                                      <p:to>
                                        <a:srgbClr val="0000FF"/>
                                      </p:to>
                                    </p:animClr>
                                    <p:set>
                                      <p:cBhvr>
                                        <p:cTn id="61" dur="500" fill="hold"/>
                                        <p:tgtEl>
                                          <p:spTgt spid="219244"/>
                                        </p:tgtEl>
                                        <p:attrNameLst>
                                          <p:attrName>stroke.on</p:attrName>
                                        </p:attrNameLst>
                                      </p:cBhvr>
                                      <p:to>
                                        <p:strVal val="true"/>
                                      </p:to>
                                    </p:se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219250"/>
                                        </p:tgtEl>
                                        <p:attrNameLst>
                                          <p:attrName>style.visibility</p:attrName>
                                        </p:attrNameLst>
                                      </p:cBhvr>
                                      <p:to>
                                        <p:strVal val="visible"/>
                                      </p:to>
                                    </p:set>
                                    <p:animEffect transition="in" filter="dissolve">
                                      <p:cBhvr>
                                        <p:cTn id="65" dur="500"/>
                                        <p:tgtEl>
                                          <p:spTgt spid="21925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7" presetClass="emph" presetSubtype="2" fill="hold" nodeType="clickEffect">
                                  <p:stCondLst>
                                    <p:cond delay="0"/>
                                  </p:stCondLst>
                                  <p:childTnLst>
                                    <p:animClr clrSpc="rgb" dir="cw">
                                      <p:cBhvr>
                                        <p:cTn id="69" dur="500" fill="hold"/>
                                        <p:tgtEl>
                                          <p:spTgt spid="219219"/>
                                        </p:tgtEl>
                                        <p:attrNameLst>
                                          <p:attrName>stroke.color</p:attrName>
                                        </p:attrNameLst>
                                      </p:cBhvr>
                                      <p:to>
                                        <a:srgbClr val="0000FF"/>
                                      </p:to>
                                    </p:animClr>
                                    <p:set>
                                      <p:cBhvr>
                                        <p:cTn id="70" dur="500" fill="hold"/>
                                        <p:tgtEl>
                                          <p:spTgt spid="219219"/>
                                        </p:tgtEl>
                                        <p:attrNameLst>
                                          <p:attrName>stroke.on</p:attrName>
                                        </p:attrNameLst>
                                      </p:cBhvr>
                                      <p:to>
                                        <p:strVal val="true"/>
                                      </p:to>
                                    </p:se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219251"/>
                                        </p:tgtEl>
                                        <p:attrNameLst>
                                          <p:attrName>style.visibility</p:attrName>
                                        </p:attrNameLst>
                                      </p:cBhvr>
                                      <p:to>
                                        <p:strVal val="visible"/>
                                      </p:to>
                                    </p:set>
                                    <p:animEffect transition="in" filter="dissolve">
                                      <p:cBhvr>
                                        <p:cTn id="74" dur="500"/>
                                        <p:tgtEl>
                                          <p:spTgt spid="21925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mph" presetSubtype="2" fill="hold" nodeType="clickEffect">
                                  <p:stCondLst>
                                    <p:cond delay="0"/>
                                  </p:stCondLst>
                                  <p:childTnLst>
                                    <p:animClr clrSpc="rgb" dir="cw">
                                      <p:cBhvr>
                                        <p:cTn id="78" dur="500" fill="hold"/>
                                        <p:tgtEl>
                                          <p:spTgt spid="219219"/>
                                        </p:tgtEl>
                                        <p:attrNameLst>
                                          <p:attrName>stroke.color</p:attrName>
                                        </p:attrNameLst>
                                      </p:cBhvr>
                                      <p:to>
                                        <a:srgbClr val="FF0000"/>
                                      </p:to>
                                    </p:animClr>
                                    <p:set>
                                      <p:cBhvr>
                                        <p:cTn id="79" dur="500" fill="hold"/>
                                        <p:tgtEl>
                                          <p:spTgt spid="219219"/>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219244"/>
                                        </p:tgtEl>
                                        <p:attrNameLst>
                                          <p:attrName>stroke.color</p:attrName>
                                        </p:attrNameLst>
                                      </p:cBhvr>
                                      <p:to>
                                        <a:srgbClr val="FF0000"/>
                                      </p:to>
                                    </p:animClr>
                                    <p:set>
                                      <p:cBhvr>
                                        <p:cTn id="82" dur="500" fill="hold"/>
                                        <p:tgtEl>
                                          <p:spTgt spid="219244"/>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219243"/>
                                        </p:tgtEl>
                                        <p:attrNameLst>
                                          <p:attrName>stroke.color</p:attrName>
                                        </p:attrNameLst>
                                      </p:cBhvr>
                                      <p:to>
                                        <a:srgbClr val="FF0000"/>
                                      </p:to>
                                    </p:animClr>
                                    <p:set>
                                      <p:cBhvr>
                                        <p:cTn id="85" dur="500" fill="hold"/>
                                        <p:tgtEl>
                                          <p:spTgt spid="219243"/>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500" fill="hold"/>
                                        <p:tgtEl>
                                          <p:spTgt spid="219242"/>
                                        </p:tgtEl>
                                        <p:attrNameLst>
                                          <p:attrName>stroke.color</p:attrName>
                                        </p:attrNameLst>
                                      </p:cBhvr>
                                      <p:to>
                                        <a:srgbClr val="FF0000"/>
                                      </p:to>
                                    </p:animClr>
                                    <p:set>
                                      <p:cBhvr>
                                        <p:cTn id="88" dur="500" fill="hold"/>
                                        <p:tgtEl>
                                          <p:spTgt spid="219242"/>
                                        </p:tgtEl>
                                        <p:attrNameLst>
                                          <p:attrName>stroke.on</p:attrName>
                                        </p:attrNameLst>
                                      </p:cBhvr>
                                      <p:to>
                                        <p:strVal val="true"/>
                                      </p:to>
                                    </p:set>
                                  </p:childTnLst>
                                </p:cTn>
                              </p:par>
                              <p:par>
                                <p:cTn id="89" presetID="7" presetClass="emph" presetSubtype="2" fill="hold" nodeType="withEffect">
                                  <p:stCondLst>
                                    <p:cond delay="0"/>
                                  </p:stCondLst>
                                  <p:childTnLst>
                                    <p:animClr clrSpc="rgb" dir="cw">
                                      <p:cBhvr>
                                        <p:cTn id="90" dur="500" fill="hold"/>
                                        <p:tgtEl>
                                          <p:spTgt spid="219216"/>
                                        </p:tgtEl>
                                        <p:attrNameLst>
                                          <p:attrName>stroke.color</p:attrName>
                                        </p:attrNameLst>
                                      </p:cBhvr>
                                      <p:to>
                                        <a:srgbClr val="FF0000"/>
                                      </p:to>
                                    </p:animClr>
                                    <p:set>
                                      <p:cBhvr>
                                        <p:cTn id="91" dur="500" fill="hold"/>
                                        <p:tgtEl>
                                          <p:spTgt spid="219216"/>
                                        </p:tgtEl>
                                        <p:attrNameLst>
                                          <p:attrName>stroke.on</p:attrName>
                                        </p:attrNameLst>
                                      </p:cBhvr>
                                      <p:to>
                                        <p:strVal val="true"/>
                                      </p:to>
                                    </p:set>
                                  </p:childTnLst>
                                </p:cTn>
                              </p:par>
                              <p:par>
                                <p:cTn id="92" presetID="7" presetClass="emph" presetSubtype="2" fill="hold" nodeType="withEffect">
                                  <p:stCondLst>
                                    <p:cond delay="0"/>
                                  </p:stCondLst>
                                  <p:childTnLst>
                                    <p:animClr clrSpc="rgb" dir="cw">
                                      <p:cBhvr>
                                        <p:cTn id="93" dur="500" fill="hold"/>
                                        <p:tgtEl>
                                          <p:spTgt spid="219228"/>
                                        </p:tgtEl>
                                        <p:attrNameLst>
                                          <p:attrName>stroke.color</p:attrName>
                                        </p:attrNameLst>
                                      </p:cBhvr>
                                      <p:to>
                                        <a:srgbClr val="FF0000"/>
                                      </p:to>
                                    </p:animClr>
                                    <p:set>
                                      <p:cBhvr>
                                        <p:cTn id="94" dur="500" fill="hold"/>
                                        <p:tgtEl>
                                          <p:spTgt spid="219228"/>
                                        </p:tgtEl>
                                        <p:attrNameLst>
                                          <p:attrName>stroke.on</p:attrName>
                                        </p:attrNameLst>
                                      </p:cBhvr>
                                      <p:to>
                                        <p:strVal val="true"/>
                                      </p:to>
                                    </p:set>
                                  </p:childTnLst>
                                </p:cTn>
                              </p:par>
                              <p:par>
                                <p:cTn id="95" presetID="7" presetClass="emph" presetSubtype="2" fill="hold" nodeType="withEffect">
                                  <p:stCondLst>
                                    <p:cond delay="0"/>
                                  </p:stCondLst>
                                  <p:childTnLst>
                                    <p:animClr clrSpc="rgb" dir="cw">
                                      <p:cBhvr>
                                        <p:cTn id="96" dur="500" fill="hold"/>
                                        <p:tgtEl>
                                          <p:spTgt spid="219227"/>
                                        </p:tgtEl>
                                        <p:attrNameLst>
                                          <p:attrName>stroke.color</p:attrName>
                                        </p:attrNameLst>
                                      </p:cBhvr>
                                      <p:to>
                                        <a:srgbClr val="FF0000"/>
                                      </p:to>
                                    </p:animClr>
                                    <p:set>
                                      <p:cBhvr>
                                        <p:cTn id="97" dur="500" fill="hold"/>
                                        <p:tgtEl>
                                          <p:spTgt spid="219227"/>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219226"/>
                                        </p:tgtEl>
                                        <p:attrNameLst>
                                          <p:attrName>stroke.color</p:attrName>
                                        </p:attrNameLst>
                                      </p:cBhvr>
                                      <p:to>
                                        <a:srgbClr val="FF0000"/>
                                      </p:to>
                                    </p:animClr>
                                    <p:set>
                                      <p:cBhvr>
                                        <p:cTn id="100" dur="500" fill="hold"/>
                                        <p:tgtEl>
                                          <p:spTgt spid="21922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46" grpId="0"/>
      <p:bldP spid="219247" grpId="0"/>
      <p:bldP spid="219248" grpId="0"/>
      <p:bldP spid="219249" grpId="0"/>
      <p:bldP spid="219250" grpId="0"/>
      <p:bldP spid="2192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zh-CN" altLang="en-US" dirty="0"/>
              <a:t>算法</a:t>
            </a:r>
          </a:p>
        </p:txBody>
      </p:sp>
      <p:sp>
        <p:nvSpPr>
          <p:cNvPr id="69635" name="Rectangle 3"/>
          <p:cNvSpPr>
            <a:spLocks noGrp="1" noChangeArrowheads="1"/>
          </p:cNvSpPr>
          <p:nvPr>
            <p:ph type="body" sz="half" idx="1"/>
          </p:nvPr>
        </p:nvSpPr>
        <p:spPr/>
        <p:txBody>
          <a:bodyPr/>
          <a:lstStyle/>
          <a:p>
            <a:pPr eaLnBrk="1" hangingPunct="1"/>
            <a:r>
              <a:rPr lang="zh-CN" altLang="en-US" sz="2400" b="1" dirty="0"/>
              <a:t>算法</a:t>
            </a:r>
          </a:p>
          <a:p>
            <a:pPr lvl="1" eaLnBrk="1" hangingPunct="1"/>
            <a:r>
              <a:rPr lang="zh-CN" altLang="en-US" sz="1800" b="1" dirty="0"/>
              <a:t>按其在句子中的出现顺序列出全部候选词</a:t>
            </a:r>
          </a:p>
          <a:p>
            <a:pPr lvl="1" eaLnBrk="1" hangingPunct="1"/>
            <a:r>
              <a:rPr lang="zh-CN" altLang="en-US" sz="1800" b="1" dirty="0"/>
              <a:t>计算每个候选词的费用</a:t>
            </a:r>
          </a:p>
          <a:p>
            <a:pPr lvl="1" eaLnBrk="1" hangingPunct="1"/>
            <a:r>
              <a:rPr lang="zh-CN" altLang="en-US" sz="1800" b="1" dirty="0"/>
              <a:t>找出它的最佳前趋词</a:t>
            </a:r>
          </a:p>
          <a:p>
            <a:pPr lvl="1" eaLnBrk="1" hangingPunct="1"/>
            <a:r>
              <a:rPr lang="zh-CN" altLang="en-US" sz="1800" b="1" dirty="0"/>
              <a:t>计算它的累积费用（最佳前趋词的累积费用</a:t>
            </a:r>
            <a:r>
              <a:rPr lang="en-US" altLang="zh-CN" sz="1800" b="1" dirty="0"/>
              <a:t>+</a:t>
            </a:r>
            <a:r>
              <a:rPr lang="zh-CN" altLang="en-US" sz="1800" b="1" dirty="0"/>
              <a:t>当前词的费用）</a:t>
            </a:r>
          </a:p>
          <a:p>
            <a:pPr lvl="1" eaLnBrk="1" hangingPunct="1"/>
            <a:r>
              <a:rPr lang="zh-CN" altLang="en-US" sz="1800" b="1" dirty="0"/>
              <a:t>如果当前词是终点词，且累积费用最小，则以它为终点词的路径是最小费用路径，通过最佳前趋词的连接可以输出这条路径上的各个词</a:t>
            </a:r>
          </a:p>
        </p:txBody>
      </p:sp>
      <p:sp>
        <p:nvSpPr>
          <p:cNvPr id="192887" name="Rectangle 375"/>
          <p:cNvSpPr>
            <a:spLocks noGrp="1" noChangeArrowheads="1"/>
          </p:cNvSpPr>
          <p:nvPr>
            <p:ph type="body" sz="half" idx="2"/>
          </p:nvPr>
        </p:nvSpPr>
        <p:spPr/>
        <p:txBody>
          <a:bodyPr/>
          <a:lstStyle/>
          <a:p>
            <a:pPr eaLnBrk="1" hangingPunct="1">
              <a:buFontTx/>
              <a:buNone/>
            </a:pPr>
            <a:r>
              <a:rPr lang="en-US" altLang="zh-CN" sz="2400" b="1"/>
              <a:t>“</a:t>
            </a:r>
            <a:r>
              <a:rPr lang="zh-CN" altLang="en-US" sz="2400" b="1"/>
              <a:t>结合成分子时”</a:t>
            </a:r>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endParaRPr lang="zh-CN" altLang="en-US" sz="2400" b="1"/>
          </a:p>
          <a:p>
            <a:pPr eaLnBrk="1" hangingPunct="1">
              <a:buFontTx/>
              <a:buNone/>
            </a:pPr>
            <a:r>
              <a:rPr lang="zh-CN" altLang="en-US" sz="2400" b="1"/>
              <a:t>结合</a:t>
            </a:r>
            <a:r>
              <a:rPr lang="en-US" altLang="zh-CN" sz="2400" b="1">
                <a:solidFill>
                  <a:srgbClr val="FF0000"/>
                </a:solidFill>
              </a:rPr>
              <a:t>/</a:t>
            </a:r>
            <a:r>
              <a:rPr lang="zh-CN" altLang="en-US" sz="2400" b="1"/>
              <a:t>成</a:t>
            </a:r>
            <a:r>
              <a:rPr lang="en-US" altLang="zh-CN" sz="2400" b="1">
                <a:solidFill>
                  <a:srgbClr val="FF0000"/>
                </a:solidFill>
              </a:rPr>
              <a:t>/</a:t>
            </a:r>
            <a:r>
              <a:rPr lang="zh-CN" altLang="en-US" sz="2400" b="1"/>
              <a:t>分子</a:t>
            </a:r>
            <a:r>
              <a:rPr lang="en-US" altLang="zh-CN" sz="2400" b="1">
                <a:solidFill>
                  <a:srgbClr val="FF0000"/>
                </a:solidFill>
              </a:rPr>
              <a:t>/</a:t>
            </a:r>
            <a:r>
              <a:rPr lang="zh-CN" altLang="en-US" sz="2400" b="1"/>
              <a:t>时</a:t>
            </a:r>
          </a:p>
        </p:txBody>
      </p:sp>
      <p:graphicFrame>
        <p:nvGraphicFramePr>
          <p:cNvPr id="193008" name="Group 496"/>
          <p:cNvGraphicFramePr>
            <a:graphicFrameLocks noGrp="1"/>
          </p:cNvGraphicFramePr>
          <p:nvPr>
            <p:ph sz="half" idx="4294967295"/>
          </p:nvPr>
        </p:nvGraphicFramePr>
        <p:xfrm>
          <a:off x="4787900" y="2205038"/>
          <a:ext cx="3890963" cy="3008314"/>
        </p:xfrm>
        <a:graphic>
          <a:graphicData uri="http://schemas.openxmlformats.org/drawingml/2006/table">
            <a:tbl>
              <a:tblPr/>
              <a:tblGrid>
                <a:gridCol w="479425">
                  <a:extLst>
                    <a:ext uri="{9D8B030D-6E8A-4147-A177-3AD203B41FA5}">
                      <a16:colId xmlns:a16="http://schemas.microsoft.com/office/drawing/2014/main" val="20000"/>
                    </a:ext>
                  </a:extLst>
                </a:gridCol>
                <a:gridCol w="606425">
                  <a:extLst>
                    <a:ext uri="{9D8B030D-6E8A-4147-A177-3AD203B41FA5}">
                      <a16:colId xmlns:a16="http://schemas.microsoft.com/office/drawing/2014/main" val="20001"/>
                    </a:ext>
                  </a:extLst>
                </a:gridCol>
                <a:gridCol w="692150">
                  <a:extLst>
                    <a:ext uri="{9D8B030D-6E8A-4147-A177-3AD203B41FA5}">
                      <a16:colId xmlns:a16="http://schemas.microsoft.com/office/drawing/2014/main" val="20002"/>
                    </a:ext>
                  </a:extLst>
                </a:gridCol>
                <a:gridCol w="822325">
                  <a:extLst>
                    <a:ext uri="{9D8B030D-6E8A-4147-A177-3AD203B41FA5}">
                      <a16:colId xmlns:a16="http://schemas.microsoft.com/office/drawing/2014/main" val="20003"/>
                    </a:ext>
                  </a:extLst>
                </a:gridCol>
                <a:gridCol w="1290638">
                  <a:extLst>
                    <a:ext uri="{9D8B030D-6E8A-4147-A177-3AD203B41FA5}">
                      <a16:colId xmlns:a16="http://schemas.microsoft.com/office/drawing/2014/main" val="20004"/>
                    </a:ext>
                  </a:extLst>
                </a:gridCol>
              </a:tblGrid>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 pitchFamily="49" charset="-122"/>
                          <a:cs typeface="Times New Roman" pitchFamily="18" charset="0"/>
                        </a:rPr>
                        <a:t>词</a:t>
                      </a:r>
                    </a:p>
                  </a:txBody>
                  <a:tcPr horzOverflow="overflow">
                    <a:lnL>
                      <a:noFill/>
                    </a:lnL>
                    <a:lnR w="12700" cap="flat" cmpd="sng" algn="ctr">
                      <a:solidFill>
                        <a:srgbClr val="006699"/>
                      </a:solidFill>
                      <a:prstDash val="solid"/>
                      <a:round/>
                      <a:headEnd type="none" w="med" len="med"/>
                      <a:tailEnd type="none" w="med" len="med"/>
                    </a:lnR>
                    <a:lnT w="28575"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费用</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28575"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前趋词</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28575"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最佳前趋词</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28575"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累积费用</a:t>
                      </a:r>
                    </a:p>
                  </a:txBody>
                  <a:tcPr horzOverflow="overflow">
                    <a:lnL w="12700" cap="flat" cmpd="sng" algn="ctr">
                      <a:solidFill>
                        <a:srgbClr val="006699"/>
                      </a:solidFill>
                      <a:prstDash val="solid"/>
                      <a:round/>
                      <a:headEnd type="none" w="med" len="med"/>
                      <a:tailEnd type="none" w="med" len="med"/>
                    </a:lnL>
                    <a:lnR>
                      <a:noFill/>
                    </a:lnR>
                    <a:lnT w="28575"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3.573</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Null</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Null</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0+3.573=3.573</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结合</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3.543</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Null</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Null</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0+3.543=3.543</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3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合</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3.518</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 pitchFamily="49" charset="-122"/>
                          <a:cs typeface="Times New Roman" pitchFamily="18" charset="0"/>
                        </a:rPr>
                        <a:t>结</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3.573+3.518=7.091</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合成</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4.194</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3.573+4.194=7.767</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2.800</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合、结合</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结合</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3.543+2.800=6.343</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成分</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3.908</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合、结合</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结合</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3.543+3.908=7.451</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分</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2.862</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成、合成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6.343+2.862=9.205</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6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分子</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3.465</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成、合成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6.343+3.465=9.808</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子</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3.304</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分、成分</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成分</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7.451+3.304=10.755</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子时</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6.000</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分、成分</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成分</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7.451+6.000=13.451</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时</a:t>
                      </a:r>
                    </a:p>
                  </a:txBody>
                  <a:tcPr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28575"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2.478</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28575"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子、分子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28575"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分子</a:t>
                      </a:r>
                    </a:p>
                  </a:txBody>
                  <a:tcPr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28575" cap="flat" cmpd="sng" algn="ctr">
                      <a:solidFill>
                        <a:srgbClr val="006699"/>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 pitchFamily="49" charset="-122"/>
                          <a:cs typeface="Times New Roman" pitchFamily="18" charset="0"/>
                        </a:rPr>
                        <a:t>9.808+2.478=12.286</a:t>
                      </a:r>
                    </a:p>
                  </a:txBody>
                  <a:tcPr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28575"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ustDataLst>
      <p:tags r:id="rId1"/>
    </p:custDataLst>
  </p:cSld>
  <p:clrMapOvr>
    <a:masterClrMapping/>
  </p:clrMapOvr>
  <p:transition advTm="177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2887">
                                            <p:txEl>
                                              <p:pRg st="0" end="0"/>
                                            </p:txEl>
                                          </p:spTgt>
                                        </p:tgtEl>
                                        <p:attrNameLst>
                                          <p:attrName>style.visibility</p:attrName>
                                        </p:attrNameLst>
                                      </p:cBhvr>
                                      <p:to>
                                        <p:strVal val="visible"/>
                                      </p:to>
                                    </p:set>
                                    <p:animEffect transition="in" filter="dissolve">
                                      <p:cBhvr>
                                        <p:cTn id="7" dur="500"/>
                                        <p:tgtEl>
                                          <p:spTgt spid="19288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3008"/>
                                        </p:tgtEl>
                                        <p:attrNameLst>
                                          <p:attrName>style.visibility</p:attrName>
                                        </p:attrNameLst>
                                      </p:cBhvr>
                                      <p:to>
                                        <p:strVal val="visible"/>
                                      </p:to>
                                    </p:set>
                                    <p:animEffect transition="in" filter="dissolve">
                                      <p:cBhvr>
                                        <p:cTn id="10" dur="500"/>
                                        <p:tgtEl>
                                          <p:spTgt spid="1930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92887">
                                            <p:txEl>
                                              <p:pRg st="9" end="9"/>
                                            </p:txEl>
                                          </p:spTgt>
                                        </p:tgtEl>
                                        <p:attrNameLst>
                                          <p:attrName>style.visibility</p:attrName>
                                        </p:attrNameLst>
                                      </p:cBhvr>
                                      <p:to>
                                        <p:strVal val="visible"/>
                                      </p:to>
                                    </p:set>
                                    <p:animEffect transition="in" filter="dissolve">
                                      <p:cBhvr>
                                        <p:cTn id="15" dur="500"/>
                                        <p:tgtEl>
                                          <p:spTgt spid="1928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t>文本检索</a:t>
            </a:r>
          </a:p>
          <a:p>
            <a:pPr lvl="1" eaLnBrk="1" hangingPunct="1"/>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dissolve">
                                      <p:cBhvr>
                                        <p:cTn id="7" dur="500"/>
                                        <p:tgtEl>
                                          <p:spTgt spid="242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dissolve">
                                      <p:cBhvr>
                                        <p:cTn id="12" dur="500"/>
                                        <p:tgtEl>
                                          <p:spTgt spid="242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defRPr/>
            </a:pPr>
            <a:r>
              <a:rPr lang="zh-CN" altLang="en-US"/>
              <a:t>最大概率法</a:t>
            </a:r>
            <a:r>
              <a:rPr lang="en-US" altLang="zh-CN"/>
              <a:t>——</a:t>
            </a:r>
            <a:r>
              <a:rPr lang="zh-CN" altLang="en-US"/>
              <a:t>性能分析</a:t>
            </a:r>
          </a:p>
        </p:txBody>
      </p:sp>
      <p:sp>
        <p:nvSpPr>
          <p:cNvPr id="272387" name="Rectangle 3"/>
          <p:cNvSpPr>
            <a:spLocks noGrp="1" noChangeArrowheads="1"/>
          </p:cNvSpPr>
          <p:nvPr>
            <p:ph type="body" idx="1"/>
          </p:nvPr>
        </p:nvSpPr>
        <p:spPr/>
        <p:txBody>
          <a:bodyPr/>
          <a:lstStyle/>
          <a:p>
            <a:pPr eaLnBrk="1" hangingPunct="1"/>
            <a:r>
              <a:rPr lang="zh-CN" altLang="en-US" sz="2800" b="1" dirty="0"/>
              <a:t>优点</a:t>
            </a:r>
          </a:p>
          <a:p>
            <a:pPr lvl="1" eaLnBrk="1" hangingPunct="1"/>
            <a:r>
              <a:rPr lang="zh-CN" altLang="en-US" sz="2400" b="1" dirty="0"/>
              <a:t>可以发现所有的切分歧义</a:t>
            </a:r>
          </a:p>
          <a:p>
            <a:pPr eaLnBrk="1" hangingPunct="1"/>
            <a:r>
              <a:rPr lang="zh-CN" altLang="en-US" sz="2800" b="1" dirty="0"/>
              <a:t>缺点</a:t>
            </a:r>
          </a:p>
          <a:p>
            <a:pPr lvl="1" eaLnBrk="1" hangingPunct="1"/>
            <a:r>
              <a:rPr lang="zh-CN" altLang="en-US" sz="2400" b="1" dirty="0"/>
              <a:t>很大程度上取决于词的统计概率的精度和决策算法</a:t>
            </a:r>
          </a:p>
          <a:p>
            <a:pPr lvl="1" eaLnBrk="1" hangingPunct="1"/>
            <a:r>
              <a:rPr lang="zh-CN" altLang="en-US" sz="2400" b="1" dirty="0"/>
              <a:t>需要大量的标注语料</a:t>
            </a:r>
            <a:endParaRPr lang="zh-CN" altLang="en-US" sz="2400" dirty="0"/>
          </a:p>
          <a:p>
            <a:pPr eaLnBrk="1" hangingPunct="1"/>
            <a:endParaRPr lang="en-US" altLang="zh-C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dissolve">
                                      <p:cBhvr>
                                        <p:cTn id="7" dur="500"/>
                                        <p:tgtEl>
                                          <p:spTgt spid="27238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2387">
                                            <p:txEl>
                                              <p:pRg st="1" end="1"/>
                                            </p:txEl>
                                          </p:spTgt>
                                        </p:tgtEl>
                                        <p:attrNameLst>
                                          <p:attrName>style.visibility</p:attrName>
                                        </p:attrNameLst>
                                      </p:cBhvr>
                                      <p:to>
                                        <p:strVal val="visible"/>
                                      </p:to>
                                    </p:set>
                                    <p:animEffect transition="in" filter="dissolve">
                                      <p:cBhvr>
                                        <p:cTn id="10" dur="500"/>
                                        <p:tgtEl>
                                          <p:spTgt spid="2723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animEffect transition="in" filter="dissolve">
                                      <p:cBhvr>
                                        <p:cTn id="15" dur="500"/>
                                        <p:tgtEl>
                                          <p:spTgt spid="272387">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72387">
                                            <p:txEl>
                                              <p:pRg st="3" end="3"/>
                                            </p:txEl>
                                          </p:spTgt>
                                        </p:tgtEl>
                                        <p:attrNameLst>
                                          <p:attrName>style.visibility</p:attrName>
                                        </p:attrNameLst>
                                      </p:cBhvr>
                                      <p:to>
                                        <p:strVal val="visible"/>
                                      </p:to>
                                    </p:set>
                                    <p:animEffect transition="in" filter="dissolve">
                                      <p:cBhvr>
                                        <p:cTn id="18" dur="500"/>
                                        <p:tgtEl>
                                          <p:spTgt spid="272387">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72387">
                                            <p:txEl>
                                              <p:pRg st="4" end="4"/>
                                            </p:txEl>
                                          </p:spTgt>
                                        </p:tgtEl>
                                        <p:attrNameLst>
                                          <p:attrName>style.visibility</p:attrName>
                                        </p:attrNameLst>
                                      </p:cBhvr>
                                      <p:to>
                                        <p:strVal val="visible"/>
                                      </p:to>
                                    </p:set>
                                    <p:animEffect transition="in" filter="dissolve">
                                      <p:cBhvr>
                                        <p:cTn id="21" dur="500"/>
                                        <p:tgtEl>
                                          <p:spTgt spid="272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en-US" altLang="zh-CN" sz="4000" dirty="0"/>
              <a:t>4.1.4 </a:t>
            </a:r>
            <a:r>
              <a:rPr lang="zh-CN" altLang="en-US" sz="4000" dirty="0"/>
              <a:t>与词性标注相结合的分词方法</a:t>
            </a:r>
            <a:endParaRPr lang="en-US" altLang="zh-CN" sz="4000" dirty="0">
              <a:ea typeface="+mj-ea"/>
            </a:endParaRPr>
          </a:p>
        </p:txBody>
      </p:sp>
      <p:sp>
        <p:nvSpPr>
          <p:cNvPr id="276483" name="Rectangle 3"/>
          <p:cNvSpPr>
            <a:spLocks noGrp="1" noChangeArrowheads="1"/>
          </p:cNvSpPr>
          <p:nvPr>
            <p:ph type="body" idx="1"/>
          </p:nvPr>
        </p:nvSpPr>
        <p:spPr>
          <a:xfrm>
            <a:off x="457200" y="1600200"/>
            <a:ext cx="8507288" cy="4456113"/>
          </a:xfrm>
        </p:spPr>
        <p:txBody>
          <a:bodyPr/>
          <a:lstStyle/>
          <a:p>
            <a:pPr eaLnBrk="1" hangingPunct="1"/>
            <a:r>
              <a:rPr lang="zh-CN" altLang="en-US" sz="2800" b="1" dirty="0"/>
              <a:t>例：</a:t>
            </a:r>
            <a:r>
              <a:rPr lang="en-US" altLang="zh-CN" sz="2800" b="1" dirty="0"/>
              <a:t>“</a:t>
            </a:r>
            <a:r>
              <a:rPr lang="zh-CN" altLang="en-US" sz="2800" b="1" dirty="0"/>
              <a:t>他从小学高尔夫球。”</a:t>
            </a:r>
          </a:p>
          <a:p>
            <a:pPr lvl="1" eaLnBrk="1" hangingPunct="1"/>
            <a:endParaRPr lang="zh-CN" altLang="en-US" sz="2000" b="1" dirty="0"/>
          </a:p>
          <a:p>
            <a:pPr lvl="1" eaLnBrk="1" hangingPunct="1">
              <a:buFontTx/>
              <a:buNone/>
            </a:pPr>
            <a:r>
              <a:rPr lang="zh-CN" altLang="en-US" sz="2000" b="1" dirty="0"/>
              <a:t>	</a:t>
            </a:r>
            <a:r>
              <a:rPr lang="en-US" altLang="zh-CN" sz="2000" b="1" dirty="0"/>
              <a:t>      </a:t>
            </a:r>
            <a:r>
              <a:rPr lang="zh-CN" altLang="en-US" sz="2000" b="1" dirty="0"/>
              <a:t>他  │ </a:t>
            </a:r>
            <a:r>
              <a:rPr lang="zh-CN" altLang="en-US" sz="2000" b="1" dirty="0">
                <a:solidFill>
                  <a:srgbClr val="FF0000"/>
                </a:solidFill>
              </a:rPr>
              <a:t>从小</a:t>
            </a:r>
            <a:r>
              <a:rPr lang="zh-CN" altLang="en-US" sz="2000" b="1" dirty="0"/>
              <a:t> │    </a:t>
            </a:r>
            <a:r>
              <a:rPr lang="zh-CN" altLang="en-US" sz="2000" b="1" dirty="0">
                <a:solidFill>
                  <a:srgbClr val="FF0000"/>
                </a:solidFill>
              </a:rPr>
              <a:t>学 </a:t>
            </a:r>
            <a:r>
              <a:rPr lang="zh-CN" altLang="en-US" sz="2000" b="1" dirty="0"/>
              <a:t>   │   高尔夫球   │ 。</a:t>
            </a:r>
            <a:endParaRPr lang="en-US" altLang="zh-CN" sz="2000" b="1" dirty="0"/>
          </a:p>
          <a:p>
            <a:pPr lvl="1" eaLnBrk="1" hangingPunct="1">
              <a:buFontTx/>
              <a:buNone/>
            </a:pPr>
            <a:r>
              <a:rPr lang="en-US" altLang="zh-CN" sz="1800" b="1" dirty="0"/>
              <a:t>         </a:t>
            </a:r>
            <a:r>
              <a:rPr lang="zh-CN" altLang="en-US" sz="1800" b="1" dirty="0">
                <a:solidFill>
                  <a:srgbClr val="009900"/>
                </a:solidFill>
              </a:rPr>
              <a:t>代词      副词       动词              名词            句号</a:t>
            </a:r>
          </a:p>
          <a:p>
            <a:pPr lvl="1" eaLnBrk="1" hangingPunct="1">
              <a:buFontTx/>
              <a:buNone/>
            </a:pPr>
            <a:r>
              <a:rPr lang="zh-CN" altLang="en-US" sz="800" b="1" dirty="0"/>
              <a:t>	</a:t>
            </a:r>
          </a:p>
          <a:p>
            <a:pPr lvl="1" eaLnBrk="1" hangingPunct="1">
              <a:buFontTx/>
              <a:buNone/>
            </a:pPr>
            <a:r>
              <a:rPr lang="zh-CN" altLang="en-US" sz="2000" b="1" dirty="0"/>
              <a:t>	</a:t>
            </a:r>
            <a:r>
              <a:rPr lang="en-US" altLang="zh-CN" sz="2000" b="1" dirty="0"/>
              <a:t>      </a:t>
            </a:r>
            <a:r>
              <a:rPr lang="zh-CN" altLang="en-US" sz="2000" b="1" dirty="0"/>
              <a:t>他  │   </a:t>
            </a:r>
            <a:r>
              <a:rPr lang="zh-CN" altLang="en-US" sz="2000" b="1" dirty="0">
                <a:solidFill>
                  <a:srgbClr val="FF0000"/>
                </a:solidFill>
              </a:rPr>
              <a:t>从</a:t>
            </a:r>
            <a:r>
              <a:rPr lang="zh-CN" altLang="en-US" sz="2000" b="1" dirty="0"/>
              <a:t>    │  </a:t>
            </a:r>
            <a:r>
              <a:rPr lang="zh-CN" altLang="en-US" sz="2000" b="1" dirty="0">
                <a:solidFill>
                  <a:srgbClr val="FF0000"/>
                </a:solidFill>
              </a:rPr>
              <a:t>小学</a:t>
            </a:r>
            <a:r>
              <a:rPr lang="zh-CN" altLang="en-US" sz="2000" b="1" dirty="0"/>
              <a:t> │   高尔夫球   │ 。</a:t>
            </a:r>
            <a:endParaRPr lang="en-US" altLang="zh-CN" sz="2000" b="1" dirty="0"/>
          </a:p>
          <a:p>
            <a:pPr lvl="1" eaLnBrk="1" hangingPunct="1">
              <a:buFontTx/>
              <a:buNone/>
            </a:pPr>
            <a:r>
              <a:rPr lang="en-US" altLang="zh-CN" sz="1800" b="1" dirty="0"/>
              <a:t>	</a:t>
            </a:r>
            <a:r>
              <a:rPr lang="en-US" altLang="zh-CN" sz="1800" b="1" dirty="0">
                <a:solidFill>
                  <a:srgbClr val="009900"/>
                </a:solidFill>
              </a:rPr>
              <a:t>	 </a:t>
            </a:r>
            <a:r>
              <a:rPr lang="zh-CN" altLang="en-US" sz="1800" b="1" dirty="0">
                <a:solidFill>
                  <a:srgbClr val="009900"/>
                </a:solidFill>
              </a:rPr>
              <a:t>代词      介词        名词             名词            句号</a:t>
            </a:r>
            <a:endParaRPr lang="zh-CN" altLang="en-US" sz="2000" b="1" dirty="0"/>
          </a:p>
          <a:p>
            <a:pPr lvl="1" eaLnBrk="1" hangingPunct="1">
              <a:buFontTx/>
              <a:buNone/>
            </a:pPr>
            <a:r>
              <a:rPr lang="zh-CN" altLang="en-US" sz="2000" b="1" dirty="0"/>
              <a:t>	</a:t>
            </a:r>
          </a:p>
        </p:txBody>
      </p:sp>
      <p:sp>
        <p:nvSpPr>
          <p:cNvPr id="2" name="矩形 1"/>
          <p:cNvSpPr/>
          <p:nvPr/>
        </p:nvSpPr>
        <p:spPr>
          <a:xfrm>
            <a:off x="611560" y="4437112"/>
            <a:ext cx="8352928" cy="400110"/>
          </a:xfrm>
          <a:prstGeom prst="rect">
            <a:avLst/>
          </a:prstGeom>
        </p:spPr>
        <p:txBody>
          <a:bodyPr wrap="square">
            <a:spAutoFit/>
          </a:bodyPr>
          <a:lstStyle/>
          <a:p>
            <a:r>
              <a:rPr lang="en-US" altLang="zh-CN" sz="2000" b="1" kern="0" dirty="0">
                <a:solidFill>
                  <a:srgbClr val="006699"/>
                </a:solidFill>
                <a:latin typeface="Times New Roman"/>
                <a:ea typeface="楷体" pitchFamily="49" charset="-122"/>
              </a:rPr>
              <a:t>P(</a:t>
            </a:r>
            <a:r>
              <a:rPr lang="zh-CN" altLang="en-US" sz="2000" b="1" kern="0" dirty="0">
                <a:solidFill>
                  <a:srgbClr val="006699"/>
                </a:solidFill>
                <a:latin typeface="Times New Roman"/>
                <a:ea typeface="楷体" pitchFamily="49" charset="-122"/>
              </a:rPr>
              <a:t>代词＋副词＋动词＋名词</a:t>
            </a:r>
            <a:r>
              <a:rPr lang="en-US" altLang="zh-CN" sz="2000" b="1" kern="0" dirty="0">
                <a:solidFill>
                  <a:srgbClr val="006699"/>
                </a:solidFill>
                <a:latin typeface="Times New Roman"/>
                <a:ea typeface="楷体" pitchFamily="49" charset="-122"/>
              </a:rPr>
              <a:t>+</a:t>
            </a:r>
            <a:r>
              <a:rPr lang="zh-CN" altLang="en-US" sz="2000" b="1" kern="0" dirty="0">
                <a:solidFill>
                  <a:srgbClr val="006699"/>
                </a:solidFill>
                <a:latin typeface="Times New Roman"/>
                <a:ea typeface="楷体" pitchFamily="49" charset="-122"/>
              </a:rPr>
              <a:t>句号</a:t>
            </a:r>
            <a:r>
              <a:rPr lang="en-US" altLang="zh-CN" sz="2000" b="1" kern="0" dirty="0">
                <a:solidFill>
                  <a:srgbClr val="006699"/>
                </a:solidFill>
                <a:latin typeface="Times New Roman"/>
                <a:ea typeface="楷体" pitchFamily="49" charset="-122"/>
              </a:rPr>
              <a:t>) &gt;&gt; P(</a:t>
            </a:r>
            <a:r>
              <a:rPr lang="zh-CN" altLang="en-US" sz="2000" b="1" kern="0" dirty="0">
                <a:solidFill>
                  <a:srgbClr val="006699"/>
                </a:solidFill>
                <a:latin typeface="Times New Roman"/>
                <a:ea typeface="楷体" pitchFamily="49" charset="-122"/>
              </a:rPr>
              <a:t>代词＋介词＋名词＋名词</a:t>
            </a:r>
            <a:r>
              <a:rPr lang="en-US" altLang="zh-CN" sz="2000" b="1" kern="0" dirty="0">
                <a:solidFill>
                  <a:srgbClr val="006699"/>
                </a:solidFill>
                <a:latin typeface="Times New Roman"/>
                <a:ea typeface="楷体" pitchFamily="49" charset="-122"/>
              </a:rPr>
              <a:t>+</a:t>
            </a:r>
            <a:r>
              <a:rPr lang="zh-CN" altLang="en-US" sz="2000" b="1" kern="0" dirty="0">
                <a:solidFill>
                  <a:srgbClr val="006699"/>
                </a:solidFill>
                <a:latin typeface="Times New Roman"/>
                <a:ea typeface="楷体" pitchFamily="49" charset="-122"/>
              </a:rPr>
              <a:t>句号</a:t>
            </a:r>
            <a:r>
              <a:rPr lang="en-US" altLang="zh-CN" sz="2000" b="1" kern="0" dirty="0">
                <a:solidFill>
                  <a:srgbClr val="006699"/>
                </a:solidFill>
                <a:latin typeface="Times New Roman"/>
                <a:ea typeface="楷体" pitchFamily="49"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dissolve">
                                      <p:cBhvr>
                                        <p:cTn id="7" dur="500"/>
                                        <p:tgtEl>
                                          <p:spTgt spid="276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483">
                                            <p:txEl>
                                              <p:pRg st="2" end="2"/>
                                            </p:txEl>
                                          </p:spTgt>
                                        </p:tgtEl>
                                        <p:attrNameLst>
                                          <p:attrName>style.visibility</p:attrName>
                                        </p:attrNameLst>
                                      </p:cBhvr>
                                      <p:to>
                                        <p:strVal val="visible"/>
                                      </p:to>
                                    </p:set>
                                    <p:animEffect transition="in" filter="dissolve">
                                      <p:cBhvr>
                                        <p:cTn id="12" dur="500"/>
                                        <p:tgtEl>
                                          <p:spTgt spid="27648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76483">
                                            <p:txEl>
                                              <p:pRg st="4" end="4"/>
                                            </p:txEl>
                                          </p:spTgt>
                                        </p:tgtEl>
                                        <p:attrNameLst>
                                          <p:attrName>style.visibility</p:attrName>
                                        </p:attrNameLst>
                                      </p:cBhvr>
                                      <p:to>
                                        <p:strVal val="visible"/>
                                      </p:to>
                                    </p:set>
                                    <p:animEffect transition="in" filter="dissolve">
                                      <p:cBhvr>
                                        <p:cTn id="15" dur="500"/>
                                        <p:tgtEl>
                                          <p:spTgt spid="27648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76483">
                                            <p:txEl>
                                              <p:pRg st="5" end="5"/>
                                            </p:txEl>
                                          </p:spTgt>
                                        </p:tgtEl>
                                        <p:attrNameLst>
                                          <p:attrName>style.visibility</p:attrName>
                                        </p:attrNameLst>
                                      </p:cBhvr>
                                      <p:to>
                                        <p:strVal val="visible"/>
                                      </p:to>
                                    </p:set>
                                    <p:animEffect transition="in" filter="dissolve">
                                      <p:cBhvr>
                                        <p:cTn id="18" dur="500"/>
                                        <p:tgtEl>
                                          <p:spTgt spid="27648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76483">
                                            <p:txEl>
                                              <p:pRg st="3" end="3"/>
                                            </p:txEl>
                                          </p:spTgt>
                                        </p:tgtEl>
                                        <p:attrNameLst>
                                          <p:attrName>style.visibility</p:attrName>
                                        </p:attrNameLst>
                                      </p:cBhvr>
                                      <p:to>
                                        <p:strVal val="visible"/>
                                      </p:to>
                                    </p:set>
                                    <p:animEffect transition="in" filter="dissolve">
                                      <p:cBhvr>
                                        <p:cTn id="23" dur="500"/>
                                        <p:tgtEl>
                                          <p:spTgt spid="27648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76483">
                                            <p:txEl>
                                              <p:pRg st="6" end="6"/>
                                            </p:txEl>
                                          </p:spTgt>
                                        </p:tgtEl>
                                        <p:attrNameLst>
                                          <p:attrName>style.visibility</p:attrName>
                                        </p:attrNameLst>
                                      </p:cBhvr>
                                      <p:to>
                                        <p:strVal val="visible"/>
                                      </p:to>
                                    </p:set>
                                    <p:animEffect transition="in" filter="dissolve">
                                      <p:cBhvr>
                                        <p:cTn id="28" dur="500"/>
                                        <p:tgtEl>
                                          <p:spTgt spid="276483">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276483">
                                            <p:txEl>
                                              <p:pRg st="7" end="7"/>
                                            </p:txEl>
                                          </p:spTgt>
                                        </p:tgtEl>
                                        <p:attrNameLst>
                                          <p:attrName>style.visibility</p:attrName>
                                        </p:attrNameLst>
                                      </p:cBhvr>
                                      <p:to>
                                        <p:strVal val="visible"/>
                                      </p:to>
                                    </p:set>
                                    <p:animEffect transition="in" filter="dissolve">
                                      <p:cBhvr>
                                        <p:cTn id="31" dur="500"/>
                                        <p:tgtEl>
                                          <p:spTgt spid="27648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zh-CN" altLang="en-US">
              <a:effectLst/>
            </a:endParaRPr>
          </a:p>
        </p:txBody>
      </p:sp>
      <p:sp>
        <p:nvSpPr>
          <p:cNvPr id="273411" name="Rectangle 3"/>
          <p:cNvSpPr>
            <a:spLocks noGrp="1" noChangeArrowheads="1"/>
          </p:cNvSpPr>
          <p:nvPr>
            <p:ph type="body" idx="1"/>
          </p:nvPr>
        </p:nvSpPr>
        <p:spPr/>
        <p:txBody>
          <a:bodyPr/>
          <a:lstStyle/>
          <a:p>
            <a:pPr eaLnBrk="1" hangingPunct="1"/>
            <a:r>
              <a:rPr lang="zh-CN" altLang="en-US" b="1" dirty="0"/>
              <a:t>基本思想</a:t>
            </a:r>
          </a:p>
          <a:p>
            <a:pPr lvl="1" eaLnBrk="1" hangingPunct="1"/>
            <a:r>
              <a:rPr lang="zh-CN" altLang="en-US" b="1" dirty="0"/>
              <a:t>将自动分词和基于</a:t>
            </a:r>
            <a:r>
              <a:rPr lang="en-US" altLang="zh-CN" b="1" dirty="0"/>
              <a:t>Markov</a:t>
            </a:r>
            <a:r>
              <a:rPr lang="zh-CN" altLang="en-US" b="1" dirty="0"/>
              <a:t>链的词性自动标注技术结合起来，利用从人工标注语料库中提取出的词性二元统计规律来消解切分歧义</a:t>
            </a:r>
          </a:p>
          <a:p>
            <a:pPr lvl="1" eaLnBrk="1" hangingPunct="1"/>
            <a:r>
              <a:rPr lang="zh-CN" altLang="en-US" b="1" dirty="0"/>
              <a:t>将分词和词类标注结合起来，利用丰富的词类信息对分词决策提供帮助，并且在标注过程中又反过来对分词结果进行检验、调整，从而极大地提高切分的准确率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dissolve">
                                      <p:cBhvr>
                                        <p:cTn id="7" dur="500"/>
                                        <p:tgtEl>
                                          <p:spTgt spid="273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hangingPunct="1">
              <a:defRPr/>
            </a:pPr>
            <a:r>
              <a:rPr lang="en-US" altLang="zh-CN" dirty="0"/>
              <a:t>4.1.5 </a:t>
            </a:r>
            <a:r>
              <a:rPr lang="zh-CN" altLang="en-US" dirty="0"/>
              <a:t>基于互现信息的分词方法</a:t>
            </a:r>
          </a:p>
        </p:txBody>
      </p:sp>
      <p:sp>
        <p:nvSpPr>
          <p:cNvPr id="360451" name="Rectangle 3"/>
          <p:cNvSpPr>
            <a:spLocks noGrp="1" noChangeArrowheads="1"/>
          </p:cNvSpPr>
          <p:nvPr>
            <p:ph type="body" sz="half" idx="1"/>
          </p:nvPr>
        </p:nvSpPr>
        <p:spPr>
          <a:xfrm>
            <a:off x="457200" y="1600200"/>
            <a:ext cx="8075613" cy="4456113"/>
          </a:xfrm>
        </p:spPr>
        <p:txBody>
          <a:bodyPr/>
          <a:lstStyle/>
          <a:p>
            <a:pPr eaLnBrk="1" hangingPunct="1">
              <a:lnSpc>
                <a:spcPct val="90000"/>
              </a:lnSpc>
            </a:pPr>
            <a:r>
              <a:rPr lang="zh-CN" altLang="en-US" sz="2400" b="1" dirty="0"/>
              <a:t>基本思想</a:t>
            </a:r>
          </a:p>
          <a:p>
            <a:pPr lvl="1" eaLnBrk="1" hangingPunct="1">
              <a:lnSpc>
                <a:spcPct val="90000"/>
              </a:lnSpc>
            </a:pPr>
            <a:r>
              <a:rPr lang="zh-CN" altLang="en-US" sz="2000" b="1" dirty="0"/>
              <a:t>从形式上看，词是稳定的字的组合。因此，相邻的字同时出现的次数越多，就越有可能构成一个词</a:t>
            </a:r>
          </a:p>
          <a:p>
            <a:pPr eaLnBrk="1" hangingPunct="1">
              <a:lnSpc>
                <a:spcPct val="90000"/>
              </a:lnSpc>
            </a:pPr>
            <a:endParaRPr lang="zh-CN" altLang="en-US" sz="2400" b="1" dirty="0"/>
          </a:p>
          <a:p>
            <a:pPr eaLnBrk="1" hangingPunct="1">
              <a:lnSpc>
                <a:spcPct val="90000"/>
              </a:lnSpc>
            </a:pPr>
            <a:endParaRPr lang="zh-CN" altLang="en-US" sz="2400" b="1" dirty="0"/>
          </a:p>
          <a:p>
            <a:pPr eaLnBrk="1" hangingPunct="1">
              <a:lnSpc>
                <a:spcPct val="90000"/>
              </a:lnSpc>
            </a:pPr>
            <a:r>
              <a:rPr lang="zh-CN" altLang="en-US" sz="2400" b="1" dirty="0"/>
              <a:t>性能</a:t>
            </a:r>
          </a:p>
          <a:p>
            <a:pPr lvl="1" eaLnBrk="1" hangingPunct="1">
              <a:lnSpc>
                <a:spcPct val="90000"/>
              </a:lnSpc>
            </a:pPr>
            <a:r>
              <a:rPr lang="zh-CN" altLang="en-US" sz="2000" b="1" dirty="0"/>
              <a:t>优点</a:t>
            </a:r>
          </a:p>
          <a:p>
            <a:pPr lvl="2" eaLnBrk="1" hangingPunct="1">
              <a:lnSpc>
                <a:spcPct val="90000"/>
              </a:lnSpc>
            </a:pPr>
            <a:r>
              <a:rPr lang="zh-CN" altLang="en-US" sz="1800" b="1" dirty="0"/>
              <a:t>不需要词典</a:t>
            </a:r>
          </a:p>
          <a:p>
            <a:pPr lvl="1" eaLnBrk="1" hangingPunct="1">
              <a:lnSpc>
                <a:spcPct val="90000"/>
              </a:lnSpc>
            </a:pPr>
            <a:r>
              <a:rPr lang="zh-CN" altLang="en-US" sz="2000" b="1" dirty="0"/>
              <a:t>缺点</a:t>
            </a:r>
          </a:p>
          <a:p>
            <a:pPr lvl="2" eaLnBrk="1" hangingPunct="1">
              <a:lnSpc>
                <a:spcPct val="90000"/>
              </a:lnSpc>
            </a:pPr>
            <a:r>
              <a:rPr lang="zh-CN" altLang="en-US" sz="1800" b="1" dirty="0"/>
              <a:t>经常会抽出一些共现频度高、但并不是词的常用字组</a:t>
            </a:r>
          </a:p>
          <a:p>
            <a:pPr lvl="3" eaLnBrk="1" hangingPunct="1">
              <a:lnSpc>
                <a:spcPct val="90000"/>
              </a:lnSpc>
            </a:pPr>
            <a:r>
              <a:rPr lang="zh-CN" altLang="en-US" sz="1600" b="1" dirty="0"/>
              <a:t>“这一”、“之一”、“我的”、“许多的”、</a:t>
            </a:r>
          </a:p>
          <a:p>
            <a:pPr lvl="2" eaLnBrk="1" hangingPunct="1">
              <a:lnSpc>
                <a:spcPct val="90000"/>
              </a:lnSpc>
            </a:pPr>
            <a:r>
              <a:rPr lang="zh-CN" altLang="en-US" sz="1800" b="1" dirty="0"/>
              <a:t>对常用词的识别精度差</a:t>
            </a:r>
          </a:p>
          <a:p>
            <a:pPr lvl="2" eaLnBrk="1" hangingPunct="1">
              <a:lnSpc>
                <a:spcPct val="90000"/>
              </a:lnSpc>
            </a:pPr>
            <a:r>
              <a:rPr lang="zh-CN" altLang="en-US" sz="1800" b="1" dirty="0"/>
              <a:t>时空开销大</a:t>
            </a:r>
          </a:p>
        </p:txBody>
      </p:sp>
      <p:graphicFrame>
        <p:nvGraphicFramePr>
          <p:cNvPr id="73732" name="Object 4"/>
          <p:cNvGraphicFramePr>
            <a:graphicFrameLocks noGrp="1" noChangeAspect="1"/>
          </p:cNvGraphicFramePr>
          <p:nvPr>
            <p:ph sz="half" idx="2"/>
          </p:nvPr>
        </p:nvGraphicFramePr>
        <p:xfrm>
          <a:off x="2843213" y="2565400"/>
          <a:ext cx="3175000" cy="879475"/>
        </p:xfrm>
        <a:graphic>
          <a:graphicData uri="http://schemas.openxmlformats.org/presentationml/2006/ole">
            <mc:AlternateContent xmlns:mc="http://schemas.openxmlformats.org/markup-compatibility/2006">
              <mc:Choice xmlns:v="urn:schemas-microsoft-com:vml" Requires="v">
                <p:oleObj spid="_x0000_s108745" name="公式" r:id="rId4" imgW="1511300" imgH="419100" progId="Equation.3">
                  <p:embed/>
                </p:oleObj>
              </mc:Choice>
              <mc:Fallback>
                <p:oleObj name="公式" r:id="rId4" imgW="1511300" imgH="419100" progId="Equation.3">
                  <p:embed/>
                  <p:pic>
                    <p:nvPicPr>
                      <p:cNvPr id="737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565400"/>
                        <a:ext cx="317500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0451">
                                            <p:txEl>
                                              <p:pRg st="4" end="4"/>
                                            </p:txEl>
                                          </p:spTgt>
                                        </p:tgtEl>
                                        <p:attrNameLst>
                                          <p:attrName>style.visibility</p:attrName>
                                        </p:attrNameLst>
                                      </p:cBhvr>
                                      <p:to>
                                        <p:strVal val="visible"/>
                                      </p:to>
                                    </p:set>
                                    <p:animEffect transition="in" filter="dissolve">
                                      <p:cBhvr>
                                        <p:cTn id="7" dur="500"/>
                                        <p:tgtEl>
                                          <p:spTgt spid="360451">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0451">
                                            <p:txEl>
                                              <p:pRg st="5" end="5"/>
                                            </p:txEl>
                                          </p:spTgt>
                                        </p:tgtEl>
                                        <p:attrNameLst>
                                          <p:attrName>style.visibility</p:attrName>
                                        </p:attrNameLst>
                                      </p:cBhvr>
                                      <p:to>
                                        <p:strVal val="visible"/>
                                      </p:to>
                                    </p:set>
                                    <p:animEffect transition="in" filter="dissolve">
                                      <p:cBhvr>
                                        <p:cTn id="10" dur="500"/>
                                        <p:tgtEl>
                                          <p:spTgt spid="360451">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60451">
                                            <p:txEl>
                                              <p:pRg st="6" end="6"/>
                                            </p:txEl>
                                          </p:spTgt>
                                        </p:tgtEl>
                                        <p:attrNameLst>
                                          <p:attrName>style.visibility</p:attrName>
                                        </p:attrNameLst>
                                      </p:cBhvr>
                                      <p:to>
                                        <p:strVal val="visible"/>
                                      </p:to>
                                    </p:set>
                                    <p:animEffect transition="in" filter="dissolve">
                                      <p:cBhvr>
                                        <p:cTn id="13" dur="500"/>
                                        <p:tgtEl>
                                          <p:spTgt spid="360451">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60451">
                                            <p:txEl>
                                              <p:pRg st="7" end="7"/>
                                            </p:txEl>
                                          </p:spTgt>
                                        </p:tgtEl>
                                        <p:attrNameLst>
                                          <p:attrName>style.visibility</p:attrName>
                                        </p:attrNameLst>
                                      </p:cBhvr>
                                      <p:to>
                                        <p:strVal val="visible"/>
                                      </p:to>
                                    </p:set>
                                    <p:animEffect transition="in" filter="dissolve">
                                      <p:cBhvr>
                                        <p:cTn id="18" dur="500"/>
                                        <p:tgtEl>
                                          <p:spTgt spid="360451">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60451">
                                            <p:txEl>
                                              <p:pRg st="8" end="8"/>
                                            </p:txEl>
                                          </p:spTgt>
                                        </p:tgtEl>
                                        <p:attrNameLst>
                                          <p:attrName>style.visibility</p:attrName>
                                        </p:attrNameLst>
                                      </p:cBhvr>
                                      <p:to>
                                        <p:strVal val="visible"/>
                                      </p:to>
                                    </p:set>
                                    <p:animEffect transition="in" filter="dissolve">
                                      <p:cBhvr>
                                        <p:cTn id="21" dur="500"/>
                                        <p:tgtEl>
                                          <p:spTgt spid="360451">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60451">
                                            <p:txEl>
                                              <p:pRg st="9" end="9"/>
                                            </p:txEl>
                                          </p:spTgt>
                                        </p:tgtEl>
                                        <p:attrNameLst>
                                          <p:attrName>style.visibility</p:attrName>
                                        </p:attrNameLst>
                                      </p:cBhvr>
                                      <p:to>
                                        <p:strVal val="visible"/>
                                      </p:to>
                                    </p:set>
                                    <p:animEffect transition="in" filter="dissolve">
                                      <p:cBhvr>
                                        <p:cTn id="24" dur="500"/>
                                        <p:tgtEl>
                                          <p:spTgt spid="360451">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60451">
                                            <p:txEl>
                                              <p:pRg st="10" end="10"/>
                                            </p:txEl>
                                          </p:spTgt>
                                        </p:tgtEl>
                                        <p:attrNameLst>
                                          <p:attrName>style.visibility</p:attrName>
                                        </p:attrNameLst>
                                      </p:cBhvr>
                                      <p:to>
                                        <p:strVal val="visible"/>
                                      </p:to>
                                    </p:set>
                                    <p:animEffect transition="in" filter="dissolve">
                                      <p:cBhvr>
                                        <p:cTn id="29" dur="500"/>
                                        <p:tgtEl>
                                          <p:spTgt spid="360451">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60451">
                                            <p:txEl>
                                              <p:pRg st="11" end="11"/>
                                            </p:txEl>
                                          </p:spTgt>
                                        </p:tgtEl>
                                        <p:attrNameLst>
                                          <p:attrName>style.visibility</p:attrName>
                                        </p:attrNameLst>
                                      </p:cBhvr>
                                      <p:to>
                                        <p:strVal val="visible"/>
                                      </p:to>
                                    </p:set>
                                    <p:animEffect transition="in" filter="dissolve">
                                      <p:cBhvr>
                                        <p:cTn id="34" dur="500"/>
                                        <p:tgtEl>
                                          <p:spTgt spid="3604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altLang="zh-CN" dirty="0"/>
              <a:t>4.1.6 </a:t>
            </a:r>
            <a:r>
              <a:rPr lang="zh-CN" altLang="en-US" dirty="0"/>
              <a:t>基于</a:t>
            </a:r>
            <a:r>
              <a:rPr lang="en-US" altLang="zh-CN" dirty="0"/>
              <a:t>HMM</a:t>
            </a:r>
            <a:r>
              <a:rPr lang="zh-CN" altLang="en-US" dirty="0"/>
              <a:t>的分词方法</a:t>
            </a:r>
            <a:r>
              <a:rPr lang="zh-CN" altLang="en-US" dirty="0">
                <a:effectLst/>
              </a:rPr>
              <a:t> </a:t>
            </a:r>
          </a:p>
        </p:txBody>
      </p:sp>
      <p:sp>
        <p:nvSpPr>
          <p:cNvPr id="348163" name="Rectangle 3"/>
          <p:cNvSpPr>
            <a:spLocks noGrp="1" noChangeArrowheads="1"/>
          </p:cNvSpPr>
          <p:nvPr>
            <p:ph type="body" idx="1"/>
          </p:nvPr>
        </p:nvSpPr>
        <p:spPr>
          <a:xfrm>
            <a:off x="457200" y="1600200"/>
            <a:ext cx="8363272" cy="5501208"/>
          </a:xfrm>
        </p:spPr>
        <p:txBody>
          <a:bodyPr/>
          <a:lstStyle/>
          <a:p>
            <a:pPr eaLnBrk="1" hangingPunct="1">
              <a:lnSpc>
                <a:spcPct val="90000"/>
              </a:lnSpc>
            </a:pPr>
            <a:r>
              <a:rPr lang="zh-CN" altLang="en-US" sz="2400" b="1" dirty="0"/>
              <a:t>提出</a:t>
            </a:r>
            <a:endParaRPr lang="en-US" altLang="zh-CN" sz="2400" b="1" dirty="0"/>
          </a:p>
          <a:p>
            <a:pPr lvl="1" eaLnBrk="1" hangingPunct="1">
              <a:lnSpc>
                <a:spcPct val="90000"/>
              </a:lnSpc>
            </a:pPr>
            <a:r>
              <a:rPr lang="en-US" altLang="zh-CN" sz="1800" b="1" dirty="0" err="1"/>
              <a:t>Nianwen</a:t>
            </a:r>
            <a:r>
              <a:rPr lang="en-US" altLang="zh-CN" sz="1800" b="1" dirty="0"/>
              <a:t> </a:t>
            </a:r>
            <a:r>
              <a:rPr lang="en-US" altLang="zh-CN" sz="1800" b="1" dirty="0" err="1"/>
              <a:t>Xue</a:t>
            </a:r>
            <a:r>
              <a:rPr lang="en-US" altLang="zh-CN" sz="1800" b="1" dirty="0"/>
              <a:t> et al. Combining Classifiers for Chinese Word Segmentation, First SIGHAN Workshop attached with the 19th COLING, Taipei, 2002.8.</a:t>
            </a:r>
          </a:p>
          <a:p>
            <a:pPr eaLnBrk="1" hangingPunct="1">
              <a:lnSpc>
                <a:spcPct val="90000"/>
              </a:lnSpc>
            </a:pPr>
            <a:r>
              <a:rPr lang="zh-CN" altLang="en-US" sz="2400" b="1" dirty="0"/>
              <a:t>基本思想</a:t>
            </a:r>
          </a:p>
          <a:p>
            <a:pPr lvl="1" eaLnBrk="1" hangingPunct="1">
              <a:lnSpc>
                <a:spcPct val="90000"/>
              </a:lnSpc>
            </a:pPr>
            <a:r>
              <a:rPr lang="zh-CN" altLang="en-US" sz="2000" b="1" dirty="0"/>
              <a:t>将分词过程看作是字的状态估计问题</a:t>
            </a:r>
          </a:p>
          <a:p>
            <a:pPr lvl="1" eaLnBrk="1" hangingPunct="1">
              <a:lnSpc>
                <a:spcPct val="90000"/>
              </a:lnSpc>
            </a:pPr>
            <a:r>
              <a:rPr lang="zh-CN" altLang="en-US" sz="2000" b="1" dirty="0"/>
              <a:t>每个字有</a:t>
            </a:r>
            <a:r>
              <a:rPr lang="en-US" altLang="zh-CN" sz="2000" b="1" dirty="0"/>
              <a:t>4</a:t>
            </a:r>
            <a:r>
              <a:rPr lang="zh-CN" altLang="en-US" sz="2000" b="1" dirty="0"/>
              <a:t>种词位状态</a:t>
            </a:r>
          </a:p>
          <a:p>
            <a:pPr lvl="2" eaLnBrk="1" hangingPunct="1">
              <a:lnSpc>
                <a:spcPct val="90000"/>
              </a:lnSpc>
            </a:pPr>
            <a:r>
              <a:rPr lang="zh-CN" altLang="en-US" sz="1800" b="1" dirty="0"/>
              <a:t>词首（</a:t>
            </a:r>
            <a:r>
              <a:rPr lang="en-US" altLang="zh-CN" sz="1800" b="1" dirty="0"/>
              <a:t>B</a:t>
            </a:r>
            <a:r>
              <a:rPr lang="zh-CN" altLang="en-US" sz="1800" b="1" dirty="0"/>
              <a:t>）</a:t>
            </a:r>
          </a:p>
          <a:p>
            <a:pPr lvl="2" eaLnBrk="1" hangingPunct="1">
              <a:lnSpc>
                <a:spcPct val="90000"/>
              </a:lnSpc>
            </a:pPr>
            <a:r>
              <a:rPr lang="zh-CN" altLang="en-US" sz="1800" b="1" dirty="0"/>
              <a:t>词中（</a:t>
            </a:r>
            <a:r>
              <a:rPr lang="en-US" altLang="zh-CN" sz="1800" b="1" dirty="0"/>
              <a:t>M</a:t>
            </a:r>
            <a:r>
              <a:rPr lang="zh-CN" altLang="en-US" sz="1800" b="1" dirty="0"/>
              <a:t>）</a:t>
            </a:r>
          </a:p>
          <a:p>
            <a:pPr lvl="2" eaLnBrk="1" hangingPunct="1">
              <a:lnSpc>
                <a:spcPct val="90000"/>
              </a:lnSpc>
            </a:pPr>
            <a:r>
              <a:rPr lang="zh-CN" altLang="en-US" sz="1800" b="1" dirty="0"/>
              <a:t>词尾（</a:t>
            </a:r>
            <a:r>
              <a:rPr lang="en-US" altLang="zh-CN" sz="1800" b="1" dirty="0"/>
              <a:t>E</a:t>
            </a:r>
            <a:r>
              <a:rPr lang="zh-CN" altLang="en-US" sz="1800" b="1" dirty="0"/>
              <a:t>）</a:t>
            </a:r>
          </a:p>
          <a:p>
            <a:pPr lvl="2" eaLnBrk="1" hangingPunct="1">
              <a:lnSpc>
                <a:spcPct val="90000"/>
              </a:lnSpc>
            </a:pPr>
            <a:r>
              <a:rPr lang="zh-CN" altLang="en-US" sz="1800" b="1" dirty="0"/>
              <a:t>单独成词（</a:t>
            </a:r>
            <a:r>
              <a:rPr lang="en-US" altLang="zh-CN" sz="1800" b="1" dirty="0"/>
              <a:t>S</a:t>
            </a:r>
            <a:r>
              <a:rPr lang="zh-CN" altLang="en-US" sz="1800" b="1" dirty="0"/>
              <a:t>）</a:t>
            </a:r>
          </a:p>
          <a:p>
            <a:pPr eaLnBrk="1" hangingPunct="1">
              <a:lnSpc>
                <a:spcPct val="90000"/>
              </a:lnSpc>
            </a:pPr>
            <a:r>
              <a:rPr lang="zh-CN" altLang="en-US" sz="2400" b="1" dirty="0"/>
              <a:t>例</a:t>
            </a:r>
            <a:endParaRPr lang="en-US" altLang="zh-CN" sz="2400" b="1" dirty="0"/>
          </a:p>
          <a:p>
            <a:pPr lvl="1" eaLnBrk="1" hangingPunct="1">
              <a:lnSpc>
                <a:spcPct val="90000"/>
              </a:lnSpc>
            </a:pPr>
            <a:endParaRPr lang="en-US" altLang="zh-CN" sz="700" b="1" dirty="0"/>
          </a:p>
          <a:p>
            <a:pPr lvl="1" eaLnBrk="1" hangingPunct="1">
              <a:lnSpc>
                <a:spcPct val="90000"/>
              </a:lnSpc>
            </a:pPr>
            <a:r>
              <a:rPr lang="zh-CN" altLang="en-US" sz="1400" b="1" dirty="0"/>
              <a:t>上海</a:t>
            </a:r>
            <a:r>
              <a:rPr lang="en-US" altLang="zh-CN" sz="1400" b="1" dirty="0">
                <a:solidFill>
                  <a:srgbClr val="FF0000"/>
                </a:solidFill>
              </a:rPr>
              <a:t>/ </a:t>
            </a:r>
            <a:r>
              <a:rPr lang="zh-CN" altLang="en-US" sz="1400" b="1" dirty="0"/>
              <a:t>计划</a:t>
            </a:r>
            <a:r>
              <a:rPr lang="en-US" altLang="zh-CN" sz="1400" b="1" dirty="0">
                <a:solidFill>
                  <a:srgbClr val="FF0000"/>
                </a:solidFill>
              </a:rPr>
              <a:t>/ </a:t>
            </a:r>
            <a:r>
              <a:rPr lang="zh-CN" altLang="en-US" sz="1400" b="1" dirty="0"/>
              <a:t>到</a:t>
            </a:r>
            <a:r>
              <a:rPr lang="en-US" altLang="zh-CN" sz="1400" b="1" dirty="0">
                <a:solidFill>
                  <a:srgbClr val="FF0000"/>
                </a:solidFill>
              </a:rPr>
              <a:t>/ </a:t>
            </a:r>
            <a:r>
              <a:rPr lang="zh-CN" altLang="en-US" sz="1400" b="1" dirty="0"/>
              <a:t>本</a:t>
            </a:r>
            <a:r>
              <a:rPr lang="en-US" altLang="zh-CN" sz="1400" b="1" dirty="0">
                <a:solidFill>
                  <a:srgbClr val="FF0000"/>
                </a:solidFill>
              </a:rPr>
              <a:t>/ </a:t>
            </a:r>
            <a:r>
              <a:rPr lang="zh-CN" altLang="en-US" sz="1400" b="1" dirty="0"/>
              <a:t>世纪</a:t>
            </a:r>
            <a:r>
              <a:rPr lang="en-US" altLang="zh-CN" sz="1400" b="1" dirty="0">
                <a:solidFill>
                  <a:srgbClr val="FF0000"/>
                </a:solidFill>
              </a:rPr>
              <a:t>/ </a:t>
            </a:r>
            <a:r>
              <a:rPr lang="zh-CN" altLang="en-US" sz="1400" b="1" dirty="0"/>
              <a:t>末</a:t>
            </a:r>
            <a:r>
              <a:rPr lang="en-US" altLang="zh-CN" sz="1400" b="1" dirty="0">
                <a:solidFill>
                  <a:srgbClr val="FF0000"/>
                </a:solidFill>
              </a:rPr>
              <a:t>/ </a:t>
            </a:r>
            <a:r>
              <a:rPr lang="zh-CN" altLang="en-US" sz="1400" b="1" dirty="0"/>
              <a:t>实现</a:t>
            </a:r>
            <a:r>
              <a:rPr lang="en-US" altLang="zh-CN" sz="1400" b="1" dirty="0">
                <a:solidFill>
                  <a:srgbClr val="FF0000"/>
                </a:solidFill>
              </a:rPr>
              <a:t>/ </a:t>
            </a:r>
            <a:r>
              <a:rPr lang="zh-CN" altLang="en-US" sz="1400" b="1" dirty="0"/>
              <a:t>人均</a:t>
            </a:r>
            <a:r>
              <a:rPr lang="en-US" altLang="zh-CN" sz="1400" b="1" dirty="0">
                <a:solidFill>
                  <a:srgbClr val="FF0000"/>
                </a:solidFill>
              </a:rPr>
              <a:t>/ </a:t>
            </a:r>
            <a:r>
              <a:rPr lang="zh-CN" altLang="en-US" sz="1400" b="1" dirty="0"/>
              <a:t>国内</a:t>
            </a:r>
            <a:r>
              <a:rPr lang="en-US" altLang="zh-CN" sz="1400" b="1" dirty="0">
                <a:solidFill>
                  <a:srgbClr val="FF0000"/>
                </a:solidFill>
              </a:rPr>
              <a:t>/ </a:t>
            </a:r>
            <a:r>
              <a:rPr lang="zh-CN" altLang="en-US" sz="1400" b="1" dirty="0"/>
              <a:t>生产</a:t>
            </a:r>
            <a:r>
              <a:rPr lang="en-US" altLang="zh-CN" sz="1400" b="1" dirty="0">
                <a:solidFill>
                  <a:srgbClr val="FF0000"/>
                </a:solidFill>
              </a:rPr>
              <a:t>/ </a:t>
            </a:r>
            <a:r>
              <a:rPr lang="zh-CN" altLang="en-US" sz="1400" b="1" dirty="0"/>
              <a:t>总值</a:t>
            </a:r>
            <a:r>
              <a:rPr lang="en-US" altLang="zh-CN" sz="1400" b="1" dirty="0">
                <a:solidFill>
                  <a:srgbClr val="FF0000"/>
                </a:solidFill>
              </a:rPr>
              <a:t>/ </a:t>
            </a:r>
            <a:r>
              <a:rPr lang="zh-CN" altLang="en-US" sz="1400" b="1" dirty="0"/>
              <a:t>五千美元</a:t>
            </a:r>
            <a:r>
              <a:rPr lang="en-US" altLang="zh-CN" sz="1400" b="1" dirty="0">
                <a:solidFill>
                  <a:srgbClr val="FF0000"/>
                </a:solidFill>
              </a:rPr>
              <a:t>/</a:t>
            </a:r>
            <a:r>
              <a:rPr lang="en-US" altLang="zh-CN" sz="1400" b="1" dirty="0"/>
              <a:t> </a:t>
            </a:r>
            <a:r>
              <a:rPr lang="zh-CN" altLang="en-US" sz="1400" b="1" dirty="0"/>
              <a:t>。 </a:t>
            </a:r>
            <a:r>
              <a:rPr lang="en-US" altLang="zh-CN" sz="1400" b="1" dirty="0">
                <a:solidFill>
                  <a:srgbClr val="FF0000"/>
                </a:solidFill>
              </a:rPr>
              <a:t>/</a:t>
            </a:r>
            <a:endParaRPr lang="en-US" altLang="zh-CN" sz="1400" b="1" dirty="0"/>
          </a:p>
          <a:p>
            <a:pPr eaLnBrk="1" hangingPunct="1">
              <a:lnSpc>
                <a:spcPct val="90000"/>
              </a:lnSpc>
            </a:pPr>
            <a:endParaRPr lang="en-US" altLang="zh-CN" sz="700" b="1" dirty="0"/>
          </a:p>
          <a:p>
            <a:pPr lvl="1" eaLnBrk="1" hangingPunct="1">
              <a:lnSpc>
                <a:spcPct val="90000"/>
              </a:lnSpc>
            </a:pPr>
            <a:r>
              <a:rPr lang="zh-CN" altLang="en-US" sz="1400" b="1" dirty="0"/>
              <a:t>上 海 计 划 到 本 世 纪 末 实 现 人 均 国 内 生 产 总 值 五 千 美 元 。</a:t>
            </a:r>
          </a:p>
          <a:p>
            <a:pPr lvl="1" eaLnBrk="1" hangingPunct="1">
              <a:lnSpc>
                <a:spcPct val="90000"/>
              </a:lnSpc>
              <a:buFontTx/>
              <a:buNone/>
            </a:pPr>
            <a:r>
              <a:rPr lang="zh-CN" altLang="en-US" sz="1400" b="1" dirty="0"/>
              <a:t>	 </a:t>
            </a:r>
            <a:r>
              <a:rPr lang="en-US" altLang="zh-CN" sz="1400" b="1" dirty="0"/>
              <a:t>B  E   B  E   S  </a:t>
            </a:r>
            <a:r>
              <a:rPr lang="en-US" altLang="zh-CN" sz="1400" b="1" dirty="0" err="1"/>
              <a:t>S</a:t>
            </a:r>
            <a:r>
              <a:rPr lang="en-US" altLang="zh-CN" sz="1400" b="1" dirty="0"/>
              <a:t>   B  E   S   B  E  B  E   B  E  B  E   B  E   B  M </a:t>
            </a:r>
            <a:r>
              <a:rPr lang="en-US" altLang="zh-CN" sz="1400" b="1" dirty="0" err="1"/>
              <a:t>M</a:t>
            </a:r>
            <a:r>
              <a:rPr lang="en-US" altLang="zh-CN" sz="1400" b="1" dirty="0"/>
              <a:t>  E S</a:t>
            </a:r>
          </a:p>
          <a:p>
            <a:pPr lvl="1" eaLnBrk="1" hangingPunct="1">
              <a:lnSpc>
                <a:spcPct val="90000"/>
              </a:lnSpc>
            </a:pPr>
            <a:r>
              <a:rPr lang="zh-CN" altLang="en-US" sz="1400" b="1" dirty="0"/>
              <a:t>小明硕士毕业于西北工业大学</a:t>
            </a:r>
            <a:endParaRPr lang="en-US" altLang="zh-CN" sz="1400" b="1" dirty="0"/>
          </a:p>
          <a:p>
            <a:pPr lvl="1" eaLnBrk="1" hangingPunct="1">
              <a:lnSpc>
                <a:spcPct val="90000"/>
              </a:lnSpc>
            </a:pPr>
            <a:r>
              <a:rPr lang="en-US" altLang="zh-CN" sz="1400" b="1" dirty="0"/>
              <a:t>BEBEBMEBMMMME</a:t>
            </a:r>
          </a:p>
          <a:p>
            <a:pPr lvl="1" eaLnBrk="1" hangingPunct="1">
              <a:lnSpc>
                <a:spcPct val="90000"/>
              </a:lnSpc>
            </a:pPr>
            <a:r>
              <a:rPr lang="en-US" altLang="zh-CN" sz="1400" b="1" dirty="0"/>
              <a:t>BE</a:t>
            </a:r>
            <a:r>
              <a:rPr lang="en-US" altLang="zh-CN" sz="1400" b="1" dirty="0">
                <a:solidFill>
                  <a:srgbClr val="FF0000"/>
                </a:solidFill>
              </a:rPr>
              <a:t> / </a:t>
            </a:r>
            <a:r>
              <a:rPr lang="en-US" altLang="zh-CN" sz="1400" b="1" dirty="0"/>
              <a:t>BE</a:t>
            </a:r>
            <a:r>
              <a:rPr lang="en-US" altLang="zh-CN" sz="1400" b="1" dirty="0">
                <a:solidFill>
                  <a:srgbClr val="FF0000"/>
                </a:solidFill>
              </a:rPr>
              <a:t> / </a:t>
            </a:r>
            <a:r>
              <a:rPr lang="en-US" altLang="zh-CN" sz="1400" b="1" dirty="0"/>
              <a:t>BME</a:t>
            </a:r>
            <a:r>
              <a:rPr lang="en-US" altLang="zh-CN" sz="1400" b="1" dirty="0">
                <a:solidFill>
                  <a:srgbClr val="FF0000"/>
                </a:solidFill>
              </a:rPr>
              <a:t> / </a:t>
            </a:r>
            <a:r>
              <a:rPr lang="en-US" altLang="zh-CN" sz="1400" b="1" dirty="0"/>
              <a:t>BMMMME</a:t>
            </a:r>
          </a:p>
          <a:p>
            <a:pPr lvl="1" eaLnBrk="1" hangingPunct="1">
              <a:lnSpc>
                <a:spcPct val="90000"/>
              </a:lnSpc>
            </a:pPr>
            <a:endParaRPr lang="en-US" altLang="zh-CN" sz="1400" b="1" dirty="0"/>
          </a:p>
          <a:p>
            <a:pPr lvl="1" eaLnBrk="1" hangingPunct="1">
              <a:lnSpc>
                <a:spcPct val="90000"/>
              </a:lnSpc>
              <a:buFontTx/>
              <a:buNone/>
            </a:pPr>
            <a:endParaRPr lang="en-US" altLang="zh-CN" sz="2000" b="1" dirty="0"/>
          </a:p>
        </p:txBody>
      </p:sp>
      <p:sp>
        <p:nvSpPr>
          <p:cNvPr id="2" name="矩形 1"/>
          <p:cNvSpPr/>
          <p:nvPr/>
        </p:nvSpPr>
        <p:spPr>
          <a:xfrm>
            <a:off x="2411760" y="1382941"/>
            <a:ext cx="6552728" cy="338554"/>
          </a:xfrm>
          <a:prstGeom prst="rect">
            <a:avLst/>
          </a:prstGeom>
        </p:spPr>
        <p:txBody>
          <a:bodyPr wrap="square">
            <a:spAutoFit/>
          </a:bodyPr>
          <a:lstStyle/>
          <a:p>
            <a:pPr lvl="0">
              <a:spcBef>
                <a:spcPct val="30000"/>
              </a:spcBef>
              <a:defRPr/>
            </a:pPr>
            <a:endParaRPr lang="en-US" altLang="zh-CN" sz="1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1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6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6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6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16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16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6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16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16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816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A6A2E-BC1C-4BD8-B032-29F4709ABA5A}"/>
              </a:ext>
            </a:extLst>
          </p:cNvPr>
          <p:cNvSpPr>
            <a:spLocks noGrp="1"/>
          </p:cNvSpPr>
          <p:nvPr>
            <p:ph type="title"/>
          </p:nvPr>
        </p:nvSpPr>
        <p:spPr/>
        <p:txBody>
          <a:bodyPr/>
          <a:lstStyle/>
          <a:p>
            <a:r>
              <a:rPr lang="en-US" altLang="zh-CN" dirty="0"/>
              <a:t>4.1.6 </a:t>
            </a:r>
            <a:r>
              <a:rPr lang="zh-CN" altLang="en-US" dirty="0"/>
              <a:t>基于</a:t>
            </a:r>
            <a:r>
              <a:rPr lang="en-US" altLang="zh-CN" dirty="0"/>
              <a:t>HMM</a:t>
            </a:r>
            <a:r>
              <a:rPr lang="zh-CN" altLang="en-US" dirty="0"/>
              <a:t>的分词方法</a:t>
            </a:r>
            <a:r>
              <a:rPr lang="zh-CN" altLang="en-US" dirty="0">
                <a:effectLst/>
              </a:rPr>
              <a:t> </a:t>
            </a:r>
            <a:endParaRPr lang="zh-CN" altLang="en-US" dirty="0"/>
          </a:p>
        </p:txBody>
      </p:sp>
      <p:sp>
        <p:nvSpPr>
          <p:cNvPr id="3" name="内容占位符 2">
            <a:extLst>
              <a:ext uri="{FF2B5EF4-FFF2-40B4-BE49-F238E27FC236}">
                <a16:creationId xmlns:a16="http://schemas.microsoft.com/office/drawing/2014/main" id="{FA749A69-4CA8-4261-AB85-8829599520A6}"/>
              </a:ext>
            </a:extLst>
          </p:cNvPr>
          <p:cNvSpPr>
            <a:spLocks noGrp="1"/>
          </p:cNvSpPr>
          <p:nvPr>
            <p:ph idx="1"/>
          </p:nvPr>
        </p:nvSpPr>
        <p:spPr/>
        <p:txBody>
          <a:bodyPr/>
          <a:lstStyle/>
          <a:p>
            <a:r>
              <a:rPr lang="en-US" altLang="zh-CN" sz="2400" dirty="0"/>
              <a:t>HMM </a:t>
            </a:r>
            <a:r>
              <a:rPr lang="zh-CN" altLang="en-US" sz="2400" dirty="0"/>
              <a:t>模型</a:t>
            </a:r>
            <a:endParaRPr lang="en-US" altLang="zh-CN" sz="2400" dirty="0"/>
          </a:p>
          <a:p>
            <a:pPr marL="0" indent="0">
              <a:buNone/>
            </a:pPr>
            <a:r>
              <a:rPr lang="en-US" altLang="zh-CN" sz="1600" dirty="0"/>
              <a:t>      </a:t>
            </a:r>
            <a:r>
              <a:rPr lang="zh-CN" altLang="en-US" sz="1600" dirty="0"/>
              <a:t>观察序列</a:t>
            </a:r>
            <a:r>
              <a:rPr lang="en-US" altLang="zh-CN" sz="1600" dirty="0"/>
              <a:t>-O</a:t>
            </a:r>
            <a:r>
              <a:rPr lang="zh-CN" altLang="en-US" sz="1600" dirty="0"/>
              <a:t>：</a:t>
            </a:r>
            <a:r>
              <a:rPr lang="zh-CN" altLang="en-US" sz="1600" b="1" dirty="0"/>
              <a:t>小明硕士毕业于西北工业大学</a:t>
            </a:r>
            <a:endParaRPr lang="en-US" altLang="zh-CN" sz="1600" b="1" dirty="0"/>
          </a:p>
          <a:p>
            <a:pPr marL="0" indent="0">
              <a:buNone/>
            </a:pPr>
            <a:r>
              <a:rPr lang="zh-CN" altLang="en-US" sz="1600" dirty="0"/>
              <a:t>      状态序列</a:t>
            </a:r>
            <a:r>
              <a:rPr lang="en-US" altLang="zh-CN" sz="1600" dirty="0"/>
              <a:t>-Q</a:t>
            </a:r>
            <a:r>
              <a:rPr lang="zh-CN" altLang="en-US" sz="1600" dirty="0"/>
              <a:t>：</a:t>
            </a:r>
            <a:r>
              <a:rPr lang="en-US" altLang="zh-CN" sz="1600" b="1" dirty="0"/>
              <a:t>BEBEBMEBEBEBE</a:t>
            </a:r>
          </a:p>
          <a:p>
            <a:pPr marL="0" indent="0">
              <a:buNone/>
            </a:pPr>
            <a:r>
              <a:rPr lang="zh-CN" altLang="en-US" sz="1600" dirty="0"/>
              <a:t>      初始状态概率向量</a:t>
            </a:r>
            <a:r>
              <a:rPr lang="en-US" altLang="zh-CN" sz="1600" dirty="0"/>
              <a:t>-</a:t>
            </a:r>
            <a:r>
              <a:rPr lang="en-US" altLang="zh-CN" sz="1600" b="1" i="1" dirty="0"/>
              <a:t>π </a:t>
            </a:r>
            <a:r>
              <a:rPr lang="zh-CN" altLang="en-US" sz="1600" dirty="0"/>
              <a:t>：句子的第一个字属于</a:t>
            </a:r>
            <a:r>
              <a:rPr lang="en-US" altLang="zh-CN" sz="1600" dirty="0"/>
              <a:t>{B,E,M,S}</a:t>
            </a:r>
            <a:r>
              <a:rPr lang="zh-CN" altLang="en-US" sz="1600" dirty="0"/>
              <a:t>四种状态的概率</a:t>
            </a:r>
            <a:endParaRPr lang="en-US" altLang="zh-CN" sz="1600" dirty="0"/>
          </a:p>
          <a:p>
            <a:pPr marL="0" indent="0">
              <a:buNone/>
            </a:pPr>
            <a:endParaRPr lang="en-US" altLang="zh-CN" sz="1600" dirty="0"/>
          </a:p>
          <a:p>
            <a:pPr marL="0" indent="0">
              <a:buNone/>
            </a:pPr>
            <a:endParaRPr lang="en-US" altLang="zh-CN" sz="1600" dirty="0"/>
          </a:p>
          <a:p>
            <a:pPr marL="0" indent="0">
              <a:buNone/>
            </a:pPr>
            <a:endParaRPr lang="en-US" altLang="zh-CN" sz="1600" dirty="0"/>
          </a:p>
          <a:p>
            <a:pPr marL="0" indent="0">
              <a:buNone/>
            </a:pPr>
            <a:endParaRPr lang="en-US" altLang="zh-CN" sz="1600" dirty="0"/>
          </a:p>
          <a:p>
            <a:pPr marL="0" indent="0">
              <a:buNone/>
            </a:pPr>
            <a:endParaRPr lang="en-US" altLang="zh-CN" sz="1600" dirty="0"/>
          </a:p>
          <a:p>
            <a:pPr marL="0" indent="0">
              <a:buNone/>
            </a:pPr>
            <a:r>
              <a:rPr lang="en-US" altLang="zh-CN" sz="1600" dirty="0"/>
              <a:t>     </a:t>
            </a:r>
            <a:r>
              <a:rPr lang="zh-CN" altLang="en-US" sz="1600" dirty="0"/>
              <a:t>状态转移概率矩阵</a:t>
            </a:r>
            <a:r>
              <a:rPr lang="en-US" altLang="zh-CN" sz="1600" dirty="0"/>
              <a:t>-A</a:t>
            </a:r>
            <a:r>
              <a:rPr lang="zh-CN" altLang="en-US" sz="1600" dirty="0"/>
              <a:t>：前一个字位置是</a:t>
            </a:r>
            <a:r>
              <a:rPr lang="en-US" altLang="zh-CN" sz="1600" dirty="0"/>
              <a:t>B</a:t>
            </a:r>
            <a:r>
              <a:rPr lang="zh-CN" altLang="en-US" sz="1600" dirty="0"/>
              <a:t>，那么后一个字位置为</a:t>
            </a:r>
            <a:r>
              <a:rPr lang="en-US" altLang="zh-CN" sz="1600" dirty="0"/>
              <a:t>BEMS</a:t>
            </a:r>
            <a:r>
              <a:rPr lang="zh-CN" altLang="en-US" sz="1600" dirty="0"/>
              <a:t>的概率各是多少</a:t>
            </a:r>
            <a:endParaRPr lang="en-US" altLang="zh-CN" sz="1600" dirty="0"/>
          </a:p>
          <a:p>
            <a:pPr marL="0" indent="0">
              <a:buNone/>
            </a:pPr>
            <a:r>
              <a:rPr lang="en-US" altLang="zh-CN" sz="1600" dirty="0"/>
              <a:t>     </a:t>
            </a:r>
            <a:r>
              <a:rPr lang="zh-CN" altLang="en-US" sz="1600" dirty="0"/>
              <a:t>观测概率矩阵</a:t>
            </a:r>
            <a:r>
              <a:rPr lang="en-US" altLang="zh-CN" sz="1600" dirty="0"/>
              <a:t>-B</a:t>
            </a:r>
            <a:r>
              <a:rPr lang="zh-CN" altLang="en-US" sz="1600" dirty="0"/>
              <a:t>：在状态</a:t>
            </a:r>
            <a:r>
              <a:rPr lang="en-US" altLang="zh-CN" sz="1600" dirty="0"/>
              <a:t>B</a:t>
            </a:r>
            <a:r>
              <a:rPr lang="zh-CN" altLang="en-US" sz="1600" dirty="0"/>
              <a:t>的条件下，观察值为 </a:t>
            </a:r>
            <a:r>
              <a:rPr lang="en-US" altLang="zh-CN" sz="1600" dirty="0"/>
              <a:t>“</a:t>
            </a:r>
            <a:r>
              <a:rPr lang="zh-CN" altLang="en-US" sz="1600" dirty="0"/>
              <a:t>小</a:t>
            </a:r>
            <a:r>
              <a:rPr lang="en-US" altLang="zh-CN" sz="1600" dirty="0"/>
              <a:t>”</a:t>
            </a:r>
            <a:r>
              <a:rPr lang="zh-CN" altLang="en-US" sz="1600" dirty="0"/>
              <a:t> 的概率，取对数后是</a:t>
            </a:r>
            <a:r>
              <a:rPr lang="en-US" altLang="zh-CN" sz="1600" dirty="0"/>
              <a:t>-10.460</a:t>
            </a:r>
          </a:p>
          <a:p>
            <a:pPr marL="0" indent="0">
              <a:buNone/>
            </a:pPr>
            <a:r>
              <a:rPr lang="en-US" altLang="zh-CN" sz="1600" dirty="0"/>
              <a:t>      </a:t>
            </a:r>
          </a:p>
          <a:p>
            <a:pPr marL="0" indent="0">
              <a:buNone/>
            </a:pPr>
            <a:endParaRPr lang="en-US" altLang="zh-CN" sz="2400" dirty="0"/>
          </a:p>
          <a:p>
            <a:pPr marL="0" indent="0">
              <a:buNone/>
            </a:pPr>
            <a:endParaRPr lang="en-US" altLang="zh-CN" sz="2400" dirty="0"/>
          </a:p>
          <a:p>
            <a:pPr marL="0" indent="0">
              <a:buNone/>
            </a:pPr>
            <a:endParaRPr lang="zh-CN" altLang="en-US" sz="2400" dirty="0"/>
          </a:p>
        </p:txBody>
      </p:sp>
      <p:pic>
        <p:nvPicPr>
          <p:cNvPr id="110594" name="Picture 2">
            <a:extLst>
              <a:ext uri="{FF2B5EF4-FFF2-40B4-BE49-F238E27FC236}">
                <a16:creationId xmlns:a16="http://schemas.microsoft.com/office/drawing/2014/main" id="{F8515251-3E5D-426F-97B8-5A1D6BE05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96952"/>
            <a:ext cx="1098761"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a:extLst>
              <a:ext uri="{FF2B5EF4-FFF2-40B4-BE49-F238E27FC236}">
                <a16:creationId xmlns:a16="http://schemas.microsoft.com/office/drawing/2014/main" id="{AAEAE92E-F418-4777-A7A7-2DF9E2102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011685"/>
            <a:ext cx="3002490" cy="1266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对象 6">
            <a:extLst>
              <a:ext uri="{FF2B5EF4-FFF2-40B4-BE49-F238E27FC236}">
                <a16:creationId xmlns:a16="http://schemas.microsoft.com/office/drawing/2014/main" id="{20155ED6-05C4-DB4B-B578-53801D4B9E54}"/>
              </a:ext>
            </a:extLst>
          </p:cNvPr>
          <p:cNvGraphicFramePr>
            <a:graphicFrameLocks noChangeAspect="1"/>
          </p:cNvGraphicFramePr>
          <p:nvPr>
            <p:extLst>
              <p:ext uri="{D42A27DB-BD31-4B8C-83A1-F6EECF244321}">
                <p14:modId xmlns:p14="http://schemas.microsoft.com/office/powerpoint/2010/main" val="1133428208"/>
              </p:ext>
            </p:extLst>
          </p:nvPr>
        </p:nvGraphicFramePr>
        <p:xfrm>
          <a:off x="1668463" y="5040313"/>
          <a:ext cx="5791200" cy="1028700"/>
        </p:xfrm>
        <a:graphic>
          <a:graphicData uri="http://schemas.openxmlformats.org/presentationml/2006/ole">
            <mc:AlternateContent xmlns:mc="http://schemas.openxmlformats.org/markup-compatibility/2006">
              <mc:Choice xmlns:v="urn:schemas-microsoft-com:vml" Requires="v">
                <p:oleObj spid="_x0000_s113773" name="工作表" r:id="rId5" imgW="5791200" imgH="1028700" progId="Excel.Sheet.12">
                  <p:embed/>
                </p:oleObj>
              </mc:Choice>
              <mc:Fallback>
                <p:oleObj name="工作表" r:id="rId5" imgW="5791200" imgH="1028700" progId="Excel.Sheet.12">
                  <p:embed/>
                  <p:pic>
                    <p:nvPicPr>
                      <p:cNvPr id="0" name=""/>
                      <p:cNvPicPr/>
                      <p:nvPr/>
                    </p:nvPicPr>
                    <p:blipFill>
                      <a:blip r:embed="rId6"/>
                      <a:stretch>
                        <a:fillRect/>
                      </a:stretch>
                    </p:blipFill>
                    <p:spPr>
                      <a:xfrm>
                        <a:off x="1668463" y="5040313"/>
                        <a:ext cx="5791200" cy="10287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93655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BC923B-CE80-4A5B-9826-4222ED6360CF}"/>
              </a:ext>
            </a:extLst>
          </p:cNvPr>
          <p:cNvSpPr>
            <a:spLocks noGrp="1"/>
          </p:cNvSpPr>
          <p:nvPr>
            <p:ph type="title"/>
          </p:nvPr>
        </p:nvSpPr>
        <p:spPr/>
        <p:txBody>
          <a:bodyPr/>
          <a:lstStyle/>
          <a:p>
            <a:r>
              <a:rPr lang="en-US" altLang="zh-CN" dirty="0"/>
              <a:t>4.1.6 </a:t>
            </a:r>
            <a:r>
              <a:rPr lang="zh-CN" altLang="en-US" dirty="0"/>
              <a:t>基于</a:t>
            </a:r>
            <a:r>
              <a:rPr lang="en-US" altLang="zh-CN" dirty="0"/>
              <a:t>HMM</a:t>
            </a:r>
            <a:r>
              <a:rPr lang="zh-CN" altLang="en-US" dirty="0"/>
              <a:t>的分词方法</a:t>
            </a:r>
            <a:r>
              <a:rPr lang="zh-CN" altLang="en-US" dirty="0">
                <a:effectLst/>
              </a:rPr>
              <a:t> </a:t>
            </a:r>
            <a:endParaRPr lang="zh-CN" altLang="en-US" dirty="0"/>
          </a:p>
        </p:txBody>
      </p:sp>
      <p:sp>
        <p:nvSpPr>
          <p:cNvPr id="3" name="内容占位符 2">
            <a:extLst>
              <a:ext uri="{FF2B5EF4-FFF2-40B4-BE49-F238E27FC236}">
                <a16:creationId xmlns:a16="http://schemas.microsoft.com/office/drawing/2014/main" id="{96D9741A-572F-4270-9BCC-D6987DE510AF}"/>
              </a:ext>
            </a:extLst>
          </p:cNvPr>
          <p:cNvSpPr>
            <a:spLocks noGrp="1"/>
          </p:cNvSpPr>
          <p:nvPr>
            <p:ph idx="1"/>
          </p:nvPr>
        </p:nvSpPr>
        <p:spPr/>
        <p:txBody>
          <a:bodyPr/>
          <a:lstStyle/>
          <a:p>
            <a:r>
              <a:rPr lang="en-US" altLang="zh-CN" sz="2400" dirty="0"/>
              <a:t>HMM</a:t>
            </a:r>
            <a:r>
              <a:rPr lang="zh-CN" altLang="en-US" sz="2400" dirty="0"/>
              <a:t>模型</a:t>
            </a:r>
            <a:endParaRPr lang="en-US" altLang="zh-CN" sz="2400" dirty="0"/>
          </a:p>
          <a:p>
            <a:pPr marL="0" indent="0">
              <a:buNone/>
            </a:pPr>
            <a:r>
              <a:rPr lang="zh-CN" altLang="en-US" sz="2400" dirty="0"/>
              <a:t>    参数</a:t>
            </a:r>
            <a:r>
              <a:rPr lang="en-US" altLang="zh-CN" sz="2400" dirty="0"/>
              <a:t>(O</a:t>
            </a:r>
            <a:r>
              <a:rPr lang="zh-CN" altLang="en-US" sz="2400" dirty="0"/>
              <a:t>，</a:t>
            </a:r>
            <a:r>
              <a:rPr lang="en-US" altLang="zh-CN" sz="2400" dirty="0"/>
              <a:t>π</a:t>
            </a:r>
            <a:r>
              <a:rPr lang="zh-CN" altLang="en-US" sz="2400" dirty="0"/>
              <a:t>，</a:t>
            </a:r>
            <a:r>
              <a:rPr lang="en-US" altLang="zh-CN" sz="2400" dirty="0"/>
              <a:t>A</a:t>
            </a:r>
            <a:r>
              <a:rPr lang="zh-CN" altLang="en-US" sz="2400" dirty="0"/>
              <a:t>，</a:t>
            </a:r>
            <a:r>
              <a:rPr lang="en-US" altLang="zh-CN" sz="2400" dirty="0"/>
              <a:t>B)</a:t>
            </a:r>
            <a:r>
              <a:rPr lang="zh-CN" altLang="en-US" sz="2400" dirty="0"/>
              <a:t>已知的情况下，求解状态值序列</a:t>
            </a:r>
            <a:r>
              <a:rPr lang="en-US" altLang="zh-CN" sz="2400" dirty="0"/>
              <a:t>Q</a:t>
            </a:r>
            <a:endParaRPr lang="zh-CN" altLang="en-US" sz="2400"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9E5AC4B-B384-40D8-BC45-72953F68B47C}"/>
                  </a:ext>
                </a:extLst>
              </p:cNvPr>
              <p:cNvSpPr/>
              <p:nvPr/>
            </p:nvSpPr>
            <p:spPr>
              <a:xfrm>
                <a:off x="683568" y="2636912"/>
                <a:ext cx="8352928" cy="2097177"/>
              </a:xfrm>
              <a:prstGeom prst="rect">
                <a:avLst/>
              </a:prstGeom>
              <a:solidFill>
                <a:schemeClr val="accent1"/>
              </a:solidFill>
              <a:ln>
                <a:solidFill>
                  <a:schemeClr val="tx1"/>
                </a:solidFill>
              </a:ln>
            </p:spPr>
            <p:txBody>
              <a:bodyPr wrap="square">
                <a:spAutoFit/>
              </a:bodyPr>
              <a:lstStyle/>
              <a:p>
                <a:pPr lvl="0" eaLnBrk="1" hangingPunct="1">
                  <a:lnSpc>
                    <a:spcPct val="90000"/>
                  </a:lnSpc>
                  <a:spcBef>
                    <a:spcPct val="20000"/>
                  </a:spcBef>
                </a:pPr>
                <a:r>
                  <a:rPr lang="zh-CN" altLang="en-US" sz="2400" b="1" kern="0" dirty="0">
                    <a:solidFill>
                      <a:srgbClr val="006699"/>
                    </a:solidFill>
                    <a:latin typeface="Times New Roman"/>
                    <a:ea typeface="楷体" pitchFamily="49" charset="-122"/>
                  </a:rPr>
                  <a:t>形式化描述</a:t>
                </a:r>
                <a:endParaRPr lang="en-US" altLang="zh-CN" sz="2400" b="1" kern="0" dirty="0">
                  <a:solidFill>
                    <a:srgbClr val="006699"/>
                  </a:solidFill>
                  <a:latin typeface="Times New Roman"/>
                  <a:ea typeface="楷体" pitchFamily="49" charset="-122"/>
                </a:endParaRPr>
              </a:p>
              <a:p>
                <a:pPr lvl="0" eaLnBrk="1" hangingPunct="1">
                  <a:lnSpc>
                    <a:spcPct val="90000"/>
                  </a:lnSpc>
                  <a:spcBef>
                    <a:spcPct val="20000"/>
                  </a:spcBef>
                </a:pPr>
                <a:r>
                  <a:rPr lang="zh-CN" altLang="en-US" sz="2400" b="1" kern="0" dirty="0">
                    <a:solidFill>
                      <a:srgbClr val="006699"/>
                    </a:solidFill>
                    <a:latin typeface="Times New Roman"/>
                    <a:ea typeface="楷体" pitchFamily="49" charset="-122"/>
                  </a:rPr>
                  <a:t>给定模型</a:t>
                </a:r>
                <a:r>
                  <a:rPr lang="en-US" altLang="zh-CN" sz="2400" b="1" i="1" kern="0" dirty="0">
                    <a:solidFill>
                      <a:srgbClr val="006699"/>
                    </a:solidFill>
                    <a:latin typeface="Times New Roman"/>
                    <a:ea typeface="楷体" pitchFamily="49" charset="-122"/>
                  </a:rPr>
                  <a:t>μ</a:t>
                </a:r>
                <a:r>
                  <a:rPr lang="en-US" altLang="zh-CN" sz="2400" b="1" kern="0" dirty="0">
                    <a:solidFill>
                      <a:srgbClr val="006699"/>
                    </a:solidFill>
                    <a:latin typeface="Times New Roman"/>
                    <a:ea typeface="楷体" pitchFamily="49" charset="-122"/>
                  </a:rPr>
                  <a:t>=(</a:t>
                </a:r>
                <a:r>
                  <a:rPr lang="en-US" altLang="zh-CN" sz="2400" b="1" i="1" kern="0" dirty="0">
                    <a:solidFill>
                      <a:srgbClr val="006699"/>
                    </a:solidFill>
                    <a:latin typeface="Times New Roman"/>
                    <a:ea typeface="楷体" pitchFamily="49" charset="-122"/>
                  </a:rPr>
                  <a:t>A</a:t>
                </a:r>
                <a:r>
                  <a:rPr lang="en-US" altLang="zh-CN" sz="2400" b="1" kern="0" dirty="0">
                    <a:solidFill>
                      <a:srgbClr val="006699"/>
                    </a:solidFill>
                    <a:latin typeface="Times New Roman"/>
                    <a:ea typeface="楷体" pitchFamily="49" charset="-122"/>
                  </a:rPr>
                  <a:t>,</a:t>
                </a:r>
                <a:r>
                  <a:rPr lang="en-US" altLang="zh-CN" sz="2400" b="1" i="1" kern="0" dirty="0">
                    <a:solidFill>
                      <a:srgbClr val="006699"/>
                    </a:solidFill>
                    <a:latin typeface="Times New Roman"/>
                    <a:ea typeface="楷体" pitchFamily="49" charset="-122"/>
                  </a:rPr>
                  <a:t>B</a:t>
                </a:r>
                <a:r>
                  <a:rPr lang="en-US" altLang="zh-CN" sz="2400" b="1" kern="0" dirty="0">
                    <a:solidFill>
                      <a:srgbClr val="006699"/>
                    </a:solidFill>
                    <a:latin typeface="Times New Roman"/>
                    <a:ea typeface="楷体" pitchFamily="49" charset="-122"/>
                  </a:rPr>
                  <a:t>,π)</a:t>
                </a:r>
                <a:r>
                  <a:rPr lang="zh-CN" altLang="en-US" sz="2400" b="1" kern="0" dirty="0">
                    <a:solidFill>
                      <a:srgbClr val="006699"/>
                    </a:solidFill>
                    <a:latin typeface="Times New Roman"/>
                    <a:ea typeface="楷体" pitchFamily="49" charset="-122"/>
                  </a:rPr>
                  <a:t>和观察序列</a:t>
                </a:r>
                <a:r>
                  <a:rPr lang="en-US" altLang="zh-CN" sz="2400" b="1" i="1" kern="0" dirty="0">
                    <a:solidFill>
                      <a:srgbClr val="006699"/>
                    </a:solidFill>
                    <a:latin typeface="Times New Roman"/>
                    <a:ea typeface="楷体" pitchFamily="49" charset="-122"/>
                  </a:rPr>
                  <a:t>O=o</a:t>
                </a:r>
                <a:r>
                  <a:rPr lang="en-US" altLang="zh-CN" sz="2400" b="1" i="1" kern="0" baseline="-25000" dirty="0">
                    <a:solidFill>
                      <a:srgbClr val="006699"/>
                    </a:solidFill>
                    <a:latin typeface="Times New Roman"/>
                    <a:ea typeface="楷体" pitchFamily="49" charset="-122"/>
                  </a:rPr>
                  <a:t>1</a:t>
                </a:r>
                <a:r>
                  <a:rPr lang="en-US" altLang="zh-CN" sz="2400" b="1" i="1" kern="0" dirty="0">
                    <a:solidFill>
                      <a:srgbClr val="006699"/>
                    </a:solidFill>
                    <a:latin typeface="Times New Roman"/>
                    <a:ea typeface="楷体" pitchFamily="49" charset="-122"/>
                  </a:rPr>
                  <a:t>o</a:t>
                </a:r>
                <a:r>
                  <a:rPr lang="en-US" altLang="zh-CN" sz="2400" b="1" i="1" kern="0" baseline="-25000" dirty="0">
                    <a:solidFill>
                      <a:srgbClr val="006699"/>
                    </a:solidFill>
                    <a:latin typeface="Times New Roman"/>
                    <a:ea typeface="楷体" pitchFamily="49" charset="-122"/>
                  </a:rPr>
                  <a:t>2 </a:t>
                </a:r>
                <a:r>
                  <a:rPr lang="en-US" altLang="zh-CN" sz="2400" b="1" i="1" kern="0" dirty="0">
                    <a:solidFill>
                      <a:srgbClr val="006699"/>
                    </a:solidFill>
                    <a:latin typeface="Times New Roman"/>
                    <a:ea typeface="楷体" pitchFamily="49" charset="-122"/>
                  </a:rPr>
                  <a:t>……</a:t>
                </a:r>
                <a:r>
                  <a:rPr lang="en-US" altLang="zh-CN" sz="2400" b="1" i="1" kern="0" baseline="-25000" dirty="0">
                    <a:solidFill>
                      <a:srgbClr val="006699"/>
                    </a:solidFill>
                    <a:latin typeface="Times New Roman"/>
                    <a:ea typeface="楷体" pitchFamily="49" charset="-122"/>
                  </a:rPr>
                  <a:t> </a:t>
                </a:r>
                <a:r>
                  <a:rPr lang="en-US" altLang="zh-CN" sz="2400" b="1" i="1" kern="0" dirty="0" err="1">
                    <a:solidFill>
                      <a:srgbClr val="006699"/>
                    </a:solidFill>
                    <a:latin typeface="Times New Roman"/>
                    <a:ea typeface="楷体" pitchFamily="49" charset="-122"/>
                  </a:rPr>
                  <a:t>o</a:t>
                </a:r>
                <a:r>
                  <a:rPr lang="en-US" altLang="zh-CN" sz="2400" b="1" i="1" kern="0" baseline="-25000" dirty="0" err="1">
                    <a:solidFill>
                      <a:srgbClr val="006699"/>
                    </a:solidFill>
                    <a:latin typeface="Times New Roman"/>
                    <a:ea typeface="楷体" pitchFamily="49" charset="-122"/>
                  </a:rPr>
                  <a:t>T</a:t>
                </a:r>
                <a:r>
                  <a:rPr lang="en-US" altLang="zh-CN" sz="2400" b="1" i="1" kern="0" baseline="-25000" dirty="0">
                    <a:solidFill>
                      <a:srgbClr val="006699"/>
                    </a:solidFill>
                    <a:latin typeface="Times New Roman"/>
                    <a:ea typeface="楷体" pitchFamily="49" charset="-122"/>
                  </a:rPr>
                  <a:t> </a:t>
                </a:r>
                <a:r>
                  <a:rPr lang="zh-CN" altLang="en-US" sz="2400" b="1" kern="0" dirty="0">
                    <a:solidFill>
                      <a:srgbClr val="006699"/>
                    </a:solidFill>
                    <a:latin typeface="Times New Roman"/>
                    <a:ea typeface="楷体" pitchFamily="49" charset="-122"/>
                  </a:rPr>
                  <a:t>，如何有效地确定一个状态序列</a:t>
                </a:r>
                <a:r>
                  <a:rPr lang="en-US" altLang="zh-CN" sz="2400" b="1" i="1" kern="0" dirty="0">
                    <a:solidFill>
                      <a:srgbClr val="006699"/>
                    </a:solidFill>
                    <a:latin typeface="Times New Roman"/>
                    <a:ea typeface="楷体" pitchFamily="49" charset="-122"/>
                  </a:rPr>
                  <a:t>Q=q</a:t>
                </a:r>
                <a:r>
                  <a:rPr lang="en-US" altLang="zh-CN" sz="2400" b="1" i="1" kern="0" baseline="-25000" dirty="0">
                    <a:solidFill>
                      <a:srgbClr val="006699"/>
                    </a:solidFill>
                    <a:latin typeface="Times New Roman"/>
                    <a:ea typeface="楷体" pitchFamily="49" charset="-122"/>
                  </a:rPr>
                  <a:t>1</a:t>
                </a:r>
                <a:r>
                  <a:rPr lang="en-US" altLang="zh-CN" sz="2400" b="1" i="1" kern="0" dirty="0">
                    <a:solidFill>
                      <a:srgbClr val="006699"/>
                    </a:solidFill>
                    <a:latin typeface="Times New Roman"/>
                    <a:ea typeface="楷体" pitchFamily="49" charset="-122"/>
                  </a:rPr>
                  <a:t>q</a:t>
                </a:r>
                <a:r>
                  <a:rPr lang="en-US" altLang="zh-CN" sz="2400" b="1" i="1" kern="0" baseline="-25000" dirty="0">
                    <a:solidFill>
                      <a:srgbClr val="006699"/>
                    </a:solidFill>
                    <a:latin typeface="Times New Roman"/>
                    <a:ea typeface="楷体" pitchFamily="49" charset="-122"/>
                  </a:rPr>
                  <a:t>2 </a:t>
                </a:r>
                <a:r>
                  <a:rPr lang="en-US" altLang="zh-CN" sz="2400" b="1" i="1" kern="0" dirty="0">
                    <a:solidFill>
                      <a:srgbClr val="006699"/>
                    </a:solidFill>
                    <a:latin typeface="Times New Roman"/>
                    <a:ea typeface="楷体" pitchFamily="49" charset="-122"/>
                  </a:rPr>
                  <a:t>……</a:t>
                </a:r>
                <a:r>
                  <a:rPr lang="en-US" altLang="zh-CN" sz="2400" b="1" i="1" kern="0" baseline="-25000" dirty="0">
                    <a:solidFill>
                      <a:srgbClr val="006699"/>
                    </a:solidFill>
                    <a:latin typeface="Times New Roman"/>
                    <a:ea typeface="楷体" pitchFamily="49" charset="-122"/>
                  </a:rPr>
                  <a:t> </a:t>
                </a:r>
                <a:r>
                  <a:rPr lang="en-US" altLang="zh-CN" sz="2400" b="1" i="1" kern="0" dirty="0" err="1">
                    <a:solidFill>
                      <a:srgbClr val="006699"/>
                    </a:solidFill>
                    <a:latin typeface="Times New Roman"/>
                    <a:ea typeface="楷体" pitchFamily="49" charset="-122"/>
                  </a:rPr>
                  <a:t>q</a:t>
                </a:r>
                <a:r>
                  <a:rPr lang="en-US" altLang="zh-CN" sz="2400" b="1" i="1" kern="0" baseline="-25000" dirty="0" err="1">
                    <a:solidFill>
                      <a:srgbClr val="006699"/>
                    </a:solidFill>
                    <a:latin typeface="Times New Roman"/>
                    <a:ea typeface="楷体" pitchFamily="49" charset="-122"/>
                  </a:rPr>
                  <a:t>T</a:t>
                </a:r>
                <a:r>
                  <a:rPr lang="en-US" altLang="zh-CN" sz="2400" b="1" i="1" kern="0" baseline="-25000" dirty="0">
                    <a:solidFill>
                      <a:srgbClr val="006699"/>
                    </a:solidFill>
                    <a:latin typeface="Times New Roman"/>
                    <a:ea typeface="楷体" pitchFamily="49" charset="-122"/>
                  </a:rPr>
                  <a:t> </a:t>
                </a:r>
                <a:r>
                  <a:rPr lang="zh-CN" altLang="en-US" sz="2400" b="1" kern="0" dirty="0">
                    <a:solidFill>
                      <a:srgbClr val="006699"/>
                    </a:solidFill>
                    <a:latin typeface="Times New Roman"/>
                    <a:ea typeface="楷体" pitchFamily="49" charset="-122"/>
                  </a:rPr>
                  <a:t>，以便最好地解释观察序列？</a:t>
                </a:r>
                <a:endParaRPr lang="en-US" altLang="zh-CN" sz="2400" b="1" kern="0" dirty="0">
                  <a:solidFill>
                    <a:srgbClr val="006699"/>
                  </a:solidFill>
                  <a:latin typeface="Times New Roman"/>
                  <a:ea typeface="楷体" pitchFamily="49" charset="-122"/>
                </a:endParaRPr>
              </a:p>
              <a:p>
                <a:pPr lvl="0" eaLnBrk="1" hangingPunct="1">
                  <a:lnSpc>
                    <a:spcPct val="90000"/>
                  </a:lnSpc>
                  <a:spcBef>
                    <a:spcPct val="20000"/>
                  </a:spcBef>
                </a:pPr>
                <a:endParaRPr lang="en-US" altLang="zh-CN" sz="2400" b="1" kern="0" dirty="0">
                  <a:solidFill>
                    <a:srgbClr val="006699"/>
                  </a:solidFill>
                  <a:latin typeface="Times New Roman"/>
                  <a:ea typeface="楷体" pitchFamily="49" charset="-122"/>
                </a:endParaRPr>
              </a:p>
              <a:p>
                <a:pPr eaLnBrk="1" hangingPunct="1">
                  <a:lnSpc>
                    <a:spcPct val="90000"/>
                  </a:lnSpc>
                  <a:spcBef>
                    <a:spcPct val="20000"/>
                  </a:spcBef>
                </a:pPr>
                <a14:m>
                  <m:oMathPara xmlns:m="http://schemas.openxmlformats.org/officeDocument/2006/math">
                    <m:oMathParaPr>
                      <m:jc m:val="centerGroup"/>
                    </m:oMathParaPr>
                    <m:oMath xmlns:m="http://schemas.openxmlformats.org/officeDocument/2006/math">
                      <m:func>
                        <m:funcPr>
                          <m:ctrlPr>
                            <a:rPr lang="en-US" altLang="zh-CN" sz="2400" b="1" i="1" kern="0" smtClean="0">
                              <a:solidFill>
                                <a:srgbClr val="006699"/>
                              </a:solidFill>
                              <a:latin typeface="Cambria Math" panose="02040503050406030204" pitchFamily="18" charset="0"/>
                              <a:ea typeface="楷体" pitchFamily="49" charset="-122"/>
                            </a:rPr>
                          </m:ctrlPr>
                        </m:funcPr>
                        <m:fName>
                          <m:limLow>
                            <m:limLowPr>
                              <m:ctrlPr>
                                <a:rPr lang="en-US" altLang="zh-CN" sz="2400" b="1" i="1" kern="0" smtClean="0">
                                  <a:solidFill>
                                    <a:srgbClr val="006699"/>
                                  </a:solidFill>
                                  <a:latin typeface="Cambria Math" panose="02040503050406030204" pitchFamily="18" charset="0"/>
                                  <a:ea typeface="楷体" pitchFamily="49" charset="-122"/>
                                </a:rPr>
                              </m:ctrlPr>
                            </m:limLowPr>
                            <m:e>
                              <m:r>
                                <m:rPr>
                                  <m:sty m:val="p"/>
                                </m:rPr>
                                <a:rPr lang="en-US" altLang="zh-CN" sz="2400" b="0" i="0" kern="0" smtClean="0">
                                  <a:solidFill>
                                    <a:srgbClr val="006699"/>
                                  </a:solidFill>
                                  <a:latin typeface="Cambria Math" panose="02040503050406030204" pitchFamily="18" charset="0"/>
                                  <a:ea typeface="楷体" pitchFamily="49" charset="-122"/>
                                </a:rPr>
                                <m:t>arg</m:t>
                              </m:r>
                              <m:r>
                                <a:rPr lang="en-US" altLang="zh-CN" sz="2400" b="0" i="0" kern="0" smtClean="0">
                                  <a:solidFill>
                                    <a:srgbClr val="006699"/>
                                  </a:solidFill>
                                  <a:latin typeface="Cambria Math" panose="02040503050406030204" pitchFamily="18" charset="0"/>
                                  <a:ea typeface="楷体" pitchFamily="49" charset="-122"/>
                                </a:rPr>
                                <m:t> </m:t>
                              </m:r>
                              <m:r>
                                <m:rPr>
                                  <m:sty m:val="p"/>
                                </m:rPr>
                                <a:rPr lang="en-US" altLang="zh-CN" sz="2400" b="0" i="0" kern="0" smtClean="0">
                                  <a:solidFill>
                                    <a:srgbClr val="006699"/>
                                  </a:solidFill>
                                  <a:latin typeface="Cambria Math" panose="02040503050406030204" pitchFamily="18" charset="0"/>
                                  <a:ea typeface="楷体" pitchFamily="49" charset="-122"/>
                                </a:rPr>
                                <m:t>max</m:t>
                              </m:r>
                            </m:e>
                            <m:lim>
                              <m:r>
                                <a:rPr lang="en-US" altLang="zh-CN" sz="2400" b="0" i="1" kern="0" smtClean="0">
                                  <a:solidFill>
                                    <a:srgbClr val="006699"/>
                                  </a:solidFill>
                                  <a:latin typeface="Cambria Math" panose="02040503050406030204" pitchFamily="18" charset="0"/>
                                  <a:ea typeface="楷体" pitchFamily="49" charset="-122"/>
                                </a:rPr>
                                <m:t>𝑄</m:t>
                              </m:r>
                            </m:lim>
                          </m:limLow>
                        </m:fName>
                        <m:e>
                          <m:r>
                            <m:rPr>
                              <m:nor/>
                            </m:rPr>
                            <a:rPr lang="en-US" altLang="zh-CN" sz="2400" b="1" i="1" kern="0" dirty="0">
                              <a:solidFill>
                                <a:srgbClr val="006699"/>
                              </a:solidFill>
                              <a:latin typeface="Times New Roman"/>
                              <a:ea typeface="楷体" pitchFamily="49" charset="-122"/>
                            </a:rPr>
                            <m:t>P</m:t>
                          </m:r>
                          <m:r>
                            <m:rPr>
                              <m:nor/>
                            </m:rPr>
                            <a:rPr lang="en-US" altLang="zh-CN" sz="2400" b="1" kern="0" dirty="0">
                              <a:solidFill>
                                <a:srgbClr val="006699"/>
                              </a:solidFill>
                              <a:latin typeface="Times New Roman"/>
                              <a:ea typeface="楷体" pitchFamily="49" charset="-122"/>
                            </a:rPr>
                            <m:t>(</m:t>
                          </m:r>
                          <m:r>
                            <m:rPr>
                              <m:nor/>
                            </m:rPr>
                            <a:rPr lang="en-US" altLang="zh-CN" sz="2400" b="1" i="1" kern="0" dirty="0" smtClean="0">
                              <a:solidFill>
                                <a:srgbClr val="006699"/>
                              </a:solidFill>
                              <a:latin typeface="Times New Roman"/>
                              <a:ea typeface="楷体" pitchFamily="49" charset="-122"/>
                            </a:rPr>
                            <m:t>Q</m:t>
                          </m:r>
                          <m:r>
                            <m:rPr>
                              <m:nor/>
                            </m:rPr>
                            <a:rPr lang="en-US" altLang="zh-CN" sz="2400" b="1" i="1" kern="0" dirty="0">
                              <a:solidFill>
                                <a:srgbClr val="006699"/>
                              </a:solidFill>
                              <a:latin typeface="Times New Roman"/>
                              <a:ea typeface="楷体" pitchFamily="49" charset="-122"/>
                            </a:rPr>
                            <m:t> </m:t>
                          </m:r>
                          <m:r>
                            <m:rPr>
                              <m:nor/>
                            </m:rPr>
                            <a:rPr lang="en-US" altLang="zh-CN" sz="2400" b="1" kern="0" dirty="0">
                              <a:solidFill>
                                <a:srgbClr val="006699"/>
                              </a:solidFill>
                              <a:latin typeface="Times New Roman"/>
                              <a:ea typeface="楷体" pitchFamily="49" charset="-122"/>
                            </a:rPr>
                            <m:t>| </m:t>
                          </m:r>
                          <m:r>
                            <m:rPr>
                              <m:nor/>
                            </m:rPr>
                            <a:rPr lang="en-US" altLang="zh-CN" sz="2400" b="1" i="1" kern="0" dirty="0" smtClean="0">
                              <a:solidFill>
                                <a:srgbClr val="006699"/>
                              </a:solidFill>
                              <a:latin typeface="Times New Roman"/>
                              <a:ea typeface="楷体" pitchFamily="49" charset="-122"/>
                            </a:rPr>
                            <m:t>O</m:t>
                          </m:r>
                          <m:r>
                            <m:rPr>
                              <m:nor/>
                            </m:rPr>
                            <a:rPr lang="en-US" altLang="zh-CN" sz="2400" b="1" kern="0" dirty="0">
                              <a:solidFill>
                                <a:srgbClr val="006699"/>
                              </a:solidFill>
                              <a:latin typeface="Times New Roman"/>
                              <a:ea typeface="楷体" pitchFamily="49" charset="-122"/>
                            </a:rPr>
                            <m:t>)</m:t>
                          </m:r>
                        </m:e>
                      </m:func>
                    </m:oMath>
                  </m:oMathPara>
                </a14:m>
                <a:endParaRPr lang="zh-CN" altLang="en-US" sz="2400" b="1" kern="0" dirty="0">
                  <a:solidFill>
                    <a:srgbClr val="006699"/>
                  </a:solidFill>
                  <a:latin typeface="Times New Roman"/>
                  <a:ea typeface="楷体" pitchFamily="49" charset="-122"/>
                </a:endParaRPr>
              </a:p>
            </p:txBody>
          </p:sp>
        </mc:Choice>
        <mc:Fallback xmlns="">
          <p:sp>
            <p:nvSpPr>
              <p:cNvPr id="4" name="矩形 3">
                <a:extLst>
                  <a:ext uri="{FF2B5EF4-FFF2-40B4-BE49-F238E27FC236}">
                    <a16:creationId xmlns:a16="http://schemas.microsoft.com/office/drawing/2014/main" id="{29E5AC4B-B384-40D8-BC45-72953F68B47C}"/>
                  </a:ext>
                </a:extLst>
              </p:cNvPr>
              <p:cNvSpPr>
                <a:spLocks noRot="1" noChangeAspect="1" noMove="1" noResize="1" noEditPoints="1" noAdjustHandles="1" noChangeArrowheads="1" noChangeShapeType="1" noTextEdit="1"/>
              </p:cNvSpPr>
              <p:nvPr/>
            </p:nvSpPr>
            <p:spPr>
              <a:xfrm>
                <a:off x="683568" y="2636912"/>
                <a:ext cx="8352928" cy="2097177"/>
              </a:xfrm>
              <a:prstGeom prst="rect">
                <a:avLst/>
              </a:prstGeom>
              <a:blipFill>
                <a:blip r:embed="rId2"/>
                <a:stretch>
                  <a:fillRect l="-1020" t="-4624" r="-656" b="-1734"/>
                </a:stretch>
              </a:blipFill>
              <a:ln>
                <a:solidFill>
                  <a:schemeClr val="tx1"/>
                </a:solidFill>
              </a:ln>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2E65AF4D-A718-45BC-9715-C17A01612ABC}"/>
              </a:ext>
            </a:extLst>
          </p:cNvPr>
          <p:cNvSpPr/>
          <p:nvPr/>
        </p:nvSpPr>
        <p:spPr>
          <a:xfrm>
            <a:off x="683568" y="4913823"/>
            <a:ext cx="4264309" cy="461665"/>
          </a:xfrm>
          <a:prstGeom prst="rect">
            <a:avLst/>
          </a:prstGeom>
          <a:solidFill>
            <a:srgbClr val="FFCCCC"/>
          </a:solidFill>
          <a:ln>
            <a:solidFill>
              <a:schemeClr val="tx1"/>
            </a:solidFill>
          </a:ln>
        </p:spPr>
        <p:txBody>
          <a:bodyPr wrap="none">
            <a:spAutoFit/>
          </a:bodyPr>
          <a:lstStyle/>
          <a:p>
            <a:r>
              <a:rPr lang="zh-CN" altLang="en-US" sz="2400" b="1" kern="0" dirty="0">
                <a:solidFill>
                  <a:srgbClr val="006699"/>
                </a:solidFill>
                <a:latin typeface="Times New Roman"/>
                <a:ea typeface="楷体" pitchFamily="49" charset="-122"/>
              </a:rPr>
              <a:t>维特比</a:t>
            </a:r>
            <a:r>
              <a:rPr lang="en-US" altLang="zh-CN" sz="2400" b="1" kern="0" dirty="0">
                <a:solidFill>
                  <a:srgbClr val="006699"/>
                </a:solidFill>
                <a:latin typeface="Times New Roman"/>
                <a:ea typeface="楷体" pitchFamily="49" charset="-122"/>
              </a:rPr>
              <a:t>(Viterbi)</a:t>
            </a:r>
            <a:r>
              <a:rPr lang="zh-CN" altLang="en-US" sz="2400" b="1" kern="0" dirty="0">
                <a:solidFill>
                  <a:srgbClr val="006699"/>
                </a:solidFill>
                <a:latin typeface="Times New Roman"/>
                <a:ea typeface="楷体" pitchFamily="49" charset="-122"/>
              </a:rPr>
              <a:t>算法（ </a:t>
            </a:r>
            <a:r>
              <a:rPr lang="en-US" altLang="zh-CN" sz="2400" b="1" kern="0" dirty="0">
                <a:solidFill>
                  <a:srgbClr val="006699"/>
                </a:solidFill>
                <a:latin typeface="Times New Roman"/>
                <a:ea typeface="楷体" pitchFamily="49" charset="-122"/>
              </a:rPr>
              <a:t>3.2.2 </a:t>
            </a:r>
            <a:r>
              <a:rPr lang="zh-CN" altLang="en-US" sz="2400" b="1" kern="0" dirty="0">
                <a:solidFill>
                  <a:srgbClr val="006699"/>
                </a:solidFill>
                <a:latin typeface="Times New Roman"/>
                <a:ea typeface="楷体" pitchFamily="49" charset="-122"/>
              </a:rPr>
              <a:t>）</a:t>
            </a:r>
            <a:endParaRPr lang="zh-CN" altLang="en-US" sz="2000" dirty="0"/>
          </a:p>
        </p:txBody>
      </p:sp>
      <p:sp>
        <p:nvSpPr>
          <p:cNvPr id="6" name="七角星 5">
            <a:extLst>
              <a:ext uri="{FF2B5EF4-FFF2-40B4-BE49-F238E27FC236}">
                <a16:creationId xmlns:a16="http://schemas.microsoft.com/office/drawing/2014/main" id="{B5F070C0-969D-42B0-89C9-F198BC436503}"/>
              </a:ext>
            </a:extLst>
          </p:cNvPr>
          <p:cNvSpPr/>
          <p:nvPr/>
        </p:nvSpPr>
        <p:spPr bwMode="auto">
          <a:xfrm>
            <a:off x="7132860" y="4799373"/>
            <a:ext cx="1728788" cy="690563"/>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zh-CN" altLang="en-US" sz="2000" b="1" dirty="0">
                <a:solidFill>
                  <a:srgbClr val="006699"/>
                </a:solidFill>
                <a:latin typeface="华文楷体" panose="02010600040101010101" pitchFamily="2" charset="-122"/>
                <a:ea typeface="华文楷体" panose="02010600040101010101" pitchFamily="2" charset="-122"/>
              </a:rPr>
              <a:t>预测</a:t>
            </a:r>
            <a:endParaRPr lang="zh-CN" altLang="en-US" b="1" dirty="0">
              <a:solidFill>
                <a:srgbClr val="006699"/>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8615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ltLang="zh-CN"/>
              <a:t>Viterbi</a:t>
            </a:r>
            <a:r>
              <a:rPr lang="zh-CN" altLang="en-US"/>
              <a:t>算法</a:t>
            </a:r>
          </a:p>
        </p:txBody>
      </p:sp>
      <p:graphicFrame>
        <p:nvGraphicFramePr>
          <p:cNvPr id="73732" name="Object 4"/>
          <p:cNvGraphicFramePr>
            <a:graphicFrameLocks noGrp="1" noChangeAspect="1"/>
          </p:cNvGraphicFramePr>
          <p:nvPr>
            <p:ph sz="half" idx="1"/>
          </p:nvPr>
        </p:nvGraphicFramePr>
        <p:xfrm>
          <a:off x="1654175" y="1628775"/>
          <a:ext cx="3024188" cy="1306513"/>
        </p:xfrm>
        <a:graphic>
          <a:graphicData uri="http://schemas.openxmlformats.org/presentationml/2006/ole">
            <mc:AlternateContent xmlns:mc="http://schemas.openxmlformats.org/markup-compatibility/2006">
              <mc:Choice xmlns:v="urn:schemas-microsoft-com:vml" Requires="v">
                <p:oleObj spid="_x0000_s112134" name="公式" r:id="rId3" imgW="1587500" imgH="685800" progId="Equation.3">
                  <p:embed/>
                </p:oleObj>
              </mc:Choice>
              <mc:Fallback>
                <p:oleObj name="公式" r:id="rId3" imgW="1587500" imgH="685800" progId="Equation.3">
                  <p:embed/>
                  <p:pic>
                    <p:nvPicPr>
                      <p:cNvPr id="7373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1628775"/>
                        <a:ext cx="3024188"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4" name="Object 6"/>
          <p:cNvGraphicFramePr>
            <a:graphicFrameLocks noGrp="1" noChangeAspect="1"/>
          </p:cNvGraphicFramePr>
          <p:nvPr>
            <p:ph sz="quarter" idx="2"/>
          </p:nvPr>
        </p:nvGraphicFramePr>
        <p:xfrm>
          <a:off x="1616075" y="3337496"/>
          <a:ext cx="6645275" cy="1362075"/>
        </p:xfrm>
        <a:graphic>
          <a:graphicData uri="http://schemas.openxmlformats.org/presentationml/2006/ole">
            <mc:AlternateContent xmlns:mc="http://schemas.openxmlformats.org/markup-compatibility/2006">
              <mc:Choice xmlns:v="urn:schemas-microsoft-com:vml" Requires="v">
                <p:oleObj spid="_x0000_s112135" name="公式" r:id="rId5" imgW="4089240" imgH="838080" progId="Equation.3">
                  <p:embed/>
                </p:oleObj>
              </mc:Choice>
              <mc:Fallback>
                <p:oleObj name="公式" r:id="rId5" imgW="4089240" imgH="838080" progId="Equation.3">
                  <p:embed/>
                  <p:pic>
                    <p:nvPicPr>
                      <p:cNvPr id="73734" name="Object 6"/>
                      <p:cNvPicPr>
                        <a:picLocks noGrp="1" noChangeAspect="1" noChangeArrowheads="1"/>
                      </p:cNvPicPr>
                      <p:nvPr/>
                    </p:nvPicPr>
                    <p:blipFill>
                      <a:blip r:embed="rId6"/>
                      <a:srcRect/>
                      <a:stretch>
                        <a:fillRect/>
                      </a:stretch>
                    </p:blipFill>
                    <p:spPr bwMode="auto">
                      <a:xfrm>
                        <a:off x="1616075" y="3337496"/>
                        <a:ext cx="66452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6" name="Object 8"/>
          <p:cNvGraphicFramePr>
            <a:graphicFrameLocks noGrp="1" noChangeAspect="1"/>
          </p:cNvGraphicFramePr>
          <p:nvPr>
            <p:ph sz="quarter" idx="3"/>
          </p:nvPr>
        </p:nvGraphicFramePr>
        <p:xfrm>
          <a:off x="1547813" y="5084763"/>
          <a:ext cx="2808287" cy="1476375"/>
        </p:xfrm>
        <a:graphic>
          <a:graphicData uri="http://schemas.openxmlformats.org/presentationml/2006/ole">
            <mc:AlternateContent xmlns:mc="http://schemas.openxmlformats.org/markup-compatibility/2006">
              <mc:Choice xmlns:v="urn:schemas-microsoft-com:vml" Requires="v">
                <p:oleObj spid="_x0000_s112136" name="公式" r:id="rId7" imgW="1447172" imgH="761669" progId="Equation.3">
                  <p:embed/>
                </p:oleObj>
              </mc:Choice>
              <mc:Fallback>
                <p:oleObj name="公式" r:id="rId7" imgW="1447172" imgH="761669" progId="Equation.3">
                  <p:embed/>
                  <p:pic>
                    <p:nvPicPr>
                      <p:cNvPr id="73736" name="Object 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5084763"/>
                        <a:ext cx="28082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dissolve">
                                      <p:cBhvr>
                                        <p:cTn id="12" dur="500"/>
                                        <p:tgtEl>
                                          <p:spTgt spid="73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3736"/>
                                        </p:tgtEl>
                                        <p:attrNameLst>
                                          <p:attrName>style.visibility</p:attrName>
                                        </p:attrNameLst>
                                      </p:cBhvr>
                                      <p:to>
                                        <p:strVal val="visible"/>
                                      </p:to>
                                    </p:set>
                                    <p:animEffect transition="in" filter="dissolve">
                                      <p:cBhvr>
                                        <p:cTn id="1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14CF0D-44DC-481B-B2E7-A9B2D35274FC}"/>
              </a:ext>
            </a:extLst>
          </p:cNvPr>
          <p:cNvSpPr>
            <a:spLocks noGrp="1"/>
          </p:cNvSpPr>
          <p:nvPr>
            <p:ph type="title"/>
          </p:nvPr>
        </p:nvSpPr>
        <p:spPr/>
        <p:txBody>
          <a:bodyPr/>
          <a:lstStyle/>
          <a:p>
            <a:r>
              <a:rPr lang="en-US" altLang="zh-CN" dirty="0"/>
              <a:t>4.1.6 </a:t>
            </a:r>
            <a:r>
              <a:rPr lang="zh-CN" altLang="en-US" dirty="0"/>
              <a:t>基于</a:t>
            </a:r>
            <a:r>
              <a:rPr lang="en-US" altLang="zh-CN" dirty="0"/>
              <a:t>HMM</a:t>
            </a:r>
            <a:r>
              <a:rPr lang="zh-CN" altLang="en-US" dirty="0"/>
              <a:t>的分词方法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ACF2EF-7AF5-4D5B-B2DD-1C1C46767649}"/>
                  </a:ext>
                </a:extLst>
              </p:cNvPr>
              <p:cNvSpPr>
                <a:spLocks noGrp="1"/>
              </p:cNvSpPr>
              <p:nvPr>
                <p:ph idx="1"/>
              </p:nvPr>
            </p:nvSpPr>
            <p:spPr>
              <a:xfrm>
                <a:off x="457200" y="1600200"/>
                <a:ext cx="8229600" cy="4853136"/>
              </a:xfrm>
            </p:spPr>
            <p:txBody>
              <a:bodyPr/>
              <a:lstStyle/>
              <a:p>
                <a:r>
                  <a:rPr lang="zh-CN" altLang="en-US" sz="2800" dirty="0"/>
                  <a:t>维特比</a:t>
                </a:r>
                <a:r>
                  <a:rPr lang="en-US" altLang="zh-CN" sz="2800" dirty="0"/>
                  <a:t>(Viterbi)</a:t>
                </a:r>
                <a:r>
                  <a:rPr lang="zh-CN" altLang="en-US" sz="2800" dirty="0"/>
                  <a:t>算法求解步骤</a:t>
                </a:r>
                <a:endParaRPr lang="en-US" altLang="zh-CN" sz="2800" dirty="0"/>
              </a:p>
              <a:p>
                <a:pPr marL="0" indent="0">
                  <a:buNone/>
                </a:pPr>
                <a:r>
                  <a:rPr lang="en-US" altLang="zh-CN" sz="2400" dirty="0"/>
                  <a:t>     1.</a:t>
                </a:r>
                <a:r>
                  <a:rPr lang="zh-CN" altLang="en-US" sz="2400" dirty="0"/>
                  <a:t>初始化及递归计算</a:t>
                </a:r>
                <a:endParaRPr lang="en-US" altLang="zh-CN" sz="2400" dirty="0"/>
              </a:p>
              <a:p>
                <a:pPr marL="0" indent="0">
                  <a:buNone/>
                </a:pPr>
                <a:r>
                  <a:rPr lang="zh-CN" altLang="en-US" sz="2000" dirty="0"/>
                  <a:t>          算法得到两个矩阵，</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𝛿</m:t>
                    </m:r>
                  </m:oMath>
                </a14:m>
                <a:r>
                  <a:rPr lang="zh-CN" altLang="en-US" sz="2000" dirty="0"/>
                  <a:t> 和 </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𝜓</m:t>
                    </m:r>
                  </m:oMath>
                </a14:m>
                <a:r>
                  <a:rPr lang="en-US" altLang="zh-CN" sz="2000" dirty="0"/>
                  <a:t>:</a:t>
                </a:r>
              </a:p>
              <a:p>
                <a:pPr marL="0" indent="0">
                  <a:buNone/>
                </a:pPr>
                <a:r>
                  <a:rPr lang="en-US" altLang="zh-CN" sz="1800" dirty="0"/>
                  <a:t>       </a:t>
                </a:r>
              </a:p>
              <a:p>
                <a:pPr marL="0" indent="0">
                  <a:buNone/>
                </a:pPr>
                <a:endParaRPr lang="en-US" altLang="zh-CN" sz="1800" dirty="0"/>
              </a:p>
              <a:p>
                <a:pPr marL="0" indent="0">
                  <a:buNone/>
                </a:pPr>
                <a:r>
                  <a:rPr lang="zh-CN" altLang="en-US" sz="1800" dirty="0"/>
                  <a:t>             </a:t>
                </a:r>
                <a:r>
                  <a:rPr lang="zh-CN" altLang="en-US" sz="2400" dirty="0"/>
                  <a:t>      </a:t>
                </a:r>
                <a:endParaRPr lang="en-US" altLang="zh-CN" sz="2400" dirty="0"/>
              </a:p>
              <a:p>
                <a:pPr marL="0" indent="0">
                  <a:buNone/>
                </a:pPr>
                <a:r>
                  <a:rPr lang="zh-CN" altLang="en-US" sz="2400" dirty="0"/>
                  <a:t>      </a:t>
                </a:r>
                <a:r>
                  <a:rPr lang="zh-CN" altLang="en-US" sz="2000" dirty="0"/>
                  <a:t>概率数组</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𝛿</m:t>
                    </m:r>
                  </m:oMath>
                </a14:m>
                <a:r>
                  <a:rPr lang="en-US" altLang="zh-CN" sz="2000" dirty="0"/>
                  <a:t>[4][13]</a:t>
                </a:r>
                <a:r>
                  <a:rPr lang="zh-CN" altLang="en-US" sz="2000" dirty="0"/>
                  <a:t>  </a:t>
                </a:r>
                <a:r>
                  <a:rPr lang="en-US" altLang="zh-CN" sz="2000" dirty="0"/>
                  <a:t>4</a:t>
                </a:r>
                <a:r>
                  <a:rPr lang="zh-CN" altLang="en-US" sz="2000" dirty="0"/>
                  <a:t>是状态数</a:t>
                </a:r>
                <a:r>
                  <a:rPr lang="en-US" altLang="zh-CN" sz="2000" dirty="0"/>
                  <a:t>(0:B,1:E,2:M,3:S)</a:t>
                </a:r>
                <a:r>
                  <a:rPr lang="zh-CN" altLang="en-US" sz="2000" dirty="0"/>
                  <a:t>，</a:t>
                </a:r>
                <a:r>
                  <a:rPr lang="en-US" altLang="zh-CN" sz="2000" dirty="0"/>
                  <a:t>13</a:t>
                </a:r>
                <a:r>
                  <a:rPr lang="zh-CN" altLang="en-US" sz="2000" dirty="0"/>
                  <a:t>是输入句子的字数</a:t>
                </a:r>
                <a:endParaRPr lang="en-US" altLang="zh-CN" sz="2000" dirty="0"/>
              </a:p>
              <a:p>
                <a:pPr marL="0" indent="0">
                  <a:buNone/>
                </a:pPr>
                <a:r>
                  <a:rPr lang="zh-CN" altLang="en-US" sz="2000" dirty="0"/>
                  <a:t>       比如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𝛿</m:t>
                    </m:r>
                  </m:oMath>
                </a14:m>
                <a:r>
                  <a:rPr lang="en-US" altLang="zh-CN" sz="2000" dirty="0"/>
                  <a:t>[0][2] </a:t>
                </a:r>
                <a:r>
                  <a:rPr lang="zh-CN" altLang="en-US" sz="2000" dirty="0"/>
                  <a:t>代表 已知观察字序列的条件下，</a:t>
                </a:r>
                <a:r>
                  <a:rPr lang="en-US" altLang="zh-CN" sz="2000" dirty="0"/>
                  <a:t>‘</a:t>
                </a:r>
                <a:r>
                  <a:rPr lang="zh-CN" altLang="en-US" sz="2000" dirty="0"/>
                  <a:t>硕</a:t>
                </a:r>
                <a:r>
                  <a:rPr lang="en-US" altLang="zh-CN" sz="2000" dirty="0"/>
                  <a:t>’</a:t>
                </a:r>
                <a:r>
                  <a:rPr lang="zh-CN" altLang="en-US" sz="2000" dirty="0"/>
                  <a:t>字推断为状态</a:t>
                </a:r>
                <a:r>
                  <a:rPr lang="en-US" altLang="zh-CN" sz="2000" dirty="0"/>
                  <a:t>B</a:t>
                </a:r>
                <a:r>
                  <a:rPr lang="zh-CN" altLang="en-US" sz="2000" dirty="0"/>
                  <a:t>的最大概率。</a:t>
                </a:r>
                <a:endParaRPr lang="en-US" altLang="zh-CN" sz="2000" dirty="0"/>
              </a:p>
              <a:p>
                <a:pPr marL="0" indent="0">
                  <a:buNone/>
                </a:pPr>
                <a:r>
                  <a:rPr lang="zh-CN" altLang="en-US" sz="2000" dirty="0"/>
                  <a:t>       </a:t>
                </a:r>
                <a:endParaRPr lang="en-US" altLang="zh-CN" sz="2000" dirty="0"/>
              </a:p>
              <a:p>
                <a:pPr marL="0" indent="0">
                  <a:buNone/>
                </a:pPr>
                <a:r>
                  <a:rPr lang="zh-CN" altLang="en-US" sz="2000" dirty="0"/>
                  <a:t>       路径数组</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𝜓</m:t>
                    </m:r>
                  </m:oMath>
                </a14:m>
                <a:r>
                  <a:rPr lang="en-US" altLang="zh-CN" sz="2000" dirty="0"/>
                  <a:t>[4][13]  4</a:t>
                </a:r>
                <a:r>
                  <a:rPr lang="zh-CN" altLang="en-US" sz="2000" dirty="0"/>
                  <a:t>是状态数</a:t>
                </a:r>
                <a:r>
                  <a:rPr lang="en-US" altLang="zh-CN" sz="2000" dirty="0"/>
                  <a:t>(0:B,1:E,2:M,3:S)</a:t>
                </a:r>
                <a:r>
                  <a:rPr lang="zh-CN" altLang="en-US" sz="2000" dirty="0"/>
                  <a:t>，</a:t>
                </a:r>
                <a:r>
                  <a:rPr lang="en-US" altLang="zh-CN" sz="2000" dirty="0"/>
                  <a:t>13</a:t>
                </a:r>
                <a:r>
                  <a:rPr lang="zh-CN" altLang="en-US" sz="2000" dirty="0"/>
                  <a:t>是输入句子的字数</a:t>
                </a:r>
                <a:endParaRPr lang="en-US" altLang="zh-CN" sz="2000" dirty="0"/>
              </a:p>
              <a:p>
                <a:pPr marL="0" indent="0">
                  <a:buNone/>
                </a:pPr>
                <a:r>
                  <a:rPr lang="zh-CN" altLang="en-US" sz="2000" dirty="0"/>
                  <a:t>       比如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𝜓</m:t>
                    </m:r>
                  </m:oMath>
                </a14:m>
                <a:r>
                  <a:rPr lang="en-US" altLang="zh-CN" sz="2000" dirty="0"/>
                  <a:t>[0][2] </a:t>
                </a:r>
                <a:r>
                  <a:rPr lang="zh-CN" altLang="en-US" sz="2000" dirty="0"/>
                  <a:t>代表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𝛿</m:t>
                    </m:r>
                  </m:oMath>
                </a14:m>
                <a:r>
                  <a:rPr lang="en-US" altLang="zh-CN" sz="2000" dirty="0"/>
                  <a:t>[0][2]</a:t>
                </a:r>
                <a:r>
                  <a:rPr lang="zh-CN" altLang="en-US" sz="2000" dirty="0"/>
                  <a:t>取到最大时，前一个字的状态，比如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𝜓</m:t>
                    </m:r>
                  </m:oMath>
                </a14:m>
                <a:r>
                  <a:rPr lang="en-US" altLang="zh-CN" sz="2000" dirty="0"/>
                  <a:t>[0][2] = 1, </a:t>
                </a:r>
                <a:r>
                  <a:rPr lang="zh-CN" altLang="en-US" sz="2000" dirty="0"/>
                  <a:t>则代表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𝛿</m:t>
                    </m:r>
                  </m:oMath>
                </a14:m>
                <a:r>
                  <a:rPr lang="en-US" altLang="zh-CN" sz="2000" dirty="0"/>
                  <a:t>[0][2]</a:t>
                </a:r>
                <a:r>
                  <a:rPr lang="zh-CN" altLang="en-US" sz="2000" dirty="0"/>
                  <a:t>取到最大时，前一个字</a:t>
                </a:r>
                <a:r>
                  <a:rPr lang="en-US" altLang="zh-CN" sz="2000" dirty="0"/>
                  <a:t>(</a:t>
                </a:r>
                <a:r>
                  <a:rPr lang="zh-CN" altLang="en-US" sz="2000" dirty="0"/>
                  <a:t>也就是明</a:t>
                </a:r>
                <a:r>
                  <a:rPr lang="en-US" altLang="zh-CN" sz="2000" dirty="0"/>
                  <a:t>)</a:t>
                </a:r>
                <a:r>
                  <a:rPr lang="zh-CN" altLang="en-US" sz="2000" dirty="0"/>
                  <a:t>的状态是</a:t>
                </a:r>
                <a:r>
                  <a:rPr lang="en-US" altLang="zh-CN" sz="2000" dirty="0"/>
                  <a:t>E</a:t>
                </a:r>
                <a:r>
                  <a:rPr lang="zh-CN" altLang="en-US" sz="2000" dirty="0"/>
                  <a:t>。</a:t>
                </a:r>
                <a:endParaRPr lang="en-US" altLang="zh-CN" sz="2000" dirty="0"/>
              </a:p>
              <a:p>
                <a:pPr marL="0" indent="0">
                  <a:buNone/>
                </a:pPr>
                <a:endParaRPr lang="en-US" altLang="zh-CN" sz="1800" dirty="0"/>
              </a:p>
              <a:p>
                <a:pPr marL="0" indent="0">
                  <a:buNone/>
                </a:pPr>
                <a:r>
                  <a:rPr lang="en-US" altLang="zh-CN" sz="2400" dirty="0"/>
                  <a:t>     </a:t>
                </a:r>
                <a:endParaRPr lang="zh-CN" altLang="en-US" sz="2400" dirty="0"/>
              </a:p>
            </p:txBody>
          </p:sp>
        </mc:Choice>
        <mc:Fallback xmlns="">
          <p:sp>
            <p:nvSpPr>
              <p:cNvPr id="3" name="内容占位符 2">
                <a:extLst>
                  <a:ext uri="{FF2B5EF4-FFF2-40B4-BE49-F238E27FC236}">
                    <a16:creationId xmlns:a16="http://schemas.microsoft.com/office/drawing/2014/main" id="{65ACF2EF-7AF5-4D5B-B2DD-1C1C46767649}"/>
                  </a:ext>
                </a:extLst>
              </p:cNvPr>
              <p:cNvSpPr>
                <a:spLocks noGrp="1" noRot="1" noChangeAspect="1" noMove="1" noResize="1" noEditPoints="1" noAdjustHandles="1" noChangeArrowheads="1" noChangeShapeType="1" noTextEdit="1"/>
              </p:cNvSpPr>
              <p:nvPr>
                <p:ph idx="1"/>
              </p:nvPr>
            </p:nvSpPr>
            <p:spPr>
              <a:xfrm>
                <a:off x="457200" y="1600200"/>
                <a:ext cx="8229600" cy="4853136"/>
              </a:xfrm>
              <a:blipFill>
                <a:blip r:embed="rId2"/>
                <a:stretch>
                  <a:fillRect l="-1389" t="-1567" r="-154" b="-3916"/>
                </a:stretch>
              </a:blipFill>
            </p:spPr>
            <p:txBody>
              <a:bodyPr/>
              <a:lstStyle/>
              <a:p>
                <a:r>
                  <a:rPr lang="zh-CN" altLang="en-US">
                    <a:noFill/>
                  </a:rPr>
                  <a:t> </a:t>
                </a:r>
              </a:p>
            </p:txBody>
          </p:sp>
        </mc:Fallback>
      </mc:AlternateContent>
      <p:graphicFrame>
        <p:nvGraphicFramePr>
          <p:cNvPr id="5" name="表格 4">
            <a:extLst>
              <a:ext uri="{FF2B5EF4-FFF2-40B4-BE49-F238E27FC236}">
                <a16:creationId xmlns:a16="http://schemas.microsoft.com/office/drawing/2014/main" id="{04060FFD-3A75-4040-97C6-981C4C4D1F72}"/>
              </a:ext>
            </a:extLst>
          </p:cNvPr>
          <p:cNvGraphicFramePr>
            <a:graphicFrameLocks noGrp="1"/>
          </p:cNvGraphicFramePr>
          <p:nvPr>
            <p:extLst>
              <p:ext uri="{D42A27DB-BD31-4B8C-83A1-F6EECF244321}">
                <p14:modId xmlns:p14="http://schemas.microsoft.com/office/powerpoint/2010/main" val="1362761726"/>
              </p:ext>
            </p:extLst>
          </p:nvPr>
        </p:nvGraphicFramePr>
        <p:xfrm>
          <a:off x="1403648" y="2996952"/>
          <a:ext cx="5267960" cy="960120"/>
        </p:xfrm>
        <a:graphic>
          <a:graphicData uri="http://schemas.openxmlformats.org/drawingml/2006/table">
            <a:tbl>
              <a:tblPr firstRow="1" firstCol="1" bandRow="1"/>
              <a:tblGrid>
                <a:gridCol w="335280">
                  <a:extLst>
                    <a:ext uri="{9D8B030D-6E8A-4147-A177-3AD203B41FA5}">
                      <a16:colId xmlns:a16="http://schemas.microsoft.com/office/drawing/2014/main" val="1396653444"/>
                    </a:ext>
                  </a:extLst>
                </a:gridCol>
                <a:gridCol w="334645">
                  <a:extLst>
                    <a:ext uri="{9D8B030D-6E8A-4147-A177-3AD203B41FA5}">
                      <a16:colId xmlns:a16="http://schemas.microsoft.com/office/drawing/2014/main" val="3430882222"/>
                    </a:ext>
                  </a:extLst>
                </a:gridCol>
                <a:gridCol w="368935">
                  <a:extLst>
                    <a:ext uri="{9D8B030D-6E8A-4147-A177-3AD203B41FA5}">
                      <a16:colId xmlns:a16="http://schemas.microsoft.com/office/drawing/2014/main" val="963131523"/>
                    </a:ext>
                  </a:extLst>
                </a:gridCol>
                <a:gridCol w="369570">
                  <a:extLst>
                    <a:ext uri="{9D8B030D-6E8A-4147-A177-3AD203B41FA5}">
                      <a16:colId xmlns:a16="http://schemas.microsoft.com/office/drawing/2014/main" val="783911351"/>
                    </a:ext>
                  </a:extLst>
                </a:gridCol>
                <a:gridCol w="369570">
                  <a:extLst>
                    <a:ext uri="{9D8B030D-6E8A-4147-A177-3AD203B41FA5}">
                      <a16:colId xmlns:a16="http://schemas.microsoft.com/office/drawing/2014/main" val="1399587090"/>
                    </a:ext>
                  </a:extLst>
                </a:gridCol>
                <a:gridCol w="369570">
                  <a:extLst>
                    <a:ext uri="{9D8B030D-6E8A-4147-A177-3AD203B41FA5}">
                      <a16:colId xmlns:a16="http://schemas.microsoft.com/office/drawing/2014/main" val="1475047609"/>
                    </a:ext>
                  </a:extLst>
                </a:gridCol>
                <a:gridCol w="369570">
                  <a:extLst>
                    <a:ext uri="{9D8B030D-6E8A-4147-A177-3AD203B41FA5}">
                      <a16:colId xmlns:a16="http://schemas.microsoft.com/office/drawing/2014/main" val="1483411844"/>
                    </a:ext>
                  </a:extLst>
                </a:gridCol>
                <a:gridCol w="369570">
                  <a:extLst>
                    <a:ext uri="{9D8B030D-6E8A-4147-A177-3AD203B41FA5}">
                      <a16:colId xmlns:a16="http://schemas.microsoft.com/office/drawing/2014/main" val="797772548"/>
                    </a:ext>
                  </a:extLst>
                </a:gridCol>
                <a:gridCol w="369570">
                  <a:extLst>
                    <a:ext uri="{9D8B030D-6E8A-4147-A177-3AD203B41FA5}">
                      <a16:colId xmlns:a16="http://schemas.microsoft.com/office/drawing/2014/main" val="451453190"/>
                    </a:ext>
                  </a:extLst>
                </a:gridCol>
                <a:gridCol w="335280">
                  <a:extLst>
                    <a:ext uri="{9D8B030D-6E8A-4147-A177-3AD203B41FA5}">
                      <a16:colId xmlns:a16="http://schemas.microsoft.com/office/drawing/2014/main" val="3233894203"/>
                    </a:ext>
                  </a:extLst>
                </a:gridCol>
                <a:gridCol w="335280">
                  <a:extLst>
                    <a:ext uri="{9D8B030D-6E8A-4147-A177-3AD203B41FA5}">
                      <a16:colId xmlns:a16="http://schemas.microsoft.com/office/drawing/2014/main" val="3245978515"/>
                    </a:ext>
                  </a:extLst>
                </a:gridCol>
                <a:gridCol w="335280">
                  <a:extLst>
                    <a:ext uri="{9D8B030D-6E8A-4147-A177-3AD203B41FA5}">
                      <a16:colId xmlns:a16="http://schemas.microsoft.com/office/drawing/2014/main" val="983780806"/>
                    </a:ext>
                  </a:extLst>
                </a:gridCol>
                <a:gridCol w="335280">
                  <a:extLst>
                    <a:ext uri="{9D8B030D-6E8A-4147-A177-3AD203B41FA5}">
                      <a16:colId xmlns:a16="http://schemas.microsoft.com/office/drawing/2014/main" val="1519774199"/>
                    </a:ext>
                  </a:extLst>
                </a:gridCol>
                <a:gridCol w="335280">
                  <a:extLst>
                    <a:ext uri="{9D8B030D-6E8A-4147-A177-3AD203B41FA5}">
                      <a16:colId xmlns:a16="http://schemas.microsoft.com/office/drawing/2014/main" val="1926663253"/>
                    </a:ext>
                  </a:extLst>
                </a:gridCol>
                <a:gridCol w="335280">
                  <a:extLst>
                    <a:ext uri="{9D8B030D-6E8A-4147-A177-3AD203B41FA5}">
                      <a16:colId xmlns:a16="http://schemas.microsoft.com/office/drawing/2014/main" val="2737625761"/>
                    </a:ext>
                  </a:extLst>
                </a:gridCol>
              </a:tblGrid>
              <a:tr h="0">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小</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明</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050" b="1" kern="100" dirty="0">
                          <a:effectLst/>
                          <a:latin typeface="等线" panose="02010600030101010101" pitchFamily="2" charset="-122"/>
                          <a:ea typeface="等线" panose="02010600030101010101" pitchFamily="2" charset="-122"/>
                          <a:cs typeface="Times New Roman" panose="02020603050405020304" pitchFamily="18" charset="0"/>
                        </a:rPr>
                        <a:t>硕</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050" kern="100" dirty="0">
                          <a:effectLst/>
                          <a:latin typeface="等线" panose="02010600030101010101" pitchFamily="2" charset="-122"/>
                          <a:ea typeface="等线" panose="02010600030101010101" pitchFamily="2" charset="-122"/>
                          <a:cs typeface="Times New Roman" panose="02020603050405020304" pitchFamily="18" charset="0"/>
                        </a:rPr>
                        <a:t>士</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毕</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业</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于</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西</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北</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工</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业</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大</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b="1" kern="100">
                          <a:effectLst/>
                          <a:latin typeface="等线" panose="02010600030101010101" pitchFamily="2" charset="-122"/>
                          <a:ea typeface="等线" panose="02010600030101010101" pitchFamily="2" charset="-122"/>
                          <a:cs typeface="Times New Roman" panose="02020603050405020304" pitchFamily="18" charset="0"/>
                        </a:rPr>
                        <a:t>学</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039930"/>
                  </a:ext>
                </a:extLst>
              </a:tr>
              <a:tr h="0">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01045"/>
                  </a:ext>
                </a:extLst>
              </a:tr>
              <a:tr h="0">
                <a:tc>
                  <a:txBody>
                    <a:bodyPr/>
                    <a:lstStyle/>
                    <a:p>
                      <a:pPr algn="ctr">
                        <a:spcAft>
                          <a:spcPts val="0"/>
                        </a:spcAft>
                      </a:pPr>
                      <a:r>
                        <a:rPr lang="en-US" sz="1050" b="1" kern="100">
                          <a:effectLst/>
                          <a:latin typeface="等线" panose="02010600030101010101" pitchFamily="2" charset="-122"/>
                          <a:ea typeface="等线" panose="02010600030101010101" pitchFamily="2" charset="-122"/>
                          <a:cs typeface="Times New Roman" panose="02020603050405020304" pitchFamily="18" charset="0"/>
                        </a:rPr>
                        <a:t>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551349"/>
                  </a:ext>
                </a:extLst>
              </a:tr>
              <a:tr h="0">
                <a:tc>
                  <a:txBody>
                    <a:bodyPr/>
                    <a:lstStyle/>
                    <a:p>
                      <a:pPr algn="ctr">
                        <a:spcAft>
                          <a:spcPts val="0"/>
                        </a:spcAft>
                      </a:pPr>
                      <a:r>
                        <a:rPr lang="en-US" sz="1050" b="1" kern="100">
                          <a:effectLst/>
                          <a:latin typeface="等线" panose="02010600030101010101" pitchFamily="2" charset="-122"/>
                          <a:ea typeface="等线" panose="02010600030101010101" pitchFamily="2" charset="-122"/>
                          <a:cs typeface="Times New Roman" panose="02020603050405020304" pitchFamily="18" charset="0"/>
                        </a:rPr>
                        <a:t>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06419"/>
                  </a:ext>
                </a:extLst>
              </a:tr>
              <a:tr h="0">
                <a:tc>
                  <a:txBody>
                    <a:bodyPr/>
                    <a:lstStyle/>
                    <a:p>
                      <a:pPr algn="ctr">
                        <a:spcAft>
                          <a:spcPts val="0"/>
                        </a:spcAft>
                      </a:pPr>
                      <a:r>
                        <a:rPr lang="en-US" sz="1050" b="1" kern="100">
                          <a:effectLst/>
                          <a:latin typeface="等线" panose="02010600030101010101" pitchFamily="2" charset="-122"/>
                          <a:ea typeface="等线" panose="02010600030101010101" pitchFamily="2" charset="-122"/>
                          <a:cs typeface="Times New Roman" panose="02020603050405020304" pitchFamily="18" charset="0"/>
                        </a:rPr>
                        <a:t>M</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777922"/>
                  </a:ext>
                </a:extLst>
              </a:tr>
              <a:tr h="0">
                <a:tc>
                  <a:txBody>
                    <a:bodyPr/>
                    <a:lstStyle/>
                    <a:p>
                      <a:pPr algn="ctr">
                        <a:spcAft>
                          <a:spcPts val="0"/>
                        </a:spcAft>
                      </a:pPr>
                      <a:r>
                        <a:rPr lang="en-US" sz="1050" b="1" kern="100">
                          <a:effectLst/>
                          <a:latin typeface="等线" panose="02010600030101010101" pitchFamily="2" charset="-122"/>
                          <a:ea typeface="等线" panose="02010600030101010101" pitchFamily="2" charset="-122"/>
                          <a:cs typeface="Times New Roman" panose="02020603050405020304" pitchFamily="18" charset="0"/>
                        </a:rPr>
                        <a:t>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3</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782643"/>
                  </a:ext>
                </a:extLst>
              </a:tr>
            </a:tbl>
          </a:graphicData>
        </a:graphic>
      </p:graphicFrame>
    </p:spTree>
    <p:extLst>
      <p:ext uri="{BB962C8B-B14F-4D97-AF65-F5344CB8AC3E}">
        <p14:creationId xmlns:p14="http://schemas.microsoft.com/office/powerpoint/2010/main" val="1756513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83552-E195-43B9-9EA5-C7DF34381B90}"/>
              </a:ext>
            </a:extLst>
          </p:cNvPr>
          <p:cNvSpPr>
            <a:spLocks noGrp="1"/>
          </p:cNvSpPr>
          <p:nvPr>
            <p:ph type="title"/>
          </p:nvPr>
        </p:nvSpPr>
        <p:spPr/>
        <p:txBody>
          <a:bodyPr/>
          <a:lstStyle/>
          <a:p>
            <a:r>
              <a:rPr lang="en-US" altLang="zh-CN" dirty="0"/>
              <a:t>4.1.6 </a:t>
            </a:r>
            <a:r>
              <a:rPr lang="zh-CN" altLang="en-US" dirty="0"/>
              <a:t>基于</a:t>
            </a:r>
            <a:r>
              <a:rPr lang="en-US" altLang="zh-CN" dirty="0"/>
              <a:t>HMM</a:t>
            </a:r>
            <a:r>
              <a:rPr lang="zh-CN" altLang="en-US" dirty="0"/>
              <a:t>的分词方法</a:t>
            </a:r>
          </a:p>
        </p:txBody>
      </p:sp>
      <p:sp>
        <p:nvSpPr>
          <p:cNvPr id="3" name="内容占位符 2">
            <a:extLst>
              <a:ext uri="{FF2B5EF4-FFF2-40B4-BE49-F238E27FC236}">
                <a16:creationId xmlns:a16="http://schemas.microsoft.com/office/drawing/2014/main" id="{F7800556-3B25-4ADD-B5C4-EE0877091E60}"/>
              </a:ext>
            </a:extLst>
          </p:cNvPr>
          <p:cNvSpPr>
            <a:spLocks noGrp="1"/>
          </p:cNvSpPr>
          <p:nvPr>
            <p:ph idx="1"/>
          </p:nvPr>
        </p:nvSpPr>
        <p:spPr/>
        <p:txBody>
          <a:bodyPr/>
          <a:lstStyle/>
          <a:p>
            <a:pPr marL="0" indent="0">
              <a:buNone/>
            </a:pPr>
            <a:r>
              <a:rPr lang="en-US" altLang="zh-CN" sz="2400" dirty="0"/>
              <a:t>2.</a:t>
            </a:r>
            <a:r>
              <a:rPr lang="zh-CN" altLang="en-US" sz="2400" dirty="0"/>
              <a:t>边界条件和路径回溯</a:t>
            </a:r>
            <a:endParaRPr lang="en-US" altLang="zh-CN" sz="2400" dirty="0"/>
          </a:p>
          <a:p>
            <a:pPr marL="0" indent="0">
              <a:buNone/>
            </a:pPr>
            <a:r>
              <a:rPr lang="en-US" altLang="zh-CN" sz="2400" dirty="0"/>
              <a:t>    </a:t>
            </a:r>
            <a:r>
              <a:rPr lang="zh-CN" altLang="en-US" sz="2000" dirty="0"/>
              <a:t>边界条件：最后一个字的状态只可能是 </a:t>
            </a:r>
            <a:r>
              <a:rPr lang="en-US" altLang="zh-CN" sz="2000" dirty="0"/>
              <a:t>E </a:t>
            </a:r>
            <a:r>
              <a:rPr lang="zh-CN" altLang="en-US" sz="2000" dirty="0"/>
              <a:t>或者 </a:t>
            </a:r>
            <a:r>
              <a:rPr lang="en-US" altLang="zh-CN" sz="2000" dirty="0"/>
              <a:t>S</a:t>
            </a:r>
            <a:r>
              <a:rPr lang="zh-CN" altLang="en-US" sz="2000" dirty="0"/>
              <a:t>，不可能是 </a:t>
            </a:r>
            <a:r>
              <a:rPr lang="en-US" altLang="zh-CN" sz="2000" dirty="0"/>
              <a:t>M </a:t>
            </a:r>
            <a:r>
              <a:rPr lang="zh-CN" altLang="en-US" sz="2000" dirty="0"/>
              <a:t>或者 </a:t>
            </a:r>
            <a:r>
              <a:rPr lang="en-US" altLang="zh-CN" sz="2000" dirty="0"/>
              <a:t>B</a:t>
            </a:r>
          </a:p>
          <a:p>
            <a:pPr marL="0" indent="0">
              <a:buNone/>
            </a:pPr>
            <a:r>
              <a:rPr lang="en-US" altLang="zh-CN" sz="2400" dirty="0"/>
              <a:t>3.</a:t>
            </a:r>
            <a:r>
              <a:rPr lang="zh-CN" altLang="en-US" sz="2400" dirty="0"/>
              <a:t>回溯，得到序列</a:t>
            </a:r>
            <a:endParaRPr lang="en-US" altLang="zh-CN" sz="2400" dirty="0"/>
          </a:p>
          <a:p>
            <a:pPr marL="0" indent="0">
              <a:buNone/>
            </a:pPr>
            <a:r>
              <a:rPr lang="en-US" altLang="zh-CN" sz="2000" dirty="0"/>
              <a:t>      EMMMMBEMBEBEB</a:t>
            </a:r>
          </a:p>
          <a:p>
            <a:pPr marL="0" indent="0">
              <a:buNone/>
            </a:pPr>
            <a:r>
              <a:rPr lang="en-US" altLang="zh-CN" sz="2400" dirty="0"/>
              <a:t>4.</a:t>
            </a:r>
            <a:r>
              <a:rPr lang="zh-CN" altLang="en-US" sz="2400" dirty="0"/>
              <a:t>倒序</a:t>
            </a:r>
            <a:endParaRPr lang="en-US" altLang="zh-CN" sz="2400" dirty="0"/>
          </a:p>
          <a:p>
            <a:pPr marL="0" indent="0">
              <a:buNone/>
            </a:pPr>
            <a:r>
              <a:rPr lang="en-US" altLang="zh-CN" sz="2000" dirty="0"/>
              <a:t>      BEBEBMEBMMMME</a:t>
            </a:r>
          </a:p>
          <a:p>
            <a:pPr marL="0" indent="0">
              <a:buNone/>
            </a:pPr>
            <a:r>
              <a:rPr lang="en-US" altLang="zh-CN" sz="2400" dirty="0"/>
              <a:t>5.</a:t>
            </a:r>
            <a:r>
              <a:rPr lang="zh-CN" altLang="en-US" sz="2400" dirty="0"/>
              <a:t>切词</a:t>
            </a:r>
            <a:endParaRPr lang="en-US" altLang="zh-CN" sz="2400" dirty="0"/>
          </a:p>
          <a:p>
            <a:pPr marL="0" indent="0">
              <a:buNone/>
            </a:pPr>
            <a:r>
              <a:rPr lang="en-US" altLang="zh-CN" sz="2400" dirty="0"/>
              <a:t>     </a:t>
            </a:r>
            <a:r>
              <a:rPr lang="en-US" altLang="zh-CN" sz="2000" dirty="0"/>
              <a:t>BE/BE/BME/BMMMME</a:t>
            </a:r>
          </a:p>
          <a:p>
            <a:pPr marL="0" indent="0">
              <a:buNone/>
            </a:pPr>
            <a:r>
              <a:rPr lang="zh-CN" altLang="en-US" sz="2000" b="1" dirty="0"/>
              <a:t>     小明</a:t>
            </a:r>
            <a:r>
              <a:rPr lang="en-US" altLang="zh-CN" sz="2000" dirty="0"/>
              <a:t>/</a:t>
            </a:r>
            <a:r>
              <a:rPr lang="zh-CN" altLang="en-US" sz="2000" b="1" dirty="0"/>
              <a:t>硕士</a:t>
            </a:r>
            <a:r>
              <a:rPr lang="en-US" altLang="zh-CN" sz="2000" dirty="0"/>
              <a:t>/</a:t>
            </a:r>
            <a:r>
              <a:rPr lang="zh-CN" altLang="en-US" sz="2000" b="1" dirty="0"/>
              <a:t>毕业于</a:t>
            </a:r>
            <a:r>
              <a:rPr lang="en-US" altLang="zh-CN" sz="2000" dirty="0"/>
              <a:t>/</a:t>
            </a:r>
            <a:r>
              <a:rPr lang="zh-CN" altLang="en-US" sz="2000" b="1" dirty="0"/>
              <a:t>西北工业大学</a:t>
            </a:r>
            <a:endParaRPr lang="en-US" altLang="zh-CN" sz="2000" b="1" dirty="0"/>
          </a:p>
          <a:p>
            <a:pPr marL="0" indent="0">
              <a:buNone/>
            </a:pPr>
            <a:endParaRPr lang="en-US" altLang="zh-CN" sz="2400" dirty="0"/>
          </a:p>
          <a:p>
            <a:endParaRPr lang="zh-CN" altLang="en-US" sz="2400" dirty="0"/>
          </a:p>
        </p:txBody>
      </p:sp>
    </p:spTree>
    <p:extLst>
      <p:ext uri="{BB962C8B-B14F-4D97-AF65-F5344CB8AC3E}">
        <p14:creationId xmlns:p14="http://schemas.microsoft.com/office/powerpoint/2010/main" val="229559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lang="zh-CN" altLang="en-US" dirty="0"/>
              <a:t>汉语自动分词的意义</a:t>
            </a:r>
          </a:p>
        </p:txBody>
      </p:sp>
      <p:sp>
        <p:nvSpPr>
          <p:cNvPr id="6147" name="Rectangle 3"/>
          <p:cNvSpPr>
            <a:spLocks noGrp="1" noChangeArrowheads="1"/>
          </p:cNvSpPr>
          <p:nvPr>
            <p:ph type="body" idx="1"/>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t>文本检索</a:t>
            </a:r>
          </a:p>
        </p:txBody>
      </p:sp>
      <p:pic>
        <p:nvPicPr>
          <p:cNvPr id="4" name="图片 3">
            <a:extLst>
              <a:ext uri="{FF2B5EF4-FFF2-40B4-BE49-F238E27FC236}">
                <a16:creationId xmlns:a16="http://schemas.microsoft.com/office/drawing/2014/main" id="{7EF2654A-574E-1241-A1BD-5CFC7CA5AC32}"/>
              </a:ext>
            </a:extLst>
          </p:cNvPr>
          <p:cNvPicPr>
            <a:picLocks noChangeAspect="1"/>
          </p:cNvPicPr>
          <p:nvPr/>
        </p:nvPicPr>
        <p:blipFill>
          <a:blip r:embed="rId3"/>
          <a:stretch>
            <a:fillRect/>
          </a:stretch>
        </p:blipFill>
        <p:spPr>
          <a:xfrm>
            <a:off x="971600" y="1417638"/>
            <a:ext cx="7618196" cy="5300356"/>
          </a:xfrm>
          <a:prstGeom prst="rect">
            <a:avLst/>
          </a:prstGeom>
        </p:spPr>
      </p:pic>
    </p:spTree>
    <p:extLst>
      <p:ext uri="{BB962C8B-B14F-4D97-AF65-F5344CB8AC3E}">
        <p14:creationId xmlns:p14="http://schemas.microsoft.com/office/powerpoint/2010/main" val="39434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4.1.7</a:t>
            </a:r>
            <a:r>
              <a:rPr lang="zh-CN" altLang="en-US" dirty="0"/>
              <a:t>基于字分类的分词方法</a:t>
            </a:r>
          </a:p>
        </p:txBody>
      </p:sp>
      <p:sp>
        <p:nvSpPr>
          <p:cNvPr id="3" name="内容占位符 2"/>
          <p:cNvSpPr>
            <a:spLocks noGrp="1"/>
          </p:cNvSpPr>
          <p:nvPr>
            <p:ph idx="1"/>
          </p:nvPr>
        </p:nvSpPr>
        <p:spPr/>
        <p:txBody>
          <a:bodyPr/>
          <a:lstStyle/>
          <a:p>
            <a:r>
              <a:rPr lang="zh-CN" altLang="en-US" sz="2000" b="1" dirty="0"/>
              <a:t>最大熵（</a:t>
            </a:r>
            <a:r>
              <a:rPr lang="en-US" altLang="zh-CN" sz="2000" b="1" dirty="0"/>
              <a:t>ME</a:t>
            </a:r>
            <a:r>
              <a:rPr lang="zh-CN" altLang="en-US" sz="2000" b="1" dirty="0"/>
              <a:t>）</a:t>
            </a:r>
            <a:endParaRPr lang="en-US" altLang="zh-CN" sz="2000" b="1" dirty="0"/>
          </a:p>
          <a:p>
            <a:pPr lvl="1"/>
            <a:r>
              <a:rPr lang="en-US" altLang="zh-CN" sz="1800" b="1" dirty="0" err="1"/>
              <a:t>Xue</a:t>
            </a:r>
            <a:r>
              <a:rPr lang="en-US" altLang="zh-CN" sz="1800" b="1" dirty="0"/>
              <a:t>, </a:t>
            </a:r>
            <a:r>
              <a:rPr lang="en-US" altLang="zh-CN" sz="1800" b="1" dirty="0" err="1"/>
              <a:t>Nianwen</a:t>
            </a:r>
            <a:r>
              <a:rPr lang="en-US" altLang="zh-CN" sz="1800" b="1" dirty="0"/>
              <a:t> et al. 2003. Chinese Word Segmentation as LMR Tagging. Proceedings of the second SIGHAN workshop on Chinese language processing-Volume 17</a:t>
            </a:r>
          </a:p>
          <a:p>
            <a:pPr lvl="1"/>
            <a:r>
              <a:rPr lang="en-US" altLang="zh-CN" sz="1800" b="1" dirty="0"/>
              <a:t>Jin </a:t>
            </a:r>
            <a:r>
              <a:rPr lang="en-US" altLang="zh-CN" sz="1800" b="1" dirty="0" err="1"/>
              <a:t>Kiat</a:t>
            </a:r>
            <a:r>
              <a:rPr lang="en-US" altLang="zh-CN" sz="1800" b="1" dirty="0"/>
              <a:t> Low et al. 2005. A Maximum Entropy Approach to Chinese Word Segmentation. Proceedings of the Fourth SIGHAN Workshop on Chinese Language Processing</a:t>
            </a:r>
          </a:p>
          <a:p>
            <a:r>
              <a:rPr lang="zh-CN" altLang="en-US" sz="2000" b="1" dirty="0"/>
              <a:t>条件随机场（</a:t>
            </a:r>
            <a:r>
              <a:rPr lang="en-US" altLang="zh-CN" sz="2000" b="1" dirty="0"/>
              <a:t>CRF</a:t>
            </a:r>
            <a:r>
              <a:rPr lang="zh-CN" altLang="en-US" sz="2000" b="1" dirty="0"/>
              <a:t>）</a:t>
            </a:r>
            <a:endParaRPr lang="en-US" altLang="zh-CN" sz="2000" b="1" dirty="0"/>
          </a:p>
          <a:p>
            <a:pPr lvl="1"/>
            <a:r>
              <a:rPr lang="en-US" altLang="zh-CN" sz="1800" b="1" dirty="0"/>
              <a:t>Tseng H et al. 2005. A Conditional Random Field  Word </a:t>
            </a:r>
            <a:r>
              <a:rPr lang="en-US" altLang="zh-CN" sz="1800" b="1" dirty="0" err="1"/>
              <a:t>Segmentator</a:t>
            </a:r>
            <a:r>
              <a:rPr lang="en-US" altLang="zh-CN" sz="1800" b="1" dirty="0"/>
              <a:t> for SIGHAN Bakeoff 2005. Proceedings of the Fourth SIGHAN Workshop on Chinese Language Processing</a:t>
            </a:r>
          </a:p>
          <a:p>
            <a:pPr lvl="1"/>
            <a:r>
              <a:rPr lang="en-US" altLang="zh-CN" sz="1800" b="1" dirty="0"/>
              <a:t>H Zhao et al. 2006. An Improved Chinese Word Segmentation System with Conditional Random Field. In Proceedings of the Fifth SIGHAN Workshop on Chinese Language Processing. </a:t>
            </a:r>
          </a:p>
          <a:p>
            <a:r>
              <a:rPr lang="zh-CN" altLang="en-US" sz="2000" b="1" dirty="0"/>
              <a:t>支持向量机（</a:t>
            </a:r>
            <a:r>
              <a:rPr lang="en-US" altLang="zh-CN" sz="2000" b="1" dirty="0"/>
              <a:t>SVM</a:t>
            </a:r>
            <a:r>
              <a:rPr lang="zh-CN" altLang="en-US" sz="2000" b="1" dirty="0"/>
              <a:t>）</a:t>
            </a:r>
            <a:endParaRPr lang="en-US" altLang="zh-CN" sz="2000" b="1" dirty="0"/>
          </a:p>
          <a:p>
            <a:r>
              <a:rPr lang="zh-CN" altLang="en-US" sz="2000" b="1" dirty="0"/>
              <a:t>结构化感知器（</a:t>
            </a:r>
            <a:r>
              <a:rPr lang="en-US" altLang="zh-CN" sz="2000" b="1" dirty="0"/>
              <a:t>Perceptron</a:t>
            </a:r>
            <a:r>
              <a:rPr lang="zh-CN" altLang="en-US" sz="2000" b="1" dirty="0"/>
              <a:t>）</a:t>
            </a:r>
          </a:p>
          <a:p>
            <a:endParaRPr lang="en-US" altLang="zh-CN" sz="2400" b="1" dirty="0"/>
          </a:p>
        </p:txBody>
      </p:sp>
    </p:spTree>
    <p:extLst>
      <p:ext uri="{BB962C8B-B14F-4D97-AF65-F5344CB8AC3E}">
        <p14:creationId xmlns:p14="http://schemas.microsoft.com/office/powerpoint/2010/main" val="4032158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zh-CN" altLang="en-US"/>
              <a:t>性能分析</a:t>
            </a:r>
          </a:p>
        </p:txBody>
      </p:sp>
      <p:sp>
        <p:nvSpPr>
          <p:cNvPr id="76803" name="Rectangle 3"/>
          <p:cNvSpPr>
            <a:spLocks noGrp="1" noChangeArrowheads="1"/>
          </p:cNvSpPr>
          <p:nvPr>
            <p:ph type="body" idx="1"/>
          </p:nvPr>
        </p:nvSpPr>
        <p:spPr/>
        <p:txBody>
          <a:bodyPr/>
          <a:lstStyle/>
          <a:p>
            <a:pPr eaLnBrk="1" hangingPunct="1"/>
            <a:r>
              <a:rPr lang="zh-CN" altLang="en-US" b="1" dirty="0"/>
              <a:t>没有显式地考虑词表知识</a:t>
            </a:r>
          </a:p>
          <a:p>
            <a:pPr eaLnBrk="1" hangingPunct="1"/>
            <a:r>
              <a:rPr lang="zh-CN" altLang="en-US" b="1" dirty="0"/>
              <a:t>大大简化了分词系统的设计</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defRPr/>
            </a:pPr>
            <a:r>
              <a:rPr lang="en-US" altLang="zh-CN" dirty="0"/>
              <a:t>4.1.8 </a:t>
            </a:r>
            <a:r>
              <a:rPr lang="zh-CN" altLang="en-US" dirty="0"/>
              <a:t>基于实例的汉语分词方法</a:t>
            </a:r>
          </a:p>
        </p:txBody>
      </p:sp>
      <p:sp>
        <p:nvSpPr>
          <p:cNvPr id="357379" name="Rectangle 3"/>
          <p:cNvSpPr>
            <a:spLocks noGrp="1" noChangeArrowheads="1"/>
          </p:cNvSpPr>
          <p:nvPr>
            <p:ph type="body" idx="1"/>
          </p:nvPr>
        </p:nvSpPr>
        <p:spPr/>
        <p:txBody>
          <a:bodyPr/>
          <a:lstStyle/>
          <a:p>
            <a:pPr eaLnBrk="1" hangingPunct="1"/>
            <a:r>
              <a:rPr lang="zh-CN" altLang="en-US" b="1" dirty="0"/>
              <a:t>基本思想</a:t>
            </a:r>
          </a:p>
          <a:p>
            <a:pPr lvl="1" eaLnBrk="1" hangingPunct="1"/>
            <a:r>
              <a:rPr lang="zh-CN" altLang="en-US" b="1" dirty="0"/>
              <a:t>在训练语料中已经存在的事先切分好的汉字串为以后输入的待切分句子提供可靠的实例</a:t>
            </a:r>
          </a:p>
          <a:p>
            <a:pPr eaLnBrk="1" hangingPunct="1"/>
            <a:r>
              <a:rPr lang="zh-CN" altLang="en-US" b="1" dirty="0"/>
              <a:t>实现过程</a:t>
            </a:r>
          </a:p>
          <a:p>
            <a:pPr lvl="1" eaLnBrk="1" hangingPunct="1"/>
            <a:r>
              <a:rPr lang="zh-CN" altLang="en-US" b="1" dirty="0"/>
              <a:t>根据输入句子和训练语料，找到所有切分片段的实例和可能的词汇</a:t>
            </a:r>
          </a:p>
          <a:p>
            <a:pPr lvl="1" eaLnBrk="1" hangingPunct="1"/>
            <a:r>
              <a:rPr lang="zh-CN" altLang="en-US" b="1" dirty="0"/>
              <a:t>依据某些优化原则和概率信息寻求最优次序列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73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7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4000" dirty="0">
                <a:effectLst/>
              </a:rPr>
              <a:t>各种分词方法对语言学资源的利用</a:t>
            </a:r>
          </a:p>
        </p:txBody>
      </p:sp>
      <p:graphicFrame>
        <p:nvGraphicFramePr>
          <p:cNvPr id="362683" name="Group 187"/>
          <p:cNvGraphicFramePr>
            <a:graphicFrameLocks noGrp="1"/>
          </p:cNvGraphicFramePr>
          <p:nvPr>
            <p:ph idx="4294967295"/>
            <p:extLst>
              <p:ext uri="{D42A27DB-BD31-4B8C-83A1-F6EECF244321}">
                <p14:modId xmlns:p14="http://schemas.microsoft.com/office/powerpoint/2010/main" val="3289034756"/>
              </p:ext>
            </p:extLst>
          </p:nvPr>
        </p:nvGraphicFramePr>
        <p:xfrm>
          <a:off x="467544" y="2420938"/>
          <a:ext cx="8230369" cy="3870328"/>
        </p:xfrm>
        <a:graphic>
          <a:graphicData uri="http://schemas.openxmlformats.org/drawingml/2006/table">
            <a:tbl>
              <a:tblPr/>
              <a:tblGrid>
                <a:gridCol w="802456">
                  <a:extLst>
                    <a:ext uri="{9D8B030D-6E8A-4147-A177-3AD203B41FA5}">
                      <a16:colId xmlns:a16="http://schemas.microsoft.com/office/drawing/2014/main" val="20000"/>
                    </a:ext>
                  </a:extLst>
                </a:gridCol>
                <a:gridCol w="4681538">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5286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序号</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分词方法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词典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语料库</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7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最大匹配法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lt"/>
                        <a:ea typeface="楷体" pitchFamily="49" charset="-122"/>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7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2</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最少分词法（最短路径法）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lt"/>
                        <a:ea typeface="楷体" pitchFamily="49" charset="-122"/>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7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最大概率法（最短加权路径法）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4</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cs typeface="Times New Roman" pitchFamily="18" charset="0"/>
                        </a:rPr>
                        <a:t>与词性标注相结合的分词方法</a:t>
                      </a:r>
                      <a:r>
                        <a:rPr kumimoji="0" lang="zh-CN" altLang="en-US" sz="2400" b="1" i="0" u="none" strike="noStrike" cap="none" normalizeH="0" baseline="0" dirty="0">
                          <a:ln>
                            <a:noFill/>
                          </a:ln>
                          <a:solidFill>
                            <a:schemeClr val="tx1"/>
                          </a:solidFill>
                          <a:effectLst/>
                          <a:latin typeface="+mn-lt"/>
                          <a:ea typeface="楷体" pitchFamily="49"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7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5</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基于互现信息的分词方法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lt"/>
                        <a:ea typeface="楷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7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chemeClr val="tx1"/>
                          </a:solidFill>
                          <a:effectLst/>
                          <a:latin typeface="+mn-lt"/>
                          <a:ea typeface="楷体" pitchFamily="49" charset="-122"/>
                        </a:rPr>
                        <a:t>6</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cs typeface="Times New Roman" pitchFamily="18" charset="0"/>
                        </a:rPr>
                        <a:t>基于</a:t>
                      </a:r>
                      <a:r>
                        <a:rPr kumimoji="0" lang="en-US" altLang="zh-CN" sz="2400" b="1" i="0" u="none" strike="noStrike" cap="none" normalizeH="0" baseline="0" dirty="0">
                          <a:ln>
                            <a:noFill/>
                          </a:ln>
                          <a:solidFill>
                            <a:schemeClr val="tx1"/>
                          </a:solidFill>
                          <a:effectLst/>
                          <a:latin typeface="+mn-lt"/>
                          <a:ea typeface="楷体" pitchFamily="49" charset="-122"/>
                          <a:cs typeface="Times New Roman" pitchFamily="18" charset="0"/>
                        </a:rPr>
                        <a:t>HMM</a:t>
                      </a:r>
                      <a:r>
                        <a:rPr kumimoji="0" lang="zh-CN" altLang="en-US" sz="2400" b="1" i="0" u="none" strike="noStrike" cap="none" normalizeH="0" baseline="0" dirty="0">
                          <a:ln>
                            <a:noFill/>
                          </a:ln>
                          <a:solidFill>
                            <a:schemeClr val="tx1"/>
                          </a:solidFill>
                          <a:effectLst/>
                          <a:latin typeface="+mn-lt"/>
                          <a:ea typeface="楷体" pitchFamily="49" charset="-122"/>
                          <a:cs typeface="Times New Roman" pitchFamily="18" charset="0"/>
                        </a:rPr>
                        <a:t>和字分类的分词方法</a:t>
                      </a:r>
                      <a:r>
                        <a:rPr kumimoji="0" lang="zh-CN" altLang="en-US" sz="2400" b="1" i="0" u="none" strike="noStrike" cap="none" normalizeH="0" baseline="0" dirty="0">
                          <a:ln>
                            <a:noFill/>
                          </a:ln>
                          <a:solidFill>
                            <a:schemeClr val="tx1"/>
                          </a:solidFill>
                          <a:effectLst/>
                          <a:latin typeface="+mn-lt"/>
                          <a:ea typeface="楷体" pitchFamily="49"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zh-CN" sz="2400" b="1" i="0" u="none" strike="noStrike" cap="none" normalizeH="0" baseline="0" dirty="0">
                        <a:ln>
                          <a:noFill/>
                        </a:ln>
                        <a:solidFill>
                          <a:schemeClr val="tx1"/>
                        </a:solidFill>
                        <a:effectLst/>
                        <a:latin typeface="+mn-lt"/>
                        <a:ea typeface="楷体"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chemeClr val="tx1"/>
                          </a:solidFill>
                          <a:effectLst/>
                          <a:latin typeface="+mn-lt"/>
                          <a:ea typeface="楷体" pitchFamily="49" charset="-122"/>
                        </a:rPr>
                        <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zh-CN" altLang="en-US"/>
              <a:t>本章内容</a:t>
            </a:r>
          </a:p>
        </p:txBody>
      </p:sp>
      <p:sp>
        <p:nvSpPr>
          <p:cNvPr id="16387" name="Rectangle 3"/>
          <p:cNvSpPr>
            <a:spLocks noGrp="1" noChangeArrowheads="1"/>
          </p:cNvSpPr>
          <p:nvPr>
            <p:ph type="body" idx="1"/>
          </p:nvPr>
        </p:nvSpPr>
        <p:spPr/>
        <p:txBody>
          <a:bodyPr/>
          <a:lstStyle/>
          <a:p>
            <a:pPr eaLnBrk="1" hangingPunct="1"/>
            <a:r>
              <a:rPr lang="en-US" altLang="zh-CN" sz="2800" b="1" dirty="0">
                <a:solidFill>
                  <a:schemeClr val="bg1">
                    <a:lumMod val="50000"/>
                  </a:schemeClr>
                </a:solidFill>
              </a:rPr>
              <a:t>4.1</a:t>
            </a:r>
            <a:r>
              <a:rPr lang="zh-CN" altLang="en-US" sz="2800" b="1" dirty="0">
                <a:solidFill>
                  <a:schemeClr val="bg1">
                    <a:lumMod val="50000"/>
                  </a:schemeClr>
                </a:solidFill>
              </a:rPr>
              <a:t> 基本分词方法</a:t>
            </a:r>
            <a:endParaRPr lang="en-US" altLang="zh-CN" sz="2800" b="1" dirty="0">
              <a:solidFill>
                <a:schemeClr val="bg1">
                  <a:lumMod val="50000"/>
                </a:schemeClr>
              </a:solidFill>
            </a:endParaRPr>
          </a:p>
          <a:p>
            <a:pPr eaLnBrk="1" hangingPunct="1"/>
            <a:r>
              <a:rPr lang="en-US" altLang="zh-CN" sz="2800" b="1" dirty="0"/>
              <a:t>4.2</a:t>
            </a:r>
            <a:r>
              <a:rPr lang="zh-CN" altLang="en-US" sz="2800" b="1" dirty="0"/>
              <a:t> 汉语自动分词中的基本问题</a:t>
            </a:r>
          </a:p>
          <a:p>
            <a:pPr eaLnBrk="1" hangingPunct="1"/>
            <a:r>
              <a:rPr lang="en-US" altLang="zh-CN" sz="2800" b="1" dirty="0">
                <a:solidFill>
                  <a:schemeClr val="bg1">
                    <a:lumMod val="50000"/>
                  </a:schemeClr>
                </a:solidFill>
              </a:rPr>
              <a:t>4.3</a:t>
            </a:r>
            <a:r>
              <a:rPr lang="zh-CN" altLang="en-US" sz="2800" b="1" dirty="0">
                <a:solidFill>
                  <a:schemeClr val="bg1">
                    <a:lumMod val="50000"/>
                  </a:schemeClr>
                </a:solidFill>
              </a:rPr>
              <a:t> 汉语自动分词系统的评价</a:t>
            </a:r>
            <a:endParaRPr lang="en-US" altLang="zh-CN" sz="2800" b="1" dirty="0">
              <a:solidFill>
                <a:schemeClr val="bg1">
                  <a:lumMod val="50000"/>
                </a:schemeClr>
              </a:solidFill>
            </a:endParaRPr>
          </a:p>
          <a:p>
            <a:pPr eaLnBrk="1" hangingPunct="1"/>
            <a:r>
              <a:rPr lang="en-US" altLang="zh-CN" sz="2800" b="1" dirty="0">
                <a:solidFill>
                  <a:schemeClr val="bg1">
                    <a:lumMod val="50000"/>
                  </a:schemeClr>
                </a:solidFill>
              </a:rPr>
              <a:t>4.4</a:t>
            </a:r>
            <a:r>
              <a:rPr lang="zh-CN" altLang="en-US" sz="2800" b="1" dirty="0">
                <a:solidFill>
                  <a:schemeClr val="bg1">
                    <a:lumMod val="50000"/>
                  </a:schemeClr>
                </a:solidFill>
              </a:rPr>
              <a:t> </a:t>
            </a:r>
            <a:r>
              <a:rPr lang="zh-CN" altLang="en-US" sz="2800" b="1" dirty="0">
                <a:solidFill>
                  <a:srgbClr val="969696"/>
                </a:solidFill>
              </a:rPr>
              <a:t>词性标注方法</a:t>
            </a:r>
            <a:endParaRPr lang="zh-CN" altLang="en-US" sz="2800" b="1" dirty="0">
              <a:solidFill>
                <a:schemeClr val="bg1">
                  <a:lumMod val="50000"/>
                </a:schemeClr>
              </a:solidFill>
            </a:endParaRPr>
          </a:p>
        </p:txBody>
      </p:sp>
    </p:spTree>
    <p:extLst>
      <p:ext uri="{BB962C8B-B14F-4D97-AF65-F5344CB8AC3E}">
        <p14:creationId xmlns:p14="http://schemas.microsoft.com/office/powerpoint/2010/main" val="1565556854"/>
      </p:ext>
    </p:extLst>
  </p:cSld>
  <p:clrMapOvr>
    <a:masterClrMapping/>
  </p:clrMapOvr>
  <p:transition advTm="19422"/>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zh-CN" altLang="en-US"/>
              <a:t>分词规范与词表</a:t>
            </a:r>
          </a:p>
        </p:txBody>
      </p:sp>
      <p:sp>
        <p:nvSpPr>
          <p:cNvPr id="6147" name="Rectangle 3"/>
          <p:cNvSpPr>
            <a:spLocks noGrp="1" noChangeArrowheads="1"/>
          </p:cNvSpPr>
          <p:nvPr>
            <p:ph type="body" idx="1"/>
          </p:nvPr>
        </p:nvSpPr>
        <p:spPr/>
        <p:txBody>
          <a:bodyPr/>
          <a:lstStyle/>
          <a:p>
            <a:pPr eaLnBrk="1" hangingPunct="1">
              <a:lnSpc>
                <a:spcPct val="80000"/>
              </a:lnSpc>
            </a:pPr>
            <a:r>
              <a:rPr lang="en-US" altLang="zh-CN" sz="2400" b="1"/>
              <a:t>“</a:t>
            </a:r>
            <a:r>
              <a:rPr lang="zh-CN" altLang="en-US" sz="2400" b="1"/>
              <a:t>词”这个概念一直是汉语语言学界</a:t>
            </a:r>
            <a:r>
              <a:rPr lang="zh-CN" altLang="en-US" sz="2400" b="1">
                <a:solidFill>
                  <a:srgbClr val="FF0000"/>
                </a:solidFill>
              </a:rPr>
              <a:t>纠缠不清</a:t>
            </a:r>
            <a:r>
              <a:rPr lang="zh-CN" altLang="en-US" sz="2400" b="1"/>
              <a:t>而又</a:t>
            </a:r>
            <a:r>
              <a:rPr lang="zh-CN" altLang="en-US" sz="2400" b="1">
                <a:solidFill>
                  <a:srgbClr val="FF0000"/>
                </a:solidFill>
              </a:rPr>
              <a:t>挥之不去</a:t>
            </a:r>
            <a:r>
              <a:rPr lang="zh-CN" altLang="en-US" sz="2400" b="1"/>
              <a:t>的问题</a:t>
            </a:r>
          </a:p>
          <a:p>
            <a:pPr lvl="1" eaLnBrk="1" hangingPunct="1">
              <a:lnSpc>
                <a:spcPct val="80000"/>
              </a:lnSpc>
            </a:pPr>
            <a:r>
              <a:rPr lang="zh-CN" altLang="en-US" sz="2000" b="1"/>
              <a:t>“词是什么”（词的抽象定义）</a:t>
            </a:r>
          </a:p>
          <a:p>
            <a:pPr lvl="1" eaLnBrk="1" hangingPunct="1">
              <a:lnSpc>
                <a:spcPct val="80000"/>
              </a:lnSpc>
            </a:pPr>
            <a:r>
              <a:rPr lang="zh-CN" altLang="en-US" sz="2000" b="1"/>
              <a:t>“什么是词”（词的具体界定）</a:t>
            </a:r>
          </a:p>
          <a:p>
            <a:pPr eaLnBrk="1" hangingPunct="1">
              <a:lnSpc>
                <a:spcPct val="80000"/>
              </a:lnSpc>
            </a:pPr>
            <a:r>
              <a:rPr lang="zh-CN" altLang="en-US" sz="2400" b="1"/>
              <a:t>主要困难出自两个方面</a:t>
            </a:r>
          </a:p>
          <a:p>
            <a:pPr lvl="1" eaLnBrk="1" hangingPunct="1">
              <a:lnSpc>
                <a:spcPct val="80000"/>
              </a:lnSpc>
            </a:pPr>
            <a:r>
              <a:rPr lang="zh-CN" altLang="en-US" sz="2000" b="1"/>
              <a:t>单字词</a:t>
            </a:r>
            <a:r>
              <a:rPr lang="en-US" altLang="zh-CN" sz="2000" b="1"/>
              <a:t>vs.</a:t>
            </a:r>
            <a:r>
              <a:rPr lang="zh-CN" altLang="en-US" sz="2000" b="1"/>
              <a:t>词素</a:t>
            </a:r>
          </a:p>
          <a:p>
            <a:pPr lvl="1" eaLnBrk="1" hangingPunct="1">
              <a:lnSpc>
                <a:spcPct val="80000"/>
              </a:lnSpc>
            </a:pPr>
            <a:r>
              <a:rPr lang="zh-CN" altLang="en-US" sz="2000" b="1"/>
              <a:t>词</a:t>
            </a:r>
            <a:r>
              <a:rPr lang="en-US" altLang="zh-CN" sz="2000" b="1"/>
              <a:t>vs.</a:t>
            </a:r>
            <a:r>
              <a:rPr lang="zh-CN" altLang="en-US" sz="2000" b="1"/>
              <a:t>短语</a:t>
            </a:r>
          </a:p>
          <a:p>
            <a:pPr eaLnBrk="1" hangingPunct="1">
              <a:lnSpc>
                <a:spcPct val="80000"/>
              </a:lnSpc>
            </a:pPr>
            <a:r>
              <a:rPr lang="zh-CN" altLang="en-US" sz="2400" b="1"/>
              <a:t>关于汉语“词”的认识，普通人和语言学家的标准也有较大的差异</a:t>
            </a:r>
          </a:p>
          <a:p>
            <a:pPr eaLnBrk="1" hangingPunct="1">
              <a:lnSpc>
                <a:spcPct val="80000"/>
              </a:lnSpc>
            </a:pPr>
            <a:r>
              <a:rPr lang="en-US" altLang="zh-CN" sz="2400" b="1"/>
              <a:t>《</a:t>
            </a:r>
            <a:r>
              <a:rPr lang="zh-CN" altLang="zh-CN" sz="2400" b="1"/>
              <a:t>信息处理用现代汉语分词规范（国家标准）</a:t>
            </a:r>
            <a:r>
              <a:rPr lang="en-US" altLang="zh-CN" sz="2400" b="1"/>
              <a:t>》</a:t>
            </a:r>
          </a:p>
          <a:p>
            <a:pPr lvl="1" eaLnBrk="1" hangingPunct="1">
              <a:lnSpc>
                <a:spcPct val="80000"/>
              </a:lnSpc>
            </a:pPr>
            <a:r>
              <a:rPr lang="en-US" altLang="zh-CN" sz="1800" b="1"/>
              <a:t>1987</a:t>
            </a:r>
            <a:r>
              <a:rPr lang="zh-CN" altLang="en-US" sz="1800" b="1"/>
              <a:t>年制定，</a:t>
            </a:r>
            <a:r>
              <a:rPr lang="en-US" altLang="zh-CN" sz="1800" b="1"/>
              <a:t>1988</a:t>
            </a:r>
            <a:r>
              <a:rPr lang="zh-CN" altLang="en-US" sz="1800" b="1"/>
              <a:t>年通过专家审定</a:t>
            </a:r>
          </a:p>
          <a:p>
            <a:pPr lvl="1" eaLnBrk="1" hangingPunct="1">
              <a:lnSpc>
                <a:spcPct val="80000"/>
              </a:lnSpc>
            </a:pPr>
            <a:r>
              <a:rPr lang="zh-CN" altLang="en-US" sz="1800" b="1"/>
              <a:t>从信息处理的实际需要出发，根据现代汉语的特点和规律</a:t>
            </a:r>
          </a:p>
          <a:p>
            <a:pPr lvl="2" eaLnBrk="1" hangingPunct="1">
              <a:lnSpc>
                <a:spcPct val="80000"/>
              </a:lnSpc>
            </a:pPr>
            <a:r>
              <a:rPr lang="zh-CN" altLang="en-US" sz="1800" b="1"/>
              <a:t>确定了现代汉语的分词</a:t>
            </a:r>
            <a:r>
              <a:rPr lang="zh-CN" altLang="en-US" sz="1800" b="1">
                <a:solidFill>
                  <a:srgbClr val="FF0000"/>
                </a:solidFill>
              </a:rPr>
              <a:t>原则</a:t>
            </a:r>
          </a:p>
          <a:p>
            <a:pPr lvl="2" eaLnBrk="1" hangingPunct="1">
              <a:lnSpc>
                <a:spcPct val="80000"/>
              </a:lnSpc>
            </a:pPr>
            <a:r>
              <a:rPr lang="zh-CN" altLang="en-US" sz="1800" b="1"/>
              <a:t>制订了一系列具体</a:t>
            </a:r>
            <a:r>
              <a:rPr lang="zh-CN" altLang="en-US" sz="1800" b="1">
                <a:solidFill>
                  <a:srgbClr val="FF0000"/>
                </a:solidFill>
              </a:rPr>
              <a:t>规则</a:t>
            </a:r>
          </a:p>
          <a:p>
            <a:pPr lvl="1" eaLnBrk="1" hangingPunct="1">
              <a:lnSpc>
                <a:spcPct val="80000"/>
              </a:lnSpc>
            </a:pPr>
            <a:endParaRPr lang="en-US" altLang="zh-CN" sz="1800" b="1"/>
          </a:p>
        </p:txBody>
      </p:sp>
    </p:spTree>
    <p:custDataLst>
      <p:tags r:id="rId1"/>
    </p:custDataLst>
    <p:extLst>
      <p:ext uri="{BB962C8B-B14F-4D97-AF65-F5344CB8AC3E}">
        <p14:creationId xmlns:p14="http://schemas.microsoft.com/office/powerpoint/2010/main" val="2837312767"/>
      </p:ext>
    </p:extLst>
  </p:cSld>
  <p:clrMapOvr>
    <a:masterClrMapping/>
  </p:clrMapOvr>
  <p:transition advTm="1034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zh-CN" altLang="en-US"/>
              <a:t>分词原则</a:t>
            </a:r>
          </a:p>
        </p:txBody>
      </p:sp>
      <p:sp>
        <p:nvSpPr>
          <p:cNvPr id="219139" name="Rectangle 3"/>
          <p:cNvSpPr>
            <a:spLocks noGrp="1" noChangeArrowheads="1"/>
          </p:cNvSpPr>
          <p:nvPr>
            <p:ph type="body" idx="1"/>
          </p:nvPr>
        </p:nvSpPr>
        <p:spPr>
          <a:xfrm>
            <a:off x="457200" y="1600200"/>
            <a:ext cx="8362950" cy="4456113"/>
          </a:xfrm>
        </p:spPr>
        <p:txBody>
          <a:bodyPr/>
          <a:lstStyle/>
          <a:p>
            <a:pPr eaLnBrk="1" hangingPunct="1">
              <a:lnSpc>
                <a:spcPct val="80000"/>
              </a:lnSpc>
            </a:pPr>
            <a:r>
              <a:rPr lang="zh-CN" altLang="en-US" sz="1800" b="1" dirty="0"/>
              <a:t>空格或标点符号是计算机中分词单位的分隔标记</a:t>
            </a:r>
          </a:p>
          <a:p>
            <a:pPr eaLnBrk="1" hangingPunct="1">
              <a:lnSpc>
                <a:spcPct val="80000"/>
              </a:lnSpc>
            </a:pPr>
            <a:r>
              <a:rPr lang="zh-CN" altLang="en-US" sz="1800" b="1" dirty="0"/>
              <a:t>二字或三字</a:t>
            </a:r>
            <a:r>
              <a:rPr lang="zh-CN" altLang="en-US" sz="1800" b="1" dirty="0">
                <a:solidFill>
                  <a:srgbClr val="FF00FF"/>
                </a:solidFill>
              </a:rPr>
              <a:t>词</a:t>
            </a:r>
            <a:r>
              <a:rPr lang="zh-CN" altLang="en-US" sz="1800" b="1" dirty="0"/>
              <a:t>，以及</a:t>
            </a:r>
            <a:r>
              <a:rPr lang="zh-CN" altLang="en-US" sz="1800" b="1" dirty="0">
                <a:solidFill>
                  <a:srgbClr val="FF0000"/>
                </a:solidFill>
              </a:rPr>
              <a:t>结合紧密、使用稳定</a:t>
            </a:r>
            <a:r>
              <a:rPr lang="zh-CN" altLang="en-US" sz="1800" b="1" dirty="0"/>
              <a:t>的二字或三字</a:t>
            </a:r>
            <a:r>
              <a:rPr lang="zh-CN" altLang="en-US" sz="1800" b="1" dirty="0">
                <a:solidFill>
                  <a:srgbClr val="FF00FF"/>
                </a:solidFill>
              </a:rPr>
              <a:t>词组</a:t>
            </a:r>
            <a:r>
              <a:rPr lang="zh-CN" altLang="en-US" sz="1800" b="1" dirty="0"/>
              <a:t>，一律为分词单位</a:t>
            </a:r>
          </a:p>
          <a:p>
            <a:pPr lvl="1" eaLnBrk="1" hangingPunct="1">
              <a:lnSpc>
                <a:spcPct val="80000"/>
              </a:lnSpc>
            </a:pPr>
            <a:r>
              <a:rPr lang="zh-CN" altLang="en-US" sz="1800" b="1" u="sng" dirty="0"/>
              <a:t>发展</a:t>
            </a:r>
            <a:r>
              <a:rPr lang="zh-CN" altLang="en-US" sz="1800" b="1" dirty="0"/>
              <a:t>   </a:t>
            </a:r>
            <a:r>
              <a:rPr lang="zh-CN" altLang="en-US" sz="1800" b="1" u="sng" dirty="0"/>
              <a:t>可爱</a:t>
            </a:r>
            <a:r>
              <a:rPr lang="zh-CN" altLang="en-US" sz="1800" b="1" dirty="0"/>
              <a:t>  </a:t>
            </a:r>
            <a:r>
              <a:rPr lang="zh-CN" altLang="en-US" sz="1800" b="1" u="sng" dirty="0"/>
              <a:t>红旗</a:t>
            </a:r>
          </a:p>
          <a:p>
            <a:pPr lvl="1" eaLnBrk="1" hangingPunct="1">
              <a:lnSpc>
                <a:spcPct val="80000"/>
              </a:lnSpc>
            </a:pPr>
            <a:r>
              <a:rPr lang="zh-CN" altLang="en-US" sz="1800" b="1" u="sng" dirty="0"/>
              <a:t>对不起</a:t>
            </a:r>
            <a:r>
              <a:rPr lang="zh-CN" altLang="en-US" sz="1800" b="1" dirty="0"/>
              <a:t>  </a:t>
            </a:r>
            <a:r>
              <a:rPr lang="zh-CN" altLang="en-US" sz="1800" b="1" u="sng" dirty="0"/>
              <a:t>自行车</a:t>
            </a:r>
            <a:r>
              <a:rPr lang="zh-CN" altLang="en-US" sz="1800" b="1" dirty="0"/>
              <a:t>   </a:t>
            </a:r>
            <a:r>
              <a:rPr lang="zh-CN" altLang="en-US" sz="1800" b="1" u="sng" dirty="0"/>
              <a:t>青霉素</a:t>
            </a:r>
            <a:r>
              <a:rPr lang="zh-CN" altLang="en-US" sz="1800" b="1" dirty="0"/>
              <a:t>    </a:t>
            </a:r>
          </a:p>
          <a:p>
            <a:pPr eaLnBrk="1" hangingPunct="1">
              <a:lnSpc>
                <a:spcPct val="80000"/>
              </a:lnSpc>
            </a:pPr>
            <a:r>
              <a:rPr lang="zh-CN" altLang="en-US" sz="1800" b="1" dirty="0"/>
              <a:t>四字成语一律为分词单位</a:t>
            </a:r>
          </a:p>
          <a:p>
            <a:pPr lvl="1" eaLnBrk="1" hangingPunct="1">
              <a:lnSpc>
                <a:spcPct val="80000"/>
              </a:lnSpc>
            </a:pPr>
            <a:r>
              <a:rPr lang="zh-CN" altLang="en-US" sz="1800" b="1" u="sng" dirty="0"/>
              <a:t>胸有成竹</a:t>
            </a:r>
            <a:r>
              <a:rPr lang="zh-CN" altLang="en-US" sz="1800" b="1" dirty="0"/>
              <a:t> </a:t>
            </a:r>
            <a:r>
              <a:rPr lang="zh-CN" altLang="en-US" sz="1800" b="1" u="sng" dirty="0"/>
              <a:t>欣欣向荣</a:t>
            </a:r>
          </a:p>
          <a:p>
            <a:pPr eaLnBrk="1" hangingPunct="1">
              <a:lnSpc>
                <a:spcPct val="80000"/>
              </a:lnSpc>
              <a:buFontTx/>
              <a:buNone/>
            </a:pPr>
            <a:r>
              <a:rPr lang="zh-CN" altLang="en-US" sz="1800" b="1" dirty="0"/>
              <a:t>	四字</a:t>
            </a:r>
            <a:r>
              <a:rPr lang="zh-CN" altLang="en-US" sz="1800" b="1" dirty="0">
                <a:solidFill>
                  <a:srgbClr val="FF00FF"/>
                </a:solidFill>
              </a:rPr>
              <a:t>词</a:t>
            </a:r>
            <a:r>
              <a:rPr lang="zh-CN" altLang="en-US" sz="1800" b="1" dirty="0"/>
              <a:t>或</a:t>
            </a:r>
            <a:r>
              <a:rPr lang="zh-CN" altLang="en-US" sz="1800" b="1" dirty="0">
                <a:solidFill>
                  <a:srgbClr val="FF0000"/>
                </a:solidFill>
              </a:rPr>
              <a:t>结合紧密、使用稳定</a:t>
            </a:r>
            <a:r>
              <a:rPr lang="zh-CN" altLang="en-US" sz="1800" b="1" dirty="0"/>
              <a:t>的四字</a:t>
            </a:r>
            <a:r>
              <a:rPr lang="zh-CN" altLang="en-US" sz="1800" b="1" dirty="0">
                <a:solidFill>
                  <a:srgbClr val="FF00FF"/>
                </a:solidFill>
              </a:rPr>
              <a:t>词组</a:t>
            </a:r>
            <a:r>
              <a:rPr lang="zh-CN" altLang="en-US" sz="1800" b="1" dirty="0"/>
              <a:t>，一律为分词单位</a:t>
            </a:r>
          </a:p>
          <a:p>
            <a:pPr lvl="1" eaLnBrk="1" hangingPunct="1">
              <a:lnSpc>
                <a:spcPct val="80000"/>
              </a:lnSpc>
            </a:pPr>
            <a:r>
              <a:rPr lang="zh-CN" altLang="en-US" sz="1800" b="1" u="sng" dirty="0"/>
              <a:t>社会主义</a:t>
            </a:r>
            <a:r>
              <a:rPr lang="zh-CN" altLang="en-US" sz="1800" b="1" dirty="0"/>
              <a:t>  </a:t>
            </a:r>
            <a:r>
              <a:rPr lang="zh-CN" altLang="en-US" sz="1800" b="1" u="sng" dirty="0"/>
              <a:t>春夏秋冬</a:t>
            </a:r>
            <a:r>
              <a:rPr lang="zh-CN" altLang="en-US" sz="1800" b="1" dirty="0"/>
              <a:t>  </a:t>
            </a:r>
            <a:r>
              <a:rPr lang="zh-CN" altLang="en-US" sz="1800" b="1" u="sng" dirty="0"/>
              <a:t>由此可见</a:t>
            </a:r>
          </a:p>
          <a:p>
            <a:pPr eaLnBrk="1" hangingPunct="1">
              <a:lnSpc>
                <a:spcPct val="80000"/>
              </a:lnSpc>
            </a:pPr>
            <a:r>
              <a:rPr lang="zh-CN" altLang="en-US" sz="1800" b="1" dirty="0"/>
              <a:t>五字和五字以上的谚语、格言等，分开后如不违背原有组合的意义，应予切分</a:t>
            </a:r>
          </a:p>
          <a:p>
            <a:pPr lvl="1" eaLnBrk="1" hangingPunct="1">
              <a:lnSpc>
                <a:spcPct val="80000"/>
              </a:lnSpc>
            </a:pPr>
            <a:r>
              <a:rPr lang="zh-CN" altLang="en-US" sz="1800" b="1" dirty="0"/>
              <a:t>时间 </a:t>
            </a:r>
            <a:r>
              <a:rPr lang="en-US" altLang="zh-CN" sz="1800" b="1" dirty="0">
                <a:solidFill>
                  <a:srgbClr val="FF0000"/>
                </a:solidFill>
              </a:rPr>
              <a:t>/</a:t>
            </a:r>
            <a:r>
              <a:rPr lang="en-US" altLang="zh-CN" sz="1800" b="1" dirty="0"/>
              <a:t> </a:t>
            </a:r>
            <a:r>
              <a:rPr lang="zh-CN" altLang="en-US" sz="1800" b="1" dirty="0"/>
              <a:t>就 </a:t>
            </a:r>
            <a:r>
              <a:rPr lang="en-US" altLang="zh-CN" sz="1800" b="1" dirty="0">
                <a:solidFill>
                  <a:srgbClr val="FF0000"/>
                </a:solidFill>
              </a:rPr>
              <a:t>/ </a:t>
            </a:r>
            <a:r>
              <a:rPr lang="zh-CN" altLang="en-US" sz="1800" b="1" dirty="0"/>
              <a:t>是 </a:t>
            </a:r>
            <a:r>
              <a:rPr lang="en-US" altLang="zh-CN" sz="1800" b="1" dirty="0">
                <a:solidFill>
                  <a:srgbClr val="FF0000"/>
                </a:solidFill>
              </a:rPr>
              <a:t>/ </a:t>
            </a:r>
            <a:r>
              <a:rPr lang="zh-CN" altLang="en-US" sz="1800" b="1" dirty="0"/>
              <a:t>生命 </a:t>
            </a:r>
          </a:p>
          <a:p>
            <a:pPr lvl="1" eaLnBrk="1" hangingPunct="1">
              <a:lnSpc>
                <a:spcPct val="80000"/>
              </a:lnSpc>
            </a:pPr>
            <a:r>
              <a:rPr lang="zh-CN" altLang="en-US" sz="1800" b="1" dirty="0"/>
              <a:t>失败 </a:t>
            </a:r>
            <a:r>
              <a:rPr lang="en-US" altLang="zh-CN" sz="1800" b="1" dirty="0">
                <a:solidFill>
                  <a:srgbClr val="FF0000"/>
                </a:solidFill>
              </a:rPr>
              <a:t>/ </a:t>
            </a:r>
            <a:r>
              <a:rPr lang="zh-CN" altLang="en-US" sz="1800" b="1" dirty="0"/>
              <a:t>是 </a:t>
            </a:r>
            <a:r>
              <a:rPr lang="en-US" altLang="zh-CN" sz="1800" b="1" dirty="0">
                <a:solidFill>
                  <a:srgbClr val="FF0000"/>
                </a:solidFill>
              </a:rPr>
              <a:t>/</a:t>
            </a:r>
            <a:r>
              <a:rPr lang="en-US" altLang="zh-CN" sz="1800" b="1" dirty="0"/>
              <a:t> </a:t>
            </a:r>
            <a:r>
              <a:rPr lang="zh-CN" altLang="en-US" sz="1800" b="1" dirty="0"/>
              <a:t>成功 </a:t>
            </a:r>
            <a:r>
              <a:rPr lang="en-US" altLang="zh-CN" sz="1800" b="1" dirty="0">
                <a:solidFill>
                  <a:srgbClr val="FF0000"/>
                </a:solidFill>
              </a:rPr>
              <a:t>/</a:t>
            </a:r>
            <a:r>
              <a:rPr lang="en-US" altLang="zh-CN" sz="1800" b="1" dirty="0"/>
              <a:t> </a:t>
            </a:r>
            <a:r>
              <a:rPr lang="zh-CN" altLang="en-US" sz="1800" b="1" dirty="0"/>
              <a:t>之 </a:t>
            </a:r>
            <a:r>
              <a:rPr lang="en-US" altLang="zh-CN" sz="1800" b="1" dirty="0">
                <a:solidFill>
                  <a:srgbClr val="FF0000"/>
                </a:solidFill>
              </a:rPr>
              <a:t>/</a:t>
            </a:r>
            <a:r>
              <a:rPr lang="en-US" altLang="zh-CN" sz="1800" b="1" dirty="0"/>
              <a:t> </a:t>
            </a:r>
            <a:r>
              <a:rPr lang="zh-CN" altLang="en-US" sz="1800" b="1" dirty="0"/>
              <a:t>母</a:t>
            </a:r>
          </a:p>
          <a:p>
            <a:pPr lvl="1" eaLnBrk="1" hangingPunct="1">
              <a:lnSpc>
                <a:spcPct val="80000"/>
              </a:lnSpc>
            </a:pPr>
            <a:r>
              <a:rPr lang="zh-CN" altLang="en-US" sz="1800" b="1" dirty="0"/>
              <a:t>人 </a:t>
            </a:r>
            <a:r>
              <a:rPr lang="en-US" altLang="zh-CN" sz="1800" b="1" dirty="0">
                <a:solidFill>
                  <a:srgbClr val="FF0000"/>
                </a:solidFill>
              </a:rPr>
              <a:t>/</a:t>
            </a:r>
            <a:r>
              <a:rPr lang="en-US" altLang="zh-CN" sz="1800" b="1" dirty="0"/>
              <a:t> </a:t>
            </a:r>
            <a:r>
              <a:rPr lang="zh-CN" altLang="en-US" sz="1800" b="1" dirty="0"/>
              <a:t>心 </a:t>
            </a:r>
            <a:r>
              <a:rPr lang="en-US" altLang="zh-CN" sz="1800" b="1" dirty="0">
                <a:solidFill>
                  <a:srgbClr val="FF0000"/>
                </a:solidFill>
              </a:rPr>
              <a:t>/ </a:t>
            </a:r>
            <a:r>
              <a:rPr lang="zh-CN" altLang="en-US" sz="1800" b="1" dirty="0"/>
              <a:t>齐 </a:t>
            </a:r>
            <a:r>
              <a:rPr lang="en-US" altLang="zh-CN" sz="1800" b="1" dirty="0">
                <a:solidFill>
                  <a:srgbClr val="FF0000"/>
                </a:solidFill>
              </a:rPr>
              <a:t>/</a:t>
            </a:r>
            <a:r>
              <a:rPr lang="en-US" altLang="zh-CN" sz="1800" b="1" dirty="0"/>
              <a:t> </a:t>
            </a:r>
            <a:r>
              <a:rPr lang="zh-CN" altLang="en-US" sz="1800" b="1" dirty="0"/>
              <a:t>， </a:t>
            </a:r>
            <a:r>
              <a:rPr lang="en-US" altLang="zh-CN" sz="1800" b="1" dirty="0">
                <a:solidFill>
                  <a:srgbClr val="FF0000"/>
                </a:solidFill>
              </a:rPr>
              <a:t>/</a:t>
            </a:r>
            <a:r>
              <a:rPr lang="en-US" altLang="zh-CN" sz="1800" b="1" dirty="0"/>
              <a:t> </a:t>
            </a:r>
            <a:r>
              <a:rPr lang="zh-CN" altLang="en-US" sz="1800" b="1" dirty="0"/>
              <a:t>泰山 </a:t>
            </a:r>
            <a:r>
              <a:rPr lang="en-US" altLang="zh-CN" sz="1800" b="1" dirty="0">
                <a:solidFill>
                  <a:srgbClr val="FF0000"/>
                </a:solidFill>
              </a:rPr>
              <a:t>/ </a:t>
            </a:r>
            <a:r>
              <a:rPr lang="zh-CN" altLang="en-US" sz="1800" b="1" dirty="0"/>
              <a:t>移</a:t>
            </a:r>
            <a:endParaRPr lang="zh-CN" altLang="en-US" sz="1800" dirty="0"/>
          </a:p>
        </p:txBody>
      </p:sp>
      <p:sp>
        <p:nvSpPr>
          <p:cNvPr id="219140" name="Rectangle 4"/>
          <p:cNvSpPr>
            <a:spLocks noChangeArrowheads="1"/>
          </p:cNvSpPr>
          <p:nvPr/>
        </p:nvSpPr>
        <p:spPr bwMode="auto">
          <a:xfrm>
            <a:off x="1258888" y="5661025"/>
            <a:ext cx="6625480" cy="576263"/>
          </a:xfrm>
          <a:prstGeom prst="rect">
            <a:avLst/>
          </a:prstGeom>
          <a:solidFill>
            <a:schemeClr val="accent1"/>
          </a:solidFill>
          <a:ln w="9525">
            <a:solidFill>
              <a:schemeClr val="tx1"/>
            </a:solidFill>
            <a:miter lim="800000"/>
            <a:headEnd/>
            <a:tailEnd/>
          </a:ln>
        </p:spPr>
        <p:txBody>
          <a:bodyPr wrap="none" anchor="ctr"/>
          <a:lstStyle/>
          <a:p>
            <a:r>
              <a:rPr lang="zh-CN" altLang="en-US" b="1" dirty="0">
                <a:ea typeface="楷体_GB2312" pitchFamily="49" charset="-122"/>
              </a:rPr>
              <a:t>何谓</a:t>
            </a:r>
            <a:r>
              <a:rPr lang="zh-CN" altLang="en-US" b="1" dirty="0">
                <a:latin typeface="Arial" charset="0"/>
                <a:ea typeface="楷体_GB2312" pitchFamily="49" charset="-122"/>
              </a:rPr>
              <a:t>“</a:t>
            </a:r>
            <a:r>
              <a:rPr lang="zh-CN" altLang="en-US" b="1" dirty="0">
                <a:ea typeface="楷体_GB2312" pitchFamily="49" charset="-122"/>
              </a:rPr>
              <a:t>紧密</a:t>
            </a:r>
            <a:r>
              <a:rPr lang="zh-CN" altLang="en-US" b="1" dirty="0">
                <a:latin typeface="Arial" charset="0"/>
                <a:ea typeface="楷体_GB2312" pitchFamily="49" charset="-122"/>
              </a:rPr>
              <a:t>”</a:t>
            </a:r>
            <a:r>
              <a:rPr lang="zh-CN" altLang="en-US" b="1" dirty="0">
                <a:ea typeface="楷体_GB2312" pitchFamily="49" charset="-122"/>
              </a:rPr>
              <a:t>？何谓</a:t>
            </a:r>
            <a:r>
              <a:rPr lang="zh-CN" altLang="en-US" b="1" dirty="0">
                <a:latin typeface="Arial" charset="0"/>
                <a:ea typeface="楷体_GB2312" pitchFamily="49" charset="-122"/>
              </a:rPr>
              <a:t>“</a:t>
            </a:r>
            <a:r>
              <a:rPr lang="zh-CN" altLang="en-US" b="1" dirty="0">
                <a:ea typeface="楷体_GB2312" pitchFamily="49" charset="-122"/>
              </a:rPr>
              <a:t>稳定</a:t>
            </a:r>
            <a:r>
              <a:rPr lang="zh-CN" altLang="en-US" b="1" dirty="0">
                <a:latin typeface="Arial" charset="0"/>
                <a:ea typeface="楷体_GB2312" pitchFamily="49" charset="-122"/>
              </a:rPr>
              <a:t>”</a:t>
            </a:r>
            <a:r>
              <a:rPr lang="zh-CN" altLang="en-US" b="1" dirty="0">
                <a:ea typeface="楷体_GB2312" pitchFamily="49" charset="-122"/>
              </a:rPr>
              <a:t>？人们在实际操作中都很难界定</a:t>
            </a:r>
          </a:p>
          <a:p>
            <a:r>
              <a:rPr lang="zh-CN" altLang="en-US" b="1" dirty="0">
                <a:ea typeface="楷体_GB2312" pitchFamily="49" charset="-122"/>
              </a:rPr>
              <a:t>迄今拿不出一个公认的、具有权威性的</a:t>
            </a:r>
            <a:r>
              <a:rPr lang="zh-CN" altLang="en-US" b="1" dirty="0">
                <a:solidFill>
                  <a:srgbClr val="FF0000"/>
                </a:solidFill>
                <a:ea typeface="楷体_GB2312" pitchFamily="49" charset="-122"/>
              </a:rPr>
              <a:t>词表</a:t>
            </a:r>
            <a:r>
              <a:rPr lang="zh-CN" altLang="en-US" b="1" dirty="0">
                <a:ea typeface="楷体_GB2312" pitchFamily="49" charset="-122"/>
              </a:rPr>
              <a:t>来</a:t>
            </a:r>
          </a:p>
        </p:txBody>
      </p:sp>
    </p:spTree>
    <p:extLst>
      <p:ext uri="{BB962C8B-B14F-4D97-AF65-F5344CB8AC3E}">
        <p14:creationId xmlns:p14="http://schemas.microsoft.com/office/powerpoint/2010/main" val="1167468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913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913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913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19139">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19139">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9139">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9139">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9140">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9140">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91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zh-CN" altLang="en-US"/>
              <a:t>具体规则</a:t>
            </a:r>
          </a:p>
        </p:txBody>
      </p:sp>
      <p:sp>
        <p:nvSpPr>
          <p:cNvPr id="122883" name="Rectangle 3"/>
          <p:cNvSpPr>
            <a:spLocks noGrp="1" noChangeArrowheads="1"/>
          </p:cNvSpPr>
          <p:nvPr>
            <p:ph type="body" idx="1"/>
          </p:nvPr>
        </p:nvSpPr>
        <p:spPr>
          <a:xfrm>
            <a:off x="712788" y="1676400"/>
            <a:ext cx="7883525" cy="4300538"/>
          </a:xfrm>
        </p:spPr>
        <p:txBody>
          <a:bodyPr/>
          <a:lstStyle/>
          <a:p>
            <a:pPr eaLnBrk="1" hangingPunct="1">
              <a:lnSpc>
                <a:spcPct val="80000"/>
              </a:lnSpc>
            </a:pPr>
            <a:r>
              <a:rPr lang="zh-CN" altLang="en-US" sz="2400" b="1"/>
              <a:t>举例</a:t>
            </a:r>
          </a:p>
          <a:p>
            <a:pPr lvl="1" eaLnBrk="1" hangingPunct="1">
              <a:lnSpc>
                <a:spcPct val="80000"/>
              </a:lnSpc>
            </a:pPr>
            <a:r>
              <a:rPr lang="zh-CN" altLang="en-US" sz="1800" b="1"/>
              <a:t>时间名词或词组的分词规则</a:t>
            </a:r>
          </a:p>
          <a:p>
            <a:pPr lvl="2" eaLnBrk="1" hangingPunct="1">
              <a:lnSpc>
                <a:spcPct val="80000"/>
              </a:lnSpc>
            </a:pPr>
            <a:r>
              <a:rPr lang="zh-CN" altLang="en-US" sz="1800" b="1"/>
              <a:t>一年的十二个月份以及每周的七天，一律为分词单位。</a:t>
            </a:r>
          </a:p>
          <a:p>
            <a:pPr lvl="3" eaLnBrk="1" hangingPunct="1">
              <a:lnSpc>
                <a:spcPct val="80000"/>
              </a:lnSpc>
            </a:pPr>
            <a:r>
              <a:rPr lang="zh-CN" altLang="en-US" sz="1800" b="1"/>
              <a:t>五月  元月  </a:t>
            </a:r>
            <a:r>
              <a:rPr lang="en-US" altLang="zh-CN" sz="1800" b="1"/>
              <a:t>3</a:t>
            </a:r>
            <a:r>
              <a:rPr lang="zh-CN" altLang="en-US" sz="1800" b="1"/>
              <a:t>月  星期日  礼拜三</a:t>
            </a:r>
          </a:p>
          <a:p>
            <a:pPr lvl="2" eaLnBrk="1" hangingPunct="1">
              <a:lnSpc>
                <a:spcPct val="80000"/>
              </a:lnSpc>
            </a:pPr>
            <a:r>
              <a:rPr lang="zh-CN" altLang="en-US" sz="1800" b="1"/>
              <a:t>“年、日、时、分、秒”分别为分词单位。</a:t>
            </a:r>
          </a:p>
          <a:p>
            <a:pPr lvl="3" eaLnBrk="1" hangingPunct="1">
              <a:lnSpc>
                <a:spcPct val="80000"/>
              </a:lnSpc>
            </a:pPr>
            <a:r>
              <a:rPr lang="en-US" altLang="zh-CN" sz="1800" b="1"/>
              <a:t>1988</a:t>
            </a:r>
            <a:r>
              <a:rPr lang="en-US" altLang="zh-CN" sz="1800" b="1">
                <a:solidFill>
                  <a:srgbClr val="FF0000"/>
                </a:solidFill>
              </a:rPr>
              <a:t>/</a:t>
            </a:r>
            <a:r>
              <a:rPr lang="zh-CN" altLang="en-US" sz="1800" b="1"/>
              <a:t>年	    </a:t>
            </a:r>
            <a:r>
              <a:rPr lang="en-US" altLang="zh-CN" sz="1800" b="1"/>
              <a:t>15</a:t>
            </a:r>
            <a:r>
              <a:rPr lang="en-US" altLang="zh-CN" sz="1800" b="1">
                <a:solidFill>
                  <a:srgbClr val="FF0000"/>
                </a:solidFill>
              </a:rPr>
              <a:t>/</a:t>
            </a:r>
            <a:r>
              <a:rPr lang="zh-CN" altLang="en-US" sz="1800" b="1"/>
              <a:t>日     </a:t>
            </a:r>
            <a:r>
              <a:rPr lang="en-US" altLang="zh-CN" sz="1800" b="1"/>
              <a:t>11</a:t>
            </a:r>
            <a:r>
              <a:rPr lang="en-US" altLang="zh-CN" sz="1800" b="1">
                <a:solidFill>
                  <a:srgbClr val="FF0000"/>
                </a:solidFill>
              </a:rPr>
              <a:t>/</a:t>
            </a:r>
            <a:r>
              <a:rPr lang="zh-CN" altLang="en-US" sz="1800" b="1"/>
              <a:t>时</a:t>
            </a:r>
            <a:r>
              <a:rPr lang="en-US" altLang="zh-CN" sz="1800" b="1">
                <a:solidFill>
                  <a:srgbClr val="FF0000"/>
                </a:solidFill>
              </a:rPr>
              <a:t>/</a:t>
            </a:r>
            <a:r>
              <a:rPr lang="en-US" altLang="zh-CN" sz="1800" b="1"/>
              <a:t>42</a:t>
            </a:r>
            <a:r>
              <a:rPr lang="en-US" altLang="zh-CN" sz="1800" b="1">
                <a:solidFill>
                  <a:srgbClr val="FF0000"/>
                </a:solidFill>
              </a:rPr>
              <a:t>/</a:t>
            </a:r>
            <a:r>
              <a:rPr lang="zh-CN" altLang="en-US" sz="1800" b="1"/>
              <a:t>分</a:t>
            </a:r>
            <a:r>
              <a:rPr lang="en-US" altLang="zh-CN" sz="1800" b="1">
                <a:solidFill>
                  <a:srgbClr val="FF0000"/>
                </a:solidFill>
              </a:rPr>
              <a:t>/</a:t>
            </a:r>
            <a:r>
              <a:rPr lang="en-US" altLang="zh-CN" sz="1800" b="1"/>
              <a:t>8</a:t>
            </a:r>
            <a:r>
              <a:rPr lang="en-US" altLang="zh-CN" sz="1800" b="1">
                <a:solidFill>
                  <a:srgbClr val="FF0000"/>
                </a:solidFill>
              </a:rPr>
              <a:t>/</a:t>
            </a:r>
            <a:r>
              <a:rPr lang="zh-CN" altLang="en-US" sz="1800" b="1"/>
              <a:t>秒</a:t>
            </a:r>
          </a:p>
          <a:p>
            <a:pPr lvl="2" eaLnBrk="1" hangingPunct="1">
              <a:lnSpc>
                <a:spcPct val="80000"/>
              </a:lnSpc>
            </a:pPr>
            <a:r>
              <a:rPr lang="zh-CN" altLang="en-US" sz="1800" b="1"/>
              <a:t>“前、后、上、下、大前、大后”等直接与时间名词或量词组合时，它们为一个分词单位。</a:t>
            </a:r>
          </a:p>
          <a:p>
            <a:pPr lvl="3" eaLnBrk="1" hangingPunct="1">
              <a:lnSpc>
                <a:spcPct val="80000"/>
              </a:lnSpc>
            </a:pPr>
            <a:r>
              <a:rPr lang="zh-CN" altLang="en-US" sz="1800" b="1"/>
              <a:t>前天  后年  上星期  下月  大前天  大后年</a:t>
            </a:r>
          </a:p>
          <a:p>
            <a:pPr lvl="2" eaLnBrk="1" hangingPunct="1">
              <a:lnSpc>
                <a:spcPct val="80000"/>
              </a:lnSpc>
            </a:pPr>
            <a:r>
              <a:rPr lang="zh-CN" altLang="en-US" sz="1800" b="1"/>
              <a:t>“初”加十以内的数字一律为分词单位。</a:t>
            </a:r>
          </a:p>
          <a:p>
            <a:pPr lvl="3" eaLnBrk="1" hangingPunct="1">
              <a:lnSpc>
                <a:spcPct val="80000"/>
              </a:lnSpc>
            </a:pPr>
            <a:r>
              <a:rPr lang="zh-CN" altLang="en-US" sz="1800" b="1"/>
              <a:t>初一   初二</a:t>
            </a:r>
          </a:p>
          <a:p>
            <a:pPr eaLnBrk="1" hangingPunct="1">
              <a:lnSpc>
                <a:spcPct val="80000"/>
              </a:lnSpc>
            </a:pPr>
            <a:endParaRPr lang="en-US" altLang="zh-CN" sz="1800" b="1"/>
          </a:p>
        </p:txBody>
      </p:sp>
    </p:spTree>
    <p:extLst>
      <p:ext uri="{BB962C8B-B14F-4D97-AF65-F5344CB8AC3E}">
        <p14:creationId xmlns:p14="http://schemas.microsoft.com/office/powerpoint/2010/main" val="3103111656"/>
      </p:ext>
    </p:extLst>
  </p:cSld>
  <p:clrMapOvr>
    <a:masterClrMapping/>
  </p:clrMapOvr>
  <p:transition advTm="475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zh-CN" altLang="en-US" sz="4000"/>
              <a:t>不同应用对词的切分规范要求不同</a:t>
            </a:r>
            <a:r>
              <a:rPr lang="zh-CN" altLang="en-US"/>
              <a:t> </a:t>
            </a:r>
          </a:p>
        </p:txBody>
      </p:sp>
      <p:sp>
        <p:nvSpPr>
          <p:cNvPr id="279555" name="Rectangle 3"/>
          <p:cNvSpPr>
            <a:spLocks noGrp="1" noChangeArrowheads="1"/>
          </p:cNvSpPr>
          <p:nvPr>
            <p:ph type="body" idx="1"/>
          </p:nvPr>
        </p:nvSpPr>
        <p:spPr/>
        <p:txBody>
          <a:bodyPr/>
          <a:lstStyle/>
          <a:p>
            <a:pPr eaLnBrk="1" hangingPunct="1"/>
            <a:r>
              <a:rPr lang="zh-CN" altLang="en-US" sz="2800" b="1" dirty="0"/>
              <a:t>校对系统</a:t>
            </a:r>
          </a:p>
          <a:p>
            <a:pPr lvl="1" eaLnBrk="1" hangingPunct="1"/>
            <a:r>
              <a:rPr lang="zh-CN" altLang="en-US" sz="2400" b="1" dirty="0"/>
              <a:t>将含有易错字的词和词组作为词单位</a:t>
            </a:r>
            <a:endParaRPr lang="en-US" altLang="zh-CN" sz="2400" b="1" dirty="0"/>
          </a:p>
          <a:p>
            <a:pPr lvl="2" eaLnBrk="1" hangingPunct="1"/>
            <a:r>
              <a:rPr lang="en-US" altLang="zh-CN" sz="2000" b="1" dirty="0"/>
              <a:t>“</a:t>
            </a:r>
            <a:r>
              <a:rPr lang="zh-CN" altLang="en-US" sz="2000" b="1" dirty="0"/>
              <a:t>敢做”、“敢作敢为”、</a:t>
            </a:r>
          </a:p>
          <a:p>
            <a:pPr lvl="2" eaLnBrk="1" hangingPunct="1"/>
            <a:r>
              <a:rPr lang="zh-CN" altLang="en-US" sz="2000" b="1" dirty="0"/>
              <a:t>“叫做”、“做出”、“看作”、“做为”、</a:t>
            </a:r>
            <a:r>
              <a:rPr lang="en-US" altLang="zh-CN" sz="2000" b="1" dirty="0"/>
              <a:t>……</a:t>
            </a:r>
          </a:p>
        </p:txBody>
      </p:sp>
    </p:spTree>
    <p:extLst>
      <p:ext uri="{BB962C8B-B14F-4D97-AF65-F5344CB8AC3E}">
        <p14:creationId xmlns:p14="http://schemas.microsoft.com/office/powerpoint/2010/main" val="233769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dissolve">
                                      <p:cBhvr>
                                        <p:cTn id="7" dur="500"/>
                                        <p:tgtEl>
                                          <p:spTgt spid="2795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9555">
                                            <p:txEl>
                                              <p:pRg st="1" end="1"/>
                                            </p:txEl>
                                          </p:spTgt>
                                        </p:tgtEl>
                                        <p:attrNameLst>
                                          <p:attrName>style.visibility</p:attrName>
                                        </p:attrNameLst>
                                      </p:cBhvr>
                                      <p:to>
                                        <p:strVal val="visible"/>
                                      </p:to>
                                    </p:set>
                                    <p:animEffect transition="in" filter="dissolve">
                                      <p:cBhvr>
                                        <p:cTn id="10" dur="500"/>
                                        <p:tgtEl>
                                          <p:spTgt spid="27955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animEffect transition="in" filter="dissolve">
                                      <p:cBhvr>
                                        <p:cTn id="15" dur="500"/>
                                        <p:tgtEl>
                                          <p:spTgt spid="279555">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79555">
                                            <p:txEl>
                                              <p:pRg st="3" end="3"/>
                                            </p:txEl>
                                          </p:spTgt>
                                        </p:tgtEl>
                                        <p:attrNameLst>
                                          <p:attrName>style.visibility</p:attrName>
                                        </p:attrNameLst>
                                      </p:cBhvr>
                                      <p:to>
                                        <p:strVal val="visible"/>
                                      </p:to>
                                    </p:set>
                                    <p:animEffect transition="in" filter="dissolve">
                                      <p:cBhvr>
                                        <p:cTn id="18" dur="500"/>
                                        <p:tgtEl>
                                          <p:spTgt spid="27955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nodeType="clickEffect">
                                  <p:stCondLst>
                                    <p:cond delay="0"/>
                                  </p:stCondLst>
                                  <p:childTnLst>
                                    <p:animEffect transition="out" filter="dissolve">
                                      <p:cBhvr>
                                        <p:cTn id="22" dur="500"/>
                                        <p:tgtEl>
                                          <p:spTgt spid="279555">
                                            <p:txEl>
                                              <p:pRg st="2" end="2"/>
                                            </p:txEl>
                                          </p:spTgt>
                                        </p:tgtEl>
                                      </p:cBhvr>
                                    </p:animEffect>
                                    <p:set>
                                      <p:cBhvr>
                                        <p:cTn id="23" dur="1" fill="hold">
                                          <p:stCondLst>
                                            <p:cond delay="499"/>
                                          </p:stCondLst>
                                        </p:cTn>
                                        <p:tgtEl>
                                          <p:spTgt spid="279555">
                                            <p:txEl>
                                              <p:pRg st="2" end="2"/>
                                            </p:txEl>
                                          </p:spTgt>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79555">
                                            <p:txEl>
                                              <p:pRg st="3" end="3"/>
                                            </p:txEl>
                                          </p:spTgt>
                                        </p:tgtEl>
                                      </p:cBhvr>
                                    </p:animEffect>
                                    <p:set>
                                      <p:cBhvr>
                                        <p:cTn id="26" dur="1" fill="hold">
                                          <p:stCondLst>
                                            <p:cond delay="499"/>
                                          </p:stCondLst>
                                        </p:cTn>
                                        <p:tgtEl>
                                          <p:spTgt spid="279555">
                                            <p:txEl>
                                              <p:pRg st="3" end="3"/>
                                            </p:txEl>
                                          </p:spTgt>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279555">
                                            <p:txEl>
                                              <p:pRg st="1" end="1"/>
                                            </p:txEl>
                                          </p:spTgt>
                                        </p:tgtEl>
                                      </p:cBhvr>
                                    </p:animEffect>
                                    <p:set>
                                      <p:cBhvr>
                                        <p:cTn id="29" dur="1" fill="hold">
                                          <p:stCondLst>
                                            <p:cond delay="499"/>
                                          </p:stCondLst>
                                        </p:cTn>
                                        <p:tgtEl>
                                          <p:spTgt spid="27955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pPr eaLnBrk="1" hangingPunct="1">
              <a:defRPr/>
            </a:pPr>
            <a:r>
              <a:rPr lang="zh-CN" altLang="en-US" sz="4000"/>
              <a:t>不同应用对词的切分规范要求不同</a:t>
            </a:r>
            <a:r>
              <a:rPr lang="zh-CN" altLang="en-US"/>
              <a:t> </a:t>
            </a:r>
          </a:p>
        </p:txBody>
      </p:sp>
      <p:sp>
        <p:nvSpPr>
          <p:cNvPr id="279555" name="Rectangle 3"/>
          <p:cNvSpPr>
            <a:spLocks noGrp="1" noChangeArrowheads="1"/>
          </p:cNvSpPr>
          <p:nvPr>
            <p:ph type="body" idx="4294967295"/>
          </p:nvPr>
        </p:nvSpPr>
        <p:spPr/>
        <p:txBody>
          <a:bodyPr/>
          <a:lstStyle/>
          <a:p>
            <a:pPr eaLnBrk="1" hangingPunct="1"/>
            <a:r>
              <a:rPr lang="zh-CN" altLang="en-US" sz="2800" b="1" dirty="0"/>
              <a:t>校对系统</a:t>
            </a:r>
          </a:p>
          <a:p>
            <a:pPr eaLnBrk="1" hangingPunct="1"/>
            <a:r>
              <a:rPr lang="zh-CN" altLang="en-US" sz="2800" b="1" dirty="0"/>
              <a:t>简繁转换系统</a:t>
            </a:r>
          </a:p>
          <a:p>
            <a:pPr lvl="1" eaLnBrk="1" hangingPunct="1"/>
            <a:r>
              <a:rPr lang="zh-CN" altLang="en-US" sz="2400" b="1" dirty="0"/>
              <a:t>“干”的繁体形式有“乾”和“幹</a:t>
            </a:r>
          </a:p>
          <a:p>
            <a:pPr lvl="2" eaLnBrk="1" hangingPunct="1"/>
            <a:r>
              <a:rPr lang="zh-CN" altLang="en-US" sz="2000" b="1" dirty="0"/>
              <a:t>“幹部”、“幹事”、</a:t>
            </a:r>
            <a:r>
              <a:rPr lang="en-US" altLang="zh-CN" sz="2000" b="1" dirty="0"/>
              <a:t>……</a:t>
            </a:r>
          </a:p>
          <a:p>
            <a:pPr lvl="2" eaLnBrk="1" hangingPunct="1"/>
            <a:r>
              <a:rPr lang="en-US" altLang="zh-CN" sz="2000" b="1" dirty="0"/>
              <a:t>“</a:t>
            </a:r>
            <a:r>
              <a:rPr lang="zh-CN" altLang="en-US" sz="2000" b="1" dirty="0"/>
              <a:t>乾净”、“乾燥”、</a:t>
            </a:r>
            <a:r>
              <a:rPr lang="en-US" altLang="zh-CN" sz="2000" b="1" dirty="0"/>
              <a:t>……</a:t>
            </a:r>
            <a:endParaRPr lang="en-US" altLang="zh-CN" sz="2000" dirty="0"/>
          </a:p>
          <a:p>
            <a:pPr lvl="2" eaLnBrk="1" hangingPunct="1"/>
            <a:endParaRPr lang="en-US" altLang="zh-CN" sz="2000" b="1" dirty="0"/>
          </a:p>
        </p:txBody>
      </p:sp>
    </p:spTree>
    <p:extLst>
      <p:ext uri="{BB962C8B-B14F-4D97-AF65-F5344CB8AC3E}">
        <p14:creationId xmlns:p14="http://schemas.microsoft.com/office/powerpoint/2010/main" val="391204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9555">
                                            <p:txEl>
                                              <p:pRg st="2" end="2"/>
                                            </p:txEl>
                                          </p:spTgt>
                                        </p:tgtEl>
                                        <p:attrNameLst>
                                          <p:attrName>style.visibility</p:attrName>
                                        </p:attrNameLst>
                                      </p:cBhvr>
                                      <p:to>
                                        <p:strVal val="visible"/>
                                      </p:to>
                                    </p:set>
                                    <p:animEffect transition="in" filter="dissolve">
                                      <p:cBhvr>
                                        <p:cTn id="7" dur="500"/>
                                        <p:tgtEl>
                                          <p:spTgt spid="27955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9555">
                                            <p:txEl>
                                              <p:pRg st="3" end="3"/>
                                            </p:txEl>
                                          </p:spTgt>
                                        </p:tgtEl>
                                        <p:attrNameLst>
                                          <p:attrName>style.visibility</p:attrName>
                                        </p:attrNameLst>
                                      </p:cBhvr>
                                      <p:to>
                                        <p:strVal val="visible"/>
                                      </p:to>
                                    </p:set>
                                    <p:animEffect transition="in" filter="dissolve">
                                      <p:cBhvr>
                                        <p:cTn id="10" dur="500"/>
                                        <p:tgtEl>
                                          <p:spTgt spid="27955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79555">
                                            <p:txEl>
                                              <p:pRg st="4" end="4"/>
                                            </p:txEl>
                                          </p:spTgt>
                                        </p:tgtEl>
                                        <p:attrNameLst>
                                          <p:attrName>style.visibility</p:attrName>
                                        </p:attrNameLst>
                                      </p:cBhvr>
                                      <p:to>
                                        <p:strVal val="visible"/>
                                      </p:to>
                                    </p:set>
                                    <p:animEffect transition="in" filter="dissolve">
                                      <p:cBhvr>
                                        <p:cTn id="13" dur="500"/>
                                        <p:tgtEl>
                                          <p:spTgt spid="27955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279555">
                                            <p:txEl>
                                              <p:pRg st="2" end="2"/>
                                            </p:txEl>
                                          </p:spTgt>
                                        </p:tgtEl>
                                      </p:cBhvr>
                                    </p:animEffect>
                                    <p:set>
                                      <p:cBhvr>
                                        <p:cTn id="18" dur="1" fill="hold">
                                          <p:stCondLst>
                                            <p:cond delay="499"/>
                                          </p:stCondLst>
                                        </p:cTn>
                                        <p:tgtEl>
                                          <p:spTgt spid="279555">
                                            <p:txEl>
                                              <p:pRg st="2" end="2"/>
                                            </p:txEl>
                                          </p:spTgt>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279555">
                                            <p:txEl>
                                              <p:pRg st="3" end="3"/>
                                            </p:txEl>
                                          </p:spTgt>
                                        </p:tgtEl>
                                      </p:cBhvr>
                                    </p:animEffect>
                                    <p:set>
                                      <p:cBhvr>
                                        <p:cTn id="21" dur="1" fill="hold">
                                          <p:stCondLst>
                                            <p:cond delay="499"/>
                                          </p:stCondLst>
                                        </p:cTn>
                                        <p:tgtEl>
                                          <p:spTgt spid="279555">
                                            <p:txEl>
                                              <p:pRg st="3" end="3"/>
                                            </p:txEl>
                                          </p:spTgt>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279555">
                                            <p:txEl>
                                              <p:pRg st="4" end="4"/>
                                            </p:txEl>
                                          </p:spTgt>
                                        </p:tgtEl>
                                      </p:cBhvr>
                                    </p:animEffect>
                                    <p:set>
                                      <p:cBhvr>
                                        <p:cTn id="24" dur="1" fill="hold">
                                          <p:stCondLst>
                                            <p:cond delay="499"/>
                                          </p:stCondLst>
                                        </p:cTn>
                                        <p:tgtEl>
                                          <p:spTgt spid="27955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t>文本检索</a:t>
            </a:r>
          </a:p>
          <a:p>
            <a:pPr lvl="1" eaLnBrk="1" hangingPunct="1"/>
            <a:r>
              <a:rPr lang="zh-CN" altLang="en-US" sz="2400" b="1"/>
              <a:t>机器翻译</a:t>
            </a:r>
          </a:p>
          <a:p>
            <a:pPr lvl="2"/>
            <a:endParaRPr lang="zh-CN" altLang="en-US" b="1"/>
          </a:p>
          <a:p>
            <a:pPr lvl="1" eaLnBrk="1" hangingPunct="1"/>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2691">
                                            <p:txEl>
                                              <p:pRg st="2" end="2"/>
                                            </p:txEl>
                                          </p:spTgt>
                                        </p:tgtEl>
                                        <p:attrNameLst>
                                          <p:attrName>style.visibility</p:attrName>
                                        </p:attrNameLst>
                                      </p:cBhvr>
                                      <p:to>
                                        <p:strVal val="visible"/>
                                      </p:to>
                                    </p:set>
                                    <p:animEffect transition="in" filter="dissolve">
                                      <p:cBhvr>
                                        <p:cTn id="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pPr eaLnBrk="1" hangingPunct="1">
              <a:defRPr/>
            </a:pPr>
            <a:r>
              <a:rPr lang="zh-CN" altLang="en-US" sz="4000"/>
              <a:t>不同应用对词的切分规范要求不同</a:t>
            </a:r>
            <a:r>
              <a:rPr lang="zh-CN" altLang="en-US"/>
              <a:t> </a:t>
            </a:r>
          </a:p>
        </p:txBody>
      </p:sp>
      <p:sp>
        <p:nvSpPr>
          <p:cNvPr id="279555" name="Rectangle 3"/>
          <p:cNvSpPr>
            <a:spLocks noGrp="1" noChangeArrowheads="1"/>
          </p:cNvSpPr>
          <p:nvPr>
            <p:ph type="body" idx="4294967295"/>
          </p:nvPr>
        </p:nvSpPr>
        <p:spPr/>
        <p:txBody>
          <a:bodyPr/>
          <a:lstStyle/>
          <a:p>
            <a:pPr eaLnBrk="1" hangingPunct="1"/>
            <a:r>
              <a:rPr lang="zh-CN" altLang="en-US" sz="2800" b="1" dirty="0"/>
              <a:t>校对系统</a:t>
            </a:r>
          </a:p>
          <a:p>
            <a:pPr eaLnBrk="1" hangingPunct="1"/>
            <a:r>
              <a:rPr lang="zh-CN" altLang="en-US" sz="2800" b="1" dirty="0"/>
              <a:t>简繁转换系统</a:t>
            </a:r>
          </a:p>
          <a:p>
            <a:pPr eaLnBrk="1" hangingPunct="1"/>
            <a:r>
              <a:rPr lang="zh-CN" altLang="en-US" sz="2800" b="1" dirty="0"/>
              <a:t>语音合成系统</a:t>
            </a:r>
          </a:p>
          <a:p>
            <a:pPr lvl="1" eaLnBrk="1" hangingPunct="1"/>
            <a:r>
              <a:rPr lang="zh-CN" altLang="en-US" sz="2400" b="1" dirty="0"/>
              <a:t>语音合成系统收集</a:t>
            </a:r>
            <a:r>
              <a:rPr lang="zh-CN" altLang="en-US" sz="2400" b="1" dirty="0">
                <a:solidFill>
                  <a:srgbClr val="FF0000"/>
                </a:solidFill>
              </a:rPr>
              <a:t>多音字</a:t>
            </a:r>
            <a:r>
              <a:rPr lang="zh-CN" altLang="en-US" sz="2400" b="1" dirty="0"/>
              <a:t>所组成的词和词组作为分词单位</a:t>
            </a:r>
          </a:p>
          <a:p>
            <a:pPr lvl="2" eaLnBrk="1" hangingPunct="1"/>
            <a:r>
              <a:rPr lang="en-US" altLang="zh-CN" sz="2000" b="1" dirty="0"/>
              <a:t>"</a:t>
            </a:r>
            <a:r>
              <a:rPr lang="zh-CN" altLang="en-US" sz="2000" b="1" dirty="0"/>
              <a:t>补给</a:t>
            </a:r>
            <a:r>
              <a:rPr lang="en-US" altLang="zh-CN" sz="2000" b="1" dirty="0"/>
              <a:t>"</a:t>
            </a:r>
            <a:r>
              <a:rPr lang="zh-CN" altLang="en-US" sz="2000" b="1" dirty="0"/>
              <a:t>、</a:t>
            </a:r>
            <a:r>
              <a:rPr lang="en-US" altLang="zh-CN" sz="2000" b="1" dirty="0"/>
              <a:t>"</a:t>
            </a:r>
            <a:r>
              <a:rPr lang="zh-CN" altLang="en-US" sz="2000" b="1" dirty="0"/>
              <a:t>给水</a:t>
            </a:r>
            <a:r>
              <a:rPr lang="en-US" altLang="zh-CN" sz="2000" b="1" dirty="0"/>
              <a:t>"</a:t>
            </a:r>
          </a:p>
          <a:p>
            <a:pPr lvl="2" eaLnBrk="1" hangingPunct="1"/>
            <a:endParaRPr lang="en-US" altLang="zh-CN" sz="2000" b="1" dirty="0"/>
          </a:p>
        </p:txBody>
      </p:sp>
    </p:spTree>
    <p:extLst>
      <p:ext uri="{BB962C8B-B14F-4D97-AF65-F5344CB8AC3E}">
        <p14:creationId xmlns:p14="http://schemas.microsoft.com/office/powerpoint/2010/main" val="42761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9555">
                                            <p:txEl>
                                              <p:pRg st="3" end="3"/>
                                            </p:txEl>
                                          </p:spTgt>
                                        </p:tgtEl>
                                        <p:attrNameLst>
                                          <p:attrName>style.visibility</p:attrName>
                                        </p:attrNameLst>
                                      </p:cBhvr>
                                      <p:to>
                                        <p:strVal val="visible"/>
                                      </p:to>
                                    </p:set>
                                    <p:animEffect transition="in" filter="dissolve">
                                      <p:cBhvr>
                                        <p:cTn id="7" dur="500"/>
                                        <p:tgtEl>
                                          <p:spTgt spid="27955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9555">
                                            <p:txEl>
                                              <p:pRg st="4" end="4"/>
                                            </p:txEl>
                                          </p:spTgt>
                                        </p:tgtEl>
                                        <p:attrNameLst>
                                          <p:attrName>style.visibility</p:attrName>
                                        </p:attrNameLst>
                                      </p:cBhvr>
                                      <p:to>
                                        <p:strVal val="visible"/>
                                      </p:to>
                                    </p:set>
                                    <p:animEffect transition="in" filter="dissolve">
                                      <p:cBhvr>
                                        <p:cTn id="12" dur="500"/>
                                        <p:tgtEl>
                                          <p:spTgt spid="27955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279555">
                                            <p:txEl>
                                              <p:pRg st="3" end="3"/>
                                            </p:txEl>
                                          </p:spTgt>
                                        </p:tgtEl>
                                      </p:cBhvr>
                                    </p:animEffect>
                                    <p:set>
                                      <p:cBhvr>
                                        <p:cTn id="17" dur="1" fill="hold">
                                          <p:stCondLst>
                                            <p:cond delay="499"/>
                                          </p:stCondLst>
                                        </p:cTn>
                                        <p:tgtEl>
                                          <p:spTgt spid="279555">
                                            <p:txEl>
                                              <p:pRg st="3" end="3"/>
                                            </p:txEl>
                                          </p:spTgt>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79555">
                                            <p:txEl>
                                              <p:pRg st="4" end="4"/>
                                            </p:txEl>
                                          </p:spTgt>
                                        </p:tgtEl>
                                      </p:cBhvr>
                                    </p:animEffect>
                                    <p:set>
                                      <p:cBhvr>
                                        <p:cTn id="20" dur="1" fill="hold">
                                          <p:stCondLst>
                                            <p:cond delay="499"/>
                                          </p:stCondLst>
                                        </p:cTn>
                                        <p:tgtEl>
                                          <p:spTgt spid="27955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pPr eaLnBrk="1" hangingPunct="1">
              <a:defRPr/>
            </a:pPr>
            <a:r>
              <a:rPr lang="zh-CN" altLang="en-US" sz="4000"/>
              <a:t>不同应用对词的切分规范要求不同</a:t>
            </a:r>
            <a:r>
              <a:rPr lang="zh-CN" altLang="en-US"/>
              <a:t> </a:t>
            </a:r>
          </a:p>
        </p:txBody>
      </p:sp>
      <p:sp>
        <p:nvSpPr>
          <p:cNvPr id="279555" name="Rectangle 3"/>
          <p:cNvSpPr>
            <a:spLocks noGrp="1" noChangeArrowheads="1"/>
          </p:cNvSpPr>
          <p:nvPr>
            <p:ph type="body" idx="4294967295"/>
          </p:nvPr>
        </p:nvSpPr>
        <p:spPr/>
        <p:txBody>
          <a:bodyPr/>
          <a:lstStyle/>
          <a:p>
            <a:pPr eaLnBrk="1" hangingPunct="1"/>
            <a:r>
              <a:rPr lang="zh-CN" altLang="en-US" sz="2800" b="1" dirty="0"/>
              <a:t>校对系统</a:t>
            </a:r>
          </a:p>
          <a:p>
            <a:pPr eaLnBrk="1" hangingPunct="1"/>
            <a:r>
              <a:rPr lang="zh-CN" altLang="en-US" sz="2800" b="1" dirty="0"/>
              <a:t>简繁转换系统</a:t>
            </a:r>
          </a:p>
          <a:p>
            <a:pPr eaLnBrk="1" hangingPunct="1"/>
            <a:r>
              <a:rPr lang="zh-CN" altLang="en-US" sz="2800" b="1" dirty="0"/>
              <a:t>语音合成系统</a:t>
            </a:r>
          </a:p>
          <a:p>
            <a:pPr eaLnBrk="1" hangingPunct="1"/>
            <a:r>
              <a:rPr lang="zh-CN" altLang="en-US" sz="2800" b="1" dirty="0"/>
              <a:t>检索系统</a:t>
            </a:r>
          </a:p>
          <a:p>
            <a:pPr lvl="1" eaLnBrk="1" hangingPunct="1"/>
            <a:r>
              <a:rPr lang="zh-CN" altLang="en-US" sz="2400" b="1" dirty="0"/>
              <a:t>注重</a:t>
            </a:r>
            <a:r>
              <a:rPr lang="zh-CN" altLang="en-US" sz="2400" b="1" dirty="0">
                <a:solidFill>
                  <a:srgbClr val="FF0000"/>
                </a:solidFill>
              </a:rPr>
              <a:t>术语</a:t>
            </a:r>
            <a:r>
              <a:rPr lang="zh-CN" altLang="en-US" sz="2400" b="1" dirty="0"/>
              <a:t>和</a:t>
            </a:r>
            <a:r>
              <a:rPr lang="zh-CN" altLang="en-US" sz="2400" b="1" dirty="0">
                <a:solidFill>
                  <a:srgbClr val="FF0000"/>
                </a:solidFill>
              </a:rPr>
              <a:t>专名</a:t>
            </a:r>
          </a:p>
          <a:p>
            <a:pPr lvl="1" eaLnBrk="1" hangingPunct="1"/>
            <a:r>
              <a:rPr lang="zh-CN" altLang="en-US" sz="2400" b="1" dirty="0"/>
              <a:t>倾向于分词单位较小化</a:t>
            </a:r>
          </a:p>
          <a:p>
            <a:pPr lvl="2" eaLnBrk="1" hangingPunct="1"/>
            <a:r>
              <a:rPr lang="zh-CN" altLang="en-US" sz="2000" b="1" dirty="0"/>
              <a:t>“并行计算机”→</a:t>
            </a:r>
            <a:r>
              <a:rPr lang="en-US" altLang="zh-CN" sz="2000" b="1" dirty="0"/>
              <a:t>"</a:t>
            </a:r>
            <a:r>
              <a:rPr lang="zh-CN" altLang="en-US" sz="2000" b="1" dirty="0"/>
              <a:t>并行</a:t>
            </a:r>
            <a:r>
              <a:rPr lang="en-US" altLang="zh-CN" sz="2000" b="1" dirty="0"/>
              <a:t>/</a:t>
            </a:r>
            <a:r>
              <a:rPr lang="zh-CN" altLang="en-US" sz="2000" b="1" dirty="0"/>
              <a:t>计算机</a:t>
            </a:r>
            <a:r>
              <a:rPr lang="en-US" altLang="zh-CN" sz="2000" b="1" dirty="0"/>
              <a:t>"</a:t>
            </a:r>
          </a:p>
          <a:p>
            <a:pPr lvl="2" eaLnBrk="1" hangingPunct="1"/>
            <a:r>
              <a:rPr lang="en-US" altLang="zh-CN" sz="2000" b="1" dirty="0"/>
              <a:t>“</a:t>
            </a:r>
            <a:r>
              <a:rPr lang="zh-CN" altLang="en-US" sz="2000" b="1" dirty="0"/>
              <a:t>计算语言学” → “计算</a:t>
            </a:r>
            <a:r>
              <a:rPr lang="en-US" altLang="zh-CN" sz="2000" b="1" dirty="0"/>
              <a:t>/</a:t>
            </a:r>
            <a:r>
              <a:rPr lang="zh-CN" altLang="en-US" sz="2000" b="1" dirty="0"/>
              <a:t>语言学”</a:t>
            </a:r>
          </a:p>
        </p:txBody>
      </p:sp>
      <p:sp>
        <p:nvSpPr>
          <p:cNvPr id="204804" name="AutoShape 4"/>
          <p:cNvSpPr>
            <a:spLocks/>
          </p:cNvSpPr>
          <p:nvPr/>
        </p:nvSpPr>
        <p:spPr bwMode="auto">
          <a:xfrm>
            <a:off x="5580063" y="3573463"/>
            <a:ext cx="2660650" cy="763587"/>
          </a:xfrm>
          <a:prstGeom prst="borderCallout2">
            <a:avLst>
              <a:gd name="adj1" fmla="val 14968"/>
              <a:gd name="adj2" fmla="val -2866"/>
              <a:gd name="adj3" fmla="val 14968"/>
              <a:gd name="adj4" fmla="val -21481"/>
              <a:gd name="adj5" fmla="val 90435"/>
              <a:gd name="adj6" fmla="val -40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600" b="1" dirty="0">
                <a:ea typeface="楷体_GB2312" pitchFamily="49" charset="-122"/>
              </a:rPr>
              <a:t>分词单位的粒度大小需要考虑到</a:t>
            </a:r>
            <a:r>
              <a:rPr lang="zh-CN" altLang="en-US" sz="1600" b="1" dirty="0">
                <a:solidFill>
                  <a:srgbClr val="FF0000"/>
                </a:solidFill>
                <a:ea typeface="楷体_GB2312" pitchFamily="49" charset="-122"/>
              </a:rPr>
              <a:t>精确率</a:t>
            </a:r>
            <a:r>
              <a:rPr lang="zh-CN" altLang="en-US" sz="1600" b="1" dirty="0">
                <a:ea typeface="楷体_GB2312" pitchFamily="49" charset="-122"/>
              </a:rPr>
              <a:t>和</a:t>
            </a:r>
            <a:r>
              <a:rPr lang="zh-CN" altLang="en-US" sz="1600" b="1" dirty="0">
                <a:solidFill>
                  <a:srgbClr val="FF0000"/>
                </a:solidFill>
                <a:ea typeface="楷体_GB2312" pitchFamily="49" charset="-122"/>
              </a:rPr>
              <a:t>召回率</a:t>
            </a:r>
            <a:r>
              <a:rPr lang="zh-CN" altLang="en-US" sz="1600" b="1" dirty="0">
                <a:ea typeface="楷体_GB2312" pitchFamily="49" charset="-122"/>
              </a:rPr>
              <a:t>的矛盾</a:t>
            </a:r>
          </a:p>
        </p:txBody>
      </p:sp>
    </p:spTree>
    <p:extLst>
      <p:ext uri="{BB962C8B-B14F-4D97-AF65-F5344CB8AC3E}">
        <p14:creationId xmlns:p14="http://schemas.microsoft.com/office/powerpoint/2010/main" val="2109514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9555">
                                            <p:txEl>
                                              <p:pRg st="4" end="4"/>
                                            </p:txEl>
                                          </p:spTgt>
                                        </p:tgtEl>
                                        <p:attrNameLst>
                                          <p:attrName>style.visibility</p:attrName>
                                        </p:attrNameLst>
                                      </p:cBhvr>
                                      <p:to>
                                        <p:strVal val="visible"/>
                                      </p:to>
                                    </p:set>
                                    <p:animEffect transition="in" filter="dissolve">
                                      <p:cBhvr>
                                        <p:cTn id="7" dur="500"/>
                                        <p:tgtEl>
                                          <p:spTgt spid="27955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9555">
                                            <p:txEl>
                                              <p:pRg st="5" end="5"/>
                                            </p:txEl>
                                          </p:spTgt>
                                        </p:tgtEl>
                                        <p:attrNameLst>
                                          <p:attrName>style.visibility</p:attrName>
                                        </p:attrNameLst>
                                      </p:cBhvr>
                                      <p:to>
                                        <p:strVal val="visible"/>
                                      </p:to>
                                    </p:set>
                                    <p:animEffect transition="in" filter="dissolve">
                                      <p:cBhvr>
                                        <p:cTn id="12" dur="500"/>
                                        <p:tgtEl>
                                          <p:spTgt spid="27955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9555">
                                            <p:txEl>
                                              <p:pRg st="6" end="6"/>
                                            </p:txEl>
                                          </p:spTgt>
                                        </p:tgtEl>
                                        <p:attrNameLst>
                                          <p:attrName>style.visibility</p:attrName>
                                        </p:attrNameLst>
                                      </p:cBhvr>
                                      <p:to>
                                        <p:strVal val="visible"/>
                                      </p:to>
                                    </p:set>
                                    <p:animEffect transition="in" filter="dissolve">
                                      <p:cBhvr>
                                        <p:cTn id="17" dur="500"/>
                                        <p:tgtEl>
                                          <p:spTgt spid="27955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9555">
                                            <p:txEl>
                                              <p:pRg st="7" end="7"/>
                                            </p:txEl>
                                          </p:spTgt>
                                        </p:tgtEl>
                                        <p:attrNameLst>
                                          <p:attrName>style.visibility</p:attrName>
                                        </p:attrNameLst>
                                      </p:cBhvr>
                                      <p:to>
                                        <p:strVal val="visible"/>
                                      </p:to>
                                    </p:set>
                                    <p:animEffect transition="in" filter="dissolve">
                                      <p:cBhvr>
                                        <p:cTn id="22" dur="500"/>
                                        <p:tgtEl>
                                          <p:spTgt spid="27955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04"/>
                                        </p:tgtEl>
                                        <p:attrNameLst>
                                          <p:attrName>style.visibility</p:attrName>
                                        </p:attrNameLst>
                                      </p:cBhvr>
                                      <p:to>
                                        <p:strVal val="visible"/>
                                      </p:to>
                                    </p:set>
                                    <p:animEffect transition="in" filter="dissolve">
                                      <p:cBhvr>
                                        <p:cTn id="27" dur="5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zh-CN" altLang="en-US"/>
              <a:t>词表</a:t>
            </a:r>
          </a:p>
        </p:txBody>
      </p:sp>
      <p:sp>
        <p:nvSpPr>
          <p:cNvPr id="8195" name="Rectangle 3"/>
          <p:cNvSpPr>
            <a:spLocks noGrp="1" noChangeArrowheads="1"/>
          </p:cNvSpPr>
          <p:nvPr>
            <p:ph type="body" idx="1"/>
          </p:nvPr>
        </p:nvSpPr>
        <p:spPr/>
        <p:txBody>
          <a:bodyPr/>
          <a:lstStyle/>
          <a:p>
            <a:pPr eaLnBrk="1" hangingPunct="1">
              <a:lnSpc>
                <a:spcPct val="80000"/>
              </a:lnSpc>
            </a:pPr>
            <a:r>
              <a:rPr lang="zh-CN" altLang="en-US" sz="2400" b="1" dirty="0"/>
              <a:t>自动分词一般都需要有一个词表，分词时主要根据这个词表来决定一个字符串是不是一个分词单位</a:t>
            </a:r>
          </a:p>
          <a:p>
            <a:pPr eaLnBrk="1" hangingPunct="1">
              <a:lnSpc>
                <a:spcPct val="80000"/>
              </a:lnSpc>
            </a:pPr>
            <a:endParaRPr lang="zh-CN" altLang="en-US" sz="800" b="1" dirty="0"/>
          </a:p>
          <a:p>
            <a:pPr eaLnBrk="1" hangingPunct="1">
              <a:lnSpc>
                <a:spcPct val="80000"/>
              </a:lnSpc>
            </a:pPr>
            <a:r>
              <a:rPr lang="en-US" altLang="zh-CN" sz="2400" b="1" dirty="0"/>
              <a:t>《</a:t>
            </a:r>
            <a:r>
              <a:rPr lang="zh-CN" altLang="en-US" sz="2400" b="1" dirty="0"/>
              <a:t>规范</a:t>
            </a:r>
            <a:r>
              <a:rPr lang="en-US" altLang="zh-CN" sz="2400" b="1" dirty="0"/>
              <a:t>》</a:t>
            </a:r>
            <a:r>
              <a:rPr lang="zh-CN" altLang="en-US" sz="2400" b="1" dirty="0"/>
              <a:t>中许多规定可以而且应该落实在词表中</a:t>
            </a:r>
          </a:p>
          <a:p>
            <a:pPr lvl="1" eaLnBrk="1" hangingPunct="1">
              <a:lnSpc>
                <a:spcPct val="80000"/>
              </a:lnSpc>
            </a:pPr>
            <a:r>
              <a:rPr lang="zh-CN" altLang="en-US" sz="2400" b="1" dirty="0"/>
              <a:t>“惯用语和有转义的词或词组，在转义的语言环境下，一律为分词单位”</a:t>
            </a:r>
            <a:endParaRPr lang="en-US" altLang="zh-CN" sz="2400" b="1" dirty="0"/>
          </a:p>
          <a:p>
            <a:pPr lvl="2" eaLnBrk="1" hangingPunct="1">
              <a:lnSpc>
                <a:spcPct val="80000"/>
              </a:lnSpc>
            </a:pPr>
            <a:r>
              <a:rPr lang="en-US" altLang="zh-CN" b="1" dirty="0"/>
              <a:t>“</a:t>
            </a:r>
            <a:r>
              <a:rPr lang="zh-CN" altLang="en-US" b="1" dirty="0"/>
              <a:t>白菜”和“小媳妇”应该收入词表（其中的“白”和“小”有转义）</a:t>
            </a:r>
          </a:p>
          <a:p>
            <a:pPr lvl="2" eaLnBrk="1" hangingPunct="1">
              <a:lnSpc>
                <a:spcPct val="80000"/>
              </a:lnSpc>
            </a:pPr>
            <a:r>
              <a:rPr lang="zh-CN" altLang="en-US" b="1" dirty="0"/>
              <a:t>“白花”和“小床”不应该收入词表</a:t>
            </a:r>
          </a:p>
          <a:p>
            <a:pPr lvl="2" eaLnBrk="1" hangingPunct="1">
              <a:lnSpc>
                <a:spcPct val="80000"/>
              </a:lnSpc>
            </a:pPr>
            <a:r>
              <a:rPr lang="zh-CN" altLang="en-US" b="1" dirty="0"/>
              <a:t>“半边天”、“铁公鸡”、</a:t>
            </a:r>
            <a:r>
              <a:rPr lang="en-US" altLang="zh-CN" b="1" dirty="0"/>
              <a:t>……</a:t>
            </a:r>
          </a:p>
          <a:p>
            <a:pPr lvl="1" eaLnBrk="1" hangingPunct="1">
              <a:lnSpc>
                <a:spcPct val="80000"/>
              </a:lnSpc>
            </a:pPr>
            <a:r>
              <a:rPr lang="zh-CN" altLang="en-US" sz="2400" b="1" dirty="0"/>
              <a:t>“略语一律为分词单位”</a:t>
            </a:r>
          </a:p>
          <a:p>
            <a:pPr lvl="2" eaLnBrk="1" hangingPunct="1">
              <a:lnSpc>
                <a:spcPct val="80000"/>
              </a:lnSpc>
            </a:pPr>
            <a:r>
              <a:rPr lang="zh-CN" altLang="en-US" b="1" dirty="0"/>
              <a:t>科技  奥运会  工农业 </a:t>
            </a:r>
          </a:p>
          <a:p>
            <a:pPr lvl="1" eaLnBrk="1" hangingPunct="1">
              <a:lnSpc>
                <a:spcPct val="80000"/>
              </a:lnSpc>
            </a:pPr>
            <a:r>
              <a:rPr lang="zh-CN" altLang="en-US" sz="2400" b="1" dirty="0"/>
              <a:t>“音译外来词，不予切分”</a:t>
            </a:r>
          </a:p>
          <a:p>
            <a:pPr lvl="2" eaLnBrk="1" hangingPunct="1">
              <a:lnSpc>
                <a:spcPct val="80000"/>
              </a:lnSpc>
            </a:pPr>
            <a:r>
              <a:rPr lang="zh-CN" altLang="en-US" b="1" dirty="0"/>
              <a:t>巧克力  吉普</a:t>
            </a:r>
          </a:p>
        </p:txBody>
      </p:sp>
    </p:spTree>
    <p:custDataLst>
      <p:tags r:id="rId1"/>
    </p:custDataLst>
    <p:extLst>
      <p:ext uri="{BB962C8B-B14F-4D97-AF65-F5344CB8AC3E}">
        <p14:creationId xmlns:p14="http://schemas.microsoft.com/office/powerpoint/2010/main" val="4002695345"/>
      </p:ext>
    </p:extLst>
  </p:cSld>
  <p:clrMapOvr>
    <a:masterClrMapping/>
  </p:clrMapOvr>
  <p:transition advTm="545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en-US" altLang="zh-CN" dirty="0"/>
              <a:t>4.2.2 </a:t>
            </a:r>
            <a:r>
              <a:rPr lang="zh-CN" altLang="en-US" dirty="0"/>
              <a:t>切分歧义</a:t>
            </a:r>
          </a:p>
        </p:txBody>
      </p:sp>
      <p:sp>
        <p:nvSpPr>
          <p:cNvPr id="26627" name="Rectangle 3"/>
          <p:cNvSpPr>
            <a:spLocks noGrp="1" noChangeArrowheads="1"/>
          </p:cNvSpPr>
          <p:nvPr>
            <p:ph type="body" idx="1"/>
          </p:nvPr>
        </p:nvSpPr>
        <p:spPr/>
        <p:txBody>
          <a:bodyPr/>
          <a:lstStyle/>
          <a:p>
            <a:pPr eaLnBrk="1" hangingPunct="1"/>
            <a:r>
              <a:rPr lang="zh-CN" altLang="en-US" sz="2400" b="1" dirty="0"/>
              <a:t>切分歧义的基本类型</a:t>
            </a:r>
          </a:p>
          <a:p>
            <a:pPr lvl="1" eaLnBrk="1" hangingPunct="1"/>
            <a:r>
              <a:rPr lang="zh-CN" altLang="en-US" sz="1800" b="1" dirty="0"/>
              <a:t>交集型歧义切分</a:t>
            </a:r>
          </a:p>
          <a:p>
            <a:pPr lvl="1" eaLnBrk="1" hangingPunct="1"/>
            <a:r>
              <a:rPr lang="zh-CN" altLang="en-US" sz="1800" b="1" dirty="0"/>
              <a:t>组合型歧义切分</a:t>
            </a:r>
          </a:p>
        </p:txBody>
      </p:sp>
    </p:spTree>
    <p:extLst>
      <p:ext uri="{BB962C8B-B14F-4D97-AF65-F5344CB8AC3E}">
        <p14:creationId xmlns:p14="http://schemas.microsoft.com/office/powerpoint/2010/main" val="283638270"/>
      </p:ext>
    </p:extLst>
  </p:cSld>
  <p:clrMapOvr>
    <a:masterClrMapping/>
  </p:clrMapOvr>
  <p:transition advTm="3153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zh-CN" altLang="en-US"/>
              <a:t>交集型歧义切分</a:t>
            </a:r>
          </a:p>
        </p:txBody>
      </p:sp>
      <p:sp>
        <p:nvSpPr>
          <p:cNvPr id="256003" name="Rectangle 3"/>
          <p:cNvSpPr>
            <a:spLocks noGrp="1" noChangeArrowheads="1"/>
          </p:cNvSpPr>
          <p:nvPr>
            <p:ph type="body" idx="1"/>
          </p:nvPr>
        </p:nvSpPr>
        <p:spPr/>
        <p:txBody>
          <a:bodyPr/>
          <a:lstStyle/>
          <a:p>
            <a:pPr eaLnBrk="1" hangingPunct="1">
              <a:lnSpc>
                <a:spcPct val="80000"/>
              </a:lnSpc>
            </a:pPr>
            <a:r>
              <a:rPr lang="zh-CN" altLang="en-US" sz="2800" b="1" dirty="0"/>
              <a:t>定义</a:t>
            </a:r>
          </a:p>
          <a:p>
            <a:pPr lvl="1" eaLnBrk="1" hangingPunct="1">
              <a:lnSpc>
                <a:spcPct val="80000"/>
              </a:lnSpc>
            </a:pPr>
            <a:r>
              <a:rPr lang="zh-CN" altLang="en-US" sz="2000" b="1" dirty="0"/>
              <a:t>一个汉字串包含</a:t>
            </a:r>
            <a:r>
              <a:rPr lang="en-US" altLang="zh-CN" sz="2000" b="1" dirty="0"/>
              <a:t>A</a:t>
            </a:r>
            <a:r>
              <a:rPr lang="zh-CN" altLang="en-US" sz="2000" b="1" dirty="0"/>
              <a:t>、</a:t>
            </a:r>
            <a:r>
              <a:rPr lang="en-US" altLang="zh-CN" sz="2000" b="1" dirty="0"/>
              <a:t>B</a:t>
            </a:r>
            <a:r>
              <a:rPr lang="zh-CN" altLang="en-US" sz="2000" b="1" dirty="0"/>
              <a:t>、</a:t>
            </a:r>
            <a:r>
              <a:rPr lang="en-US" altLang="zh-CN" sz="2000" b="1" dirty="0"/>
              <a:t>C</a:t>
            </a:r>
            <a:r>
              <a:rPr lang="zh-CN" altLang="en-US" sz="2000" b="1" dirty="0"/>
              <a:t>三个子串，</a:t>
            </a:r>
            <a:r>
              <a:rPr lang="en-US" altLang="zh-CN" sz="2000" b="1" dirty="0"/>
              <a:t>AB</a:t>
            </a:r>
            <a:r>
              <a:rPr lang="zh-CN" altLang="en-US" sz="2000" b="1" dirty="0"/>
              <a:t>和</a:t>
            </a:r>
            <a:r>
              <a:rPr lang="en-US" altLang="zh-CN" sz="2000" b="1" dirty="0"/>
              <a:t>BC</a:t>
            </a:r>
            <a:r>
              <a:rPr lang="zh-CN" altLang="en-US" sz="2000" b="1" dirty="0"/>
              <a:t>都是词，到底应该切成</a:t>
            </a:r>
            <a:r>
              <a:rPr lang="en-US" altLang="zh-CN" sz="2000" b="1" dirty="0"/>
              <a:t>AB/C</a:t>
            </a:r>
            <a:r>
              <a:rPr lang="zh-CN" altLang="en-US" sz="2000" b="1" dirty="0"/>
              <a:t>还是切成</a:t>
            </a:r>
            <a:r>
              <a:rPr lang="en-US" altLang="zh-CN" sz="2000" b="1" dirty="0"/>
              <a:t>A/BC</a:t>
            </a:r>
          </a:p>
          <a:p>
            <a:pPr eaLnBrk="1" hangingPunct="1">
              <a:lnSpc>
                <a:spcPct val="80000"/>
              </a:lnSpc>
            </a:pPr>
            <a:r>
              <a:rPr lang="zh-CN" altLang="en-US" sz="2800" b="1" dirty="0"/>
              <a:t>举例</a:t>
            </a:r>
          </a:p>
          <a:p>
            <a:pPr lvl="1" eaLnBrk="1" hangingPunct="1">
              <a:lnSpc>
                <a:spcPct val="80000"/>
              </a:lnSpc>
            </a:pPr>
            <a:r>
              <a:rPr lang="zh-CN" altLang="en-US" sz="2000" b="1" dirty="0"/>
              <a:t>“使用户”	</a:t>
            </a:r>
          </a:p>
          <a:p>
            <a:pPr lvl="2" eaLnBrk="1" hangingPunct="1">
              <a:lnSpc>
                <a:spcPct val="80000"/>
              </a:lnSpc>
            </a:pPr>
            <a:r>
              <a:rPr lang="zh-CN" altLang="en-US" sz="1800" b="1" dirty="0"/>
              <a:t>使用</a:t>
            </a:r>
            <a:r>
              <a:rPr lang="en-US" altLang="zh-CN" sz="1800" b="1" dirty="0"/>
              <a:t>/</a:t>
            </a:r>
            <a:r>
              <a:rPr lang="zh-CN" altLang="en-US" sz="1800" b="1" dirty="0"/>
              <a:t>户</a:t>
            </a:r>
          </a:p>
          <a:p>
            <a:pPr lvl="2" eaLnBrk="1" hangingPunct="1">
              <a:lnSpc>
                <a:spcPct val="80000"/>
              </a:lnSpc>
            </a:pPr>
            <a:r>
              <a:rPr lang="zh-CN" altLang="en-US" sz="1800" b="1" dirty="0"/>
              <a:t>使</a:t>
            </a:r>
            <a:r>
              <a:rPr lang="en-US" altLang="zh-CN" sz="1800" b="1" dirty="0"/>
              <a:t>/</a:t>
            </a:r>
            <a:r>
              <a:rPr lang="zh-CN" altLang="en-US" sz="1800" b="1" dirty="0"/>
              <a:t>用户</a:t>
            </a:r>
            <a:endParaRPr lang="zh-CN" altLang="en-US" sz="2000" b="1" dirty="0"/>
          </a:p>
          <a:p>
            <a:pPr lvl="1" eaLnBrk="1" hangingPunct="1">
              <a:lnSpc>
                <a:spcPct val="80000"/>
              </a:lnSpc>
            </a:pPr>
            <a:r>
              <a:rPr lang="zh-CN" altLang="en-US" sz="2400" b="1" dirty="0"/>
              <a:t>“美国会通过对台售武法案”</a:t>
            </a:r>
          </a:p>
          <a:p>
            <a:pPr lvl="2" eaLnBrk="1" hangingPunct="1">
              <a:lnSpc>
                <a:spcPct val="80000"/>
              </a:lnSpc>
            </a:pPr>
            <a:r>
              <a:rPr lang="zh-CN" altLang="en-US" sz="2000" b="1" dirty="0"/>
              <a:t>美国</a:t>
            </a:r>
            <a:r>
              <a:rPr lang="en-US" altLang="zh-CN" sz="2000" b="1" dirty="0"/>
              <a:t>/</a:t>
            </a:r>
            <a:r>
              <a:rPr lang="zh-CN" altLang="en-US" sz="2000" b="1" dirty="0"/>
              <a:t>会</a:t>
            </a:r>
            <a:r>
              <a:rPr lang="en-US" altLang="zh-CN" sz="2000" b="1" dirty="0"/>
              <a:t>/</a:t>
            </a:r>
            <a:r>
              <a:rPr lang="zh-CN" altLang="en-US" sz="2000" b="1" dirty="0"/>
              <a:t>通过</a:t>
            </a:r>
            <a:r>
              <a:rPr lang="en-US" altLang="zh-CN" sz="2000" b="1" dirty="0"/>
              <a:t>/</a:t>
            </a:r>
            <a:r>
              <a:rPr lang="zh-CN" altLang="en-US" sz="2000" b="1" dirty="0"/>
              <a:t>对</a:t>
            </a:r>
            <a:r>
              <a:rPr lang="en-US" altLang="zh-CN" sz="2000" b="1" dirty="0"/>
              <a:t>/</a:t>
            </a:r>
            <a:r>
              <a:rPr lang="zh-CN" altLang="en-US" sz="2000" b="1" dirty="0"/>
              <a:t>台</a:t>
            </a:r>
            <a:r>
              <a:rPr lang="en-US" altLang="zh-CN" sz="2000" b="1" dirty="0"/>
              <a:t>/</a:t>
            </a:r>
            <a:r>
              <a:rPr lang="zh-CN" altLang="en-US" sz="2000" b="1" dirty="0"/>
              <a:t>售</a:t>
            </a:r>
            <a:r>
              <a:rPr lang="en-US" altLang="zh-CN" sz="2000" b="1" dirty="0"/>
              <a:t>/</a:t>
            </a:r>
            <a:r>
              <a:rPr lang="zh-CN" altLang="en-US" sz="2000" b="1" dirty="0"/>
              <a:t>武</a:t>
            </a:r>
            <a:r>
              <a:rPr lang="en-US" altLang="zh-CN" sz="2000" b="1" dirty="0"/>
              <a:t>/</a:t>
            </a:r>
            <a:r>
              <a:rPr lang="zh-CN" altLang="en-US" sz="2000" b="1" dirty="0"/>
              <a:t>法案</a:t>
            </a:r>
          </a:p>
          <a:p>
            <a:pPr lvl="2" eaLnBrk="1" hangingPunct="1">
              <a:lnSpc>
                <a:spcPct val="80000"/>
              </a:lnSpc>
            </a:pPr>
            <a:r>
              <a:rPr lang="zh-CN" altLang="en-US" sz="2000" b="1" dirty="0"/>
              <a:t>美</a:t>
            </a:r>
            <a:r>
              <a:rPr lang="en-US" altLang="zh-CN" sz="2000" b="1" dirty="0"/>
              <a:t>/</a:t>
            </a:r>
            <a:r>
              <a:rPr lang="zh-CN" altLang="en-US" sz="2000" b="1" dirty="0"/>
              <a:t>国会</a:t>
            </a:r>
            <a:r>
              <a:rPr lang="en-US" altLang="zh-CN" sz="2000" b="1" dirty="0"/>
              <a:t>/</a:t>
            </a:r>
            <a:r>
              <a:rPr lang="zh-CN" altLang="en-US" sz="2000" b="1" dirty="0"/>
              <a:t>通过</a:t>
            </a:r>
            <a:r>
              <a:rPr lang="en-US" altLang="zh-CN" sz="2000" b="1" dirty="0"/>
              <a:t>/</a:t>
            </a:r>
            <a:r>
              <a:rPr lang="zh-CN" altLang="en-US" sz="2000" b="1" dirty="0"/>
              <a:t>对</a:t>
            </a:r>
            <a:r>
              <a:rPr lang="en-US" altLang="zh-CN" sz="2000" b="1" dirty="0"/>
              <a:t>/</a:t>
            </a:r>
            <a:r>
              <a:rPr lang="zh-CN" altLang="en-US" sz="2000" b="1" dirty="0"/>
              <a:t>台</a:t>
            </a:r>
            <a:r>
              <a:rPr lang="en-US" altLang="zh-CN" sz="2000" b="1" dirty="0"/>
              <a:t>/</a:t>
            </a:r>
            <a:r>
              <a:rPr lang="zh-CN" altLang="en-US" sz="2000" b="1" dirty="0"/>
              <a:t>售</a:t>
            </a:r>
            <a:r>
              <a:rPr lang="en-US" altLang="zh-CN" sz="2000" b="1" dirty="0"/>
              <a:t>/</a:t>
            </a:r>
            <a:r>
              <a:rPr lang="zh-CN" altLang="en-US" sz="2000" b="1" dirty="0"/>
              <a:t>武</a:t>
            </a:r>
            <a:r>
              <a:rPr lang="en-US" altLang="zh-CN" sz="2000" b="1" dirty="0"/>
              <a:t>/</a:t>
            </a:r>
            <a:r>
              <a:rPr lang="zh-CN" altLang="en-US" sz="2000" b="1" dirty="0"/>
              <a:t>法案</a:t>
            </a:r>
          </a:p>
          <a:p>
            <a:pPr lvl="1" eaLnBrk="1" hangingPunct="1">
              <a:lnSpc>
                <a:spcPct val="80000"/>
              </a:lnSpc>
            </a:pPr>
            <a:r>
              <a:rPr lang="zh-CN" altLang="en-US" sz="2400" b="1" dirty="0"/>
              <a:t>“乒乓球拍卖完了”</a:t>
            </a:r>
          </a:p>
          <a:p>
            <a:pPr lvl="2" eaLnBrk="1" hangingPunct="1">
              <a:lnSpc>
                <a:spcPct val="80000"/>
              </a:lnSpc>
            </a:pPr>
            <a:r>
              <a:rPr lang="zh-CN" altLang="en-US" sz="2000" b="1" dirty="0"/>
              <a:t>乒乓球</a:t>
            </a:r>
            <a:r>
              <a:rPr lang="en-US" altLang="zh-CN" sz="2000" b="1" dirty="0"/>
              <a:t>/</a:t>
            </a:r>
            <a:r>
              <a:rPr lang="zh-CN" altLang="en-US" sz="2000" b="1" dirty="0"/>
              <a:t>拍卖</a:t>
            </a:r>
            <a:r>
              <a:rPr lang="en-US" altLang="zh-CN" sz="2000" b="1" dirty="0"/>
              <a:t>/</a:t>
            </a:r>
            <a:r>
              <a:rPr lang="zh-CN" altLang="en-US" sz="2000" b="1" dirty="0"/>
              <a:t>完</a:t>
            </a:r>
            <a:r>
              <a:rPr lang="en-US" altLang="zh-CN" sz="2000" b="1" dirty="0"/>
              <a:t>/</a:t>
            </a:r>
            <a:r>
              <a:rPr lang="zh-CN" altLang="en-US" sz="2000" b="1" dirty="0"/>
              <a:t>了</a:t>
            </a:r>
          </a:p>
          <a:p>
            <a:pPr lvl="2" eaLnBrk="1" hangingPunct="1">
              <a:lnSpc>
                <a:spcPct val="80000"/>
              </a:lnSpc>
            </a:pPr>
            <a:r>
              <a:rPr lang="zh-CN" altLang="en-US" sz="2000" b="1" dirty="0"/>
              <a:t>乒乓球拍</a:t>
            </a:r>
            <a:r>
              <a:rPr lang="en-US" altLang="zh-CN" sz="2000" b="1" dirty="0"/>
              <a:t>/</a:t>
            </a:r>
            <a:r>
              <a:rPr lang="zh-CN" altLang="en-US" sz="2000" b="1" dirty="0"/>
              <a:t>卖</a:t>
            </a:r>
            <a:r>
              <a:rPr lang="en-US" altLang="zh-CN" sz="2000" b="1" dirty="0"/>
              <a:t>/</a:t>
            </a:r>
            <a:r>
              <a:rPr lang="zh-CN" altLang="en-US" sz="2000" b="1" dirty="0"/>
              <a:t>完</a:t>
            </a:r>
            <a:r>
              <a:rPr lang="en-US" altLang="zh-CN" sz="2000" b="1" dirty="0"/>
              <a:t>/</a:t>
            </a:r>
            <a:r>
              <a:rPr lang="zh-CN" altLang="en-US" sz="2000" b="1" dirty="0"/>
              <a:t>了</a:t>
            </a:r>
          </a:p>
        </p:txBody>
      </p:sp>
    </p:spTree>
    <p:custDataLst>
      <p:tags r:id="rId1"/>
    </p:custDataLst>
    <p:extLst>
      <p:ext uri="{BB962C8B-B14F-4D97-AF65-F5344CB8AC3E}">
        <p14:creationId xmlns:p14="http://schemas.microsoft.com/office/powerpoint/2010/main" val="731512980"/>
      </p:ext>
    </p:extLst>
  </p:cSld>
  <p:clrMapOvr>
    <a:masterClrMapping/>
  </p:clrMapOvr>
  <p:transition advTm="773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0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0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0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600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0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65" name="Rectangle 25"/>
          <p:cNvSpPr>
            <a:spLocks noGrp="1" noChangeArrowheads="1"/>
          </p:cNvSpPr>
          <p:nvPr>
            <p:ph type="title"/>
          </p:nvPr>
        </p:nvSpPr>
        <p:spPr/>
        <p:txBody>
          <a:bodyPr/>
          <a:lstStyle/>
          <a:p>
            <a:pPr eaLnBrk="1" hangingPunct="1">
              <a:defRPr/>
            </a:pPr>
            <a:endParaRPr lang="zh-CN" altLang="zh-CN"/>
          </a:p>
        </p:txBody>
      </p:sp>
      <p:sp>
        <p:nvSpPr>
          <p:cNvPr id="28675" name="Rectangle 3"/>
          <p:cNvSpPr>
            <a:spLocks noGrp="1" noChangeArrowheads="1"/>
          </p:cNvSpPr>
          <p:nvPr>
            <p:ph type="body" sz="half" idx="1"/>
          </p:nvPr>
        </p:nvSpPr>
        <p:spPr>
          <a:xfrm>
            <a:off x="457200" y="1600200"/>
            <a:ext cx="8218488" cy="4456113"/>
          </a:xfrm>
        </p:spPr>
        <p:txBody>
          <a:bodyPr/>
          <a:lstStyle/>
          <a:p>
            <a:pPr eaLnBrk="1" hangingPunct="1"/>
            <a:r>
              <a:rPr lang="zh-CN" altLang="en-US" sz="2800" b="1"/>
              <a:t>统计工作</a:t>
            </a:r>
          </a:p>
          <a:p>
            <a:pPr lvl="1" eaLnBrk="1" hangingPunct="1"/>
            <a:r>
              <a:rPr lang="zh-CN" altLang="en-US" sz="2400" b="1"/>
              <a:t>语料</a:t>
            </a:r>
          </a:p>
          <a:p>
            <a:pPr lvl="2" eaLnBrk="1" hangingPunct="1"/>
            <a:r>
              <a:rPr lang="zh-CN" altLang="en-US" sz="2000" b="1"/>
              <a:t>来源：网络</a:t>
            </a:r>
          </a:p>
          <a:p>
            <a:pPr lvl="2" eaLnBrk="1" hangingPunct="1"/>
            <a:r>
              <a:rPr lang="zh-CN" altLang="en-US" sz="2000" b="1"/>
              <a:t>领域：新闻</a:t>
            </a:r>
          </a:p>
          <a:p>
            <a:pPr lvl="2" eaLnBrk="1" hangingPunct="1"/>
            <a:r>
              <a:rPr lang="zh-CN" altLang="en-US" sz="2000" b="1"/>
              <a:t>规模：</a:t>
            </a:r>
            <a:r>
              <a:rPr lang="en-US" altLang="zh-CN" sz="2000" b="1"/>
              <a:t>510</a:t>
            </a:r>
            <a:r>
              <a:rPr lang="zh-CN" altLang="en-US" sz="2000" b="1"/>
              <a:t>万字</a:t>
            </a:r>
          </a:p>
          <a:p>
            <a:pPr lvl="1" eaLnBrk="1" hangingPunct="1"/>
            <a:r>
              <a:rPr lang="zh-CN" altLang="en-US" sz="2400" b="1"/>
              <a:t>词库</a:t>
            </a:r>
          </a:p>
          <a:p>
            <a:pPr lvl="2" eaLnBrk="1" hangingPunct="1"/>
            <a:r>
              <a:rPr lang="zh-CN" altLang="en-US" sz="2000" b="1"/>
              <a:t>规模：</a:t>
            </a:r>
            <a:r>
              <a:rPr lang="en-US" altLang="zh-CN" sz="2000" b="1"/>
              <a:t>77000</a:t>
            </a:r>
            <a:r>
              <a:rPr lang="zh-CN" altLang="en-US" sz="2000" b="1"/>
              <a:t>词条</a:t>
            </a:r>
          </a:p>
          <a:p>
            <a:pPr lvl="1" eaLnBrk="1" hangingPunct="1"/>
            <a:r>
              <a:rPr lang="zh-CN" altLang="en-US" sz="2400" b="1"/>
              <a:t>结果</a:t>
            </a:r>
          </a:p>
          <a:p>
            <a:pPr lvl="2" eaLnBrk="1" hangingPunct="1"/>
            <a:r>
              <a:rPr lang="zh-CN" altLang="en-US" sz="2000" b="1"/>
              <a:t>交集型歧义字段：</a:t>
            </a:r>
            <a:r>
              <a:rPr lang="en-US" altLang="zh-CN" sz="2000" b="1"/>
              <a:t>2.4</a:t>
            </a:r>
            <a:r>
              <a:rPr lang="zh-CN" altLang="en-US" sz="2000" b="1"/>
              <a:t>万条，</a:t>
            </a:r>
            <a:r>
              <a:rPr lang="en-US" altLang="zh-CN" sz="2000" b="1"/>
              <a:t>7.8</a:t>
            </a:r>
            <a:r>
              <a:rPr lang="zh-CN" altLang="en-US" sz="2000" b="1"/>
              <a:t>万余次</a:t>
            </a:r>
          </a:p>
          <a:p>
            <a:pPr lvl="2" eaLnBrk="1" hangingPunct="1"/>
            <a:r>
              <a:rPr lang="zh-CN" altLang="en-US" sz="2000" b="1"/>
              <a:t>平均</a:t>
            </a:r>
            <a:r>
              <a:rPr lang="en-US" altLang="zh-CN" sz="2000" b="1"/>
              <a:t>1.6</a:t>
            </a:r>
            <a:r>
              <a:rPr lang="zh-CN" altLang="en-US" sz="2000" b="1"/>
              <a:t>次</a:t>
            </a:r>
            <a:r>
              <a:rPr lang="en-US" altLang="zh-CN" sz="2000" b="1"/>
              <a:t>/100</a:t>
            </a:r>
            <a:r>
              <a:rPr lang="zh-CN" altLang="en-US" sz="2000" b="1"/>
              <a:t>字</a:t>
            </a:r>
          </a:p>
        </p:txBody>
      </p:sp>
      <p:graphicFrame>
        <p:nvGraphicFramePr>
          <p:cNvPr id="343100" name="Group 60"/>
          <p:cNvGraphicFramePr>
            <a:graphicFrameLocks noGrp="1"/>
          </p:cNvGraphicFramePr>
          <p:nvPr>
            <p:ph sz="half" idx="2"/>
          </p:nvPr>
        </p:nvGraphicFramePr>
        <p:xfrm>
          <a:off x="6156325" y="4941888"/>
          <a:ext cx="1939925" cy="1592261"/>
        </p:xfrm>
        <a:graphic>
          <a:graphicData uri="http://schemas.openxmlformats.org/drawingml/2006/table">
            <a:tbl>
              <a:tblPr/>
              <a:tblGrid>
                <a:gridCol w="715963">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tblGrid>
              <a:tr h="3963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rPr>
                        <a:t>链长</a:t>
                      </a:r>
                    </a:p>
                  </a:txBody>
                  <a:tcPr marT="45738" marB="45738"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Times New Roman" pitchFamily="18" charset="0"/>
                          <a:ea typeface="楷体_GB2312" pitchFamily="49" charset="-122"/>
                        </a:rPr>
                        <a:t>所占比例</a:t>
                      </a:r>
                    </a:p>
                  </a:txBody>
                  <a:tcPr marT="45738" marB="45738"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8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2</a:t>
                      </a:r>
                    </a:p>
                  </a:txBody>
                  <a:tcPr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95.41%</a:t>
                      </a:r>
                    </a:p>
                  </a:txBody>
                  <a:tcPr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8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3</a:t>
                      </a:r>
                    </a:p>
                  </a:txBody>
                  <a:tcPr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3.11%</a:t>
                      </a:r>
                    </a:p>
                  </a:txBody>
                  <a:tcPr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4~8</a:t>
                      </a:r>
                    </a:p>
                  </a:txBody>
                  <a:tcPr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Times New Roman" pitchFamily="18" charset="0"/>
                          <a:ea typeface="楷体_GB2312" pitchFamily="49" charset="-122"/>
                        </a:rPr>
                        <a:t>1.5%</a:t>
                      </a:r>
                    </a:p>
                  </a:txBody>
                  <a:tcPr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911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zh-CN" altLang="en-US"/>
              <a:t>组合型歧义切分</a:t>
            </a:r>
          </a:p>
        </p:txBody>
      </p:sp>
      <p:sp>
        <p:nvSpPr>
          <p:cNvPr id="258051" name="Rectangle 3"/>
          <p:cNvSpPr>
            <a:spLocks noGrp="1" noChangeArrowheads="1"/>
          </p:cNvSpPr>
          <p:nvPr>
            <p:ph type="body" idx="1"/>
          </p:nvPr>
        </p:nvSpPr>
        <p:spPr>
          <a:xfrm>
            <a:off x="457200" y="1600200"/>
            <a:ext cx="8435975" cy="4456113"/>
          </a:xfrm>
        </p:spPr>
        <p:txBody>
          <a:bodyPr/>
          <a:lstStyle/>
          <a:p>
            <a:pPr eaLnBrk="1" hangingPunct="1"/>
            <a:r>
              <a:rPr lang="zh-CN" altLang="en-US" sz="2400" b="1" dirty="0"/>
              <a:t>定义</a:t>
            </a:r>
          </a:p>
          <a:p>
            <a:pPr lvl="1" eaLnBrk="1" hangingPunct="1"/>
            <a:r>
              <a:rPr lang="zh-CN" altLang="en-US" sz="1800" b="1" dirty="0"/>
              <a:t>包含至少两个汉字的汉字串，它本身是词，切开来也分别是词</a:t>
            </a:r>
          </a:p>
          <a:p>
            <a:pPr eaLnBrk="1" hangingPunct="1"/>
            <a:r>
              <a:rPr lang="zh-CN" altLang="en-US" sz="2400" b="1" dirty="0"/>
              <a:t>举例</a:t>
            </a:r>
          </a:p>
          <a:p>
            <a:pPr lvl="1" eaLnBrk="1" hangingPunct="1"/>
            <a:r>
              <a:rPr lang="zh-CN" altLang="en-US" sz="1800" b="1" dirty="0"/>
              <a:t>马上</a:t>
            </a:r>
          </a:p>
          <a:p>
            <a:pPr lvl="2" eaLnBrk="1" hangingPunct="1"/>
            <a:r>
              <a:rPr lang="zh-CN" altLang="en-US" sz="1800" b="1" dirty="0"/>
              <a:t> 他</a:t>
            </a:r>
            <a:r>
              <a:rPr lang="en-US" altLang="zh-CN" sz="1800" b="1" dirty="0"/>
              <a:t>/</a:t>
            </a:r>
            <a:r>
              <a:rPr lang="zh-CN" altLang="en-US" sz="1800" b="1" dirty="0"/>
              <a:t>从</a:t>
            </a:r>
            <a:r>
              <a:rPr lang="en-US" altLang="zh-CN" sz="1800" b="1" dirty="0"/>
              <a:t>/</a:t>
            </a:r>
            <a:r>
              <a:rPr lang="zh-CN" altLang="en-US" sz="1800" b="1" dirty="0">
                <a:solidFill>
                  <a:srgbClr val="FF0000"/>
                </a:solidFill>
              </a:rPr>
              <a:t>马</a:t>
            </a:r>
            <a:r>
              <a:rPr lang="en-US" altLang="zh-CN" sz="1800" b="1" dirty="0"/>
              <a:t>/</a:t>
            </a:r>
            <a:r>
              <a:rPr lang="zh-CN" altLang="en-US" sz="1800" b="1" dirty="0">
                <a:solidFill>
                  <a:srgbClr val="FF0000"/>
                </a:solidFill>
              </a:rPr>
              <a:t>上</a:t>
            </a:r>
            <a:r>
              <a:rPr lang="en-US" altLang="zh-CN" sz="1800" b="1" dirty="0"/>
              <a:t>/</a:t>
            </a:r>
            <a:r>
              <a:rPr lang="zh-CN" altLang="en-US" sz="1800" b="1" dirty="0"/>
              <a:t>跳</a:t>
            </a:r>
            <a:r>
              <a:rPr lang="en-US" altLang="zh-CN" sz="1800" b="1" dirty="0"/>
              <a:t>/</a:t>
            </a:r>
            <a:r>
              <a:rPr lang="zh-CN" altLang="en-US" sz="1800" b="1" dirty="0"/>
              <a:t>下</a:t>
            </a:r>
            <a:r>
              <a:rPr lang="en-US" altLang="zh-CN" sz="1800" b="1" dirty="0"/>
              <a:t>/</a:t>
            </a:r>
            <a:r>
              <a:rPr lang="zh-CN" altLang="en-US" sz="1800" b="1" dirty="0"/>
              <a:t>来</a:t>
            </a:r>
          </a:p>
          <a:p>
            <a:pPr lvl="2" eaLnBrk="1" hangingPunct="1"/>
            <a:r>
              <a:rPr lang="zh-CN" altLang="en-US" sz="1800" b="1" dirty="0"/>
              <a:t> 我</a:t>
            </a:r>
            <a:r>
              <a:rPr lang="en-US" altLang="zh-CN" sz="1800" b="1" dirty="0"/>
              <a:t>/</a:t>
            </a:r>
            <a:r>
              <a:rPr lang="zh-CN" altLang="en-US" sz="1800" b="1" dirty="0">
                <a:solidFill>
                  <a:srgbClr val="FF0000"/>
                </a:solidFill>
              </a:rPr>
              <a:t>马上</a:t>
            </a:r>
            <a:r>
              <a:rPr lang="en-US" altLang="zh-CN" sz="1800" b="1" dirty="0"/>
              <a:t>/</a:t>
            </a:r>
            <a:r>
              <a:rPr lang="zh-CN" altLang="en-US" sz="1800" b="1" dirty="0"/>
              <a:t>就</a:t>
            </a:r>
            <a:r>
              <a:rPr lang="en-US" altLang="zh-CN" sz="1800" b="1" dirty="0"/>
              <a:t>/</a:t>
            </a:r>
            <a:r>
              <a:rPr lang="zh-CN" altLang="en-US" sz="1800" b="1" dirty="0"/>
              <a:t>来</a:t>
            </a:r>
          </a:p>
          <a:p>
            <a:pPr lvl="1" eaLnBrk="1" hangingPunct="1"/>
            <a:r>
              <a:rPr lang="zh-CN" altLang="en-US" sz="1800" b="1" dirty="0"/>
              <a:t>将来</a:t>
            </a:r>
          </a:p>
          <a:p>
            <a:pPr lvl="2" eaLnBrk="1" hangingPunct="1"/>
            <a:r>
              <a:rPr lang="zh-CN" altLang="en-US" sz="1800" b="1" dirty="0"/>
              <a:t> 他</a:t>
            </a:r>
            <a:r>
              <a:rPr lang="en-US" altLang="zh-CN" sz="1800" b="1" dirty="0"/>
              <a:t>/</a:t>
            </a:r>
            <a:r>
              <a:rPr lang="zh-CN" altLang="en-US" sz="1800" b="1" dirty="0">
                <a:solidFill>
                  <a:srgbClr val="FF0000"/>
                </a:solidFill>
              </a:rPr>
              <a:t>将</a:t>
            </a:r>
            <a:r>
              <a:rPr lang="en-US" altLang="zh-CN" sz="1800" b="1" dirty="0"/>
              <a:t>/</a:t>
            </a:r>
            <a:r>
              <a:rPr lang="zh-CN" altLang="en-US" sz="1800" b="1" dirty="0">
                <a:solidFill>
                  <a:srgbClr val="FF0000"/>
                </a:solidFill>
              </a:rPr>
              <a:t>来</a:t>
            </a:r>
            <a:r>
              <a:rPr lang="en-US" altLang="zh-CN" sz="1800" b="1" dirty="0"/>
              <a:t>/</a:t>
            </a:r>
            <a:r>
              <a:rPr lang="zh-CN" altLang="en-US" sz="1800" b="1" dirty="0"/>
              <a:t>我</a:t>
            </a:r>
            <a:r>
              <a:rPr lang="en-US" altLang="zh-CN" sz="1800" b="1" dirty="0"/>
              <a:t>/</a:t>
            </a:r>
            <a:r>
              <a:rPr lang="zh-CN" altLang="en-US" sz="1800" b="1" dirty="0"/>
              <a:t>校</a:t>
            </a:r>
            <a:r>
              <a:rPr lang="en-US" altLang="zh-CN" sz="1800" b="1" dirty="0"/>
              <a:t>/</a:t>
            </a:r>
            <a:r>
              <a:rPr lang="zh-CN" altLang="en-US" sz="1800" b="1" dirty="0"/>
              <a:t>参观</a:t>
            </a:r>
          </a:p>
          <a:p>
            <a:pPr lvl="2" eaLnBrk="1" hangingPunct="1"/>
            <a:r>
              <a:rPr lang="zh-CN" altLang="en-US" sz="1800" b="1" dirty="0"/>
              <a:t> </a:t>
            </a:r>
            <a:r>
              <a:rPr lang="zh-CN" altLang="en-US" sz="1800" b="1" dirty="0">
                <a:solidFill>
                  <a:srgbClr val="FF0000"/>
                </a:solidFill>
              </a:rPr>
              <a:t>将来</a:t>
            </a:r>
            <a:r>
              <a:rPr lang="en-US" altLang="zh-CN" sz="1800" b="1" dirty="0"/>
              <a:t>/</a:t>
            </a:r>
            <a:r>
              <a:rPr lang="zh-CN" altLang="en-US" sz="1800" b="1" dirty="0"/>
              <a:t>我</a:t>
            </a:r>
            <a:r>
              <a:rPr lang="en-US" altLang="zh-CN" sz="1800" b="1" dirty="0"/>
              <a:t>/</a:t>
            </a:r>
            <a:r>
              <a:rPr lang="zh-CN" altLang="en-US" sz="1800" b="1" dirty="0"/>
              <a:t>校</a:t>
            </a:r>
            <a:r>
              <a:rPr lang="en-US" altLang="zh-CN" sz="1800" b="1" dirty="0"/>
              <a:t>/</a:t>
            </a:r>
            <a:r>
              <a:rPr lang="zh-CN" altLang="en-US" sz="1800" b="1" dirty="0"/>
              <a:t>会</a:t>
            </a:r>
            <a:r>
              <a:rPr lang="en-US" altLang="zh-CN" sz="1800" b="1" dirty="0"/>
              <a:t>/</a:t>
            </a:r>
            <a:r>
              <a:rPr lang="zh-CN" altLang="en-US" sz="1800" b="1" dirty="0"/>
              <a:t>有</a:t>
            </a:r>
            <a:r>
              <a:rPr lang="en-US" altLang="zh-CN" sz="1800" b="1" dirty="0"/>
              <a:t>/</a:t>
            </a:r>
            <a:r>
              <a:rPr lang="zh-CN" altLang="en-US" sz="1800" b="1" dirty="0"/>
              <a:t>很</a:t>
            </a:r>
            <a:r>
              <a:rPr lang="en-US" altLang="zh-CN" sz="1800" b="1" dirty="0"/>
              <a:t>/</a:t>
            </a:r>
            <a:r>
              <a:rPr lang="zh-CN" altLang="en-US" sz="1800" b="1" dirty="0"/>
              <a:t>大</a:t>
            </a:r>
            <a:r>
              <a:rPr lang="en-US" altLang="zh-CN" sz="1800" b="1" dirty="0"/>
              <a:t>/</a:t>
            </a:r>
            <a:r>
              <a:rPr lang="zh-CN" altLang="en-US" sz="1800" b="1" dirty="0"/>
              <a:t>的</a:t>
            </a:r>
            <a:r>
              <a:rPr lang="en-US" altLang="zh-CN" sz="1800" b="1" dirty="0"/>
              <a:t>/</a:t>
            </a:r>
            <a:r>
              <a:rPr lang="zh-CN" altLang="en-US" sz="1800" b="1" dirty="0"/>
              <a:t>发展</a:t>
            </a:r>
          </a:p>
          <a:p>
            <a:pPr lvl="1" eaLnBrk="1" hangingPunct="1"/>
            <a:r>
              <a:rPr lang="zh-CN" altLang="en-US" sz="1800" b="1" dirty="0"/>
              <a:t>个人</a:t>
            </a:r>
          </a:p>
          <a:p>
            <a:pPr lvl="2" eaLnBrk="1" hangingPunct="1"/>
            <a:r>
              <a:rPr lang="zh-CN" altLang="en-US" sz="1800" b="1" dirty="0"/>
              <a:t> 屋子</a:t>
            </a:r>
            <a:r>
              <a:rPr lang="en-US" altLang="zh-CN" sz="1800" b="1" dirty="0"/>
              <a:t>/</a:t>
            </a:r>
            <a:r>
              <a:rPr lang="zh-CN" altLang="en-US" sz="1800" b="1" dirty="0"/>
              <a:t>里</a:t>
            </a:r>
            <a:r>
              <a:rPr lang="en-US" altLang="zh-CN" sz="1800" b="1" dirty="0"/>
              <a:t>/</a:t>
            </a:r>
            <a:r>
              <a:rPr lang="zh-CN" altLang="en-US" sz="1800" b="1" dirty="0"/>
              <a:t>只</a:t>
            </a:r>
            <a:r>
              <a:rPr lang="en-US" altLang="zh-CN" sz="1800" b="1" dirty="0"/>
              <a:t>/</a:t>
            </a:r>
            <a:r>
              <a:rPr lang="zh-CN" altLang="en-US" sz="1800" b="1" dirty="0"/>
              <a:t>有</a:t>
            </a:r>
            <a:r>
              <a:rPr lang="en-US" altLang="zh-CN" sz="1800" b="1" dirty="0"/>
              <a:t>/</a:t>
            </a:r>
            <a:r>
              <a:rPr lang="zh-CN" altLang="en-US" sz="1800" b="1" dirty="0"/>
              <a:t>一</a:t>
            </a:r>
            <a:r>
              <a:rPr lang="en-US" altLang="zh-CN" sz="1800" b="1" dirty="0"/>
              <a:t>/</a:t>
            </a:r>
            <a:r>
              <a:rPr lang="zh-CN" altLang="en-US" sz="1800" b="1" dirty="0">
                <a:solidFill>
                  <a:srgbClr val="FF0000"/>
                </a:solidFill>
              </a:rPr>
              <a:t>个</a:t>
            </a:r>
            <a:r>
              <a:rPr lang="en-US" altLang="zh-CN" sz="1800" b="1" dirty="0"/>
              <a:t>/</a:t>
            </a:r>
            <a:r>
              <a:rPr lang="zh-CN" altLang="en-US" sz="1800" b="1" dirty="0">
                <a:solidFill>
                  <a:srgbClr val="FF0000"/>
                </a:solidFill>
              </a:rPr>
              <a:t>人</a:t>
            </a:r>
          </a:p>
          <a:p>
            <a:pPr lvl="2" eaLnBrk="1" hangingPunct="1"/>
            <a:r>
              <a:rPr lang="zh-CN" altLang="en-US" sz="1800" b="1" dirty="0"/>
              <a:t> 这</a:t>
            </a:r>
            <a:r>
              <a:rPr lang="en-US" altLang="zh-CN" sz="1800" b="1" dirty="0"/>
              <a:t>/</a:t>
            </a:r>
            <a:r>
              <a:rPr lang="zh-CN" altLang="en-US" sz="1800" b="1" dirty="0"/>
              <a:t>是</a:t>
            </a:r>
            <a:r>
              <a:rPr lang="en-US" altLang="zh-CN" sz="1800" b="1" dirty="0"/>
              <a:t>/</a:t>
            </a:r>
            <a:r>
              <a:rPr lang="zh-CN" altLang="en-US" sz="1800" b="1" dirty="0"/>
              <a:t>我</a:t>
            </a:r>
            <a:r>
              <a:rPr lang="en-US" altLang="zh-CN" sz="1800" b="1" dirty="0"/>
              <a:t>/</a:t>
            </a:r>
            <a:r>
              <a:rPr lang="zh-CN" altLang="en-US" sz="1800" b="1" dirty="0">
                <a:solidFill>
                  <a:srgbClr val="FF0000"/>
                </a:solidFill>
              </a:rPr>
              <a:t>个人</a:t>
            </a:r>
            <a:r>
              <a:rPr lang="en-US" altLang="zh-CN" sz="1800" b="1" dirty="0"/>
              <a:t>/</a:t>
            </a:r>
            <a:r>
              <a:rPr lang="zh-CN" altLang="en-US" sz="1800" b="1" dirty="0"/>
              <a:t>的</a:t>
            </a:r>
            <a:r>
              <a:rPr lang="en-US" altLang="zh-CN" sz="1800" b="1" dirty="0"/>
              <a:t>/</a:t>
            </a:r>
            <a:r>
              <a:rPr lang="zh-CN" altLang="en-US" sz="1800" b="1" dirty="0"/>
              <a:t>意见</a:t>
            </a:r>
          </a:p>
        </p:txBody>
      </p:sp>
    </p:spTree>
    <p:custDataLst>
      <p:tags r:id="rId1"/>
    </p:custDataLst>
    <p:extLst>
      <p:ext uri="{BB962C8B-B14F-4D97-AF65-F5344CB8AC3E}">
        <p14:creationId xmlns:p14="http://schemas.microsoft.com/office/powerpoint/2010/main" val="1521597996"/>
      </p:ext>
    </p:extLst>
  </p:cSld>
  <p:clrMapOvr>
    <a:masterClrMapping/>
  </p:clrMapOvr>
  <p:transition advTm="78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0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80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0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805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8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8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80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endParaRPr lang="zh-CN" altLang="zh-CN"/>
          </a:p>
        </p:txBody>
      </p:sp>
      <p:sp>
        <p:nvSpPr>
          <p:cNvPr id="260099" name="Rectangle 3"/>
          <p:cNvSpPr>
            <a:spLocks noGrp="1" noChangeArrowheads="1"/>
          </p:cNvSpPr>
          <p:nvPr>
            <p:ph type="body" idx="1"/>
          </p:nvPr>
        </p:nvSpPr>
        <p:spPr/>
        <p:txBody>
          <a:bodyPr/>
          <a:lstStyle/>
          <a:p>
            <a:pPr eaLnBrk="1" hangingPunct="1"/>
            <a:r>
              <a:rPr lang="zh-CN" altLang="en-US" sz="2400" b="1"/>
              <a:t>如果不利用</a:t>
            </a:r>
            <a:r>
              <a:rPr lang="zh-CN" altLang="en-US" sz="2400" b="1">
                <a:solidFill>
                  <a:srgbClr val="FF0000"/>
                </a:solidFill>
              </a:rPr>
              <a:t>句法以及更高层面上的知识</a:t>
            </a:r>
            <a:r>
              <a:rPr lang="zh-CN" altLang="en-US" sz="2400" b="1"/>
              <a:t>，组合型歧义切分是很难解决的</a:t>
            </a:r>
          </a:p>
          <a:p>
            <a:pPr eaLnBrk="1" hangingPunct="1"/>
            <a:r>
              <a:rPr lang="zh-CN" altLang="en-US" sz="2400" b="1"/>
              <a:t>若是在词处理的相应阶段</a:t>
            </a:r>
            <a:r>
              <a:rPr lang="en-US" altLang="zh-CN" sz="2400" b="1"/>
              <a:t>, </a:t>
            </a:r>
            <a:r>
              <a:rPr lang="zh-CN" altLang="en-US" sz="2400" b="1"/>
              <a:t>结合对分词阶段未解决的歧义字段进行处理</a:t>
            </a:r>
            <a:r>
              <a:rPr lang="en-US" altLang="zh-CN" sz="2400" b="1"/>
              <a:t>, </a:t>
            </a:r>
            <a:r>
              <a:rPr lang="zh-CN" altLang="en-US" sz="2400" b="1"/>
              <a:t>则会起到事半功倍的效果。</a:t>
            </a:r>
          </a:p>
          <a:p>
            <a:pPr eaLnBrk="1" hangingPunct="1"/>
            <a:r>
              <a:rPr lang="zh-CN" altLang="en-US" sz="2400" b="1"/>
              <a:t>统计表明，组合型歧义字段只占整个歧义字段总数的</a:t>
            </a:r>
            <a:r>
              <a:rPr lang="en-US" altLang="zh-CN" sz="2400" b="1"/>
              <a:t>1/30 </a:t>
            </a:r>
            <a:r>
              <a:rPr lang="zh-CN" altLang="en-US" sz="2400" b="1"/>
              <a:t>以下</a:t>
            </a:r>
            <a:r>
              <a:rPr lang="en-US" altLang="zh-CN" sz="2400" b="1"/>
              <a:t>, </a:t>
            </a:r>
            <a:r>
              <a:rPr lang="zh-CN" altLang="en-US" sz="2400" b="1"/>
              <a:t>因此不必在分词阶段花费巨大的开销来处理它们。</a:t>
            </a:r>
            <a:r>
              <a:rPr lang="zh-CN" altLang="en-US" sz="2400"/>
              <a:t> </a:t>
            </a:r>
            <a:endParaRPr lang="zh-CN" altLang="en-US" sz="2400" b="1"/>
          </a:p>
          <a:p>
            <a:pPr eaLnBrk="1" hangingPunct="1"/>
            <a:endParaRPr lang="en-US" altLang="zh-CN" sz="2400"/>
          </a:p>
        </p:txBody>
      </p:sp>
    </p:spTree>
    <p:extLst>
      <p:ext uri="{BB962C8B-B14F-4D97-AF65-F5344CB8AC3E}">
        <p14:creationId xmlns:p14="http://schemas.microsoft.com/office/powerpoint/2010/main" val="514075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zh-CN" altLang="en-US"/>
              <a:t>混合型歧义切分</a:t>
            </a:r>
          </a:p>
        </p:txBody>
      </p:sp>
      <p:sp>
        <p:nvSpPr>
          <p:cNvPr id="345091" name="Rectangle 3"/>
          <p:cNvSpPr>
            <a:spLocks noGrp="1" noChangeArrowheads="1"/>
          </p:cNvSpPr>
          <p:nvPr>
            <p:ph type="body" idx="1"/>
          </p:nvPr>
        </p:nvSpPr>
        <p:spPr/>
        <p:txBody>
          <a:bodyPr/>
          <a:lstStyle/>
          <a:p>
            <a:pPr eaLnBrk="1" hangingPunct="1"/>
            <a:r>
              <a:rPr lang="zh-CN" altLang="en-US" sz="2800" b="1"/>
              <a:t>例</a:t>
            </a:r>
          </a:p>
          <a:p>
            <a:pPr lvl="1" eaLnBrk="1" hangingPunct="1"/>
            <a:r>
              <a:rPr lang="zh-CN" altLang="en-US" sz="2400" b="1"/>
              <a:t>（</a:t>
            </a:r>
            <a:r>
              <a:rPr lang="en-US" altLang="zh-CN" sz="2400" b="1"/>
              <a:t>1</a:t>
            </a:r>
            <a:r>
              <a:rPr lang="zh-CN" altLang="en-US" sz="2400" b="1"/>
              <a:t>）这篇文章写得</a:t>
            </a:r>
            <a:r>
              <a:rPr lang="zh-CN" altLang="en-US" sz="2400" b="1">
                <a:solidFill>
                  <a:srgbClr val="FF0000"/>
                </a:solidFill>
              </a:rPr>
              <a:t>太平淡</a:t>
            </a:r>
            <a:r>
              <a:rPr lang="zh-CN" altLang="en-US" sz="2400" b="1"/>
              <a:t>了。</a:t>
            </a:r>
          </a:p>
          <a:p>
            <a:pPr lvl="1" eaLnBrk="1" hangingPunct="1"/>
            <a:r>
              <a:rPr lang="zh-CN" altLang="en-US" sz="2400" b="1"/>
              <a:t>（</a:t>
            </a:r>
            <a:r>
              <a:rPr lang="en-US" altLang="zh-CN" sz="2400" b="1"/>
              <a:t>2</a:t>
            </a:r>
            <a:r>
              <a:rPr lang="zh-CN" altLang="en-US" sz="2400" b="1"/>
              <a:t>）这墙抹得</a:t>
            </a:r>
            <a:r>
              <a:rPr lang="zh-CN" altLang="en-US" sz="2400" b="1">
                <a:solidFill>
                  <a:srgbClr val="FF0000"/>
                </a:solidFill>
              </a:rPr>
              <a:t>太平</a:t>
            </a:r>
            <a:r>
              <a:rPr lang="zh-CN" altLang="en-US" sz="2400" b="1"/>
              <a:t>了。</a:t>
            </a:r>
          </a:p>
          <a:p>
            <a:pPr lvl="1" eaLnBrk="1" hangingPunct="1"/>
            <a:r>
              <a:rPr lang="zh-CN" altLang="en-US" sz="2400" b="1"/>
              <a:t>（</a:t>
            </a:r>
            <a:r>
              <a:rPr lang="en-US" altLang="zh-CN" sz="2400" b="1"/>
              <a:t>3</a:t>
            </a:r>
            <a:r>
              <a:rPr lang="zh-CN" altLang="en-US" sz="2400" b="1"/>
              <a:t>）即使</a:t>
            </a:r>
            <a:r>
              <a:rPr lang="zh-CN" altLang="en-US" sz="2400" b="1">
                <a:solidFill>
                  <a:srgbClr val="FF0000"/>
                </a:solidFill>
              </a:rPr>
              <a:t>太平</a:t>
            </a:r>
            <a:r>
              <a:rPr lang="zh-CN" altLang="en-US" sz="2400" b="1"/>
              <a:t>时期也不应该放松警惕</a:t>
            </a:r>
          </a:p>
          <a:p>
            <a:pPr eaLnBrk="1" hangingPunct="1"/>
            <a:r>
              <a:rPr lang="zh-CN" altLang="en-US" sz="2800" b="1"/>
              <a:t>从目前接触到的语言事实来看，都是</a:t>
            </a:r>
            <a:r>
              <a:rPr lang="zh-CN" altLang="en-US" sz="2800" b="1">
                <a:solidFill>
                  <a:srgbClr val="FF0000"/>
                </a:solidFill>
              </a:rPr>
              <a:t>交集型</a:t>
            </a:r>
            <a:r>
              <a:rPr lang="zh-CN" altLang="en-US" sz="2800" b="1"/>
              <a:t>字段内</a:t>
            </a:r>
            <a:r>
              <a:rPr lang="zh-CN" altLang="en-US" sz="2800" b="1">
                <a:solidFill>
                  <a:srgbClr val="FF0000"/>
                </a:solidFill>
              </a:rPr>
              <a:t>包含组合型</a:t>
            </a:r>
            <a:r>
              <a:rPr lang="zh-CN" altLang="en-US" sz="2800" b="1"/>
              <a:t>字段</a:t>
            </a:r>
          </a:p>
        </p:txBody>
      </p:sp>
    </p:spTree>
    <p:extLst>
      <p:ext uri="{BB962C8B-B14F-4D97-AF65-F5344CB8AC3E}">
        <p14:creationId xmlns:p14="http://schemas.microsoft.com/office/powerpoint/2010/main" val="234725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altLang="zh-CN"/>
              <a:t>“</a:t>
            </a:r>
            <a:r>
              <a:rPr lang="zh-CN" altLang="en-US"/>
              <a:t>真歧义”和“伪歧义”</a:t>
            </a:r>
          </a:p>
        </p:txBody>
      </p:sp>
      <p:sp>
        <p:nvSpPr>
          <p:cNvPr id="261123" name="Rectangle 3"/>
          <p:cNvSpPr>
            <a:spLocks noGrp="1" noChangeArrowheads="1"/>
          </p:cNvSpPr>
          <p:nvPr>
            <p:ph type="body" idx="1"/>
          </p:nvPr>
        </p:nvSpPr>
        <p:spPr/>
        <p:txBody>
          <a:bodyPr/>
          <a:lstStyle/>
          <a:p>
            <a:pPr eaLnBrk="1" hangingPunct="1">
              <a:lnSpc>
                <a:spcPct val="80000"/>
              </a:lnSpc>
            </a:pPr>
            <a:r>
              <a:rPr lang="zh-CN" altLang="en-US" sz="2800" b="1" dirty="0">
                <a:latin typeface="宋体" pitchFamily="2" charset="-122"/>
              </a:rPr>
              <a:t>真歧义</a:t>
            </a:r>
          </a:p>
          <a:p>
            <a:pPr lvl="1" eaLnBrk="1" hangingPunct="1">
              <a:lnSpc>
                <a:spcPct val="80000"/>
              </a:lnSpc>
            </a:pPr>
            <a:r>
              <a:rPr lang="zh-CN" altLang="en-US" sz="2400" b="1" dirty="0">
                <a:latin typeface="宋体" pitchFamily="2" charset="-122"/>
              </a:rPr>
              <a:t>存在两种或两种以上的可实现的切分形式</a:t>
            </a:r>
          </a:p>
          <a:p>
            <a:pPr lvl="2" eaLnBrk="1" hangingPunct="1">
              <a:lnSpc>
                <a:spcPct val="80000"/>
              </a:lnSpc>
            </a:pPr>
            <a:r>
              <a:rPr lang="zh-CN" altLang="en-US" sz="2000" b="1" dirty="0"/>
              <a:t>“</a:t>
            </a:r>
            <a:r>
              <a:rPr lang="zh-CN" altLang="en-US" sz="2000" b="1" dirty="0">
                <a:latin typeface="宋体" pitchFamily="2" charset="-122"/>
              </a:rPr>
              <a:t>必须</a:t>
            </a:r>
            <a:r>
              <a:rPr lang="en-US" altLang="zh-CN" sz="2000" b="1" dirty="0"/>
              <a:t>/</a:t>
            </a:r>
            <a:r>
              <a:rPr lang="zh-CN" altLang="en-US" sz="2000" b="1" dirty="0">
                <a:latin typeface="宋体" pitchFamily="2" charset="-122"/>
              </a:rPr>
              <a:t>加强</a:t>
            </a:r>
            <a:r>
              <a:rPr lang="en-US" altLang="zh-CN" sz="2000" b="1" dirty="0"/>
              <a:t>/</a:t>
            </a:r>
            <a:r>
              <a:rPr lang="zh-CN" altLang="en-US" sz="2000" b="1" dirty="0">
                <a:latin typeface="宋体" pitchFamily="2" charset="-122"/>
              </a:rPr>
              <a:t>企业</a:t>
            </a:r>
            <a:r>
              <a:rPr lang="en-US" altLang="zh-CN" sz="2000" b="1" dirty="0"/>
              <a:t>/</a:t>
            </a:r>
            <a:r>
              <a:rPr lang="zh-CN" altLang="en-US" sz="2000" b="1" dirty="0">
                <a:solidFill>
                  <a:srgbClr val="FF0000"/>
                </a:solidFill>
                <a:latin typeface="宋体" pitchFamily="2" charset="-122"/>
              </a:rPr>
              <a:t>中</a:t>
            </a:r>
            <a:r>
              <a:rPr lang="en-US" altLang="zh-CN" sz="2000" b="1" dirty="0">
                <a:solidFill>
                  <a:srgbClr val="FF0000"/>
                </a:solidFill>
              </a:rPr>
              <a:t>/</a:t>
            </a:r>
            <a:r>
              <a:rPr lang="zh-CN" altLang="en-US" sz="2000" b="1" dirty="0">
                <a:solidFill>
                  <a:srgbClr val="FF0000"/>
                </a:solidFill>
                <a:latin typeface="宋体" pitchFamily="2" charset="-122"/>
              </a:rPr>
              <a:t>国有</a:t>
            </a:r>
            <a:r>
              <a:rPr lang="en-US" altLang="zh-CN" sz="2000" b="1" u="sng" dirty="0"/>
              <a:t>/</a:t>
            </a:r>
            <a:r>
              <a:rPr lang="zh-CN" altLang="en-US" sz="2000" b="1" dirty="0">
                <a:latin typeface="宋体" pitchFamily="2" charset="-122"/>
              </a:rPr>
              <a:t>资产</a:t>
            </a:r>
            <a:r>
              <a:rPr lang="en-US" altLang="zh-CN" sz="2000" b="1" dirty="0"/>
              <a:t>/</a:t>
            </a:r>
            <a:r>
              <a:rPr lang="zh-CN" altLang="en-US" sz="2000" b="1" dirty="0">
                <a:latin typeface="宋体" pitchFamily="2" charset="-122"/>
              </a:rPr>
              <a:t>的</a:t>
            </a:r>
            <a:r>
              <a:rPr lang="en-US" altLang="zh-CN" sz="2000" b="1" dirty="0"/>
              <a:t>/</a:t>
            </a:r>
            <a:r>
              <a:rPr lang="zh-CN" altLang="en-US" sz="2000" b="1" dirty="0">
                <a:latin typeface="宋体" pitchFamily="2" charset="-122"/>
              </a:rPr>
              <a:t>管理</a:t>
            </a:r>
            <a:r>
              <a:rPr lang="en-US" altLang="zh-CN" sz="2000" b="1" dirty="0"/>
              <a:t>/”</a:t>
            </a:r>
            <a:endParaRPr lang="en-US" altLang="zh-CN" sz="2000" b="1" dirty="0">
              <a:latin typeface="宋体" pitchFamily="2" charset="-122"/>
            </a:endParaRPr>
          </a:p>
          <a:p>
            <a:pPr lvl="2" eaLnBrk="1" hangingPunct="1">
              <a:lnSpc>
                <a:spcPct val="80000"/>
              </a:lnSpc>
            </a:pPr>
            <a:r>
              <a:rPr lang="en-US" altLang="zh-CN" sz="2000" b="1" dirty="0"/>
              <a:t>“</a:t>
            </a:r>
            <a:r>
              <a:rPr lang="zh-CN" altLang="en-US" sz="2000" b="1" dirty="0">
                <a:solidFill>
                  <a:srgbClr val="FF0000"/>
                </a:solidFill>
                <a:latin typeface="宋体" pitchFamily="2" charset="-122"/>
              </a:rPr>
              <a:t>中国</a:t>
            </a:r>
            <a:r>
              <a:rPr lang="en-US" altLang="zh-CN" sz="2000" b="1" dirty="0">
                <a:solidFill>
                  <a:srgbClr val="FF0000"/>
                </a:solidFill>
              </a:rPr>
              <a:t>/</a:t>
            </a:r>
            <a:r>
              <a:rPr lang="zh-CN" altLang="en-US" sz="2000" b="1" dirty="0">
                <a:solidFill>
                  <a:srgbClr val="FF0000"/>
                </a:solidFill>
                <a:latin typeface="宋体" pitchFamily="2" charset="-122"/>
              </a:rPr>
              <a:t>有</a:t>
            </a:r>
            <a:r>
              <a:rPr lang="en-US" altLang="zh-CN" sz="2000" b="1" dirty="0"/>
              <a:t>/</a:t>
            </a:r>
            <a:r>
              <a:rPr lang="zh-CN" altLang="en-US" sz="2000" b="1" dirty="0">
                <a:latin typeface="宋体" pitchFamily="2" charset="-122"/>
              </a:rPr>
              <a:t>能力</a:t>
            </a:r>
            <a:r>
              <a:rPr lang="en-US" altLang="zh-CN" sz="2000" b="1" dirty="0"/>
              <a:t>/</a:t>
            </a:r>
            <a:r>
              <a:rPr lang="zh-CN" altLang="en-US" sz="2000" b="1" dirty="0">
                <a:latin typeface="宋体" pitchFamily="2" charset="-122"/>
              </a:rPr>
              <a:t>解决</a:t>
            </a:r>
            <a:r>
              <a:rPr lang="en-US" altLang="zh-CN" sz="2000" b="1" dirty="0"/>
              <a:t>/</a:t>
            </a:r>
            <a:r>
              <a:rPr lang="zh-CN" altLang="en-US" sz="2000" b="1" dirty="0">
                <a:latin typeface="宋体" pitchFamily="2" charset="-122"/>
              </a:rPr>
              <a:t>香港</a:t>
            </a:r>
            <a:r>
              <a:rPr lang="en-US" altLang="zh-CN" sz="2000" b="1" dirty="0"/>
              <a:t>/</a:t>
            </a:r>
            <a:r>
              <a:rPr lang="zh-CN" altLang="en-US" sz="2000" b="1" dirty="0">
                <a:latin typeface="宋体" pitchFamily="2" charset="-122"/>
              </a:rPr>
              <a:t>问题</a:t>
            </a:r>
            <a:r>
              <a:rPr lang="en-US" altLang="zh-CN" sz="2000" b="1" dirty="0"/>
              <a:t>/”</a:t>
            </a:r>
            <a:endParaRPr lang="en-US" altLang="zh-CN" sz="2000" b="1" dirty="0">
              <a:latin typeface="宋体" pitchFamily="2" charset="-122"/>
            </a:endParaRPr>
          </a:p>
          <a:p>
            <a:pPr eaLnBrk="1" hangingPunct="1">
              <a:lnSpc>
                <a:spcPct val="80000"/>
              </a:lnSpc>
            </a:pPr>
            <a:r>
              <a:rPr lang="zh-CN" altLang="en-US" sz="2800" b="1" dirty="0">
                <a:latin typeface="宋体" pitchFamily="2" charset="-122"/>
              </a:rPr>
              <a:t>伪歧义</a:t>
            </a:r>
          </a:p>
          <a:p>
            <a:pPr lvl="1" eaLnBrk="1" hangingPunct="1">
              <a:lnSpc>
                <a:spcPct val="80000"/>
              </a:lnSpc>
            </a:pPr>
            <a:r>
              <a:rPr lang="zh-CN" altLang="en-US" sz="2400" b="1" dirty="0">
                <a:latin typeface="宋体" pitchFamily="2" charset="-122"/>
              </a:rPr>
              <a:t>一般只有一种正确的切分形式，</a:t>
            </a:r>
          </a:p>
          <a:p>
            <a:pPr lvl="2" eaLnBrk="1" hangingPunct="1">
              <a:lnSpc>
                <a:spcPct val="80000"/>
              </a:lnSpc>
            </a:pPr>
            <a:r>
              <a:rPr lang="zh-CN" altLang="en-US" sz="2000" b="1" dirty="0"/>
              <a:t>“</a:t>
            </a:r>
            <a:r>
              <a:rPr lang="zh-CN" altLang="en-US" sz="2000" b="1" dirty="0">
                <a:latin typeface="宋体" pitchFamily="2" charset="-122"/>
              </a:rPr>
              <a:t>充分</a:t>
            </a:r>
            <a:r>
              <a:rPr lang="en-US" altLang="zh-CN" sz="2000" b="1" dirty="0">
                <a:latin typeface="宋体" pitchFamily="2" charset="-122"/>
              </a:rPr>
              <a:t>/</a:t>
            </a:r>
            <a:r>
              <a:rPr lang="zh-CN" altLang="en-US" sz="2000" b="1" dirty="0">
                <a:latin typeface="宋体" pitchFamily="2" charset="-122"/>
              </a:rPr>
              <a:t>发挥</a:t>
            </a:r>
            <a:r>
              <a:rPr lang="zh-CN" altLang="en-US" sz="2000" b="1" dirty="0"/>
              <a:t>”</a:t>
            </a:r>
            <a:endParaRPr lang="zh-CN" altLang="en-US" sz="2000" b="1" dirty="0">
              <a:latin typeface="宋体" pitchFamily="2" charset="-122"/>
            </a:endParaRPr>
          </a:p>
          <a:p>
            <a:pPr lvl="2" eaLnBrk="1" hangingPunct="1">
              <a:lnSpc>
                <a:spcPct val="80000"/>
              </a:lnSpc>
            </a:pPr>
            <a:r>
              <a:rPr lang="zh-CN" altLang="en-US" sz="2000" b="1" dirty="0"/>
              <a:t>“</a:t>
            </a:r>
            <a:r>
              <a:rPr lang="zh-CN" altLang="en-US" sz="2000" b="1" dirty="0">
                <a:latin typeface="宋体" pitchFamily="2" charset="-122"/>
              </a:rPr>
              <a:t>情不自禁</a:t>
            </a:r>
            <a:r>
              <a:rPr lang="en-US" altLang="zh-CN" sz="2000" b="1" dirty="0">
                <a:latin typeface="宋体" pitchFamily="2" charset="-122"/>
              </a:rPr>
              <a:t>/</a:t>
            </a:r>
            <a:r>
              <a:rPr lang="zh-CN" altLang="en-US" sz="2000" b="1" dirty="0">
                <a:latin typeface="宋体" pitchFamily="2" charset="-122"/>
              </a:rPr>
              <a:t>地</a:t>
            </a:r>
            <a:r>
              <a:rPr lang="zh-CN" altLang="en-US" sz="2000" b="1" dirty="0"/>
              <a:t>”</a:t>
            </a:r>
            <a:endParaRPr lang="zh-CN" altLang="en-US" sz="2000" b="1" dirty="0">
              <a:latin typeface="宋体" pitchFamily="2" charset="-122"/>
            </a:endParaRPr>
          </a:p>
          <a:p>
            <a:pPr lvl="2" eaLnBrk="1" hangingPunct="1">
              <a:lnSpc>
                <a:spcPct val="80000"/>
              </a:lnSpc>
            </a:pPr>
            <a:r>
              <a:rPr lang="zh-CN" altLang="en-US" sz="2000" b="1" dirty="0"/>
              <a:t>“</a:t>
            </a:r>
            <a:r>
              <a:rPr lang="zh-CN" altLang="en-US" sz="2000" b="1" dirty="0">
                <a:latin typeface="宋体" pitchFamily="2" charset="-122"/>
              </a:rPr>
              <a:t>中国</a:t>
            </a:r>
            <a:r>
              <a:rPr lang="en-US" altLang="zh-CN" sz="2000" b="1" dirty="0"/>
              <a:t>/</a:t>
            </a:r>
            <a:r>
              <a:rPr lang="zh-CN" altLang="en-US" sz="2000" b="1" dirty="0">
                <a:latin typeface="宋体" pitchFamily="2" charset="-122"/>
              </a:rPr>
              <a:t>人民</a:t>
            </a:r>
            <a:r>
              <a:rPr lang="zh-CN" altLang="en-US" sz="2000" b="1" dirty="0"/>
              <a:t>”</a:t>
            </a:r>
            <a:r>
              <a:rPr lang="zh-CN" altLang="en-US" sz="2000" b="1" dirty="0">
                <a:latin typeface="宋体" pitchFamily="2" charset="-122"/>
              </a:rPr>
              <a:t>、</a:t>
            </a:r>
          </a:p>
          <a:p>
            <a:pPr lvl="2" eaLnBrk="1" hangingPunct="1">
              <a:lnSpc>
                <a:spcPct val="80000"/>
              </a:lnSpc>
            </a:pPr>
            <a:r>
              <a:rPr lang="zh-CN" altLang="en-US" sz="2000" b="1" dirty="0"/>
              <a:t>“</a:t>
            </a:r>
            <a:r>
              <a:rPr lang="zh-CN" altLang="en-US" sz="2000" b="1" dirty="0">
                <a:latin typeface="宋体" pitchFamily="2" charset="-122"/>
              </a:rPr>
              <a:t>建设</a:t>
            </a:r>
            <a:r>
              <a:rPr lang="en-US" altLang="zh-CN" sz="2000" b="1" dirty="0"/>
              <a:t>/</a:t>
            </a:r>
            <a:r>
              <a:rPr lang="zh-CN" altLang="en-US" sz="2000" b="1" dirty="0">
                <a:latin typeface="宋体" pitchFamily="2" charset="-122"/>
              </a:rPr>
              <a:t>有</a:t>
            </a:r>
            <a:r>
              <a:rPr lang="zh-CN" altLang="en-US" sz="2000" b="1" dirty="0"/>
              <a:t>”</a:t>
            </a:r>
            <a:r>
              <a:rPr lang="zh-CN" altLang="en-US" sz="2000" b="1" dirty="0">
                <a:latin typeface="宋体" pitchFamily="2" charset="-122"/>
              </a:rPr>
              <a:t>、</a:t>
            </a:r>
          </a:p>
          <a:p>
            <a:pPr lvl="2" eaLnBrk="1" hangingPunct="1">
              <a:lnSpc>
                <a:spcPct val="80000"/>
              </a:lnSpc>
            </a:pPr>
            <a:r>
              <a:rPr lang="zh-CN" altLang="en-US" sz="2000" b="1" dirty="0"/>
              <a:t>“</a:t>
            </a:r>
            <a:r>
              <a:rPr lang="zh-CN" altLang="en-US" sz="2000" b="1" dirty="0">
                <a:latin typeface="宋体" pitchFamily="2" charset="-122"/>
              </a:rPr>
              <a:t>各</a:t>
            </a:r>
            <a:r>
              <a:rPr lang="en-US" altLang="zh-CN" sz="2000" b="1" dirty="0"/>
              <a:t>/</a:t>
            </a:r>
            <a:r>
              <a:rPr lang="zh-CN" altLang="en-US" sz="2000" b="1" dirty="0">
                <a:latin typeface="宋体" pitchFamily="2" charset="-122"/>
              </a:rPr>
              <a:t>地方</a:t>
            </a:r>
            <a:r>
              <a:rPr lang="zh-CN" altLang="en-US" sz="2000" b="1" dirty="0"/>
              <a:t>”</a:t>
            </a:r>
            <a:r>
              <a:rPr lang="zh-CN" altLang="en-US" sz="2000" b="1" dirty="0">
                <a:latin typeface="宋体" pitchFamily="2" charset="-122"/>
              </a:rPr>
              <a:t>、</a:t>
            </a:r>
          </a:p>
          <a:p>
            <a:pPr lvl="2" eaLnBrk="1" hangingPunct="1">
              <a:lnSpc>
                <a:spcPct val="80000"/>
              </a:lnSpc>
            </a:pPr>
            <a:r>
              <a:rPr lang="zh-CN" altLang="en-US" sz="2000" b="1" dirty="0"/>
              <a:t> “</a:t>
            </a:r>
            <a:r>
              <a:rPr lang="zh-CN" altLang="en-US" sz="2000" b="1" dirty="0">
                <a:latin typeface="宋体" pitchFamily="2" charset="-122"/>
              </a:rPr>
              <a:t>本</a:t>
            </a:r>
            <a:r>
              <a:rPr lang="en-US" altLang="zh-CN" sz="2000" b="1" dirty="0"/>
              <a:t>/</a:t>
            </a:r>
            <a:r>
              <a:rPr lang="zh-CN" altLang="en-US" sz="2000" b="1" dirty="0">
                <a:latin typeface="宋体" pitchFamily="2" charset="-122"/>
              </a:rPr>
              <a:t>地区</a:t>
            </a:r>
            <a:r>
              <a:rPr lang="zh-CN" altLang="en-US" sz="2000" b="1" dirty="0"/>
              <a:t>”</a:t>
            </a:r>
            <a:endParaRPr lang="zh-CN" altLang="en-US" sz="2000" b="1" dirty="0">
              <a:latin typeface="宋体" pitchFamily="2" charset="-122"/>
            </a:endParaRPr>
          </a:p>
          <a:p>
            <a:pPr lvl="2" eaLnBrk="1" hangingPunct="1">
              <a:lnSpc>
                <a:spcPct val="80000"/>
              </a:lnSpc>
            </a:pPr>
            <a:r>
              <a:rPr lang="en-US" altLang="zh-CN" sz="2000" b="1" dirty="0"/>
              <a:t>……</a:t>
            </a:r>
          </a:p>
          <a:p>
            <a:pPr eaLnBrk="1" hangingPunct="1">
              <a:lnSpc>
                <a:spcPct val="80000"/>
              </a:lnSpc>
            </a:pPr>
            <a:endParaRPr lang="en-US" altLang="zh-CN" sz="2800" b="1" dirty="0"/>
          </a:p>
        </p:txBody>
      </p:sp>
    </p:spTree>
    <p:extLst>
      <p:ext uri="{BB962C8B-B14F-4D97-AF65-F5344CB8AC3E}">
        <p14:creationId xmlns:p14="http://schemas.microsoft.com/office/powerpoint/2010/main" val="1871445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1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1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12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112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112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112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112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112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112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1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dirty="0"/>
              <a:t>汉语自动分词的意义</a:t>
            </a:r>
          </a:p>
        </p:txBody>
      </p:sp>
      <p:sp>
        <p:nvSpPr>
          <p:cNvPr id="9219"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t>文本检索</a:t>
            </a:r>
          </a:p>
          <a:p>
            <a:pPr lvl="1" eaLnBrk="1" hangingPunct="1"/>
            <a:r>
              <a:rPr lang="zh-CN" altLang="en-US" sz="2400" b="1"/>
              <a:t>机器翻译</a:t>
            </a:r>
          </a:p>
          <a:p>
            <a:pPr lvl="1" eaLnBrk="1" hangingPunct="1"/>
            <a:endParaRPr lang="zh-CN" altLang="en-US" sz="2400" b="1"/>
          </a:p>
        </p:txBody>
      </p:sp>
      <p:pic>
        <p:nvPicPr>
          <p:cNvPr id="2" name="图片 1">
            <a:extLst>
              <a:ext uri="{FF2B5EF4-FFF2-40B4-BE49-F238E27FC236}">
                <a16:creationId xmlns:a16="http://schemas.microsoft.com/office/drawing/2014/main" id="{D1C00499-5984-854E-A303-76107A1D352C}"/>
              </a:ext>
            </a:extLst>
          </p:cNvPr>
          <p:cNvPicPr>
            <a:picLocks noChangeAspect="1"/>
          </p:cNvPicPr>
          <p:nvPr/>
        </p:nvPicPr>
        <p:blipFill>
          <a:blip r:embed="rId3"/>
          <a:stretch>
            <a:fillRect/>
          </a:stretch>
        </p:blipFill>
        <p:spPr>
          <a:xfrm>
            <a:off x="251457" y="1700808"/>
            <a:ext cx="8641085" cy="2893163"/>
          </a:xfrm>
          <a:prstGeom prst="rect">
            <a:avLst/>
          </a:prstGeom>
        </p:spPr>
      </p:pic>
    </p:spTree>
    <p:extLst>
      <p:ext uri="{BB962C8B-B14F-4D97-AF65-F5344CB8AC3E}">
        <p14:creationId xmlns:p14="http://schemas.microsoft.com/office/powerpoint/2010/main" val="3388818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zh-CN" dirty="0">
                <a:effectLst/>
                <a:latin typeface="楷体_GB2312" pitchFamily="49" charset="-122"/>
              </a:rPr>
              <a:t>4.2.3 </a:t>
            </a:r>
            <a:r>
              <a:rPr lang="zh-CN" altLang="en-US" dirty="0">
                <a:latin typeface="楷体_GB2312" pitchFamily="49" charset="-122"/>
              </a:rPr>
              <a:t>未登录词</a:t>
            </a:r>
          </a:p>
        </p:txBody>
      </p:sp>
      <p:sp>
        <p:nvSpPr>
          <p:cNvPr id="244739" name="Rectangle 3"/>
          <p:cNvSpPr>
            <a:spLocks noGrp="1" noChangeArrowheads="1"/>
          </p:cNvSpPr>
          <p:nvPr>
            <p:ph type="body" idx="1"/>
          </p:nvPr>
        </p:nvSpPr>
        <p:spPr>
          <a:xfrm>
            <a:off x="457200" y="1600200"/>
            <a:ext cx="8229600" cy="5257800"/>
          </a:xfrm>
        </p:spPr>
        <p:txBody>
          <a:bodyPr/>
          <a:lstStyle/>
          <a:p>
            <a:r>
              <a:rPr lang="zh-CN" altLang="en-US" sz="2800" b="1" dirty="0"/>
              <a:t>汉语未登录词的种类</a:t>
            </a:r>
          </a:p>
          <a:p>
            <a:pPr lvl="1"/>
            <a:r>
              <a:rPr lang="zh-CN" altLang="en-US" sz="2400" b="1" dirty="0"/>
              <a:t>专有名词</a:t>
            </a:r>
          </a:p>
          <a:p>
            <a:pPr lvl="1"/>
            <a:r>
              <a:rPr lang="zh-CN" altLang="en-US" sz="2400" b="1" dirty="0"/>
              <a:t>实体名词</a:t>
            </a:r>
          </a:p>
          <a:p>
            <a:pPr lvl="1" eaLnBrk="1" hangingPunct="1"/>
            <a:r>
              <a:rPr lang="zh-CN" altLang="en-US" sz="2400" b="1" dirty="0"/>
              <a:t>衍生词</a:t>
            </a:r>
          </a:p>
          <a:p>
            <a:pPr lvl="2" eaLnBrk="1" hangingPunct="1"/>
            <a:r>
              <a:rPr lang="zh-CN" altLang="en-US" sz="2000" b="1" dirty="0"/>
              <a:t>重叠形式</a:t>
            </a:r>
          </a:p>
          <a:p>
            <a:pPr lvl="3" eaLnBrk="1" hangingPunct="1"/>
            <a:r>
              <a:rPr lang="zh-CN" altLang="en-US" sz="1800" b="1" dirty="0"/>
              <a:t>动词</a:t>
            </a:r>
          </a:p>
          <a:p>
            <a:pPr lvl="4" eaLnBrk="1" hangingPunct="1"/>
            <a:r>
              <a:rPr lang="zh-CN" altLang="en-US" sz="1600" b="1" dirty="0"/>
              <a:t>打牌、打打牌</a:t>
            </a:r>
          </a:p>
          <a:p>
            <a:pPr lvl="4" eaLnBrk="1" hangingPunct="1"/>
            <a:r>
              <a:rPr lang="zh-CN" altLang="en-US" sz="1600" b="1" dirty="0"/>
              <a:t>散步、散散步</a:t>
            </a:r>
          </a:p>
          <a:p>
            <a:pPr lvl="3" eaLnBrk="1" hangingPunct="1"/>
            <a:r>
              <a:rPr lang="zh-CN" altLang="en-US" sz="1800" b="1" dirty="0"/>
              <a:t>形容词</a:t>
            </a:r>
          </a:p>
          <a:p>
            <a:pPr lvl="4" eaLnBrk="1" hangingPunct="1"/>
            <a:r>
              <a:rPr lang="zh-CN" altLang="en-US" sz="1600" b="1" dirty="0"/>
              <a:t>高兴、高高兴兴</a:t>
            </a:r>
          </a:p>
          <a:p>
            <a:pPr lvl="4" eaLnBrk="1" hangingPunct="1"/>
            <a:r>
              <a:rPr lang="zh-CN" altLang="en-US" sz="1600" b="1" dirty="0"/>
              <a:t>忙碌、忙忙碌碌</a:t>
            </a:r>
          </a:p>
          <a:p>
            <a:pPr lvl="3" eaLnBrk="1" hangingPunct="1"/>
            <a:r>
              <a:rPr lang="zh-CN" altLang="en-US" sz="1800" b="1" dirty="0"/>
              <a:t>数量词</a:t>
            </a:r>
          </a:p>
          <a:p>
            <a:pPr lvl="4" eaLnBrk="1" hangingPunct="1"/>
            <a:r>
              <a:rPr lang="zh-CN" altLang="en-US" sz="1600" b="1" dirty="0"/>
              <a:t>一个、一个个</a:t>
            </a:r>
          </a:p>
          <a:p>
            <a:pPr lvl="4" eaLnBrk="1" hangingPunct="1"/>
            <a:r>
              <a:rPr lang="zh-CN" altLang="en-US" sz="1600" b="1" dirty="0"/>
              <a:t>一堆、一堆堆</a:t>
            </a:r>
          </a:p>
        </p:txBody>
      </p:sp>
    </p:spTree>
    <p:extLst>
      <p:ext uri="{BB962C8B-B14F-4D97-AF65-F5344CB8AC3E}">
        <p14:creationId xmlns:p14="http://schemas.microsoft.com/office/powerpoint/2010/main" val="1416062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500" fill="hold"/>
                                        <p:tgtEl>
                                          <p:spTgt spid="244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4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47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4739">
                                            <p:txEl>
                                              <p:pRg st="1" end="1"/>
                                            </p:txEl>
                                          </p:spTgt>
                                        </p:tgtEl>
                                        <p:attrNameLst>
                                          <p:attrName>style.visibility</p:attrName>
                                        </p:attrNameLst>
                                      </p:cBhvr>
                                      <p:to>
                                        <p:strVal val="visible"/>
                                      </p:to>
                                    </p:set>
                                    <p:anim calcmode="lin" valueType="num">
                                      <p:cBhvr>
                                        <p:cTn id="14" dur="500" fill="hold"/>
                                        <p:tgtEl>
                                          <p:spTgt spid="2447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447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44739">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44739">
                                            <p:txEl>
                                              <p:pRg st="2" end="2"/>
                                            </p:txEl>
                                          </p:spTgt>
                                        </p:tgtEl>
                                        <p:attrNameLst>
                                          <p:attrName>style.visibility</p:attrName>
                                        </p:attrNameLst>
                                      </p:cBhvr>
                                      <p:to>
                                        <p:strVal val="visible"/>
                                      </p:to>
                                    </p:set>
                                    <p:anim calcmode="lin" valueType="num">
                                      <p:cBhvr>
                                        <p:cTn id="19" dur="500" fill="hold"/>
                                        <p:tgtEl>
                                          <p:spTgt spid="244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4473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447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44739">
                                            <p:txEl>
                                              <p:pRg st="3" end="3"/>
                                            </p:txEl>
                                          </p:spTgt>
                                        </p:tgtEl>
                                        <p:attrNameLst>
                                          <p:attrName>style.visibility</p:attrName>
                                        </p:attrNameLst>
                                      </p:cBhvr>
                                      <p:to>
                                        <p:strVal val="visible"/>
                                      </p:to>
                                    </p:set>
                                    <p:anim calcmode="lin" valueType="num">
                                      <p:cBhvr>
                                        <p:cTn id="26" dur="500" fill="hold"/>
                                        <p:tgtEl>
                                          <p:spTgt spid="24473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44739">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447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4739">
                                            <p:txEl>
                                              <p:pRg st="4" end="4"/>
                                            </p:txEl>
                                          </p:spTgt>
                                        </p:tgtEl>
                                        <p:attrNameLst>
                                          <p:attrName>style.visibility</p:attrName>
                                        </p:attrNameLst>
                                      </p:cBhvr>
                                      <p:to>
                                        <p:strVal val="visible"/>
                                      </p:to>
                                    </p:set>
                                    <p:animEffect transition="in" filter="dissolve">
                                      <p:cBhvr>
                                        <p:cTn id="33" dur="500"/>
                                        <p:tgtEl>
                                          <p:spTgt spid="244739">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44739">
                                            <p:txEl>
                                              <p:pRg st="5" end="5"/>
                                            </p:txEl>
                                          </p:spTgt>
                                        </p:tgtEl>
                                        <p:attrNameLst>
                                          <p:attrName>style.visibility</p:attrName>
                                        </p:attrNameLst>
                                      </p:cBhvr>
                                      <p:to>
                                        <p:strVal val="visible"/>
                                      </p:to>
                                    </p:set>
                                    <p:animEffect transition="in" filter="dissolve">
                                      <p:cBhvr>
                                        <p:cTn id="36" dur="500"/>
                                        <p:tgtEl>
                                          <p:spTgt spid="244739">
                                            <p:txEl>
                                              <p:pRg st="5" end="5"/>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44739">
                                            <p:txEl>
                                              <p:pRg st="6" end="6"/>
                                            </p:txEl>
                                          </p:spTgt>
                                        </p:tgtEl>
                                        <p:attrNameLst>
                                          <p:attrName>style.visibility</p:attrName>
                                        </p:attrNameLst>
                                      </p:cBhvr>
                                      <p:to>
                                        <p:strVal val="visible"/>
                                      </p:to>
                                    </p:set>
                                    <p:animEffect transition="in" filter="dissolve">
                                      <p:cBhvr>
                                        <p:cTn id="39" dur="500"/>
                                        <p:tgtEl>
                                          <p:spTgt spid="244739">
                                            <p:txEl>
                                              <p:pRg st="6" end="6"/>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244739">
                                            <p:txEl>
                                              <p:pRg st="7" end="7"/>
                                            </p:txEl>
                                          </p:spTgt>
                                        </p:tgtEl>
                                        <p:attrNameLst>
                                          <p:attrName>style.visibility</p:attrName>
                                        </p:attrNameLst>
                                      </p:cBhvr>
                                      <p:to>
                                        <p:strVal val="visible"/>
                                      </p:to>
                                    </p:set>
                                    <p:animEffect transition="in" filter="dissolve">
                                      <p:cBhvr>
                                        <p:cTn id="42" dur="500"/>
                                        <p:tgtEl>
                                          <p:spTgt spid="244739">
                                            <p:txEl>
                                              <p:pRg st="7" end="7"/>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244739">
                                            <p:txEl>
                                              <p:pRg st="8" end="8"/>
                                            </p:txEl>
                                          </p:spTgt>
                                        </p:tgtEl>
                                        <p:attrNameLst>
                                          <p:attrName>style.visibility</p:attrName>
                                        </p:attrNameLst>
                                      </p:cBhvr>
                                      <p:to>
                                        <p:strVal val="visible"/>
                                      </p:to>
                                    </p:set>
                                    <p:animEffect transition="in" filter="dissolve">
                                      <p:cBhvr>
                                        <p:cTn id="45" dur="500"/>
                                        <p:tgtEl>
                                          <p:spTgt spid="244739">
                                            <p:txEl>
                                              <p:pRg st="8" end="8"/>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244739">
                                            <p:txEl>
                                              <p:pRg st="9" end="9"/>
                                            </p:txEl>
                                          </p:spTgt>
                                        </p:tgtEl>
                                        <p:attrNameLst>
                                          <p:attrName>style.visibility</p:attrName>
                                        </p:attrNameLst>
                                      </p:cBhvr>
                                      <p:to>
                                        <p:strVal val="visible"/>
                                      </p:to>
                                    </p:set>
                                    <p:animEffect transition="in" filter="dissolve">
                                      <p:cBhvr>
                                        <p:cTn id="48" dur="500"/>
                                        <p:tgtEl>
                                          <p:spTgt spid="244739">
                                            <p:txEl>
                                              <p:pRg st="9" end="9"/>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244739">
                                            <p:txEl>
                                              <p:pRg st="10" end="10"/>
                                            </p:txEl>
                                          </p:spTgt>
                                        </p:tgtEl>
                                        <p:attrNameLst>
                                          <p:attrName>style.visibility</p:attrName>
                                        </p:attrNameLst>
                                      </p:cBhvr>
                                      <p:to>
                                        <p:strVal val="visible"/>
                                      </p:to>
                                    </p:set>
                                    <p:animEffect transition="in" filter="dissolve">
                                      <p:cBhvr>
                                        <p:cTn id="51" dur="500"/>
                                        <p:tgtEl>
                                          <p:spTgt spid="244739">
                                            <p:txEl>
                                              <p:pRg st="10" end="10"/>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244739">
                                            <p:txEl>
                                              <p:pRg st="11" end="11"/>
                                            </p:txEl>
                                          </p:spTgt>
                                        </p:tgtEl>
                                        <p:attrNameLst>
                                          <p:attrName>style.visibility</p:attrName>
                                        </p:attrNameLst>
                                      </p:cBhvr>
                                      <p:to>
                                        <p:strVal val="visible"/>
                                      </p:to>
                                    </p:set>
                                    <p:animEffect transition="in" filter="dissolve">
                                      <p:cBhvr>
                                        <p:cTn id="54" dur="500"/>
                                        <p:tgtEl>
                                          <p:spTgt spid="244739">
                                            <p:txEl>
                                              <p:pRg st="11" end="11"/>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244739">
                                            <p:txEl>
                                              <p:pRg st="12" end="12"/>
                                            </p:txEl>
                                          </p:spTgt>
                                        </p:tgtEl>
                                        <p:attrNameLst>
                                          <p:attrName>style.visibility</p:attrName>
                                        </p:attrNameLst>
                                      </p:cBhvr>
                                      <p:to>
                                        <p:strVal val="visible"/>
                                      </p:to>
                                    </p:set>
                                    <p:animEffect transition="in" filter="dissolve">
                                      <p:cBhvr>
                                        <p:cTn id="57" dur="500"/>
                                        <p:tgtEl>
                                          <p:spTgt spid="244739">
                                            <p:txEl>
                                              <p:pRg st="12" end="12"/>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244739">
                                            <p:txEl>
                                              <p:pRg st="13" end="13"/>
                                            </p:txEl>
                                          </p:spTgt>
                                        </p:tgtEl>
                                        <p:attrNameLst>
                                          <p:attrName>style.visibility</p:attrName>
                                        </p:attrNameLst>
                                      </p:cBhvr>
                                      <p:to>
                                        <p:strVal val="visible"/>
                                      </p:to>
                                    </p:set>
                                    <p:animEffect transition="in" filter="dissolve">
                                      <p:cBhvr>
                                        <p:cTn id="60" dur="500"/>
                                        <p:tgtEl>
                                          <p:spTgt spid="244739">
                                            <p:txEl>
                                              <p:pRg st="13" end="1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244739">
                                            <p:txEl>
                                              <p:pRg st="5" end="5"/>
                                            </p:txEl>
                                          </p:spTgt>
                                        </p:tgtEl>
                                      </p:cBhvr>
                                    </p:animEffect>
                                    <p:set>
                                      <p:cBhvr>
                                        <p:cTn id="65" dur="1" fill="hold">
                                          <p:stCondLst>
                                            <p:cond delay="499"/>
                                          </p:stCondLst>
                                        </p:cTn>
                                        <p:tgtEl>
                                          <p:spTgt spid="244739">
                                            <p:txEl>
                                              <p:pRg st="5" end="5"/>
                                            </p:txEl>
                                          </p:spTgt>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244739">
                                            <p:txEl>
                                              <p:pRg st="6" end="6"/>
                                            </p:txEl>
                                          </p:spTgt>
                                        </p:tgtEl>
                                      </p:cBhvr>
                                    </p:animEffect>
                                    <p:set>
                                      <p:cBhvr>
                                        <p:cTn id="68" dur="1" fill="hold">
                                          <p:stCondLst>
                                            <p:cond delay="499"/>
                                          </p:stCondLst>
                                        </p:cTn>
                                        <p:tgtEl>
                                          <p:spTgt spid="244739">
                                            <p:txEl>
                                              <p:pRg st="6" end="6"/>
                                            </p:txEl>
                                          </p:spTgt>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244739">
                                            <p:txEl>
                                              <p:pRg st="7" end="7"/>
                                            </p:txEl>
                                          </p:spTgt>
                                        </p:tgtEl>
                                      </p:cBhvr>
                                    </p:animEffect>
                                    <p:set>
                                      <p:cBhvr>
                                        <p:cTn id="71" dur="1" fill="hold">
                                          <p:stCondLst>
                                            <p:cond delay="499"/>
                                          </p:stCondLst>
                                        </p:cTn>
                                        <p:tgtEl>
                                          <p:spTgt spid="244739">
                                            <p:txEl>
                                              <p:pRg st="7" end="7"/>
                                            </p:txEl>
                                          </p:spTgt>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244739">
                                            <p:txEl>
                                              <p:pRg st="8" end="8"/>
                                            </p:txEl>
                                          </p:spTgt>
                                        </p:tgtEl>
                                      </p:cBhvr>
                                    </p:animEffect>
                                    <p:set>
                                      <p:cBhvr>
                                        <p:cTn id="74" dur="1" fill="hold">
                                          <p:stCondLst>
                                            <p:cond delay="499"/>
                                          </p:stCondLst>
                                        </p:cTn>
                                        <p:tgtEl>
                                          <p:spTgt spid="244739">
                                            <p:txEl>
                                              <p:pRg st="8" end="8"/>
                                            </p:txEl>
                                          </p:spTgt>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244739">
                                            <p:txEl>
                                              <p:pRg st="9" end="9"/>
                                            </p:txEl>
                                          </p:spTgt>
                                        </p:tgtEl>
                                      </p:cBhvr>
                                    </p:animEffect>
                                    <p:set>
                                      <p:cBhvr>
                                        <p:cTn id="77" dur="1" fill="hold">
                                          <p:stCondLst>
                                            <p:cond delay="499"/>
                                          </p:stCondLst>
                                        </p:cTn>
                                        <p:tgtEl>
                                          <p:spTgt spid="244739">
                                            <p:txEl>
                                              <p:pRg st="9" end="9"/>
                                            </p:txEl>
                                          </p:spTgt>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244739">
                                            <p:txEl>
                                              <p:pRg st="10" end="10"/>
                                            </p:txEl>
                                          </p:spTgt>
                                        </p:tgtEl>
                                      </p:cBhvr>
                                    </p:animEffect>
                                    <p:set>
                                      <p:cBhvr>
                                        <p:cTn id="80" dur="1" fill="hold">
                                          <p:stCondLst>
                                            <p:cond delay="499"/>
                                          </p:stCondLst>
                                        </p:cTn>
                                        <p:tgtEl>
                                          <p:spTgt spid="244739">
                                            <p:txEl>
                                              <p:pRg st="10" end="10"/>
                                            </p:txEl>
                                          </p:spTgt>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244739">
                                            <p:txEl>
                                              <p:pRg st="11" end="11"/>
                                            </p:txEl>
                                          </p:spTgt>
                                        </p:tgtEl>
                                      </p:cBhvr>
                                    </p:animEffect>
                                    <p:set>
                                      <p:cBhvr>
                                        <p:cTn id="83" dur="1" fill="hold">
                                          <p:stCondLst>
                                            <p:cond delay="499"/>
                                          </p:stCondLst>
                                        </p:cTn>
                                        <p:tgtEl>
                                          <p:spTgt spid="244739">
                                            <p:txEl>
                                              <p:pRg st="11" end="11"/>
                                            </p:txEl>
                                          </p:spTgt>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244739">
                                            <p:txEl>
                                              <p:pRg st="12" end="12"/>
                                            </p:txEl>
                                          </p:spTgt>
                                        </p:tgtEl>
                                      </p:cBhvr>
                                    </p:animEffect>
                                    <p:set>
                                      <p:cBhvr>
                                        <p:cTn id="86" dur="1" fill="hold">
                                          <p:stCondLst>
                                            <p:cond delay="499"/>
                                          </p:stCondLst>
                                        </p:cTn>
                                        <p:tgtEl>
                                          <p:spTgt spid="244739">
                                            <p:txEl>
                                              <p:pRg st="12" end="12"/>
                                            </p:txEl>
                                          </p:spTgt>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244739">
                                            <p:txEl>
                                              <p:pRg st="13" end="13"/>
                                            </p:txEl>
                                          </p:spTgt>
                                        </p:tgtEl>
                                      </p:cBhvr>
                                    </p:animEffect>
                                    <p:set>
                                      <p:cBhvr>
                                        <p:cTn id="89" dur="1" fill="hold">
                                          <p:stCondLst>
                                            <p:cond delay="499"/>
                                          </p:stCondLst>
                                        </p:cTn>
                                        <p:tgtEl>
                                          <p:spTgt spid="244739">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zh-CN" dirty="0">
                <a:effectLst/>
                <a:latin typeface="楷体_GB2312" pitchFamily="49" charset="-122"/>
              </a:rPr>
              <a:t>4.2.3 </a:t>
            </a:r>
            <a:r>
              <a:rPr lang="zh-CN" altLang="en-US" dirty="0">
                <a:latin typeface="楷体_GB2312" pitchFamily="49" charset="-122"/>
              </a:rPr>
              <a:t>未登录词</a:t>
            </a:r>
          </a:p>
        </p:txBody>
      </p:sp>
      <p:sp>
        <p:nvSpPr>
          <p:cNvPr id="246787" name="Rectangle 3"/>
          <p:cNvSpPr>
            <a:spLocks noGrp="1" noChangeArrowheads="1"/>
          </p:cNvSpPr>
          <p:nvPr>
            <p:ph type="body" idx="1"/>
          </p:nvPr>
        </p:nvSpPr>
        <p:spPr>
          <a:xfrm>
            <a:off x="457200" y="1600200"/>
            <a:ext cx="8229600" cy="5645150"/>
          </a:xfrm>
        </p:spPr>
        <p:txBody>
          <a:bodyPr/>
          <a:lstStyle/>
          <a:p>
            <a:r>
              <a:rPr lang="zh-CN" altLang="en-US" sz="2800" b="1"/>
              <a:t>汉语未登录词的种类</a:t>
            </a:r>
          </a:p>
          <a:p>
            <a:pPr lvl="1"/>
            <a:r>
              <a:rPr lang="zh-CN" altLang="en-US" sz="2400" b="1"/>
              <a:t>专有名词</a:t>
            </a:r>
          </a:p>
          <a:p>
            <a:pPr lvl="1"/>
            <a:r>
              <a:rPr lang="zh-CN" altLang="en-US" sz="2400" b="1"/>
              <a:t>实体名词</a:t>
            </a:r>
          </a:p>
          <a:p>
            <a:pPr lvl="1" eaLnBrk="1" hangingPunct="1"/>
            <a:r>
              <a:rPr lang="zh-CN" altLang="en-US" sz="2400" b="1"/>
              <a:t>衍生词</a:t>
            </a:r>
          </a:p>
          <a:p>
            <a:pPr lvl="2" eaLnBrk="1" hangingPunct="1"/>
            <a:r>
              <a:rPr lang="zh-CN" altLang="en-US" sz="2000" b="1"/>
              <a:t>重叠形式</a:t>
            </a:r>
          </a:p>
          <a:p>
            <a:pPr lvl="2"/>
            <a:r>
              <a:rPr lang="zh-CN" altLang="en-US" sz="2000" b="1"/>
              <a:t>派生词</a:t>
            </a:r>
          </a:p>
          <a:p>
            <a:pPr lvl="3"/>
            <a:r>
              <a:rPr lang="zh-CN" altLang="en-US" sz="1800" b="1"/>
              <a:t>前缀派生</a:t>
            </a:r>
          </a:p>
          <a:p>
            <a:pPr lvl="4"/>
            <a:r>
              <a:rPr lang="zh-CN" altLang="en-US" sz="1600" b="1"/>
              <a:t>“</a:t>
            </a:r>
            <a:r>
              <a:rPr lang="zh-CN" altLang="en-US" sz="1600" b="1">
                <a:solidFill>
                  <a:srgbClr val="FF0000"/>
                </a:solidFill>
              </a:rPr>
              <a:t>非</a:t>
            </a:r>
            <a:r>
              <a:rPr lang="zh-CN" altLang="en-US" sz="1600" b="1"/>
              <a:t>党员”、“</a:t>
            </a:r>
            <a:r>
              <a:rPr lang="zh-CN" altLang="en-US" sz="1600" b="1">
                <a:solidFill>
                  <a:srgbClr val="FF0000"/>
                </a:solidFill>
              </a:rPr>
              <a:t>非</a:t>
            </a:r>
            <a:r>
              <a:rPr lang="zh-CN" altLang="en-US" sz="1600" b="1"/>
              <a:t>教师”、“</a:t>
            </a:r>
            <a:r>
              <a:rPr lang="zh-CN" altLang="en-US" sz="1600" b="1">
                <a:solidFill>
                  <a:srgbClr val="FF0000"/>
                </a:solidFill>
              </a:rPr>
              <a:t>非</a:t>
            </a:r>
            <a:r>
              <a:rPr lang="zh-CN" altLang="en-US" sz="1600" b="1"/>
              <a:t>工人” </a:t>
            </a:r>
          </a:p>
          <a:p>
            <a:pPr lvl="3"/>
            <a:r>
              <a:rPr lang="zh-CN" altLang="en-US" sz="1800" b="1"/>
              <a:t>后缀派生</a:t>
            </a:r>
          </a:p>
          <a:p>
            <a:pPr lvl="4"/>
            <a:r>
              <a:rPr lang="zh-CN" altLang="en-US" sz="1600" b="1"/>
              <a:t>“成功</a:t>
            </a:r>
            <a:r>
              <a:rPr lang="zh-CN" altLang="en-US" sz="1600" b="1">
                <a:solidFill>
                  <a:srgbClr val="FF0000"/>
                </a:solidFill>
              </a:rPr>
              <a:t>者</a:t>
            </a:r>
            <a:r>
              <a:rPr lang="zh-CN" altLang="en-US" sz="1600" b="1"/>
              <a:t>” 、“开发</a:t>
            </a:r>
            <a:r>
              <a:rPr lang="zh-CN" altLang="en-US" sz="1600" b="1">
                <a:solidFill>
                  <a:srgbClr val="FF0000"/>
                </a:solidFill>
              </a:rPr>
              <a:t>者</a:t>
            </a:r>
            <a:r>
              <a:rPr lang="zh-CN" altLang="en-US" sz="1600" b="1"/>
              <a:t>”、“开发中国第一个操作系统软件</a:t>
            </a:r>
            <a:r>
              <a:rPr lang="zh-CN" altLang="en-US" sz="1600" b="1">
                <a:solidFill>
                  <a:srgbClr val="FF0000"/>
                </a:solidFill>
              </a:rPr>
              <a:t>者</a:t>
            </a:r>
            <a:r>
              <a:rPr lang="zh-CN" altLang="en-US" sz="1600" b="1"/>
              <a:t>” </a:t>
            </a:r>
          </a:p>
          <a:p>
            <a:pPr lvl="3"/>
            <a:r>
              <a:rPr lang="zh-CN" altLang="en-US" sz="1800" b="1"/>
              <a:t>中缀派生</a:t>
            </a:r>
          </a:p>
          <a:p>
            <a:pPr lvl="4"/>
            <a:r>
              <a:rPr lang="zh-CN" altLang="en-US" sz="1600" b="1"/>
              <a:t>看见、看</a:t>
            </a:r>
            <a:r>
              <a:rPr lang="zh-CN" altLang="en-US" sz="1600" b="1">
                <a:solidFill>
                  <a:srgbClr val="FF0000"/>
                </a:solidFill>
              </a:rPr>
              <a:t>得</a:t>
            </a:r>
            <a:r>
              <a:rPr lang="zh-CN" altLang="en-US" sz="1600" b="1"/>
              <a:t>见、看</a:t>
            </a:r>
            <a:r>
              <a:rPr lang="zh-CN" altLang="en-US" sz="1600" b="1">
                <a:solidFill>
                  <a:srgbClr val="FF0000"/>
                </a:solidFill>
              </a:rPr>
              <a:t>不</a:t>
            </a:r>
            <a:r>
              <a:rPr lang="zh-CN" altLang="en-US" sz="1600" b="1"/>
              <a:t>见、看</a:t>
            </a:r>
            <a:r>
              <a:rPr lang="zh-CN" altLang="en-US" sz="1600" b="1">
                <a:solidFill>
                  <a:srgbClr val="FF0000"/>
                </a:solidFill>
              </a:rPr>
              <a:t>没看</a:t>
            </a:r>
            <a:r>
              <a:rPr lang="zh-CN" altLang="en-US" sz="1600" b="1"/>
              <a:t>见</a:t>
            </a:r>
          </a:p>
          <a:p>
            <a:pPr lvl="4"/>
            <a:r>
              <a:rPr lang="zh-CN" altLang="en-US" sz="1600" b="1"/>
              <a:t>相信、相</a:t>
            </a:r>
            <a:r>
              <a:rPr lang="zh-CN" altLang="en-US" sz="1600" b="1">
                <a:solidFill>
                  <a:srgbClr val="FF0000"/>
                </a:solidFill>
              </a:rPr>
              <a:t>不相</a:t>
            </a:r>
            <a:r>
              <a:rPr lang="zh-CN" altLang="en-US" sz="1600" b="1"/>
              <a:t>信</a:t>
            </a:r>
          </a:p>
          <a:p>
            <a:pPr lvl="4"/>
            <a:r>
              <a:rPr lang="zh-CN" altLang="en-US" sz="1600" b="1"/>
              <a:t>洗澡、洗</a:t>
            </a:r>
            <a:r>
              <a:rPr lang="zh-CN" altLang="en-US" sz="1600" b="1">
                <a:solidFill>
                  <a:srgbClr val="FF0000"/>
                </a:solidFill>
              </a:rPr>
              <a:t>了</a:t>
            </a:r>
            <a:r>
              <a:rPr lang="zh-CN" altLang="en-US" sz="1600" b="1"/>
              <a:t>澡、洗</a:t>
            </a:r>
            <a:r>
              <a:rPr lang="zh-CN" altLang="en-US" sz="1600" b="1">
                <a:solidFill>
                  <a:srgbClr val="FF0000"/>
                </a:solidFill>
              </a:rPr>
              <a:t>过</a:t>
            </a:r>
            <a:r>
              <a:rPr lang="zh-CN" altLang="en-US" sz="1600" b="1"/>
              <a:t>澡</a:t>
            </a:r>
          </a:p>
        </p:txBody>
      </p:sp>
    </p:spTree>
    <p:extLst>
      <p:ext uri="{BB962C8B-B14F-4D97-AF65-F5344CB8AC3E}">
        <p14:creationId xmlns:p14="http://schemas.microsoft.com/office/powerpoint/2010/main" val="365619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46787">
                                            <p:txEl>
                                              <p:pRg st="6" end="6"/>
                                            </p:txEl>
                                          </p:spTgt>
                                        </p:tgtEl>
                                      </p:cBhvr>
                                    </p:animEffect>
                                    <p:set>
                                      <p:cBhvr>
                                        <p:cTn id="7" dur="1" fill="hold">
                                          <p:stCondLst>
                                            <p:cond delay="499"/>
                                          </p:stCondLst>
                                        </p:cTn>
                                        <p:tgtEl>
                                          <p:spTgt spid="246787">
                                            <p:txEl>
                                              <p:pRg st="6" end="6"/>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6787">
                                            <p:txEl>
                                              <p:pRg st="7" end="7"/>
                                            </p:txEl>
                                          </p:spTgt>
                                        </p:tgtEl>
                                      </p:cBhvr>
                                    </p:animEffect>
                                    <p:set>
                                      <p:cBhvr>
                                        <p:cTn id="10" dur="1" fill="hold">
                                          <p:stCondLst>
                                            <p:cond delay="499"/>
                                          </p:stCondLst>
                                        </p:cTn>
                                        <p:tgtEl>
                                          <p:spTgt spid="246787">
                                            <p:txEl>
                                              <p:pRg st="7" end="7"/>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46787">
                                            <p:txEl>
                                              <p:pRg st="8" end="8"/>
                                            </p:txEl>
                                          </p:spTgt>
                                        </p:tgtEl>
                                      </p:cBhvr>
                                    </p:animEffect>
                                    <p:set>
                                      <p:cBhvr>
                                        <p:cTn id="13" dur="1" fill="hold">
                                          <p:stCondLst>
                                            <p:cond delay="499"/>
                                          </p:stCondLst>
                                        </p:cTn>
                                        <p:tgtEl>
                                          <p:spTgt spid="246787">
                                            <p:txEl>
                                              <p:pRg st="8" end="8"/>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6787">
                                            <p:txEl>
                                              <p:pRg st="9" end="9"/>
                                            </p:txEl>
                                          </p:spTgt>
                                        </p:tgtEl>
                                      </p:cBhvr>
                                    </p:animEffect>
                                    <p:set>
                                      <p:cBhvr>
                                        <p:cTn id="16" dur="1" fill="hold">
                                          <p:stCondLst>
                                            <p:cond delay="499"/>
                                          </p:stCondLst>
                                        </p:cTn>
                                        <p:tgtEl>
                                          <p:spTgt spid="246787">
                                            <p:txEl>
                                              <p:pRg st="9" end="9"/>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46787">
                                            <p:txEl>
                                              <p:pRg st="10" end="10"/>
                                            </p:txEl>
                                          </p:spTgt>
                                        </p:tgtEl>
                                      </p:cBhvr>
                                    </p:animEffect>
                                    <p:set>
                                      <p:cBhvr>
                                        <p:cTn id="19" dur="1" fill="hold">
                                          <p:stCondLst>
                                            <p:cond delay="499"/>
                                          </p:stCondLst>
                                        </p:cTn>
                                        <p:tgtEl>
                                          <p:spTgt spid="246787">
                                            <p:txEl>
                                              <p:pRg st="10" end="10"/>
                                            </p:txEl>
                                          </p:spTgt>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6787">
                                            <p:txEl>
                                              <p:pRg st="11" end="11"/>
                                            </p:txEl>
                                          </p:spTgt>
                                        </p:tgtEl>
                                      </p:cBhvr>
                                    </p:animEffect>
                                    <p:set>
                                      <p:cBhvr>
                                        <p:cTn id="22" dur="1" fill="hold">
                                          <p:stCondLst>
                                            <p:cond delay="499"/>
                                          </p:stCondLst>
                                        </p:cTn>
                                        <p:tgtEl>
                                          <p:spTgt spid="246787">
                                            <p:txEl>
                                              <p:pRg st="11" end="11"/>
                                            </p:txEl>
                                          </p:spTgt>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46787">
                                            <p:txEl>
                                              <p:pRg st="12" end="12"/>
                                            </p:txEl>
                                          </p:spTgt>
                                        </p:tgtEl>
                                      </p:cBhvr>
                                    </p:animEffect>
                                    <p:set>
                                      <p:cBhvr>
                                        <p:cTn id="25" dur="1" fill="hold">
                                          <p:stCondLst>
                                            <p:cond delay="499"/>
                                          </p:stCondLst>
                                        </p:cTn>
                                        <p:tgtEl>
                                          <p:spTgt spid="246787">
                                            <p:txEl>
                                              <p:pRg st="12" end="12"/>
                                            </p:txEl>
                                          </p:spTgt>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46787">
                                            <p:txEl>
                                              <p:pRg st="13" end="13"/>
                                            </p:txEl>
                                          </p:spTgt>
                                        </p:tgtEl>
                                      </p:cBhvr>
                                    </p:animEffect>
                                    <p:set>
                                      <p:cBhvr>
                                        <p:cTn id="28" dur="1" fill="hold">
                                          <p:stCondLst>
                                            <p:cond delay="499"/>
                                          </p:stCondLst>
                                        </p:cTn>
                                        <p:tgtEl>
                                          <p:spTgt spid="246787">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zh-CN" dirty="0">
                <a:effectLst/>
                <a:latin typeface="楷体_GB2312" pitchFamily="49" charset="-122"/>
              </a:rPr>
              <a:t>4.2.3 </a:t>
            </a:r>
            <a:r>
              <a:rPr lang="zh-CN" altLang="en-US" dirty="0">
                <a:latin typeface="楷体_GB2312" pitchFamily="49" charset="-122"/>
              </a:rPr>
              <a:t>未登录词</a:t>
            </a:r>
          </a:p>
        </p:txBody>
      </p:sp>
      <p:sp>
        <p:nvSpPr>
          <p:cNvPr id="248835" name="Rectangle 3"/>
          <p:cNvSpPr>
            <a:spLocks noGrp="1" noChangeArrowheads="1"/>
          </p:cNvSpPr>
          <p:nvPr>
            <p:ph type="body" idx="1"/>
          </p:nvPr>
        </p:nvSpPr>
        <p:spPr>
          <a:xfrm>
            <a:off x="457200" y="1600200"/>
            <a:ext cx="8229600" cy="5645150"/>
          </a:xfrm>
        </p:spPr>
        <p:txBody>
          <a:bodyPr/>
          <a:lstStyle/>
          <a:p>
            <a:r>
              <a:rPr lang="zh-CN" altLang="en-US" sz="2800" b="1"/>
              <a:t>汉语未登录词的种类</a:t>
            </a:r>
          </a:p>
          <a:p>
            <a:pPr lvl="1"/>
            <a:r>
              <a:rPr lang="zh-CN" altLang="en-US" sz="2400" b="1"/>
              <a:t>专有名词</a:t>
            </a:r>
          </a:p>
          <a:p>
            <a:pPr lvl="1"/>
            <a:r>
              <a:rPr lang="zh-CN" altLang="en-US" sz="2400" b="1"/>
              <a:t>实体名词</a:t>
            </a:r>
          </a:p>
          <a:p>
            <a:pPr lvl="1" eaLnBrk="1" hangingPunct="1"/>
            <a:r>
              <a:rPr lang="zh-CN" altLang="en-US" sz="2400" b="1"/>
              <a:t>衍生词</a:t>
            </a:r>
          </a:p>
          <a:p>
            <a:pPr lvl="2" eaLnBrk="1" hangingPunct="1"/>
            <a:r>
              <a:rPr lang="zh-CN" altLang="en-US" sz="2000" b="1"/>
              <a:t>重叠形式</a:t>
            </a:r>
          </a:p>
          <a:p>
            <a:pPr lvl="2"/>
            <a:r>
              <a:rPr lang="zh-CN" altLang="en-US" sz="2000" b="1"/>
              <a:t>派生词</a:t>
            </a:r>
          </a:p>
          <a:p>
            <a:pPr lvl="2"/>
            <a:r>
              <a:rPr lang="zh-CN" altLang="en-US" sz="2000" b="1"/>
              <a:t>离合词</a:t>
            </a:r>
          </a:p>
          <a:p>
            <a:pPr lvl="3"/>
            <a:r>
              <a:rPr lang="zh-CN" altLang="en-US" sz="1800" b="1"/>
              <a:t>打架、打了一场架</a:t>
            </a:r>
          </a:p>
          <a:p>
            <a:pPr lvl="3"/>
            <a:r>
              <a:rPr lang="zh-CN" altLang="en-US" sz="1800" b="1"/>
              <a:t>睡觉、睡了一个觉</a:t>
            </a:r>
          </a:p>
          <a:p>
            <a:pPr lvl="2"/>
            <a:endParaRPr lang="zh-CN" altLang="en-US" sz="1800" b="1"/>
          </a:p>
        </p:txBody>
      </p:sp>
    </p:spTree>
    <p:extLst>
      <p:ext uri="{BB962C8B-B14F-4D97-AF65-F5344CB8AC3E}">
        <p14:creationId xmlns:p14="http://schemas.microsoft.com/office/powerpoint/2010/main" val="3208059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48835">
                                            <p:txEl>
                                              <p:pRg st="4" end="4"/>
                                            </p:txEl>
                                          </p:spTgt>
                                        </p:tgtEl>
                                      </p:cBhvr>
                                    </p:animEffect>
                                    <p:set>
                                      <p:cBhvr>
                                        <p:cTn id="7" dur="1" fill="hold">
                                          <p:stCondLst>
                                            <p:cond delay="499"/>
                                          </p:stCondLst>
                                        </p:cTn>
                                        <p:tgtEl>
                                          <p:spTgt spid="248835">
                                            <p:txEl>
                                              <p:pRg st="4" end="4"/>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8835">
                                            <p:txEl>
                                              <p:pRg st="5" end="5"/>
                                            </p:txEl>
                                          </p:spTgt>
                                        </p:tgtEl>
                                      </p:cBhvr>
                                    </p:animEffect>
                                    <p:set>
                                      <p:cBhvr>
                                        <p:cTn id="10" dur="1" fill="hold">
                                          <p:stCondLst>
                                            <p:cond delay="499"/>
                                          </p:stCondLst>
                                        </p:cTn>
                                        <p:tgtEl>
                                          <p:spTgt spid="248835">
                                            <p:txEl>
                                              <p:pRg st="5" end="5"/>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48835">
                                            <p:txEl>
                                              <p:pRg st="6" end="6"/>
                                            </p:txEl>
                                          </p:spTgt>
                                        </p:tgtEl>
                                      </p:cBhvr>
                                    </p:animEffect>
                                    <p:set>
                                      <p:cBhvr>
                                        <p:cTn id="13" dur="1" fill="hold">
                                          <p:stCondLst>
                                            <p:cond delay="499"/>
                                          </p:stCondLst>
                                        </p:cTn>
                                        <p:tgtEl>
                                          <p:spTgt spid="248835">
                                            <p:txEl>
                                              <p:pRg st="6" end="6"/>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8835">
                                            <p:txEl>
                                              <p:pRg st="7" end="7"/>
                                            </p:txEl>
                                          </p:spTgt>
                                        </p:tgtEl>
                                      </p:cBhvr>
                                    </p:animEffect>
                                    <p:set>
                                      <p:cBhvr>
                                        <p:cTn id="16" dur="1" fill="hold">
                                          <p:stCondLst>
                                            <p:cond delay="499"/>
                                          </p:stCondLst>
                                        </p:cTn>
                                        <p:tgtEl>
                                          <p:spTgt spid="248835">
                                            <p:txEl>
                                              <p:pRg st="7" end="7"/>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48835">
                                            <p:txEl>
                                              <p:pRg st="8" end="8"/>
                                            </p:txEl>
                                          </p:spTgt>
                                        </p:tgtEl>
                                      </p:cBhvr>
                                    </p:animEffect>
                                    <p:set>
                                      <p:cBhvr>
                                        <p:cTn id="19" dur="1" fill="hold">
                                          <p:stCondLst>
                                            <p:cond delay="499"/>
                                          </p:stCondLst>
                                        </p:cTn>
                                        <p:tgtEl>
                                          <p:spTgt spid="24883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zh-CN" dirty="0">
                <a:effectLst/>
                <a:latin typeface="楷体_GB2312" pitchFamily="49" charset="-122"/>
              </a:rPr>
              <a:t>4.2.3 </a:t>
            </a:r>
            <a:r>
              <a:rPr lang="zh-CN" altLang="en-US" dirty="0">
                <a:latin typeface="楷体_GB2312" pitchFamily="49" charset="-122"/>
              </a:rPr>
              <a:t>未登录词</a:t>
            </a:r>
          </a:p>
        </p:txBody>
      </p:sp>
      <p:sp>
        <p:nvSpPr>
          <p:cNvPr id="38915" name="Rectangle 3"/>
          <p:cNvSpPr>
            <a:spLocks noGrp="1" noChangeArrowheads="1"/>
          </p:cNvSpPr>
          <p:nvPr>
            <p:ph type="body" idx="1"/>
          </p:nvPr>
        </p:nvSpPr>
        <p:spPr>
          <a:xfrm>
            <a:off x="457200" y="1600200"/>
            <a:ext cx="8229600" cy="5645150"/>
          </a:xfrm>
        </p:spPr>
        <p:txBody>
          <a:bodyPr/>
          <a:lstStyle/>
          <a:p>
            <a:r>
              <a:rPr lang="zh-CN" altLang="en-US" sz="2800" b="1" dirty="0"/>
              <a:t>汉语未登录词的种类</a:t>
            </a:r>
          </a:p>
          <a:p>
            <a:pPr lvl="1"/>
            <a:r>
              <a:rPr lang="zh-CN" altLang="en-US" sz="2400" b="1" dirty="0"/>
              <a:t>专有名词</a:t>
            </a:r>
          </a:p>
          <a:p>
            <a:pPr lvl="1"/>
            <a:r>
              <a:rPr lang="zh-CN" altLang="en-US" sz="2400" b="1" dirty="0"/>
              <a:t>实体名词</a:t>
            </a:r>
          </a:p>
          <a:p>
            <a:pPr lvl="1" eaLnBrk="1" hangingPunct="1"/>
            <a:r>
              <a:rPr lang="zh-CN" altLang="en-US" sz="2400" b="1" dirty="0"/>
              <a:t>衍生词</a:t>
            </a:r>
          </a:p>
          <a:p>
            <a:pPr lvl="1"/>
            <a:r>
              <a:rPr lang="zh-CN" altLang="en-US" sz="2400" b="1" dirty="0"/>
              <a:t>新词（普通词汇或专业术语）</a:t>
            </a:r>
          </a:p>
          <a:p>
            <a:pPr lvl="2"/>
            <a:r>
              <a:rPr lang="zh-CN" altLang="en-US" sz="2000" b="1" dirty="0"/>
              <a:t>酱紫、稀饭、内卷、躺平、短视频、新冠病毒、</a:t>
            </a:r>
            <a:r>
              <a:rPr lang="en-US" altLang="zh-CN" sz="2000" b="1" dirty="0"/>
              <a:t>……</a:t>
            </a:r>
          </a:p>
          <a:p>
            <a:pPr lvl="1" eaLnBrk="1" hangingPunct="1"/>
            <a:endParaRPr lang="zh-CN" altLang="en-US" sz="2000" b="1" dirty="0"/>
          </a:p>
          <a:p>
            <a:pPr lvl="2"/>
            <a:endParaRPr lang="zh-CN" altLang="en-US" sz="1800" b="1" dirty="0"/>
          </a:p>
        </p:txBody>
      </p:sp>
    </p:spTree>
    <p:extLst>
      <p:ext uri="{BB962C8B-B14F-4D97-AF65-F5344CB8AC3E}">
        <p14:creationId xmlns:p14="http://schemas.microsoft.com/office/powerpoint/2010/main" val="2340335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effectLst/>
              </a:rPr>
              <a:t>汉语未登录词识别的困难</a:t>
            </a:r>
          </a:p>
        </p:txBody>
      </p:sp>
      <p:sp>
        <p:nvSpPr>
          <p:cNvPr id="45059" name="Rectangle 3"/>
          <p:cNvSpPr>
            <a:spLocks noGrp="1" noChangeArrowheads="1"/>
          </p:cNvSpPr>
          <p:nvPr>
            <p:ph type="body" idx="1"/>
          </p:nvPr>
        </p:nvSpPr>
        <p:spPr>
          <a:xfrm>
            <a:off x="457200" y="1600200"/>
            <a:ext cx="8229600" cy="4852988"/>
          </a:xfrm>
        </p:spPr>
        <p:txBody>
          <a:bodyPr/>
          <a:lstStyle/>
          <a:p>
            <a:r>
              <a:rPr lang="zh-CN" altLang="en-US" sz="2800" b="1" dirty="0"/>
              <a:t>专有名词的首词和尾词可能与上下文中的其它词汇存在交集型歧义切分</a:t>
            </a:r>
          </a:p>
          <a:p>
            <a:pPr lvl="1"/>
            <a:r>
              <a:rPr lang="zh-CN" altLang="en-US" sz="2400" b="1" dirty="0"/>
              <a:t>例</a:t>
            </a:r>
            <a:r>
              <a:rPr lang="en-US" altLang="zh-CN" sz="2400" b="1" dirty="0"/>
              <a:t>1</a:t>
            </a:r>
            <a:r>
              <a:rPr lang="zh-CN" altLang="en-US" sz="2400" b="1" dirty="0"/>
              <a:t>：他还兼任</a:t>
            </a:r>
            <a:r>
              <a:rPr lang="zh-CN" altLang="en-US" sz="2400" b="1" dirty="0">
                <a:solidFill>
                  <a:srgbClr val="FF0000"/>
                </a:solidFill>
              </a:rPr>
              <a:t>何应钦</a:t>
            </a:r>
            <a:r>
              <a:rPr lang="zh-CN" altLang="en-US" sz="2400" b="1" dirty="0"/>
              <a:t>在福州办的东陆军军官学校的政治教官。</a:t>
            </a:r>
          </a:p>
          <a:p>
            <a:pPr lvl="1"/>
            <a:r>
              <a:rPr lang="zh-CN" altLang="en-US" sz="2400" b="1" dirty="0"/>
              <a:t>例</a:t>
            </a:r>
            <a:r>
              <a:rPr lang="en-US" altLang="zh-CN" sz="2400" b="1" dirty="0"/>
              <a:t>2</a:t>
            </a:r>
            <a:r>
              <a:rPr lang="zh-CN" altLang="en-US" sz="2400" b="1" dirty="0"/>
              <a:t>：</a:t>
            </a:r>
            <a:r>
              <a:rPr lang="zh-CN" altLang="en-US" sz="2400" b="1" dirty="0">
                <a:solidFill>
                  <a:srgbClr val="FF0000"/>
                </a:solidFill>
              </a:rPr>
              <a:t>林徽因</a:t>
            </a:r>
            <a:r>
              <a:rPr lang="zh-CN" altLang="en-US" sz="2400" b="1" dirty="0"/>
              <a:t>此时已离开了那里。</a:t>
            </a:r>
          </a:p>
          <a:p>
            <a:pPr lvl="1"/>
            <a:r>
              <a:rPr lang="zh-CN" altLang="en-US" sz="2400" b="1" dirty="0"/>
              <a:t>例</a:t>
            </a:r>
            <a:r>
              <a:rPr lang="en-US" altLang="zh-CN" sz="2400" b="1" dirty="0"/>
              <a:t>3</a:t>
            </a:r>
            <a:r>
              <a:rPr lang="zh-CN" altLang="en-US" sz="2400" b="1" dirty="0"/>
              <a:t>：</a:t>
            </a:r>
            <a:r>
              <a:rPr lang="zh-CN" altLang="en-US" sz="2400" b="1" dirty="0">
                <a:solidFill>
                  <a:srgbClr val="FF0000"/>
                </a:solidFill>
              </a:rPr>
              <a:t>南京市</a:t>
            </a:r>
            <a:r>
              <a:rPr lang="zh-CN" altLang="en-US" sz="2400" b="1" dirty="0"/>
              <a:t>长江大桥。</a:t>
            </a:r>
          </a:p>
        </p:txBody>
      </p:sp>
    </p:spTree>
    <p:extLst>
      <p:ext uri="{BB962C8B-B14F-4D97-AF65-F5344CB8AC3E}">
        <p14:creationId xmlns:p14="http://schemas.microsoft.com/office/powerpoint/2010/main" val="87741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p:txBody>
          <a:bodyPr/>
          <a:lstStyle/>
          <a:p>
            <a:pPr eaLnBrk="1" hangingPunct="1">
              <a:defRPr/>
            </a:pPr>
            <a:r>
              <a:rPr lang="zh-CN" altLang="en-US"/>
              <a:t>提纲</a:t>
            </a:r>
          </a:p>
        </p:txBody>
      </p:sp>
      <p:sp>
        <p:nvSpPr>
          <p:cNvPr id="96259" name="Rectangle 3"/>
          <p:cNvSpPr>
            <a:spLocks noGrp="1" noChangeArrowheads="1"/>
          </p:cNvSpPr>
          <p:nvPr>
            <p:ph type="body" idx="4294967295"/>
          </p:nvPr>
        </p:nvSpPr>
        <p:spPr/>
        <p:txBody>
          <a:bodyPr/>
          <a:lstStyle/>
          <a:p>
            <a:pPr eaLnBrk="1" hangingPunct="1"/>
            <a:r>
              <a:rPr lang="en-US" altLang="zh-CN" sz="2800" b="1" dirty="0">
                <a:solidFill>
                  <a:srgbClr val="969696"/>
                </a:solidFill>
              </a:rPr>
              <a:t>4.1</a:t>
            </a:r>
            <a:r>
              <a:rPr lang="zh-CN" altLang="en-US" sz="2800" b="1" dirty="0">
                <a:solidFill>
                  <a:srgbClr val="969696"/>
                </a:solidFill>
              </a:rPr>
              <a:t> 基本分词方法</a:t>
            </a:r>
            <a:endParaRPr lang="en-US" altLang="zh-CN" sz="2800" b="1" dirty="0">
              <a:solidFill>
                <a:srgbClr val="969696"/>
              </a:solidFill>
            </a:endParaRPr>
          </a:p>
          <a:p>
            <a:pPr eaLnBrk="1" hangingPunct="1"/>
            <a:r>
              <a:rPr lang="en-US" altLang="zh-CN" sz="2800" b="1" dirty="0">
                <a:solidFill>
                  <a:srgbClr val="969696"/>
                </a:solidFill>
              </a:rPr>
              <a:t>4.2 </a:t>
            </a:r>
            <a:r>
              <a:rPr lang="zh-CN" altLang="en-US" sz="2800" b="1" dirty="0">
                <a:solidFill>
                  <a:srgbClr val="969696"/>
                </a:solidFill>
              </a:rPr>
              <a:t>汉语自动分词中的基本问题</a:t>
            </a:r>
          </a:p>
          <a:p>
            <a:pPr eaLnBrk="1" hangingPunct="1"/>
            <a:r>
              <a:rPr lang="en-US" altLang="zh-CN" sz="2800" b="1" dirty="0"/>
              <a:t>4.3</a:t>
            </a:r>
            <a:r>
              <a:rPr lang="zh-CN" altLang="en-US" sz="2800" b="1" dirty="0"/>
              <a:t> 汉语自动分词系统的评价</a:t>
            </a:r>
            <a:endParaRPr lang="en-US" altLang="zh-CN" sz="2800" b="1" dirty="0"/>
          </a:p>
          <a:p>
            <a:pPr eaLnBrk="1" hangingPunct="1"/>
            <a:r>
              <a:rPr lang="en-US" altLang="zh-CN" sz="2800" b="1" dirty="0">
                <a:solidFill>
                  <a:srgbClr val="B2B2B2"/>
                </a:solidFill>
              </a:rPr>
              <a:t>4.4</a:t>
            </a:r>
            <a:r>
              <a:rPr lang="zh-CN" altLang="en-US" sz="2800" b="1" dirty="0">
                <a:solidFill>
                  <a:srgbClr val="B2B2B2"/>
                </a:solidFill>
              </a:rPr>
              <a:t> 词性标注方法</a:t>
            </a:r>
          </a:p>
        </p:txBody>
      </p:sp>
    </p:spTree>
    <p:extLst>
      <p:ext uri="{BB962C8B-B14F-4D97-AF65-F5344CB8AC3E}">
        <p14:creationId xmlns:p14="http://schemas.microsoft.com/office/powerpoint/2010/main" val="159858078"/>
      </p:ext>
    </p:extLst>
  </p:cSld>
  <p:clrMapOvr>
    <a:masterClrMapping/>
  </p:clrMapOvr>
  <p:transition advTm="19422"/>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eaLnBrk="1" hangingPunct="1">
              <a:defRPr/>
            </a:pPr>
            <a:r>
              <a:rPr lang="zh-CN" altLang="en-US"/>
              <a:t>汉语自动分词的主要评测指标</a:t>
            </a:r>
          </a:p>
        </p:txBody>
      </p:sp>
      <p:sp>
        <p:nvSpPr>
          <p:cNvPr id="366595" name="Rectangle 3"/>
          <p:cNvSpPr>
            <a:spLocks noGrp="1" noChangeArrowheads="1"/>
          </p:cNvSpPr>
          <p:nvPr>
            <p:ph type="body" sz="half" idx="1"/>
          </p:nvPr>
        </p:nvSpPr>
        <p:spPr>
          <a:xfrm>
            <a:off x="457200" y="1600200"/>
            <a:ext cx="8291513" cy="4456113"/>
          </a:xfrm>
        </p:spPr>
        <p:txBody>
          <a:bodyPr/>
          <a:lstStyle/>
          <a:p>
            <a:pPr eaLnBrk="1" hangingPunct="1"/>
            <a:r>
              <a:rPr lang="zh-CN" altLang="en-US" sz="2800" b="1" dirty="0"/>
              <a:t>精确率</a:t>
            </a:r>
          </a:p>
          <a:p>
            <a:pPr eaLnBrk="1" hangingPunct="1"/>
            <a:endParaRPr lang="zh-CN" altLang="en-US" sz="2800" b="1" dirty="0"/>
          </a:p>
          <a:p>
            <a:pPr eaLnBrk="1" hangingPunct="1"/>
            <a:r>
              <a:rPr lang="zh-CN" altLang="en-US" sz="2800" b="1" dirty="0"/>
              <a:t>召回率</a:t>
            </a:r>
          </a:p>
          <a:p>
            <a:pPr eaLnBrk="1" hangingPunct="1"/>
            <a:endParaRPr lang="zh-CN" altLang="en-US" sz="2800" b="1" dirty="0"/>
          </a:p>
          <a:p>
            <a:pPr eaLnBrk="1" hangingPunct="1"/>
            <a:r>
              <a:rPr lang="en-US" altLang="zh-CN" sz="2800" b="1" dirty="0"/>
              <a:t>F-</a:t>
            </a:r>
            <a:r>
              <a:rPr lang="zh-CN" altLang="en-US" sz="2800" b="1" dirty="0"/>
              <a:t>测度</a:t>
            </a:r>
          </a:p>
          <a:p>
            <a:pPr eaLnBrk="1" hangingPunct="1"/>
            <a:endParaRPr lang="en-US" altLang="zh-CN" sz="2800" b="1" dirty="0"/>
          </a:p>
        </p:txBody>
      </p:sp>
      <p:graphicFrame>
        <p:nvGraphicFramePr>
          <p:cNvPr id="366596" name="Object 4"/>
          <p:cNvGraphicFramePr>
            <a:graphicFrameLocks noGrp="1" noChangeAspect="1"/>
          </p:cNvGraphicFramePr>
          <p:nvPr>
            <p:ph sz="quarter" idx="2"/>
          </p:nvPr>
        </p:nvGraphicFramePr>
        <p:xfrm>
          <a:off x="2484438" y="4076700"/>
          <a:ext cx="3529012" cy="727075"/>
        </p:xfrm>
        <a:graphic>
          <a:graphicData uri="http://schemas.openxmlformats.org/presentationml/2006/ole">
            <mc:AlternateContent xmlns:mc="http://schemas.openxmlformats.org/markup-compatibility/2006">
              <mc:Choice xmlns:v="urn:schemas-microsoft-com:vml" Requires="v">
                <p:oleObj spid="_x0000_s121881" name="公式" r:id="rId4" imgW="2159000" imgH="444500" progId="Equation.3">
                  <p:embed/>
                </p:oleObj>
              </mc:Choice>
              <mc:Fallback>
                <p:oleObj name="公式" r:id="rId4" imgW="2159000" imgH="444500" progId="Equation.3">
                  <p:embed/>
                  <p:pic>
                    <p:nvPicPr>
                      <p:cNvPr id="3665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4076700"/>
                        <a:ext cx="3529012"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6598" name="Object 6"/>
          <p:cNvGraphicFramePr>
            <a:graphicFrameLocks noGrp="1" noChangeAspect="1"/>
          </p:cNvGraphicFramePr>
          <p:nvPr>
            <p:ph sz="quarter" idx="3"/>
          </p:nvPr>
        </p:nvGraphicFramePr>
        <p:xfrm>
          <a:off x="2484438" y="1916113"/>
          <a:ext cx="3382962" cy="617537"/>
        </p:xfrm>
        <a:graphic>
          <a:graphicData uri="http://schemas.openxmlformats.org/presentationml/2006/ole">
            <mc:AlternateContent xmlns:mc="http://schemas.openxmlformats.org/markup-compatibility/2006">
              <mc:Choice xmlns:v="urn:schemas-microsoft-com:vml" Requires="v">
                <p:oleObj spid="_x0000_s121882" name="公式" r:id="rId6" imgW="2298700" imgH="419100" progId="Equation.3">
                  <p:embed/>
                </p:oleObj>
              </mc:Choice>
              <mc:Fallback>
                <p:oleObj name="公式" r:id="rId6" imgW="2298700" imgH="419100" progId="Equation.3">
                  <p:embed/>
                  <p:pic>
                    <p:nvPicPr>
                      <p:cNvPr id="36659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1916113"/>
                        <a:ext cx="3382962"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0" name="Object 8"/>
          <p:cNvGraphicFramePr>
            <a:graphicFrameLocks noChangeAspect="1"/>
          </p:cNvGraphicFramePr>
          <p:nvPr/>
        </p:nvGraphicFramePr>
        <p:xfrm>
          <a:off x="2484438" y="2924175"/>
          <a:ext cx="3382962" cy="617538"/>
        </p:xfrm>
        <a:graphic>
          <a:graphicData uri="http://schemas.openxmlformats.org/presentationml/2006/ole">
            <mc:AlternateContent xmlns:mc="http://schemas.openxmlformats.org/markup-compatibility/2006">
              <mc:Choice xmlns:v="urn:schemas-microsoft-com:vml" Requires="v">
                <p:oleObj spid="_x0000_s121883" name="公式" r:id="rId8" imgW="2298700" imgH="419100" progId="Equation.3">
                  <p:embed/>
                </p:oleObj>
              </mc:Choice>
              <mc:Fallback>
                <p:oleObj name="公式" r:id="rId8" imgW="2298700" imgH="419100" progId="Equation.3">
                  <p:embed/>
                  <p:pic>
                    <p:nvPicPr>
                      <p:cNvPr id="36660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2924175"/>
                        <a:ext cx="3382962"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724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dissolve">
                                      <p:cBhvr>
                                        <p:cTn id="7" dur="500"/>
                                        <p:tgtEl>
                                          <p:spTgt spid="3665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6598"/>
                                        </p:tgtEl>
                                        <p:attrNameLst>
                                          <p:attrName>style.visibility</p:attrName>
                                        </p:attrNameLst>
                                      </p:cBhvr>
                                      <p:to>
                                        <p:strVal val="visible"/>
                                      </p:to>
                                    </p:set>
                                    <p:animEffect transition="in" filter="dissolve">
                                      <p:cBhvr>
                                        <p:cTn id="10" dur="500"/>
                                        <p:tgtEl>
                                          <p:spTgt spid="3665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66595">
                                            <p:txEl>
                                              <p:pRg st="2" end="2"/>
                                            </p:txEl>
                                          </p:spTgt>
                                        </p:tgtEl>
                                        <p:attrNameLst>
                                          <p:attrName>style.visibility</p:attrName>
                                        </p:attrNameLst>
                                      </p:cBhvr>
                                      <p:to>
                                        <p:strVal val="visible"/>
                                      </p:to>
                                    </p:set>
                                    <p:animEffect transition="in" filter="dissolve">
                                      <p:cBhvr>
                                        <p:cTn id="15" dur="500"/>
                                        <p:tgtEl>
                                          <p:spTgt spid="366595">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66600"/>
                                        </p:tgtEl>
                                        <p:attrNameLst>
                                          <p:attrName>style.visibility</p:attrName>
                                        </p:attrNameLst>
                                      </p:cBhvr>
                                      <p:to>
                                        <p:strVal val="visible"/>
                                      </p:to>
                                    </p:set>
                                    <p:animEffect transition="in" filter="dissolve">
                                      <p:cBhvr>
                                        <p:cTn id="18" dur="500"/>
                                        <p:tgtEl>
                                          <p:spTgt spid="3666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66595">
                                            <p:txEl>
                                              <p:pRg st="4" end="4"/>
                                            </p:txEl>
                                          </p:spTgt>
                                        </p:tgtEl>
                                        <p:attrNameLst>
                                          <p:attrName>style.visibility</p:attrName>
                                        </p:attrNameLst>
                                      </p:cBhvr>
                                      <p:to>
                                        <p:strVal val="visible"/>
                                      </p:to>
                                    </p:set>
                                    <p:animEffect transition="in" filter="dissolve">
                                      <p:cBhvr>
                                        <p:cTn id="23" dur="500"/>
                                        <p:tgtEl>
                                          <p:spTgt spid="366595">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66596"/>
                                        </p:tgtEl>
                                        <p:attrNameLst>
                                          <p:attrName>style.visibility</p:attrName>
                                        </p:attrNameLst>
                                      </p:cBhvr>
                                      <p:to>
                                        <p:strVal val="visible"/>
                                      </p:to>
                                    </p:set>
                                    <p:animEffect transition="in" filter="dissolve">
                                      <p:cBhvr>
                                        <p:cTn id="26" dur="500"/>
                                        <p:tgtEl>
                                          <p:spTgt spid="36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p:txBody>
          <a:bodyPr/>
          <a:lstStyle/>
          <a:p>
            <a:pPr eaLnBrk="1" hangingPunct="1">
              <a:defRPr/>
            </a:pPr>
            <a:r>
              <a:rPr lang="zh-CN" altLang="en-US"/>
              <a:t>提纲</a:t>
            </a:r>
          </a:p>
        </p:txBody>
      </p:sp>
      <p:sp>
        <p:nvSpPr>
          <p:cNvPr id="96259" name="Rectangle 3"/>
          <p:cNvSpPr>
            <a:spLocks noGrp="1" noChangeArrowheads="1"/>
          </p:cNvSpPr>
          <p:nvPr>
            <p:ph type="body" idx="4294967295"/>
          </p:nvPr>
        </p:nvSpPr>
        <p:spPr/>
        <p:txBody>
          <a:bodyPr/>
          <a:lstStyle/>
          <a:p>
            <a:pPr eaLnBrk="1" hangingPunct="1"/>
            <a:r>
              <a:rPr lang="en-US" altLang="zh-CN" sz="2800" b="1" dirty="0">
                <a:solidFill>
                  <a:srgbClr val="969696"/>
                </a:solidFill>
              </a:rPr>
              <a:t>4.1</a:t>
            </a:r>
            <a:r>
              <a:rPr lang="zh-CN" altLang="en-US" sz="2800" b="1" dirty="0">
                <a:solidFill>
                  <a:srgbClr val="969696"/>
                </a:solidFill>
              </a:rPr>
              <a:t> 基本分词方法</a:t>
            </a:r>
            <a:endParaRPr lang="en-US" altLang="zh-CN" sz="2800" b="1" dirty="0">
              <a:solidFill>
                <a:srgbClr val="969696"/>
              </a:solidFill>
            </a:endParaRPr>
          </a:p>
          <a:p>
            <a:pPr eaLnBrk="1" hangingPunct="1"/>
            <a:r>
              <a:rPr lang="en-US" altLang="zh-CN" sz="2800" b="1" dirty="0">
                <a:solidFill>
                  <a:srgbClr val="969696"/>
                </a:solidFill>
              </a:rPr>
              <a:t>4.2 </a:t>
            </a:r>
            <a:r>
              <a:rPr lang="zh-CN" altLang="en-US" sz="2800" b="1" dirty="0">
                <a:solidFill>
                  <a:srgbClr val="969696"/>
                </a:solidFill>
              </a:rPr>
              <a:t>汉语自动分词中的基本问题</a:t>
            </a:r>
          </a:p>
          <a:p>
            <a:pPr eaLnBrk="1" hangingPunct="1"/>
            <a:r>
              <a:rPr lang="en-US" altLang="zh-CN" sz="2800" b="1" dirty="0">
                <a:solidFill>
                  <a:srgbClr val="969696"/>
                </a:solidFill>
              </a:rPr>
              <a:t>4.3</a:t>
            </a:r>
            <a:r>
              <a:rPr lang="zh-CN" altLang="en-US" sz="2800" b="1" dirty="0">
                <a:solidFill>
                  <a:srgbClr val="969696"/>
                </a:solidFill>
              </a:rPr>
              <a:t> </a:t>
            </a:r>
            <a:r>
              <a:rPr lang="zh-CN" altLang="en-US" sz="2800" b="1" dirty="0">
                <a:solidFill>
                  <a:schemeClr val="bg1">
                    <a:lumMod val="50000"/>
                  </a:schemeClr>
                </a:solidFill>
              </a:rPr>
              <a:t>汉语自动分词系统的评价</a:t>
            </a:r>
            <a:endParaRPr lang="en-US" altLang="zh-CN" sz="2800" b="1" dirty="0">
              <a:solidFill>
                <a:srgbClr val="969696"/>
              </a:solidFill>
            </a:endParaRPr>
          </a:p>
          <a:p>
            <a:pPr eaLnBrk="1" hangingPunct="1"/>
            <a:r>
              <a:rPr lang="en-US" altLang="zh-CN" sz="2800" b="1" dirty="0"/>
              <a:t>4.4</a:t>
            </a:r>
            <a:r>
              <a:rPr lang="zh-CN" altLang="en-US" sz="2800" b="1" dirty="0"/>
              <a:t> 词性标注方法</a:t>
            </a:r>
          </a:p>
        </p:txBody>
      </p:sp>
    </p:spTree>
  </p:cSld>
  <p:clrMapOvr>
    <a:masterClrMapping/>
  </p:clrMapOvr>
  <p:transition advTm="19422"/>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zh-CN" altLang="en-US"/>
              <a:t>例</a:t>
            </a:r>
          </a:p>
        </p:txBody>
      </p:sp>
      <p:sp>
        <p:nvSpPr>
          <p:cNvPr id="5123" name="Rectangle 3"/>
          <p:cNvSpPr>
            <a:spLocks noGrp="1" noChangeArrowheads="1"/>
          </p:cNvSpPr>
          <p:nvPr>
            <p:ph type="body" idx="1"/>
          </p:nvPr>
        </p:nvSpPr>
        <p:spPr>
          <a:xfrm>
            <a:off x="395288" y="1844675"/>
            <a:ext cx="8305800" cy="4338638"/>
          </a:xfrm>
        </p:spPr>
        <p:txBody>
          <a:bodyPr/>
          <a:lstStyle/>
          <a:p>
            <a:pPr eaLnBrk="1" hangingPunct="1">
              <a:lnSpc>
                <a:spcPct val="80000"/>
              </a:lnSpc>
            </a:pPr>
            <a:r>
              <a:rPr lang="zh-CN" altLang="zh-CN" sz="2400" b="1" dirty="0"/>
              <a:t>输入</a:t>
            </a:r>
            <a:endParaRPr lang="zh-CN" altLang="en-US" sz="2400" b="1" dirty="0"/>
          </a:p>
          <a:p>
            <a:pPr lvl="1" eaLnBrk="1" hangingPunct="1">
              <a:lnSpc>
                <a:spcPct val="80000"/>
              </a:lnSpc>
            </a:pPr>
            <a:r>
              <a:rPr lang="zh-CN" altLang="zh-CN" sz="2000" b="1" dirty="0"/>
              <a:t>在</a:t>
            </a:r>
            <a:r>
              <a:rPr lang="en-US" altLang="zh-CN" sz="2000" b="1" dirty="0"/>
              <a:t>2022</a:t>
            </a:r>
            <a:r>
              <a:rPr lang="zh-CN" altLang="zh-CN" sz="2000" b="1" dirty="0"/>
              <a:t>年来临之际，我十分高兴地通过中央人民广播电台、中国国际广播电台和中央电视台，向全国各族人民，向香港特别行政区同胞、澳门和台湾同胞、海外侨胞，向世界各国的朋友们，致以诚挚的问候和良好的祝愿！</a:t>
            </a:r>
            <a:endParaRPr lang="zh-CN" altLang="en-US" sz="2000" b="1" dirty="0"/>
          </a:p>
          <a:p>
            <a:pPr eaLnBrk="1" hangingPunct="1">
              <a:lnSpc>
                <a:spcPct val="80000"/>
              </a:lnSpc>
            </a:pPr>
            <a:r>
              <a:rPr lang="zh-CN" altLang="en-US" sz="2400" b="1" dirty="0"/>
              <a:t>输出</a:t>
            </a:r>
          </a:p>
          <a:p>
            <a:pPr lvl="1" eaLnBrk="1" hangingPunct="1">
              <a:lnSpc>
                <a:spcPct val="80000"/>
              </a:lnSpc>
            </a:pPr>
            <a:r>
              <a:rPr lang="zh-CN" altLang="en-US" sz="2000" b="1" dirty="0"/>
              <a:t>在</a:t>
            </a:r>
            <a:r>
              <a:rPr lang="en-US" altLang="zh-CN" sz="2000" b="1" dirty="0"/>
              <a:t>/</a:t>
            </a:r>
            <a:r>
              <a:rPr lang="en-US" altLang="zh-CN" sz="2000" b="1"/>
              <a:t>p  2022</a:t>
            </a:r>
            <a:r>
              <a:rPr lang="zh-CN" altLang="en-US" sz="2000" b="1"/>
              <a:t>年</a:t>
            </a:r>
            <a:r>
              <a:rPr lang="en-US" altLang="zh-CN" sz="2000" b="1" dirty="0"/>
              <a:t>/t  </a:t>
            </a:r>
            <a:r>
              <a:rPr lang="zh-CN" altLang="en-US" sz="2000" b="1" dirty="0"/>
              <a:t>来临</a:t>
            </a:r>
            <a:r>
              <a:rPr lang="en-US" altLang="zh-CN" sz="2000" b="1" dirty="0"/>
              <a:t>/v  </a:t>
            </a:r>
            <a:r>
              <a:rPr lang="zh-CN" altLang="en-US" sz="2000" b="1" dirty="0"/>
              <a:t>之际</a:t>
            </a:r>
            <a:r>
              <a:rPr lang="en-US" altLang="zh-CN" sz="2000" b="1" dirty="0"/>
              <a:t>/f  </a:t>
            </a:r>
            <a:r>
              <a:rPr lang="zh-CN" altLang="en-US" sz="2000" b="1" dirty="0"/>
              <a:t>，</a:t>
            </a:r>
            <a:r>
              <a:rPr lang="en-US" altLang="zh-CN" sz="2000" b="1" dirty="0"/>
              <a:t>/w  </a:t>
            </a:r>
            <a:r>
              <a:rPr lang="zh-CN" altLang="en-US" sz="2000" b="1" dirty="0"/>
              <a:t>我</a:t>
            </a:r>
            <a:r>
              <a:rPr lang="en-US" altLang="zh-CN" sz="2000" b="1" dirty="0"/>
              <a:t>/r  </a:t>
            </a:r>
            <a:r>
              <a:rPr lang="zh-CN" altLang="en-US" sz="2000" b="1" dirty="0"/>
              <a:t>十分</a:t>
            </a:r>
            <a:r>
              <a:rPr lang="en-US" altLang="zh-CN" sz="2000" b="1" dirty="0"/>
              <a:t>/m  </a:t>
            </a:r>
            <a:r>
              <a:rPr lang="zh-CN" altLang="en-US" sz="2000" b="1" dirty="0"/>
              <a:t>高兴</a:t>
            </a:r>
            <a:r>
              <a:rPr lang="en-US" altLang="zh-CN" sz="2000" b="1" dirty="0"/>
              <a:t>/a  </a:t>
            </a:r>
            <a:r>
              <a:rPr lang="zh-CN" altLang="en-US" sz="2000" b="1" dirty="0"/>
              <a:t>地</a:t>
            </a:r>
            <a:r>
              <a:rPr lang="en-US" altLang="zh-CN" sz="2000" b="1" dirty="0"/>
              <a:t>/u  </a:t>
            </a:r>
            <a:r>
              <a:rPr lang="zh-CN" altLang="en-US" sz="2000" b="1" dirty="0"/>
              <a:t>通过</a:t>
            </a:r>
            <a:r>
              <a:rPr lang="en-US" altLang="zh-CN" sz="2000" b="1" dirty="0"/>
              <a:t>/p  </a:t>
            </a:r>
            <a:r>
              <a:rPr lang="zh-CN" altLang="en-US" sz="2000" b="1" dirty="0"/>
              <a:t>中央</a:t>
            </a:r>
            <a:r>
              <a:rPr lang="en-US" altLang="zh-CN" sz="2000" b="1" dirty="0"/>
              <a:t>/n  </a:t>
            </a:r>
            <a:r>
              <a:rPr lang="zh-CN" altLang="en-US" sz="2000" b="1" dirty="0"/>
              <a:t>人民</a:t>
            </a:r>
            <a:r>
              <a:rPr lang="en-US" altLang="zh-CN" sz="2000" b="1" dirty="0"/>
              <a:t>/n  </a:t>
            </a:r>
            <a:r>
              <a:rPr lang="zh-CN" altLang="en-US" sz="2000" b="1" dirty="0"/>
              <a:t>广播</a:t>
            </a:r>
            <a:r>
              <a:rPr lang="en-US" altLang="zh-CN" sz="2000" b="1" dirty="0"/>
              <a:t>/</a:t>
            </a:r>
            <a:r>
              <a:rPr lang="en-US" altLang="zh-CN" sz="2000" b="1" dirty="0" err="1"/>
              <a:t>vn</a:t>
            </a:r>
            <a:r>
              <a:rPr lang="en-US" altLang="zh-CN" sz="2000" b="1" dirty="0"/>
              <a:t>  </a:t>
            </a:r>
            <a:r>
              <a:rPr lang="zh-CN" altLang="en-US" sz="2000" b="1" dirty="0"/>
              <a:t>电台</a:t>
            </a:r>
            <a:r>
              <a:rPr lang="en-US" altLang="zh-CN" sz="2000" b="1" dirty="0"/>
              <a:t>/n  </a:t>
            </a:r>
            <a:r>
              <a:rPr lang="zh-CN" altLang="en-US" sz="2000" b="1" dirty="0"/>
              <a:t>、</a:t>
            </a:r>
            <a:r>
              <a:rPr lang="en-US" altLang="zh-CN" sz="2000" b="1" dirty="0"/>
              <a:t>/w  </a:t>
            </a:r>
            <a:r>
              <a:rPr lang="zh-CN" altLang="en-US" sz="2000" b="1" dirty="0"/>
              <a:t>中国</a:t>
            </a:r>
            <a:r>
              <a:rPr lang="en-US" altLang="zh-CN" sz="2000" b="1" dirty="0"/>
              <a:t>/ns  </a:t>
            </a:r>
            <a:r>
              <a:rPr lang="zh-CN" altLang="en-US" sz="2000" b="1" dirty="0"/>
              <a:t>国际</a:t>
            </a:r>
            <a:r>
              <a:rPr lang="en-US" altLang="zh-CN" sz="2000" b="1" dirty="0"/>
              <a:t>/n  </a:t>
            </a:r>
            <a:r>
              <a:rPr lang="zh-CN" altLang="en-US" sz="2000" b="1" dirty="0"/>
              <a:t>广播</a:t>
            </a:r>
            <a:r>
              <a:rPr lang="en-US" altLang="zh-CN" sz="2000" b="1" dirty="0"/>
              <a:t>/</a:t>
            </a:r>
            <a:r>
              <a:rPr lang="en-US" altLang="zh-CN" sz="2000" b="1" dirty="0" err="1"/>
              <a:t>vn</a:t>
            </a:r>
            <a:r>
              <a:rPr lang="en-US" altLang="zh-CN" sz="2000" b="1" dirty="0"/>
              <a:t>  </a:t>
            </a:r>
            <a:r>
              <a:rPr lang="zh-CN" altLang="en-US" sz="2000" b="1" dirty="0"/>
              <a:t>电台</a:t>
            </a:r>
            <a:r>
              <a:rPr lang="en-US" altLang="zh-CN" sz="2000" b="1" dirty="0"/>
              <a:t>/n  </a:t>
            </a:r>
            <a:r>
              <a:rPr lang="zh-CN" altLang="en-US" sz="2000" b="1" dirty="0"/>
              <a:t>和</a:t>
            </a:r>
            <a:r>
              <a:rPr lang="en-US" altLang="zh-CN" sz="2000" b="1" dirty="0"/>
              <a:t>/c  </a:t>
            </a:r>
            <a:r>
              <a:rPr lang="zh-CN" altLang="en-US" sz="2000" b="1" dirty="0"/>
              <a:t>中央</a:t>
            </a:r>
            <a:r>
              <a:rPr lang="en-US" altLang="zh-CN" sz="2000" b="1" dirty="0"/>
              <a:t>/n  </a:t>
            </a:r>
            <a:r>
              <a:rPr lang="zh-CN" altLang="en-US" sz="2000" b="1" dirty="0"/>
              <a:t>电视台</a:t>
            </a:r>
            <a:r>
              <a:rPr lang="en-US" altLang="zh-CN" sz="2000" b="1" dirty="0"/>
              <a:t>/n  </a:t>
            </a:r>
            <a:r>
              <a:rPr lang="zh-CN" altLang="en-US" sz="2000" b="1" dirty="0"/>
              <a:t>，</a:t>
            </a:r>
            <a:r>
              <a:rPr lang="en-US" altLang="zh-CN" sz="2000" b="1" dirty="0"/>
              <a:t>/w  </a:t>
            </a:r>
            <a:r>
              <a:rPr lang="zh-CN" altLang="en-US" sz="2000" b="1" dirty="0"/>
              <a:t>向</a:t>
            </a:r>
            <a:r>
              <a:rPr lang="en-US" altLang="zh-CN" sz="2000" b="1" dirty="0"/>
              <a:t>/p  </a:t>
            </a:r>
            <a:r>
              <a:rPr lang="zh-CN" altLang="en-US" sz="2000" b="1" dirty="0"/>
              <a:t>全国</a:t>
            </a:r>
            <a:r>
              <a:rPr lang="en-US" altLang="zh-CN" sz="2000" b="1" dirty="0"/>
              <a:t>/n  </a:t>
            </a:r>
            <a:r>
              <a:rPr lang="zh-CN" altLang="en-US" sz="2000" b="1" dirty="0"/>
              <a:t>各族</a:t>
            </a:r>
            <a:r>
              <a:rPr lang="en-US" altLang="zh-CN" sz="2000" b="1" dirty="0"/>
              <a:t>/r  </a:t>
            </a:r>
            <a:r>
              <a:rPr lang="zh-CN" altLang="en-US" sz="2000" b="1" dirty="0"/>
              <a:t>人民</a:t>
            </a:r>
            <a:r>
              <a:rPr lang="en-US" altLang="zh-CN" sz="2000" b="1" dirty="0"/>
              <a:t>/n  </a:t>
            </a:r>
            <a:r>
              <a:rPr lang="zh-CN" altLang="en-US" sz="2000" b="1" dirty="0"/>
              <a:t>，</a:t>
            </a:r>
            <a:r>
              <a:rPr lang="en-US" altLang="zh-CN" sz="2000" b="1" dirty="0"/>
              <a:t>/w  </a:t>
            </a:r>
            <a:r>
              <a:rPr lang="zh-CN" altLang="en-US" sz="2000" b="1" dirty="0"/>
              <a:t>向</a:t>
            </a:r>
            <a:r>
              <a:rPr lang="en-US" altLang="zh-CN" sz="2000" b="1" dirty="0"/>
              <a:t>/p  </a:t>
            </a:r>
            <a:r>
              <a:rPr lang="zh-CN" altLang="en-US" sz="2000" b="1" dirty="0"/>
              <a:t>香港</a:t>
            </a:r>
            <a:r>
              <a:rPr lang="en-US" altLang="zh-CN" sz="2000" b="1" dirty="0"/>
              <a:t>/ns  </a:t>
            </a:r>
            <a:r>
              <a:rPr lang="zh-CN" altLang="en-US" sz="2000" b="1" dirty="0"/>
              <a:t>特别</a:t>
            </a:r>
            <a:r>
              <a:rPr lang="en-US" altLang="zh-CN" sz="2000" b="1" dirty="0"/>
              <a:t>/a  </a:t>
            </a:r>
            <a:r>
              <a:rPr lang="zh-CN" altLang="en-US" sz="2000" b="1" dirty="0"/>
              <a:t>行政区</a:t>
            </a:r>
            <a:r>
              <a:rPr lang="en-US" altLang="zh-CN" sz="2000" b="1" dirty="0"/>
              <a:t>/n  </a:t>
            </a:r>
            <a:r>
              <a:rPr lang="zh-CN" altLang="en-US" sz="2000" b="1" dirty="0"/>
              <a:t>同胞</a:t>
            </a:r>
            <a:r>
              <a:rPr lang="en-US" altLang="zh-CN" sz="2000" b="1" dirty="0"/>
              <a:t>/n  </a:t>
            </a:r>
            <a:r>
              <a:rPr lang="zh-CN" altLang="en-US" sz="2000" b="1" dirty="0"/>
              <a:t>、</a:t>
            </a:r>
            <a:r>
              <a:rPr lang="en-US" altLang="zh-CN" sz="2000" b="1" dirty="0"/>
              <a:t>/w  </a:t>
            </a:r>
            <a:r>
              <a:rPr lang="zh-CN" altLang="en-US" sz="2000" b="1" dirty="0"/>
              <a:t>澳门</a:t>
            </a:r>
            <a:r>
              <a:rPr lang="en-US" altLang="zh-CN" sz="2000" b="1" dirty="0"/>
              <a:t>/ns  </a:t>
            </a:r>
            <a:r>
              <a:rPr lang="zh-CN" altLang="en-US" sz="2000" b="1" dirty="0"/>
              <a:t>和</a:t>
            </a:r>
            <a:r>
              <a:rPr lang="en-US" altLang="zh-CN" sz="2000" b="1" dirty="0"/>
              <a:t>/c  </a:t>
            </a:r>
            <a:r>
              <a:rPr lang="zh-CN" altLang="en-US" sz="2000" b="1" dirty="0"/>
              <a:t>台湾</a:t>
            </a:r>
            <a:r>
              <a:rPr lang="en-US" altLang="zh-CN" sz="2000" b="1" dirty="0"/>
              <a:t>/ns  </a:t>
            </a:r>
            <a:r>
              <a:rPr lang="zh-CN" altLang="en-US" sz="2000" b="1" dirty="0"/>
              <a:t>同胞</a:t>
            </a:r>
            <a:r>
              <a:rPr lang="en-US" altLang="zh-CN" sz="2000" b="1" dirty="0"/>
              <a:t>/n  </a:t>
            </a:r>
            <a:r>
              <a:rPr lang="zh-CN" altLang="en-US" sz="2000" b="1" dirty="0"/>
              <a:t>、</a:t>
            </a:r>
            <a:r>
              <a:rPr lang="en-US" altLang="zh-CN" sz="2000" b="1" dirty="0"/>
              <a:t>/w  </a:t>
            </a:r>
            <a:r>
              <a:rPr lang="zh-CN" altLang="en-US" sz="2000" b="1" dirty="0"/>
              <a:t>海外</a:t>
            </a:r>
            <a:r>
              <a:rPr lang="en-US" altLang="zh-CN" sz="2000" b="1" dirty="0"/>
              <a:t>/s  </a:t>
            </a:r>
            <a:r>
              <a:rPr lang="zh-CN" altLang="en-US" sz="2000" b="1" dirty="0"/>
              <a:t>侨胞</a:t>
            </a:r>
            <a:r>
              <a:rPr lang="en-US" altLang="zh-CN" sz="2000" b="1" dirty="0"/>
              <a:t>/n  </a:t>
            </a:r>
            <a:r>
              <a:rPr lang="zh-CN" altLang="en-US" sz="2000" b="1" dirty="0"/>
              <a:t>，</a:t>
            </a:r>
            <a:r>
              <a:rPr lang="en-US" altLang="zh-CN" sz="2000" b="1" dirty="0"/>
              <a:t>/w  </a:t>
            </a:r>
            <a:r>
              <a:rPr lang="zh-CN" altLang="en-US" sz="2000" b="1" dirty="0"/>
              <a:t>向</a:t>
            </a:r>
            <a:r>
              <a:rPr lang="en-US" altLang="zh-CN" sz="2000" b="1" dirty="0"/>
              <a:t>/p  </a:t>
            </a:r>
            <a:r>
              <a:rPr lang="zh-CN" altLang="en-US" sz="2000" b="1" dirty="0"/>
              <a:t>世界</a:t>
            </a:r>
            <a:r>
              <a:rPr lang="en-US" altLang="zh-CN" sz="2000" b="1" dirty="0"/>
              <a:t>/n  </a:t>
            </a:r>
            <a:r>
              <a:rPr lang="zh-CN" altLang="en-US" sz="2000" b="1" dirty="0"/>
              <a:t>各国</a:t>
            </a:r>
            <a:r>
              <a:rPr lang="en-US" altLang="zh-CN" sz="2000" b="1" dirty="0"/>
              <a:t>/r  </a:t>
            </a:r>
            <a:r>
              <a:rPr lang="zh-CN" altLang="en-US" sz="2000" b="1" dirty="0"/>
              <a:t>的</a:t>
            </a:r>
            <a:r>
              <a:rPr lang="en-US" altLang="zh-CN" sz="2000" b="1" dirty="0"/>
              <a:t>/u  </a:t>
            </a:r>
            <a:r>
              <a:rPr lang="zh-CN" altLang="en-US" sz="2000" b="1" dirty="0"/>
              <a:t>朋友</a:t>
            </a:r>
            <a:r>
              <a:rPr lang="en-US" altLang="zh-CN" sz="2000" b="1" dirty="0"/>
              <a:t>/n  </a:t>
            </a:r>
            <a:r>
              <a:rPr lang="zh-CN" altLang="en-US" sz="2000" b="1" dirty="0"/>
              <a:t>们</a:t>
            </a:r>
            <a:r>
              <a:rPr lang="en-US" altLang="zh-CN" sz="2000" b="1" dirty="0"/>
              <a:t>/k  </a:t>
            </a:r>
            <a:r>
              <a:rPr lang="zh-CN" altLang="en-US" sz="2000" b="1" dirty="0"/>
              <a:t>，</a:t>
            </a:r>
            <a:r>
              <a:rPr lang="en-US" altLang="zh-CN" sz="2000" b="1" dirty="0"/>
              <a:t>/w  </a:t>
            </a:r>
            <a:r>
              <a:rPr lang="zh-CN" altLang="en-US" sz="2000" b="1" dirty="0"/>
              <a:t>致以</a:t>
            </a:r>
            <a:r>
              <a:rPr lang="en-US" altLang="zh-CN" sz="2000" b="1" dirty="0"/>
              <a:t>/v  </a:t>
            </a:r>
            <a:r>
              <a:rPr lang="zh-CN" altLang="en-US" sz="2000" b="1" dirty="0"/>
              <a:t>诚挚</a:t>
            </a:r>
            <a:r>
              <a:rPr lang="en-US" altLang="zh-CN" sz="2000" b="1" dirty="0"/>
              <a:t>/a  </a:t>
            </a:r>
            <a:r>
              <a:rPr lang="zh-CN" altLang="en-US" sz="2000" b="1" dirty="0"/>
              <a:t>的</a:t>
            </a:r>
            <a:r>
              <a:rPr lang="en-US" altLang="zh-CN" sz="2000" b="1" dirty="0"/>
              <a:t>/u  </a:t>
            </a:r>
            <a:r>
              <a:rPr lang="zh-CN" altLang="en-US" sz="2000" b="1" dirty="0"/>
              <a:t>问候</a:t>
            </a:r>
            <a:r>
              <a:rPr lang="en-US" altLang="zh-CN" sz="2000" b="1" dirty="0"/>
              <a:t>/</a:t>
            </a:r>
            <a:r>
              <a:rPr lang="en-US" altLang="zh-CN" sz="2000" b="1" dirty="0" err="1"/>
              <a:t>vn</a:t>
            </a:r>
            <a:r>
              <a:rPr lang="en-US" altLang="zh-CN" sz="2000" b="1" dirty="0"/>
              <a:t>  </a:t>
            </a:r>
            <a:r>
              <a:rPr lang="zh-CN" altLang="en-US" sz="2000" b="1" dirty="0"/>
              <a:t>和</a:t>
            </a:r>
            <a:r>
              <a:rPr lang="en-US" altLang="zh-CN" sz="2000" b="1" dirty="0"/>
              <a:t>/c  </a:t>
            </a:r>
            <a:r>
              <a:rPr lang="zh-CN" altLang="en-US" sz="2000" b="1" dirty="0"/>
              <a:t>良好</a:t>
            </a:r>
            <a:r>
              <a:rPr lang="en-US" altLang="zh-CN" sz="2000" b="1" dirty="0"/>
              <a:t>/a  </a:t>
            </a:r>
            <a:r>
              <a:rPr lang="zh-CN" altLang="en-US" sz="2000" b="1" dirty="0"/>
              <a:t>的</a:t>
            </a:r>
            <a:r>
              <a:rPr lang="en-US" altLang="zh-CN" sz="2000" b="1" dirty="0"/>
              <a:t>/u  </a:t>
            </a:r>
            <a:r>
              <a:rPr lang="zh-CN" altLang="en-US" sz="2000" b="1" dirty="0"/>
              <a:t>祝愿</a:t>
            </a:r>
            <a:r>
              <a:rPr lang="en-US" altLang="zh-CN" sz="2000" b="1" dirty="0"/>
              <a:t>/</a:t>
            </a:r>
            <a:r>
              <a:rPr lang="en-US" altLang="zh-CN" sz="2000" b="1" dirty="0" err="1"/>
              <a:t>vn</a:t>
            </a:r>
            <a:r>
              <a:rPr lang="en-US" altLang="zh-CN" sz="2000" b="1" dirty="0"/>
              <a:t>  </a:t>
            </a:r>
            <a:r>
              <a:rPr lang="zh-CN" altLang="en-US" sz="2000" b="1" dirty="0"/>
              <a:t>！</a:t>
            </a:r>
            <a:r>
              <a:rPr lang="en-US" altLang="zh-CN" sz="2000" b="1" dirty="0"/>
              <a:t>/w</a:t>
            </a:r>
          </a:p>
        </p:txBody>
      </p:sp>
    </p:spTree>
    <p:extLst>
      <p:ext uri="{BB962C8B-B14F-4D97-AF65-F5344CB8AC3E}">
        <p14:creationId xmlns:p14="http://schemas.microsoft.com/office/powerpoint/2010/main" val="4287499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zh-CN" altLang="en-US" dirty="0"/>
              <a:t>词性标注的主要困难</a:t>
            </a:r>
          </a:p>
        </p:txBody>
      </p:sp>
      <p:sp>
        <p:nvSpPr>
          <p:cNvPr id="102403" name="Rectangle 3"/>
          <p:cNvSpPr>
            <a:spLocks noGrp="1" noChangeArrowheads="1"/>
          </p:cNvSpPr>
          <p:nvPr>
            <p:ph type="body" idx="1"/>
          </p:nvPr>
        </p:nvSpPr>
        <p:spPr>
          <a:xfrm>
            <a:off x="457200" y="1600200"/>
            <a:ext cx="8218488" cy="4997450"/>
          </a:xfrm>
        </p:spPr>
        <p:txBody>
          <a:bodyPr/>
          <a:lstStyle/>
          <a:p>
            <a:pPr eaLnBrk="1" hangingPunct="1">
              <a:lnSpc>
                <a:spcPct val="80000"/>
              </a:lnSpc>
            </a:pPr>
            <a:r>
              <a:rPr lang="zh-CN" altLang="en-US" sz="2800" b="1" dirty="0"/>
              <a:t>词性歧义</a:t>
            </a:r>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endParaRPr lang="zh-CN" altLang="en-US" sz="2400" b="1" dirty="0"/>
          </a:p>
          <a:p>
            <a:pPr lvl="1" eaLnBrk="1" hangingPunct="1">
              <a:lnSpc>
                <a:spcPct val="80000"/>
              </a:lnSpc>
            </a:pPr>
            <a:r>
              <a:rPr lang="zh-CN" altLang="en-US" sz="2400" b="1" dirty="0"/>
              <a:t>词性歧义问题在</a:t>
            </a:r>
            <a:r>
              <a:rPr lang="zh-CN" altLang="en-US" sz="2400" b="1" dirty="0">
                <a:solidFill>
                  <a:srgbClr val="FF0000"/>
                </a:solidFill>
              </a:rPr>
              <a:t>汉语</a:t>
            </a:r>
            <a:r>
              <a:rPr lang="zh-CN" altLang="en-US" sz="2400" b="1" dirty="0"/>
              <a:t>中很突出</a:t>
            </a:r>
          </a:p>
          <a:p>
            <a:pPr lvl="2" eaLnBrk="1" hangingPunct="1">
              <a:lnSpc>
                <a:spcPct val="80000"/>
              </a:lnSpc>
            </a:pPr>
            <a:r>
              <a:rPr lang="zh-CN" altLang="en-US" sz="2000" b="1" dirty="0"/>
              <a:t>跟西方语言相比，汉语词性标注的主要困难是</a:t>
            </a:r>
            <a:r>
              <a:rPr lang="zh-CN" altLang="en-US" sz="2000" b="1" dirty="0">
                <a:solidFill>
                  <a:srgbClr val="FF0000"/>
                </a:solidFill>
              </a:rPr>
              <a:t>缺乏形态</a:t>
            </a:r>
          </a:p>
          <a:p>
            <a:pPr lvl="2" eaLnBrk="1" hangingPunct="1">
              <a:lnSpc>
                <a:spcPct val="80000"/>
              </a:lnSpc>
            </a:pPr>
            <a:r>
              <a:rPr lang="zh-CN" altLang="en-US" sz="2000" b="1" dirty="0"/>
              <a:t>常用词的兼类现象严重</a:t>
            </a:r>
          </a:p>
          <a:p>
            <a:pPr lvl="3" eaLnBrk="1" hangingPunct="1">
              <a:lnSpc>
                <a:spcPct val="80000"/>
              </a:lnSpc>
            </a:pPr>
            <a:r>
              <a:rPr lang="zh-CN" altLang="en-US" sz="1800" b="1" dirty="0"/>
              <a:t>根据对一个</a:t>
            </a:r>
            <a:r>
              <a:rPr lang="en-US" altLang="zh-CN" sz="1800" b="1" dirty="0"/>
              <a:t>200</a:t>
            </a:r>
            <a:r>
              <a:rPr lang="zh-CN" altLang="en-US" sz="1800" b="1" dirty="0"/>
              <a:t>万汉字语料进行统计，兼类词占</a:t>
            </a:r>
            <a:r>
              <a:rPr lang="en-US" altLang="zh-CN" sz="1800" b="1" dirty="0"/>
              <a:t>11%</a:t>
            </a:r>
            <a:r>
              <a:rPr lang="zh-CN" altLang="en-US" sz="1800" b="1" dirty="0"/>
              <a:t>，但兼类词的词次却占到了</a:t>
            </a:r>
            <a:r>
              <a:rPr lang="en-US" altLang="zh-CN" sz="1800" b="1" dirty="0"/>
              <a:t>47%</a:t>
            </a:r>
            <a:r>
              <a:rPr lang="zh-CN" altLang="en-US" sz="1800" b="1" dirty="0"/>
              <a:t>。因而排歧任务量大</a:t>
            </a:r>
          </a:p>
          <a:p>
            <a:pPr eaLnBrk="1" hangingPunct="1">
              <a:lnSpc>
                <a:spcPct val="80000"/>
              </a:lnSpc>
            </a:pPr>
            <a:endParaRPr lang="en-US" altLang="zh-CN" sz="1800" dirty="0"/>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05038"/>
            <a:ext cx="72009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0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latin typeface="楷体_GB2312" pitchFamily="49" charset="-122"/>
              </a:rPr>
              <a:t>文本检索</a:t>
            </a:r>
          </a:p>
          <a:p>
            <a:pPr lvl="1" eaLnBrk="1" hangingPunct="1"/>
            <a:r>
              <a:rPr lang="zh-CN" altLang="en-US" sz="2400" b="1">
                <a:latin typeface="楷体_GB2312" pitchFamily="49" charset="-122"/>
              </a:rPr>
              <a:t>机器翻译</a:t>
            </a:r>
          </a:p>
          <a:p>
            <a:pPr lvl="1" eaLnBrk="1" hangingPunct="1"/>
            <a:r>
              <a:rPr lang="zh-CN" altLang="en-US" sz="2400" b="1">
                <a:latin typeface="楷体_GB2312" pitchFamily="49" charset="-122"/>
              </a:rPr>
              <a:t>文语转换（</a:t>
            </a:r>
            <a:r>
              <a:rPr lang="en-US" altLang="zh-CN" sz="2400" b="1">
                <a:latin typeface="楷体_GB2312" pitchFamily="49" charset="-122"/>
              </a:rPr>
              <a:t>Text-to-Speech Conversion</a:t>
            </a:r>
            <a:r>
              <a:rPr lang="zh-CN" altLang="en-US" sz="2400" b="1">
                <a:latin typeface="楷体_GB2312" pitchFamily="49" charset="-122"/>
              </a:rPr>
              <a:t>）</a:t>
            </a:r>
          </a:p>
          <a:p>
            <a:pPr lvl="2" eaLnBrk="1" hangingPunct="1"/>
            <a:r>
              <a:rPr lang="zh-CN" altLang="en-US" sz="2000" b="1"/>
              <a:t>他们是来 </a:t>
            </a:r>
            <a:r>
              <a:rPr lang="en-US" altLang="zh-CN" sz="2000" b="1"/>
              <a:t>| </a:t>
            </a:r>
            <a:r>
              <a:rPr lang="zh-CN" altLang="en-US" sz="2000" b="1" u="sng"/>
              <a:t>查</a:t>
            </a:r>
            <a:r>
              <a:rPr lang="zh-CN" altLang="en-US" sz="2000" b="1"/>
              <a:t> </a:t>
            </a:r>
            <a:r>
              <a:rPr lang="en-US" altLang="zh-CN" sz="2000" b="1"/>
              <a:t>| </a:t>
            </a:r>
            <a:r>
              <a:rPr lang="zh-CN" altLang="en-US" sz="2000" b="1" u="sng"/>
              <a:t>金泰</a:t>
            </a:r>
            <a:r>
              <a:rPr lang="zh-CN" altLang="en-US" sz="2000" b="1"/>
              <a:t> </a:t>
            </a:r>
            <a:r>
              <a:rPr lang="en-US" altLang="zh-CN" sz="2000" b="1"/>
              <a:t>| </a:t>
            </a:r>
            <a:r>
              <a:rPr lang="zh-CN" altLang="en-US" sz="2000" b="1"/>
              <a:t>撞人那件事的。</a:t>
            </a:r>
            <a:r>
              <a:rPr lang="en-US" altLang="zh-CN" sz="2000" b="1"/>
              <a:t>(cha</a:t>
            </a:r>
            <a:r>
              <a:rPr lang="zh-CN" altLang="en-US" sz="2000" b="1"/>
              <a:t>）</a:t>
            </a:r>
          </a:p>
          <a:p>
            <a:pPr lvl="2" eaLnBrk="1" hangingPunct="1"/>
            <a:r>
              <a:rPr lang="zh-CN" altLang="en-US" sz="2000" b="1"/>
              <a:t>行侠仗义的 </a:t>
            </a:r>
            <a:r>
              <a:rPr lang="en-US" altLang="zh-CN" sz="2000" b="1"/>
              <a:t>| </a:t>
            </a:r>
            <a:r>
              <a:rPr lang="zh-CN" altLang="en-US" sz="2000" b="1" u="sng"/>
              <a:t>查金泰</a:t>
            </a:r>
            <a:r>
              <a:rPr lang="zh-CN" altLang="en-US" sz="2000" b="1"/>
              <a:t> </a:t>
            </a:r>
            <a:r>
              <a:rPr lang="en-US" altLang="zh-CN" sz="2000" b="1"/>
              <a:t>| </a:t>
            </a:r>
            <a:r>
              <a:rPr lang="zh-CN" altLang="en-US" sz="2000" b="1"/>
              <a:t>远近闻名。（</a:t>
            </a:r>
            <a:r>
              <a:rPr lang="en-US" altLang="zh-CN" sz="2000" b="1"/>
              <a:t>zha)</a:t>
            </a:r>
          </a:p>
          <a:p>
            <a:pPr lvl="2" eaLnBrk="1" hangingPunct="1"/>
            <a:r>
              <a:rPr lang="zh-CN" altLang="en-US" sz="2000" b="1"/>
              <a:t>学校</a:t>
            </a:r>
            <a:r>
              <a:rPr lang="en-US" altLang="zh-CN" sz="2000" b="1"/>
              <a:t>/</a:t>
            </a:r>
            <a:r>
              <a:rPr lang="zh-CN" altLang="en-US" sz="2000" b="1"/>
              <a:t>校对</a:t>
            </a:r>
          </a:p>
          <a:p>
            <a:pPr lvl="2" eaLnBrk="1" hangingPunct="1"/>
            <a:r>
              <a:rPr lang="zh-CN" altLang="en-US" sz="2000" b="1"/>
              <a:t>重量</a:t>
            </a:r>
            <a:r>
              <a:rPr lang="en-US" altLang="zh-CN" sz="2000" b="1"/>
              <a:t>/</a:t>
            </a:r>
            <a:r>
              <a:rPr lang="zh-CN" altLang="en-US" sz="2000" b="1"/>
              <a:t>重新</a:t>
            </a:r>
          </a:p>
          <a:p>
            <a:pPr lvl="1" eaLnBrk="1" hangingPunct="1"/>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2691">
                                            <p:txEl>
                                              <p:pRg st="3" end="3"/>
                                            </p:txEl>
                                          </p:spTgt>
                                        </p:tgtEl>
                                        <p:attrNameLst>
                                          <p:attrName>style.visibility</p:attrName>
                                        </p:attrNameLst>
                                      </p:cBhvr>
                                      <p:to>
                                        <p:strVal val="visible"/>
                                      </p:to>
                                    </p:set>
                                    <p:animEffect transition="in" filter="dissolve">
                                      <p:cBhvr>
                                        <p:cTn id="7" dur="500"/>
                                        <p:tgtEl>
                                          <p:spTgt spid="24269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2691">
                                            <p:txEl>
                                              <p:pRg st="4" end="4"/>
                                            </p:txEl>
                                          </p:spTgt>
                                        </p:tgtEl>
                                        <p:attrNameLst>
                                          <p:attrName>style.visibility</p:attrName>
                                        </p:attrNameLst>
                                      </p:cBhvr>
                                      <p:to>
                                        <p:strVal val="visible"/>
                                      </p:to>
                                    </p:set>
                                    <p:animEffect transition="in" filter="dissolve">
                                      <p:cBhvr>
                                        <p:cTn id="12" dur="500"/>
                                        <p:tgtEl>
                                          <p:spTgt spid="242691">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42691">
                                            <p:txEl>
                                              <p:pRg st="5" end="5"/>
                                            </p:txEl>
                                          </p:spTgt>
                                        </p:tgtEl>
                                        <p:attrNameLst>
                                          <p:attrName>style.visibility</p:attrName>
                                        </p:attrNameLst>
                                      </p:cBhvr>
                                      <p:to>
                                        <p:strVal val="visible"/>
                                      </p:to>
                                    </p:set>
                                    <p:animEffect transition="in" filter="dissolve">
                                      <p:cBhvr>
                                        <p:cTn id="15" dur="500"/>
                                        <p:tgtEl>
                                          <p:spTgt spid="242691">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42691">
                                            <p:txEl>
                                              <p:pRg st="6" end="6"/>
                                            </p:txEl>
                                          </p:spTgt>
                                        </p:tgtEl>
                                        <p:attrNameLst>
                                          <p:attrName>style.visibility</p:attrName>
                                        </p:attrNameLst>
                                      </p:cBhvr>
                                      <p:to>
                                        <p:strVal val="visible"/>
                                      </p:to>
                                    </p:set>
                                    <p:animEffect transition="in" filter="dissolve">
                                      <p:cBhvr>
                                        <p:cTn id="20" dur="500"/>
                                        <p:tgtEl>
                                          <p:spTgt spid="242691">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42691">
                                            <p:txEl>
                                              <p:pRg st="7" end="7"/>
                                            </p:txEl>
                                          </p:spTgt>
                                        </p:tgtEl>
                                        <p:attrNameLst>
                                          <p:attrName>style.visibility</p:attrName>
                                        </p:attrNameLst>
                                      </p:cBhvr>
                                      <p:to>
                                        <p:strVal val="visible"/>
                                      </p:to>
                                    </p:set>
                                    <p:animEffect transition="in" filter="dissolve">
                                      <p:cBhvr>
                                        <p:cTn id="23" dur="500"/>
                                        <p:tgtEl>
                                          <p:spTgt spid="242691">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242691">
                                            <p:txEl>
                                              <p:pRg st="4" end="4"/>
                                            </p:txEl>
                                          </p:spTgt>
                                        </p:tgtEl>
                                      </p:cBhvr>
                                    </p:animEffect>
                                    <p:set>
                                      <p:cBhvr>
                                        <p:cTn id="28" dur="1" fill="hold">
                                          <p:stCondLst>
                                            <p:cond delay="499"/>
                                          </p:stCondLst>
                                        </p:cTn>
                                        <p:tgtEl>
                                          <p:spTgt spid="242691">
                                            <p:txEl>
                                              <p:pRg st="4" end="4"/>
                                            </p:txEl>
                                          </p:spTgt>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42691">
                                            <p:txEl>
                                              <p:pRg st="5" end="5"/>
                                            </p:txEl>
                                          </p:spTgt>
                                        </p:tgtEl>
                                      </p:cBhvr>
                                    </p:animEffect>
                                    <p:set>
                                      <p:cBhvr>
                                        <p:cTn id="31" dur="1" fill="hold">
                                          <p:stCondLst>
                                            <p:cond delay="499"/>
                                          </p:stCondLst>
                                        </p:cTn>
                                        <p:tgtEl>
                                          <p:spTgt spid="242691">
                                            <p:txEl>
                                              <p:pRg st="5" end="5"/>
                                            </p:txEl>
                                          </p:spTgt>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42691">
                                            <p:txEl>
                                              <p:pRg st="6" end="6"/>
                                            </p:txEl>
                                          </p:spTgt>
                                        </p:tgtEl>
                                      </p:cBhvr>
                                    </p:animEffect>
                                    <p:set>
                                      <p:cBhvr>
                                        <p:cTn id="34" dur="1" fill="hold">
                                          <p:stCondLst>
                                            <p:cond delay="499"/>
                                          </p:stCondLst>
                                        </p:cTn>
                                        <p:tgtEl>
                                          <p:spTgt spid="242691">
                                            <p:txEl>
                                              <p:pRg st="6" end="6"/>
                                            </p:txEl>
                                          </p:spTgt>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42691">
                                            <p:txEl>
                                              <p:pRg st="7" end="7"/>
                                            </p:txEl>
                                          </p:spTgt>
                                        </p:tgtEl>
                                      </p:cBhvr>
                                    </p:animEffect>
                                    <p:set>
                                      <p:cBhvr>
                                        <p:cTn id="37" dur="1" fill="hold">
                                          <p:stCondLst>
                                            <p:cond delay="499"/>
                                          </p:stCondLst>
                                        </p:cTn>
                                        <p:tgtEl>
                                          <p:spTgt spid="24269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endParaRPr lang="zh-CN" altLang="en-US" dirty="0"/>
          </a:p>
        </p:txBody>
      </p:sp>
      <p:sp>
        <p:nvSpPr>
          <p:cNvPr id="10243" name="Rectangle 3"/>
          <p:cNvSpPr>
            <a:spLocks noGrp="1" noChangeArrowheads="1"/>
          </p:cNvSpPr>
          <p:nvPr>
            <p:ph type="body" idx="1"/>
          </p:nvPr>
        </p:nvSpPr>
        <p:spPr/>
        <p:txBody>
          <a:bodyPr/>
          <a:lstStyle/>
          <a:p>
            <a:pPr eaLnBrk="1" hangingPunct="1"/>
            <a:r>
              <a:rPr lang="en-US" altLang="zh-CN" sz="2800" b="1" dirty="0"/>
              <a:t>4.4.1 </a:t>
            </a:r>
            <a:r>
              <a:rPr lang="zh-CN" altLang="en-US" sz="2800" b="1" dirty="0"/>
              <a:t>词性标记集</a:t>
            </a:r>
          </a:p>
          <a:p>
            <a:pPr eaLnBrk="1" hangingPunct="1"/>
            <a:r>
              <a:rPr lang="en-US" altLang="zh-CN" sz="2800" b="1" dirty="0"/>
              <a:t>4.4.2 </a:t>
            </a:r>
            <a:r>
              <a:rPr lang="zh-CN" altLang="en-US" sz="2800" b="1" dirty="0"/>
              <a:t>基于规则的词性标注方法</a:t>
            </a:r>
          </a:p>
          <a:p>
            <a:pPr eaLnBrk="1" hangingPunct="1"/>
            <a:r>
              <a:rPr lang="en-US" altLang="zh-CN" sz="2800" b="1" dirty="0"/>
              <a:t>4.4.3 </a:t>
            </a:r>
            <a:r>
              <a:rPr lang="zh-CN" altLang="en-US" sz="2800" b="1" dirty="0"/>
              <a:t>基于统计的词性标注方法</a:t>
            </a:r>
          </a:p>
          <a:p>
            <a:pPr eaLnBrk="1" hangingPunct="1"/>
            <a:endParaRPr lang="en-US" altLang="zh-CN" sz="2400" b="1" dirty="0"/>
          </a:p>
        </p:txBody>
      </p:sp>
    </p:spTree>
    <p:extLst>
      <p:ext uri="{BB962C8B-B14F-4D97-AF65-F5344CB8AC3E}">
        <p14:creationId xmlns:p14="http://schemas.microsoft.com/office/powerpoint/2010/main" val="2935288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pPr eaLnBrk="1" hangingPunct="1">
              <a:defRPr/>
            </a:pPr>
            <a:r>
              <a:rPr lang="en-US" altLang="zh-CN" dirty="0"/>
              <a:t>4.4.1 </a:t>
            </a:r>
            <a:r>
              <a:rPr lang="zh-CN" altLang="en-US" dirty="0"/>
              <a:t>词性标记集</a:t>
            </a:r>
            <a:endParaRPr lang="zh-CN" altLang="zh-CN" dirty="0"/>
          </a:p>
        </p:txBody>
      </p:sp>
      <p:sp>
        <p:nvSpPr>
          <p:cNvPr id="12291" name="Rectangle 3"/>
          <p:cNvSpPr>
            <a:spLocks noGrp="1" noChangeArrowheads="1"/>
          </p:cNvSpPr>
          <p:nvPr>
            <p:ph type="body" idx="4294967295"/>
          </p:nvPr>
        </p:nvSpPr>
        <p:spPr>
          <a:xfrm>
            <a:off x="457200" y="1600200"/>
            <a:ext cx="8686800" cy="4456113"/>
          </a:xfrm>
        </p:spPr>
        <p:txBody>
          <a:bodyPr/>
          <a:lstStyle/>
          <a:p>
            <a:pPr eaLnBrk="1" hangingPunct="1">
              <a:lnSpc>
                <a:spcPct val="90000"/>
              </a:lnSpc>
            </a:pPr>
            <a:r>
              <a:rPr lang="zh-CN" altLang="en-US" sz="2400" b="1" dirty="0"/>
              <a:t>美国</a:t>
            </a:r>
            <a:r>
              <a:rPr lang="en-US" altLang="zh-CN" sz="2400" b="1" dirty="0"/>
              <a:t>Brown</a:t>
            </a:r>
            <a:r>
              <a:rPr lang="zh-CN" altLang="en-US" sz="2400" b="1" dirty="0"/>
              <a:t>语料库使用的标注集（</a:t>
            </a:r>
            <a:r>
              <a:rPr lang="en-US" altLang="zh-CN" sz="2400" b="1" dirty="0"/>
              <a:t>Brown</a:t>
            </a:r>
            <a:r>
              <a:rPr lang="zh-CN" altLang="en-US" sz="2400" b="1" dirty="0"/>
              <a:t>标注集）</a:t>
            </a:r>
          </a:p>
          <a:p>
            <a:pPr eaLnBrk="1" hangingPunct="1">
              <a:lnSpc>
                <a:spcPct val="90000"/>
              </a:lnSpc>
            </a:pPr>
            <a:r>
              <a:rPr lang="zh-CN" altLang="en-US" sz="2400" b="1" dirty="0"/>
              <a:t>英国国家语料库的标注集</a:t>
            </a:r>
            <a:r>
              <a:rPr lang="en-US" altLang="zh-CN" sz="2400" b="1" dirty="0"/>
              <a:t>CLAWS1</a:t>
            </a:r>
            <a:r>
              <a:rPr lang="zh-CN" altLang="en-US" sz="2400" b="1" dirty="0"/>
              <a:t>到</a:t>
            </a:r>
            <a:r>
              <a:rPr lang="en-US" altLang="zh-CN" sz="2400" b="1" dirty="0"/>
              <a:t>CLAWS5</a:t>
            </a:r>
            <a:r>
              <a:rPr lang="zh-CN" altLang="en-US" sz="2400" b="1" dirty="0"/>
              <a:t>（</a:t>
            </a:r>
            <a:r>
              <a:rPr lang="en-US" altLang="zh-CN" sz="2400" b="1" dirty="0"/>
              <a:t>c5</a:t>
            </a:r>
            <a:r>
              <a:rPr lang="zh-CN" altLang="en-US" sz="2400" b="1" dirty="0"/>
              <a:t>）</a:t>
            </a:r>
          </a:p>
          <a:p>
            <a:pPr lvl="1" eaLnBrk="1" hangingPunct="1">
              <a:lnSpc>
                <a:spcPct val="90000"/>
              </a:lnSpc>
            </a:pPr>
            <a:r>
              <a:rPr lang="zh-CN" altLang="en-US" sz="2000" b="1" dirty="0"/>
              <a:t>（</a:t>
            </a:r>
            <a:r>
              <a:rPr lang="en-US" altLang="zh-CN" sz="2000" b="1" dirty="0"/>
              <a:t>Constitute Likelihood Automatic Word-tagging System</a:t>
            </a:r>
            <a:r>
              <a:rPr lang="zh-CN" altLang="en-US" sz="2000" b="1" dirty="0"/>
              <a:t>）</a:t>
            </a:r>
          </a:p>
          <a:p>
            <a:pPr eaLnBrk="1" hangingPunct="1">
              <a:lnSpc>
                <a:spcPct val="90000"/>
              </a:lnSpc>
            </a:pPr>
            <a:r>
              <a:rPr lang="en-US" altLang="zh-CN" sz="2400" b="1" dirty="0"/>
              <a:t>Penn Tree Bank</a:t>
            </a:r>
            <a:r>
              <a:rPr lang="zh-CN" altLang="en-US" sz="2400" b="1" dirty="0"/>
              <a:t>标注集，它是</a:t>
            </a:r>
            <a:r>
              <a:rPr lang="en-US" altLang="zh-CN" sz="2400" b="1" dirty="0"/>
              <a:t>Brown</a:t>
            </a:r>
            <a:r>
              <a:rPr lang="zh-CN" altLang="en-US" sz="2400" b="1" dirty="0"/>
              <a:t>标注集的一个简化版本</a:t>
            </a:r>
            <a:endParaRPr lang="en-US" altLang="zh-CN" sz="2400" b="1" dirty="0"/>
          </a:p>
          <a:p>
            <a:pPr eaLnBrk="1" hangingPunct="1"/>
            <a:r>
              <a:rPr lang="zh-CN" altLang="en-US" sz="2400" b="1" dirty="0"/>
              <a:t>按几种不同的标注集对一个例句进行标注</a:t>
            </a:r>
          </a:p>
        </p:txBody>
      </p:sp>
      <p:grpSp>
        <p:nvGrpSpPr>
          <p:cNvPr id="12292" name="Group 9"/>
          <p:cNvGrpSpPr>
            <a:grpSpLocks/>
          </p:cNvGrpSpPr>
          <p:nvPr/>
        </p:nvGrpSpPr>
        <p:grpSpPr bwMode="auto">
          <a:xfrm>
            <a:off x="1331640" y="3645024"/>
            <a:ext cx="6264275" cy="3024187"/>
            <a:chOff x="884" y="1480"/>
            <a:chExt cx="3946" cy="1905"/>
          </a:xfrm>
        </p:grpSpPr>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884" y="1480"/>
              <a:ext cx="3847"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5"/>
            <p:cNvSpPr>
              <a:spLocks noChangeShapeType="1"/>
            </p:cNvSpPr>
            <p:nvPr/>
          </p:nvSpPr>
          <p:spPr bwMode="auto">
            <a:xfrm>
              <a:off x="884" y="1706"/>
              <a:ext cx="39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5" name="Line 6"/>
            <p:cNvSpPr>
              <a:spLocks noChangeShapeType="1"/>
            </p:cNvSpPr>
            <p:nvPr/>
          </p:nvSpPr>
          <p:spPr bwMode="auto">
            <a:xfrm>
              <a:off x="884" y="1480"/>
              <a:ext cx="39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6" name="Line 7"/>
            <p:cNvSpPr>
              <a:spLocks noChangeShapeType="1"/>
            </p:cNvSpPr>
            <p:nvPr/>
          </p:nvSpPr>
          <p:spPr bwMode="auto">
            <a:xfrm>
              <a:off x="884" y="3385"/>
              <a:ext cx="39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474358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zh-CN" altLang="en-US" dirty="0"/>
              <a:t>北大</a:t>
            </a:r>
            <a:r>
              <a:rPr lang="zh-CN" altLang="en-US" dirty="0">
                <a:solidFill>
                  <a:srgbClr val="FF0000"/>
                </a:solidFill>
              </a:rPr>
              <a:t>汉语</a:t>
            </a:r>
            <a:r>
              <a:rPr lang="zh-CN" altLang="en-US" dirty="0"/>
              <a:t>词性标注集</a:t>
            </a:r>
          </a:p>
        </p:txBody>
      </p:sp>
      <p:graphicFrame>
        <p:nvGraphicFramePr>
          <p:cNvPr id="154627" name="Group 3"/>
          <p:cNvGraphicFramePr>
            <a:graphicFrameLocks noGrp="1"/>
          </p:cNvGraphicFramePr>
          <p:nvPr>
            <p:ph idx="1"/>
          </p:nvPr>
        </p:nvGraphicFramePr>
        <p:xfrm>
          <a:off x="395288" y="1989138"/>
          <a:ext cx="8208962" cy="4064006"/>
        </p:xfrm>
        <a:graphic>
          <a:graphicData uri="http://schemas.openxmlformats.org/drawingml/2006/table">
            <a:tbl>
              <a:tblPr/>
              <a:tblGrid>
                <a:gridCol w="503237">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503238">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1008062">
                  <a:extLst>
                    <a:ext uri="{9D8B030D-6E8A-4147-A177-3AD203B41FA5}">
                      <a16:colId xmlns:a16="http://schemas.microsoft.com/office/drawing/2014/main" val="20005"/>
                    </a:ext>
                  </a:extLst>
                </a:gridCol>
                <a:gridCol w="503238">
                  <a:extLst>
                    <a:ext uri="{9D8B030D-6E8A-4147-A177-3AD203B41FA5}">
                      <a16:colId xmlns:a16="http://schemas.microsoft.com/office/drawing/2014/main" val="20006"/>
                    </a:ext>
                  </a:extLst>
                </a:gridCol>
                <a:gridCol w="1155700">
                  <a:extLst>
                    <a:ext uri="{9D8B030D-6E8A-4147-A177-3AD203B41FA5}">
                      <a16:colId xmlns:a16="http://schemas.microsoft.com/office/drawing/2014/main" val="20007"/>
                    </a:ext>
                  </a:extLst>
                </a:gridCol>
                <a:gridCol w="500062">
                  <a:extLst>
                    <a:ext uri="{9D8B030D-6E8A-4147-A177-3AD203B41FA5}">
                      <a16:colId xmlns:a16="http://schemas.microsoft.com/office/drawing/2014/main" val="20008"/>
                    </a:ext>
                  </a:extLst>
                </a:gridCol>
                <a:gridCol w="504825">
                  <a:extLst>
                    <a:ext uri="{9D8B030D-6E8A-4147-A177-3AD203B41FA5}">
                      <a16:colId xmlns:a16="http://schemas.microsoft.com/office/drawing/2014/main" val="20009"/>
                    </a:ext>
                  </a:extLst>
                </a:gridCol>
                <a:gridCol w="576263">
                  <a:extLst>
                    <a:ext uri="{9D8B030D-6E8A-4147-A177-3AD203B41FA5}">
                      <a16:colId xmlns:a16="http://schemas.microsoft.com/office/drawing/2014/main" val="20010"/>
                    </a:ext>
                  </a:extLst>
                </a:gridCol>
                <a:gridCol w="1008062">
                  <a:extLst>
                    <a:ext uri="{9D8B030D-6E8A-4147-A177-3AD203B41FA5}">
                      <a16:colId xmlns:a16="http://schemas.microsoft.com/office/drawing/2014/main" val="20011"/>
                    </a:ext>
                  </a:extLst>
                </a:gridCol>
              </a:tblGrid>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代码</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名称</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Ag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形语素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i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成语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ba</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介词 把、将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了、着、过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w‘</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a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形容词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a:ln>
                            <a:noFill/>
                          </a:ln>
                          <a:solidFill>
                            <a:srgbClr val="FF0000"/>
                          </a:solidFill>
                          <a:effectLst/>
                          <a:latin typeface="Times New Roman" pitchFamily="18" charset="0"/>
                          <a:ea typeface="楷体_GB2312" pitchFamily="49" charset="-122"/>
                        </a:rPr>
                        <a:t>j </a:t>
                      </a:r>
                      <a:endParaRPr kumimoji="0" lang="en-US" altLang="zh-CN" sz="1000" b="1" i="0" u="none" strike="noStrike" cap="none" normalizeH="0" baseline="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简称略语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bei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介词 被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msp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所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a:ln>
                            <a:noFill/>
                          </a:ln>
                          <a:solidFill>
                            <a:srgbClr val="FF0000"/>
                          </a:solidFill>
                          <a:effectLst/>
                          <a:latin typeface="Times New Roman" pitchFamily="18" charset="0"/>
                          <a:ea typeface="楷体_GB2312" pitchFamily="49" charset="-122"/>
                        </a:rPr>
                        <a:t>w『</a:t>
                      </a:r>
                      <a:endParaRPr kumimoji="0" lang="en-US" altLang="zh-CN" sz="1000" b="1" i="0" u="none" strike="noStrike" cap="none" normalizeH="0" baseline="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ad</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副形词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k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后接成分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介词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其他助词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w』</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an</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名形词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l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习用语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q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量词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Vg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动语素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a:ln>
                            <a:noFill/>
                          </a:ln>
                          <a:solidFill>
                            <a:srgbClr val="FF0000"/>
                          </a:solidFill>
                          <a:effectLst/>
                          <a:latin typeface="Times New Roman" pitchFamily="18" charset="0"/>
                          <a:ea typeface="楷体_GB2312" pitchFamily="49" charset="-122"/>
                        </a:rPr>
                        <a:t>w…… </a:t>
                      </a:r>
                      <a:endParaRPr kumimoji="0" lang="en-US" altLang="zh-CN" sz="1000" b="1" i="0" u="none" strike="noStrike" cap="none" normalizeH="0" baseline="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b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区别词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m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数词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代词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v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其他标点符号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c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连词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Ng</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处所词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vd</a:t>
                      </a: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副动词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x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非语素字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Dg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副语素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名词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Tg</a:t>
                      </a: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时语素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vn</a:t>
                      </a: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名动词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y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语气词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d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副词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nr</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人名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时间词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vl</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联系动词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z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状态词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e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叹词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ns</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地名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rgbClr val="FF0000"/>
                          </a:solidFill>
                          <a:effectLst/>
                          <a:latin typeface="Times New Roman" pitchFamily="18" charset="0"/>
                          <a:ea typeface="楷体_GB2312" pitchFamily="49" charset="-122"/>
                        </a:rPr>
                        <a:t>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的、之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vu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f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方位词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nt</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机构团体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deg</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得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vf</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趋向动词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g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语素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nz</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其他专名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di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h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前接成分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altLang="zh-CN" sz="1000" b="1" i="0" u="none" strike="noStrike" cap="none" normalizeH="0" baseline="0" dirty="0">
                          <a:ln>
                            <a:noFill/>
                          </a:ln>
                          <a:solidFill>
                            <a:srgbClr val="FF0000"/>
                          </a:solidFill>
                          <a:effectLst/>
                          <a:latin typeface="Times New Roman" pitchFamily="18" charset="0"/>
                          <a:ea typeface="楷体_GB2312" pitchFamily="49" charset="-122"/>
                        </a:rPr>
                        <a:t>o </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dirty="0">
                          <a:ln>
                            <a:noFill/>
                          </a:ln>
                          <a:solidFill>
                            <a:schemeClr val="tx1"/>
                          </a:solidFill>
                          <a:effectLst/>
                          <a:latin typeface="Times New Roman" pitchFamily="18" charset="0"/>
                          <a:ea typeface="楷体_GB2312" pitchFamily="49" charset="-122"/>
                        </a:rPr>
                        <a:t>拟声词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err="1">
                          <a:ln>
                            <a:noFill/>
                          </a:ln>
                          <a:solidFill>
                            <a:srgbClr val="FF0000"/>
                          </a:solidFill>
                          <a:effectLst/>
                          <a:latin typeface="Times New Roman" pitchFamily="18" charset="0"/>
                          <a:ea typeface="楷体_GB2312" pitchFamily="49" charset="-122"/>
                        </a:rPr>
                        <a:t>etc</a:t>
                      </a:r>
                      <a:endPar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助词 等、等等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r>
                        <a:rPr kumimoji="0" lang="zh-CN" altLang="en-US" sz="1000" b="1" i="0" u="none" strike="noStrike" cap="none" normalizeH="0" baseline="0" dirty="0">
                          <a:ln>
                            <a:noFill/>
                          </a:ln>
                          <a:solidFill>
                            <a:srgbClr val="FF0000"/>
                          </a:solidFill>
                          <a:effectLst/>
                          <a:latin typeface="Times New Roman" pitchFamily="18" charset="0"/>
                          <a:ea typeface="楷体_GB2312" pitchFamily="49"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dirty="0">
                          <a:ln>
                            <a:noFill/>
                          </a:ln>
                          <a:solidFill>
                            <a:srgbClr val="FF0000"/>
                          </a:solidFill>
                          <a:effectLst/>
                          <a:latin typeface="Times New Roman" pitchFamily="18" charset="0"/>
                          <a:ea typeface="楷体_GB2312" pitchFamily="49" charset="-122"/>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楷体_GB2312" pitchFamily="49"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000" b="1" i="0" u="none" strike="noStrike" cap="none" normalizeH="0" baseline="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66001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b="1" kern="1200" dirty="0">
                <a:latin typeface="Arial" charset="0"/>
                <a:ea typeface="宋体" pitchFamily="2" charset="-122"/>
              </a:rPr>
              <a:t>词性标注集的设计取决于词性标注服务于什么任务</a:t>
            </a:r>
            <a:endParaRPr lang="en-US" altLang="zh-CN" sz="2800" b="1" kern="1200" dirty="0">
              <a:latin typeface="Arial" charset="0"/>
              <a:ea typeface="宋体" pitchFamily="2" charset="-122"/>
            </a:endParaRPr>
          </a:p>
          <a:p>
            <a:pPr lvl="1"/>
            <a:r>
              <a:rPr lang="en-US" altLang="zh-CN" sz="2400" b="1" kern="1200" dirty="0">
                <a:latin typeface="Arial" charset="0"/>
                <a:ea typeface="宋体" pitchFamily="2" charset="-122"/>
              </a:rPr>
              <a:t>LDC </a:t>
            </a:r>
            <a:r>
              <a:rPr lang="zh-CN" altLang="en-US" sz="2400" b="1" kern="1200" dirty="0">
                <a:latin typeface="Arial" charset="0"/>
                <a:ea typeface="宋体" pitchFamily="2" charset="-122"/>
              </a:rPr>
              <a:t>中文树库</a:t>
            </a:r>
            <a:r>
              <a:rPr lang="en-US" altLang="zh-CN" sz="2400" b="1" kern="1200" dirty="0">
                <a:latin typeface="Arial" charset="0"/>
                <a:ea typeface="宋体" pitchFamily="2" charset="-122"/>
              </a:rPr>
              <a:t>CTB</a:t>
            </a:r>
            <a:r>
              <a:rPr lang="zh-CN" altLang="en-US" sz="2400" b="1" kern="1200" dirty="0">
                <a:latin typeface="Arial" charset="0"/>
                <a:ea typeface="宋体" pitchFamily="2" charset="-122"/>
              </a:rPr>
              <a:t>（</a:t>
            </a:r>
            <a:r>
              <a:rPr lang="en-US" altLang="zh-CN" sz="2400" b="1" dirty="0"/>
              <a:t> Chinese Tree Bank </a:t>
            </a:r>
            <a:r>
              <a:rPr lang="zh-CN" altLang="en-US" sz="2400" b="1" kern="1200" dirty="0">
                <a:latin typeface="Arial" charset="0"/>
                <a:ea typeface="宋体" pitchFamily="2" charset="-122"/>
              </a:rPr>
              <a:t>）</a:t>
            </a:r>
            <a:r>
              <a:rPr lang="en-US" altLang="zh-CN" sz="2400" b="1" kern="1200" dirty="0">
                <a:latin typeface="Arial" charset="0"/>
                <a:ea typeface="宋体" pitchFamily="2" charset="-122"/>
              </a:rPr>
              <a:t> </a:t>
            </a:r>
          </a:p>
          <a:p>
            <a:pPr lvl="2"/>
            <a:r>
              <a:rPr lang="zh-CN" altLang="en-US" sz="2000" b="1" kern="1200" dirty="0">
                <a:latin typeface="Arial" charset="0"/>
                <a:ea typeface="宋体" pitchFamily="2" charset="-122"/>
              </a:rPr>
              <a:t>主要服务于</a:t>
            </a:r>
            <a:r>
              <a:rPr lang="zh-CN" altLang="en-US" sz="2000" b="1" kern="1200" dirty="0">
                <a:solidFill>
                  <a:srgbClr val="FF0000"/>
                </a:solidFill>
                <a:latin typeface="Arial" charset="0"/>
                <a:ea typeface="宋体" pitchFamily="2" charset="-122"/>
              </a:rPr>
              <a:t>句法分析</a:t>
            </a:r>
            <a:endParaRPr lang="en-US" altLang="zh-CN" sz="2000" b="1" kern="1200" dirty="0">
              <a:solidFill>
                <a:srgbClr val="FF0000"/>
              </a:solidFill>
              <a:latin typeface="Arial" charset="0"/>
              <a:ea typeface="宋体" pitchFamily="2" charset="-122"/>
            </a:endParaRPr>
          </a:p>
          <a:p>
            <a:pPr lvl="2"/>
            <a:r>
              <a:rPr lang="zh-CN" altLang="en-US" sz="2000" b="1" kern="1200" dirty="0">
                <a:latin typeface="Arial" charset="0"/>
                <a:ea typeface="宋体" pitchFamily="2" charset="-122"/>
              </a:rPr>
              <a:t>对很多</a:t>
            </a:r>
            <a:r>
              <a:rPr lang="zh-CN" altLang="en-US" sz="2000" b="1" kern="1200" dirty="0">
                <a:solidFill>
                  <a:srgbClr val="FF0000"/>
                </a:solidFill>
                <a:latin typeface="Arial" charset="0"/>
                <a:ea typeface="宋体" pitchFamily="2" charset="-122"/>
              </a:rPr>
              <a:t>虚词</a:t>
            </a:r>
            <a:r>
              <a:rPr lang="zh-CN" altLang="en-US" sz="2000" b="1" kern="1200" dirty="0">
                <a:latin typeface="Arial" charset="0"/>
                <a:ea typeface="宋体" pitchFamily="2" charset="-122"/>
              </a:rPr>
              <a:t>根据其句法功能做了很多细分</a:t>
            </a:r>
            <a:endParaRPr lang="en-US" altLang="zh-CN" sz="2000" b="1" kern="1200" dirty="0">
              <a:latin typeface="Arial" charset="0"/>
              <a:ea typeface="宋体" pitchFamily="2" charset="-122"/>
            </a:endParaRPr>
          </a:p>
          <a:p>
            <a:pPr lvl="1"/>
            <a:r>
              <a:rPr lang="zh-CN" altLang="en-US" sz="2400" b="1" kern="1200" dirty="0">
                <a:latin typeface="Arial" charset="0"/>
                <a:ea typeface="宋体" pitchFamily="2" charset="-122"/>
              </a:rPr>
              <a:t>北大人民日报语料</a:t>
            </a:r>
            <a:endParaRPr lang="en-US" altLang="zh-CN" sz="2400" b="1" kern="1200" dirty="0">
              <a:latin typeface="Arial" charset="0"/>
              <a:ea typeface="宋体" pitchFamily="2" charset="-122"/>
            </a:endParaRPr>
          </a:p>
          <a:p>
            <a:pPr lvl="2"/>
            <a:r>
              <a:rPr lang="zh-CN" altLang="en-US" sz="2000" b="1" kern="1200" dirty="0">
                <a:latin typeface="Arial" charset="0"/>
                <a:ea typeface="宋体" pitchFamily="2" charset="-122"/>
              </a:rPr>
              <a:t>主要服务于</a:t>
            </a:r>
            <a:r>
              <a:rPr lang="zh-CN" altLang="en-US" sz="2000" b="1" kern="1200" dirty="0">
                <a:solidFill>
                  <a:srgbClr val="FF0000"/>
                </a:solidFill>
                <a:latin typeface="Arial" charset="0"/>
                <a:ea typeface="宋体" pitchFamily="2" charset="-122"/>
              </a:rPr>
              <a:t>命名实体识别</a:t>
            </a:r>
            <a:r>
              <a:rPr lang="zh-CN" altLang="en-US" sz="2000" b="1" kern="1200" dirty="0">
                <a:latin typeface="Arial" charset="0"/>
                <a:ea typeface="宋体" pitchFamily="2" charset="-122"/>
              </a:rPr>
              <a:t>等</a:t>
            </a:r>
            <a:r>
              <a:rPr lang="zh-CN" altLang="en-US" sz="2000" b="1" kern="1200" dirty="0">
                <a:solidFill>
                  <a:srgbClr val="FF0000"/>
                </a:solidFill>
                <a:latin typeface="Arial" charset="0"/>
                <a:ea typeface="宋体" pitchFamily="2" charset="-122"/>
              </a:rPr>
              <a:t>信息抽取</a:t>
            </a:r>
            <a:r>
              <a:rPr lang="zh-CN" altLang="en-US" sz="2000" b="1" kern="1200" dirty="0">
                <a:latin typeface="Arial" charset="0"/>
                <a:ea typeface="宋体" pitchFamily="2" charset="-122"/>
              </a:rPr>
              <a:t>任务</a:t>
            </a:r>
            <a:endParaRPr lang="en-US" altLang="zh-CN" sz="2000" b="1" kern="1200" dirty="0">
              <a:latin typeface="Arial" charset="0"/>
              <a:ea typeface="宋体" pitchFamily="2" charset="-122"/>
            </a:endParaRPr>
          </a:p>
          <a:p>
            <a:pPr lvl="2"/>
            <a:r>
              <a:rPr lang="zh-CN" altLang="en-US" sz="2000" b="1" kern="1200" dirty="0">
                <a:latin typeface="Arial" charset="0"/>
                <a:ea typeface="宋体" pitchFamily="2" charset="-122"/>
              </a:rPr>
              <a:t>对</a:t>
            </a:r>
            <a:r>
              <a:rPr lang="zh-CN" altLang="en-US" sz="2000" b="1" kern="1200" dirty="0">
                <a:solidFill>
                  <a:srgbClr val="FF0000"/>
                </a:solidFill>
                <a:latin typeface="Arial" charset="0"/>
                <a:ea typeface="宋体" pitchFamily="2" charset="-122"/>
              </a:rPr>
              <a:t>名词</a:t>
            </a:r>
            <a:r>
              <a:rPr lang="zh-CN" altLang="en-US" sz="2000" b="1" kern="1200" dirty="0">
                <a:latin typeface="Arial" charset="0"/>
                <a:ea typeface="宋体" pitchFamily="2" charset="-122"/>
              </a:rPr>
              <a:t>的类别进行了细分</a:t>
            </a:r>
            <a:endParaRPr lang="zh-CN" altLang="en-US" sz="2000" b="1" dirty="0"/>
          </a:p>
          <a:p>
            <a:endParaRPr lang="zh-CN" altLang="en-US" dirty="0"/>
          </a:p>
        </p:txBody>
      </p:sp>
    </p:spTree>
    <p:extLst>
      <p:ext uri="{BB962C8B-B14F-4D97-AF65-F5344CB8AC3E}">
        <p14:creationId xmlns:p14="http://schemas.microsoft.com/office/powerpoint/2010/main" val="58116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zh-CN" dirty="0"/>
              <a:t>4.4.2 </a:t>
            </a:r>
            <a:r>
              <a:rPr lang="zh-CN" altLang="en-US" dirty="0"/>
              <a:t>基于规则的词性标注方法</a:t>
            </a:r>
          </a:p>
        </p:txBody>
      </p:sp>
      <p:sp>
        <p:nvSpPr>
          <p:cNvPr id="17411" name="Rectangle 3"/>
          <p:cNvSpPr>
            <a:spLocks noGrp="1" noChangeArrowheads="1"/>
          </p:cNvSpPr>
          <p:nvPr>
            <p:ph type="body" idx="1"/>
          </p:nvPr>
        </p:nvSpPr>
        <p:spPr/>
        <p:txBody>
          <a:bodyPr/>
          <a:lstStyle/>
          <a:p>
            <a:pPr eaLnBrk="1" hangingPunct="1"/>
            <a:r>
              <a:rPr lang="zh-CN" altLang="en-US" sz="2800" b="1" dirty="0"/>
              <a:t>基本思想</a:t>
            </a:r>
          </a:p>
          <a:p>
            <a:pPr lvl="1" eaLnBrk="1" hangingPunct="1"/>
            <a:r>
              <a:rPr lang="zh-CN" altLang="en-US" sz="2400" b="1" dirty="0"/>
              <a:t>按照兼类词</a:t>
            </a:r>
            <a:r>
              <a:rPr lang="zh-CN" altLang="en-US" sz="2400" b="1" dirty="0">
                <a:solidFill>
                  <a:srgbClr val="CC00FF"/>
                </a:solidFill>
              </a:rPr>
              <a:t>搭配关系</a:t>
            </a:r>
            <a:r>
              <a:rPr lang="zh-CN" altLang="en-US" sz="2400" b="1" dirty="0"/>
              <a:t>和</a:t>
            </a:r>
            <a:r>
              <a:rPr lang="zh-CN" altLang="en-US" sz="2400" b="1" dirty="0">
                <a:solidFill>
                  <a:srgbClr val="CC00FF"/>
                </a:solidFill>
              </a:rPr>
              <a:t>上下文语境</a:t>
            </a:r>
            <a:r>
              <a:rPr lang="zh-CN" altLang="en-US" sz="2400" b="1" dirty="0"/>
              <a:t>建立词性消歧规则</a:t>
            </a:r>
          </a:p>
          <a:p>
            <a:pPr eaLnBrk="1" hangingPunct="1"/>
            <a:r>
              <a:rPr lang="zh-CN" altLang="en-US" sz="2800" b="1" dirty="0"/>
              <a:t>步骤</a:t>
            </a:r>
          </a:p>
          <a:p>
            <a:pPr lvl="1" eaLnBrk="1" hangingPunct="1"/>
            <a:r>
              <a:rPr lang="en-US" altLang="zh-CN" sz="2400" b="1" dirty="0"/>
              <a:t>Step1</a:t>
            </a:r>
            <a:r>
              <a:rPr lang="zh-CN" altLang="en-US" sz="2400" b="1" dirty="0"/>
              <a:t>：使用一部词典给每个单词指派一个</a:t>
            </a:r>
            <a:r>
              <a:rPr lang="zh-CN" altLang="en-US" sz="2400" b="1" dirty="0">
                <a:solidFill>
                  <a:srgbClr val="CC00FF"/>
                </a:solidFill>
              </a:rPr>
              <a:t>潜在词性表</a:t>
            </a:r>
          </a:p>
          <a:p>
            <a:pPr lvl="1" eaLnBrk="1" hangingPunct="1"/>
            <a:r>
              <a:rPr lang="en-US" altLang="zh-CN" sz="2400" b="1" dirty="0"/>
              <a:t>Step2</a:t>
            </a:r>
            <a:r>
              <a:rPr lang="zh-CN" altLang="en-US" sz="2400" b="1" dirty="0"/>
              <a:t>：使用</a:t>
            </a:r>
            <a:r>
              <a:rPr lang="zh-CN" altLang="en-US" sz="2400" b="1" dirty="0">
                <a:solidFill>
                  <a:srgbClr val="CC00FF"/>
                </a:solidFill>
              </a:rPr>
              <a:t>歧义消解规则表</a:t>
            </a:r>
            <a:r>
              <a:rPr lang="zh-CN" altLang="en-US" sz="2400" b="1" dirty="0"/>
              <a:t>来筛选原来的潜在词性表，使每个单词得到一个单独的词性标记</a:t>
            </a:r>
          </a:p>
          <a:p>
            <a:pPr eaLnBrk="1" hangingPunct="1"/>
            <a:r>
              <a:rPr lang="zh-CN" altLang="en-US" sz="2800" b="1" dirty="0"/>
              <a:t>典型系统</a:t>
            </a:r>
          </a:p>
          <a:p>
            <a:pPr lvl="1" eaLnBrk="1" hangingPunct="1"/>
            <a:r>
              <a:rPr lang="en-US" altLang="zh-CN" sz="2400" b="1" dirty="0"/>
              <a:t>TAGGIT</a:t>
            </a:r>
            <a:r>
              <a:rPr lang="zh-CN" altLang="en-US" sz="2400" b="1" dirty="0"/>
              <a:t>，美国布朗大学，</a:t>
            </a:r>
            <a:r>
              <a:rPr lang="en-US" altLang="zh-CN" sz="2400" b="1" dirty="0"/>
              <a:t>1971</a:t>
            </a:r>
            <a:r>
              <a:rPr lang="zh-CN" altLang="en-US" sz="2400" b="1" dirty="0"/>
              <a:t>年</a:t>
            </a:r>
          </a:p>
          <a:p>
            <a:pPr eaLnBrk="1" hangingPunct="1"/>
            <a:endParaRPr lang="en-US" altLang="zh-CN" sz="2400" b="1" dirty="0"/>
          </a:p>
        </p:txBody>
      </p:sp>
    </p:spTree>
    <p:extLst>
      <p:ext uri="{BB962C8B-B14F-4D97-AF65-F5344CB8AC3E}">
        <p14:creationId xmlns:p14="http://schemas.microsoft.com/office/powerpoint/2010/main" val="168570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dissolve">
                                      <p:cBhvr>
                                        <p:cTn id="10" dur="500"/>
                                        <p:tgtEl>
                                          <p:spTgt spid="174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dissolve">
                                      <p:cBhvr>
                                        <p:cTn id="15" dur="500"/>
                                        <p:tgtEl>
                                          <p:spTgt spid="1741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dissolve">
                                      <p:cBhvr>
                                        <p:cTn id="18" dur="500"/>
                                        <p:tgtEl>
                                          <p:spTgt spid="174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dissolve">
                                      <p:cBhvr>
                                        <p:cTn id="23" dur="500"/>
                                        <p:tgtEl>
                                          <p:spTgt spid="1741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dissolve">
                                      <p:cBhvr>
                                        <p:cTn id="28" dur="500"/>
                                        <p:tgtEl>
                                          <p:spTgt spid="17411">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dissolve">
                                      <p:cBhvr>
                                        <p:cTn id="31"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zh-CN" altLang="en-US"/>
              <a:t>通用规则和个性规则</a:t>
            </a:r>
          </a:p>
        </p:txBody>
      </p:sp>
      <p:sp>
        <p:nvSpPr>
          <p:cNvPr id="138243" name="Rectangle 3"/>
          <p:cNvSpPr>
            <a:spLocks noGrp="1" noChangeArrowheads="1"/>
          </p:cNvSpPr>
          <p:nvPr>
            <p:ph type="body" idx="1"/>
          </p:nvPr>
        </p:nvSpPr>
        <p:spPr>
          <a:xfrm>
            <a:off x="457200" y="1600200"/>
            <a:ext cx="8229600" cy="4997450"/>
          </a:xfrm>
        </p:spPr>
        <p:txBody>
          <a:bodyPr/>
          <a:lstStyle/>
          <a:p>
            <a:pPr eaLnBrk="1" hangingPunct="1">
              <a:lnSpc>
                <a:spcPct val="90000"/>
              </a:lnSpc>
            </a:pPr>
            <a:r>
              <a:rPr lang="zh-CN" altLang="en-US" sz="2800" b="1" dirty="0"/>
              <a:t>通用规则</a:t>
            </a:r>
          </a:p>
          <a:p>
            <a:pPr lvl="1" eaLnBrk="1" hangingPunct="1">
              <a:lnSpc>
                <a:spcPct val="90000"/>
              </a:lnSpc>
            </a:pPr>
            <a:r>
              <a:rPr lang="zh-CN" altLang="en-US" sz="2400" b="1" dirty="0"/>
              <a:t>只使用</a:t>
            </a:r>
            <a:r>
              <a:rPr lang="zh-CN" altLang="en-US" sz="2400" b="1" dirty="0">
                <a:solidFill>
                  <a:srgbClr val="FF0000"/>
                </a:solidFill>
              </a:rPr>
              <a:t>词类</a:t>
            </a:r>
            <a:r>
              <a:rPr lang="zh-CN" altLang="en-US" sz="2400" b="1" dirty="0"/>
              <a:t>或短语信息</a:t>
            </a:r>
          </a:p>
          <a:p>
            <a:pPr lvl="2" eaLnBrk="1" hangingPunct="1">
              <a:lnSpc>
                <a:spcPct val="90000"/>
              </a:lnSpc>
            </a:pPr>
            <a:r>
              <a:rPr lang="zh-CN" altLang="en-US" sz="2000" b="1" dirty="0"/>
              <a:t>例：“深”</a:t>
            </a:r>
            <a:r>
              <a:rPr lang="en-US" altLang="zh-CN" sz="2000" b="1" dirty="0"/>
              <a:t>(a/n)</a:t>
            </a:r>
            <a:r>
              <a:rPr lang="en-US" altLang="zh-CN" sz="2000" dirty="0"/>
              <a:t> </a:t>
            </a:r>
          </a:p>
          <a:p>
            <a:pPr lvl="3" eaLnBrk="1" hangingPunct="1">
              <a:lnSpc>
                <a:spcPct val="90000"/>
              </a:lnSpc>
            </a:pPr>
            <a:r>
              <a:rPr lang="en-US" altLang="zh-CN" sz="1800" b="1" dirty="0"/>
              <a:t>F1:</a:t>
            </a:r>
            <a:r>
              <a:rPr lang="en-US" altLang="zh-CN" sz="1800" b="1" dirty="0">
                <a:solidFill>
                  <a:srgbClr val="CC00FF"/>
                </a:solidFill>
              </a:rPr>
              <a:t>Cate</a:t>
            </a:r>
            <a:r>
              <a:rPr lang="en-US" altLang="zh-CN" sz="1800" b="1" dirty="0"/>
              <a:t>=n </a:t>
            </a:r>
            <a:r>
              <a:rPr lang="en-US" altLang="zh-CN" sz="1800" b="1" dirty="0">
                <a:solidFill>
                  <a:srgbClr val="33CC33"/>
                </a:solidFill>
              </a:rPr>
              <a:t>+</a:t>
            </a:r>
            <a:r>
              <a:rPr lang="en-US" altLang="zh-CN" sz="1800" b="1" dirty="0"/>
              <a:t>  B1:</a:t>
            </a:r>
            <a:r>
              <a:rPr lang="en-US" altLang="zh-CN" sz="1800" b="1" dirty="0">
                <a:solidFill>
                  <a:srgbClr val="CC00FF"/>
                </a:solidFill>
              </a:rPr>
              <a:t>Cate</a:t>
            </a:r>
            <a:r>
              <a:rPr lang="en-US" altLang="zh-CN" sz="1800" b="1" dirty="0"/>
              <a:t>=v </a:t>
            </a:r>
            <a:r>
              <a:rPr lang="en-US" altLang="zh-CN" sz="1800" b="1" dirty="0">
                <a:solidFill>
                  <a:srgbClr val="33CC33"/>
                </a:solidFill>
              </a:rPr>
              <a:t>→</a:t>
            </a:r>
            <a:r>
              <a:rPr lang="en-US" altLang="zh-CN" sz="1800" b="1" dirty="0">
                <a:solidFill>
                  <a:srgbClr val="FF0000"/>
                </a:solidFill>
              </a:rPr>
              <a:t> </a:t>
            </a:r>
            <a:r>
              <a:rPr lang="en-US" altLang="zh-CN" sz="1800" b="1" dirty="0"/>
              <a:t>0:Cate=</a:t>
            </a:r>
            <a:r>
              <a:rPr lang="en-US" altLang="zh-CN" sz="1800" b="1" dirty="0">
                <a:solidFill>
                  <a:srgbClr val="FF0000"/>
                </a:solidFill>
              </a:rPr>
              <a:t>n </a:t>
            </a:r>
            <a:r>
              <a:rPr lang="en-US" altLang="zh-CN" sz="1800" b="1" dirty="0"/>
              <a:t>else 0:Cate=</a:t>
            </a:r>
            <a:r>
              <a:rPr lang="en-US" altLang="zh-CN" sz="1800" b="1" dirty="0">
                <a:solidFill>
                  <a:srgbClr val="FF0000"/>
                </a:solidFill>
              </a:rPr>
              <a:t>a</a:t>
            </a:r>
          </a:p>
          <a:p>
            <a:pPr lvl="1" eaLnBrk="1" hangingPunct="1">
              <a:lnSpc>
                <a:spcPct val="90000"/>
              </a:lnSpc>
              <a:buFontTx/>
              <a:buNone/>
            </a:pPr>
            <a:r>
              <a:rPr lang="en-US" altLang="zh-CN" sz="1800" b="1" dirty="0"/>
              <a:t>	</a:t>
            </a:r>
            <a:r>
              <a:rPr lang="zh-CN" altLang="en-US" sz="1800" b="1" dirty="0"/>
              <a:t>马里亚纳</a:t>
            </a:r>
            <a:r>
              <a:rPr lang="en-US" altLang="zh-CN" sz="1800" b="1" dirty="0"/>
              <a:t>/</a:t>
            </a:r>
            <a:r>
              <a:rPr lang="zh-CN" altLang="en-US" sz="1800" b="1" dirty="0"/>
              <a:t>海沟</a:t>
            </a:r>
            <a:r>
              <a:rPr lang="en-US" altLang="zh-CN" sz="1800" b="1" dirty="0"/>
              <a:t>/</a:t>
            </a:r>
            <a:r>
              <a:rPr lang="zh-CN" altLang="en-US" sz="1800" b="1" dirty="0">
                <a:solidFill>
                  <a:srgbClr val="FF0000"/>
                </a:solidFill>
              </a:rPr>
              <a:t>深</a:t>
            </a:r>
            <a:r>
              <a:rPr lang="zh-CN" altLang="en-US" sz="1800" b="1" dirty="0"/>
              <a:t>（</a:t>
            </a:r>
            <a:r>
              <a:rPr lang="en-US" altLang="zh-CN" sz="1800" b="1" dirty="0"/>
              <a:t>n</a:t>
            </a:r>
            <a:r>
              <a:rPr lang="zh-CN" altLang="en-US" sz="1800" b="1" dirty="0"/>
              <a:t>）</a:t>
            </a:r>
            <a:r>
              <a:rPr lang="en-US" altLang="zh-CN" sz="1800" b="1" dirty="0"/>
              <a:t>/</a:t>
            </a:r>
            <a:r>
              <a:rPr lang="zh-CN" altLang="en-US" sz="1800" b="1" dirty="0"/>
              <a:t>达</a:t>
            </a:r>
            <a:r>
              <a:rPr lang="en-US" altLang="zh-CN" sz="1800" b="1" dirty="0"/>
              <a:t>/11034/</a:t>
            </a:r>
            <a:r>
              <a:rPr lang="zh-CN" altLang="en-US" sz="1800" b="1" dirty="0"/>
              <a:t>米</a:t>
            </a:r>
            <a:r>
              <a:rPr lang="en-US" altLang="zh-CN" sz="1800" b="1" dirty="0"/>
              <a:t>/</a:t>
            </a:r>
            <a:r>
              <a:rPr lang="zh-CN" altLang="en-US" sz="1800" b="1" dirty="0"/>
              <a:t>，</a:t>
            </a:r>
            <a:r>
              <a:rPr lang="en-US" altLang="zh-CN" sz="1800" b="1" dirty="0"/>
              <a:t>/</a:t>
            </a:r>
            <a:r>
              <a:rPr lang="zh-CN" altLang="en-US" sz="1800" b="1" dirty="0"/>
              <a:t>是</a:t>
            </a:r>
            <a:r>
              <a:rPr lang="en-US" altLang="zh-CN" sz="1800" b="1" dirty="0"/>
              <a:t>/</a:t>
            </a:r>
            <a:r>
              <a:rPr lang="zh-CN" altLang="en-US" sz="1800" b="1" dirty="0"/>
              <a:t>世界</a:t>
            </a:r>
            <a:r>
              <a:rPr lang="en-US" altLang="zh-CN" sz="1800" b="1" dirty="0"/>
              <a:t>/</a:t>
            </a:r>
            <a:r>
              <a:rPr lang="zh-CN" altLang="en-US" sz="1800" b="1" dirty="0"/>
              <a:t>上</a:t>
            </a:r>
            <a:r>
              <a:rPr lang="en-US" altLang="zh-CN" sz="1800" b="1" dirty="0"/>
              <a:t>/</a:t>
            </a:r>
            <a:r>
              <a:rPr lang="zh-CN" altLang="en-US" sz="1800" b="1" dirty="0"/>
              <a:t>最</a:t>
            </a:r>
            <a:r>
              <a:rPr lang="en-US" altLang="zh-CN" sz="1800" b="1" dirty="0"/>
              <a:t>/</a:t>
            </a:r>
            <a:r>
              <a:rPr lang="zh-CN" altLang="en-US" sz="1800" b="1" dirty="0">
                <a:solidFill>
                  <a:srgbClr val="FF0000"/>
                </a:solidFill>
              </a:rPr>
              <a:t>深</a:t>
            </a:r>
            <a:r>
              <a:rPr lang="zh-CN" altLang="en-US" sz="1800" b="1" dirty="0"/>
              <a:t>（</a:t>
            </a:r>
            <a:r>
              <a:rPr lang="en-US" altLang="zh-CN" sz="1800" b="1" dirty="0"/>
              <a:t>a</a:t>
            </a:r>
            <a:r>
              <a:rPr lang="zh-CN" altLang="en-US" sz="1800" b="1" dirty="0"/>
              <a:t>）</a:t>
            </a:r>
            <a:r>
              <a:rPr lang="en-US" altLang="zh-CN" sz="1800" b="1" dirty="0"/>
              <a:t>/</a:t>
            </a:r>
            <a:r>
              <a:rPr lang="zh-CN" altLang="en-US" sz="1800" b="1" dirty="0"/>
              <a:t>的</a:t>
            </a:r>
            <a:r>
              <a:rPr lang="en-US" altLang="zh-CN" sz="1800" b="1" dirty="0"/>
              <a:t>/</a:t>
            </a:r>
            <a:r>
              <a:rPr lang="zh-CN" altLang="en-US" sz="1800" b="1" dirty="0"/>
              <a:t>地方</a:t>
            </a:r>
          </a:p>
          <a:p>
            <a:pPr lvl="1" eaLnBrk="1" hangingPunct="1">
              <a:lnSpc>
                <a:spcPct val="90000"/>
              </a:lnSpc>
              <a:buFontTx/>
              <a:buNone/>
            </a:pPr>
            <a:r>
              <a:rPr lang="zh-CN" altLang="en-US" sz="1800" b="1" dirty="0"/>
              <a:t>	</a:t>
            </a:r>
          </a:p>
          <a:p>
            <a:pPr eaLnBrk="1" hangingPunct="1">
              <a:lnSpc>
                <a:spcPct val="90000"/>
              </a:lnSpc>
            </a:pPr>
            <a:endParaRPr lang="zh-CN" altLang="en-US" sz="2400" b="1" dirty="0"/>
          </a:p>
          <a:p>
            <a:pPr eaLnBrk="1" hangingPunct="1">
              <a:lnSpc>
                <a:spcPct val="90000"/>
              </a:lnSpc>
            </a:pPr>
            <a:r>
              <a:rPr lang="zh-CN" altLang="en-US" sz="2800" b="1" dirty="0"/>
              <a:t>个性规则</a:t>
            </a:r>
          </a:p>
          <a:p>
            <a:pPr lvl="1" eaLnBrk="1" hangingPunct="1">
              <a:lnSpc>
                <a:spcPct val="90000"/>
              </a:lnSpc>
            </a:pPr>
            <a:r>
              <a:rPr lang="zh-CN" altLang="en-US" sz="2400" b="1" dirty="0"/>
              <a:t>可直接使用</a:t>
            </a:r>
            <a:r>
              <a:rPr lang="zh-CN" altLang="en-US" sz="2400" b="1" dirty="0">
                <a:solidFill>
                  <a:srgbClr val="FF0000"/>
                </a:solidFill>
              </a:rPr>
              <a:t>词汇</a:t>
            </a:r>
            <a:r>
              <a:rPr lang="zh-CN" altLang="en-US" sz="2400" b="1" dirty="0"/>
              <a:t>信息</a:t>
            </a:r>
          </a:p>
          <a:p>
            <a:pPr lvl="2" eaLnBrk="1" hangingPunct="1">
              <a:lnSpc>
                <a:spcPct val="90000"/>
              </a:lnSpc>
            </a:pPr>
            <a:r>
              <a:rPr lang="zh-CN" altLang="en-US" sz="2000" b="1" dirty="0"/>
              <a:t>例：“为”</a:t>
            </a:r>
            <a:r>
              <a:rPr lang="en-US" altLang="zh-CN" sz="2000" b="1" dirty="0"/>
              <a:t>(p/v)</a:t>
            </a:r>
          </a:p>
          <a:p>
            <a:pPr lvl="3" eaLnBrk="1" hangingPunct="1">
              <a:lnSpc>
                <a:spcPct val="90000"/>
              </a:lnSpc>
            </a:pPr>
            <a:r>
              <a:rPr lang="en-US" altLang="zh-CN" sz="1800" b="1" dirty="0"/>
              <a:t>F2:</a:t>
            </a:r>
            <a:r>
              <a:rPr lang="en-US" altLang="zh-CN" sz="1800" b="1" dirty="0">
                <a:solidFill>
                  <a:srgbClr val="CC00FF"/>
                </a:solidFill>
              </a:rPr>
              <a:t>Word</a:t>
            </a:r>
            <a:r>
              <a:rPr lang="en-US" altLang="zh-CN" sz="1800" b="1" dirty="0"/>
              <a:t>=</a:t>
            </a:r>
            <a:r>
              <a:rPr lang="zh-CN" altLang="en-US" sz="1800" b="1" dirty="0"/>
              <a:t>以 </a:t>
            </a:r>
            <a:r>
              <a:rPr lang="en-US" altLang="zh-CN" sz="1800" b="1" dirty="0">
                <a:solidFill>
                  <a:srgbClr val="33CC33"/>
                </a:solidFill>
              </a:rPr>
              <a:t>+</a:t>
            </a:r>
            <a:r>
              <a:rPr lang="en-US" altLang="zh-CN" sz="1800" b="1" dirty="0"/>
              <a:t>  F1:</a:t>
            </a:r>
            <a:r>
              <a:rPr lang="en-US" altLang="zh-CN" sz="1800" b="1" dirty="0">
                <a:solidFill>
                  <a:srgbClr val="CC00FF"/>
                </a:solidFill>
              </a:rPr>
              <a:t>Cate</a:t>
            </a:r>
            <a:r>
              <a:rPr lang="en-US" altLang="zh-CN" sz="1800" b="1" dirty="0"/>
              <a:t>=n/np </a:t>
            </a:r>
            <a:r>
              <a:rPr lang="en-US" altLang="zh-CN" sz="1800" b="1" dirty="0">
                <a:solidFill>
                  <a:srgbClr val="33CC33"/>
                </a:solidFill>
              </a:rPr>
              <a:t>+</a:t>
            </a:r>
            <a:r>
              <a:rPr lang="en-US" altLang="zh-CN" sz="1800" b="1" dirty="0"/>
              <a:t> 0:</a:t>
            </a:r>
            <a:r>
              <a:rPr lang="en-US" altLang="zh-CN" sz="1800" b="1" dirty="0">
                <a:solidFill>
                  <a:srgbClr val="CC00FF"/>
                </a:solidFill>
              </a:rPr>
              <a:t>Word=</a:t>
            </a:r>
            <a:r>
              <a:rPr lang="zh-CN" altLang="en-US" sz="1800" b="1" dirty="0">
                <a:solidFill>
                  <a:srgbClr val="CC00FF"/>
                </a:solidFill>
              </a:rPr>
              <a:t>为 </a:t>
            </a:r>
            <a:r>
              <a:rPr lang="zh-CN" altLang="en-US" sz="1800" b="1" dirty="0">
                <a:solidFill>
                  <a:srgbClr val="33CC33"/>
                </a:solidFill>
              </a:rPr>
              <a:t>→</a:t>
            </a:r>
            <a:r>
              <a:rPr lang="zh-CN" altLang="en-US" sz="1800" b="1" dirty="0">
                <a:solidFill>
                  <a:srgbClr val="FF0000"/>
                </a:solidFill>
              </a:rPr>
              <a:t> </a:t>
            </a:r>
            <a:r>
              <a:rPr lang="en-US" altLang="zh-CN" sz="1800" b="1" dirty="0"/>
              <a:t>0:Cate=</a:t>
            </a:r>
            <a:r>
              <a:rPr lang="en-US" altLang="zh-CN" sz="1800" b="1" dirty="0">
                <a:solidFill>
                  <a:srgbClr val="FF0000"/>
                </a:solidFill>
              </a:rPr>
              <a:t>v</a:t>
            </a:r>
          </a:p>
          <a:p>
            <a:pPr lvl="1" eaLnBrk="1" hangingPunct="1">
              <a:lnSpc>
                <a:spcPct val="90000"/>
              </a:lnSpc>
              <a:buFontTx/>
              <a:buNone/>
            </a:pPr>
            <a:r>
              <a:rPr lang="en-US" altLang="zh-CN" sz="1800" b="1" dirty="0"/>
              <a:t>			</a:t>
            </a:r>
            <a:r>
              <a:rPr lang="zh-CN" altLang="en-US" sz="1800" b="1" dirty="0"/>
              <a:t>（以</a:t>
            </a:r>
            <a:r>
              <a:rPr lang="en-US" altLang="zh-CN" sz="1800" b="1" dirty="0"/>
              <a:t>/</a:t>
            </a:r>
            <a:r>
              <a:rPr lang="zh-CN" altLang="en-US" sz="1800" b="1" dirty="0"/>
              <a:t>河</a:t>
            </a:r>
            <a:r>
              <a:rPr lang="en-US" altLang="zh-CN" sz="1800" b="1" dirty="0"/>
              <a:t>/</a:t>
            </a:r>
            <a:r>
              <a:rPr lang="zh-CN" altLang="en-US" sz="1800" b="1" dirty="0">
                <a:solidFill>
                  <a:srgbClr val="FF0000"/>
                </a:solidFill>
              </a:rPr>
              <a:t>为</a:t>
            </a:r>
            <a:r>
              <a:rPr lang="en-US" altLang="zh-CN" sz="1800" b="1" dirty="0"/>
              <a:t>/</a:t>
            </a:r>
            <a:r>
              <a:rPr lang="zh-CN" altLang="en-US" sz="1800" b="1" dirty="0"/>
              <a:t>分界线）</a:t>
            </a:r>
          </a:p>
          <a:p>
            <a:pPr lvl="3" eaLnBrk="1" hangingPunct="1">
              <a:lnSpc>
                <a:spcPct val="90000"/>
              </a:lnSpc>
            </a:pPr>
            <a:r>
              <a:rPr lang="en-US" altLang="zh-CN" sz="1800" b="1" dirty="0"/>
              <a:t>0:</a:t>
            </a:r>
            <a:r>
              <a:rPr lang="en-US" altLang="zh-CN" sz="1800" b="1" dirty="0">
                <a:solidFill>
                  <a:srgbClr val="CC00FF"/>
                </a:solidFill>
              </a:rPr>
              <a:t>Word=</a:t>
            </a:r>
            <a:r>
              <a:rPr lang="zh-CN" altLang="en-US" sz="1800" b="1" dirty="0">
                <a:solidFill>
                  <a:srgbClr val="CC00FF"/>
                </a:solidFill>
              </a:rPr>
              <a:t>为 </a:t>
            </a:r>
            <a:r>
              <a:rPr lang="en-US" altLang="zh-CN" sz="1800" b="1" dirty="0">
                <a:solidFill>
                  <a:srgbClr val="33CC33"/>
                </a:solidFill>
              </a:rPr>
              <a:t>+</a:t>
            </a:r>
            <a:r>
              <a:rPr lang="en-US" altLang="zh-CN" sz="1800" b="1" dirty="0"/>
              <a:t> B1:</a:t>
            </a:r>
            <a:r>
              <a:rPr lang="en-US" altLang="zh-CN" sz="1800" b="1" dirty="0">
                <a:solidFill>
                  <a:srgbClr val="CC00FF"/>
                </a:solidFill>
              </a:rPr>
              <a:t>Cate</a:t>
            </a:r>
            <a:r>
              <a:rPr lang="en-US" altLang="zh-CN" sz="1800" b="1" dirty="0"/>
              <a:t>=n/np </a:t>
            </a:r>
            <a:r>
              <a:rPr lang="en-US" altLang="zh-CN" sz="1800" b="1" dirty="0">
                <a:solidFill>
                  <a:srgbClr val="33CC33"/>
                </a:solidFill>
              </a:rPr>
              <a:t>+</a:t>
            </a:r>
            <a:r>
              <a:rPr lang="en-US" altLang="zh-CN" sz="1800" b="1" dirty="0"/>
              <a:t> B2:</a:t>
            </a:r>
            <a:r>
              <a:rPr lang="en-US" altLang="zh-CN" sz="1800" b="1" dirty="0">
                <a:solidFill>
                  <a:srgbClr val="CC00FF"/>
                </a:solidFill>
              </a:rPr>
              <a:t>Word</a:t>
            </a:r>
            <a:r>
              <a:rPr lang="en-US" altLang="zh-CN" sz="1800" b="1" dirty="0"/>
              <a:t>=</a:t>
            </a:r>
            <a:r>
              <a:rPr lang="zh-CN" altLang="en-US" sz="1800" b="1" dirty="0"/>
              <a:t>所 </a:t>
            </a:r>
            <a:r>
              <a:rPr lang="zh-CN" altLang="en-US" sz="1800" b="1" dirty="0">
                <a:solidFill>
                  <a:srgbClr val="33CC33"/>
                </a:solidFill>
              </a:rPr>
              <a:t>→</a:t>
            </a:r>
            <a:r>
              <a:rPr lang="zh-CN" altLang="en-US" sz="1800" b="1" dirty="0">
                <a:solidFill>
                  <a:srgbClr val="FF0000"/>
                </a:solidFill>
              </a:rPr>
              <a:t> </a:t>
            </a:r>
            <a:r>
              <a:rPr lang="en-US" altLang="zh-CN" sz="1800" b="1" dirty="0"/>
              <a:t>0:Cate=</a:t>
            </a:r>
            <a:r>
              <a:rPr lang="en-US" altLang="zh-CN" sz="1800" b="1" dirty="0">
                <a:solidFill>
                  <a:srgbClr val="FF0000"/>
                </a:solidFill>
              </a:rPr>
              <a:t>p</a:t>
            </a:r>
          </a:p>
          <a:p>
            <a:pPr lvl="1" eaLnBrk="1" hangingPunct="1">
              <a:lnSpc>
                <a:spcPct val="90000"/>
              </a:lnSpc>
              <a:buFontTx/>
              <a:buNone/>
            </a:pPr>
            <a:r>
              <a:rPr lang="en-US" altLang="zh-CN" sz="1800" b="1" dirty="0"/>
              <a:t>			</a:t>
            </a:r>
            <a:r>
              <a:rPr lang="zh-CN" altLang="en-US" sz="1800" b="1" dirty="0"/>
              <a:t>（</a:t>
            </a:r>
            <a:r>
              <a:rPr lang="zh-CN" altLang="en-US" sz="1800" b="1" dirty="0">
                <a:solidFill>
                  <a:srgbClr val="FF0000"/>
                </a:solidFill>
              </a:rPr>
              <a:t>为</a:t>
            </a:r>
            <a:r>
              <a:rPr lang="en-US" altLang="zh-CN" sz="1800" b="1" dirty="0"/>
              <a:t>/</a:t>
            </a:r>
            <a:r>
              <a:rPr lang="zh-CN" altLang="en-US" sz="1800" b="1" dirty="0"/>
              <a:t>大洋</a:t>
            </a:r>
            <a:r>
              <a:rPr lang="en-US" altLang="zh-CN" sz="1800" b="1" dirty="0"/>
              <a:t>/</a:t>
            </a:r>
            <a:r>
              <a:rPr lang="zh-CN" altLang="en-US" sz="1800" b="1" dirty="0"/>
              <a:t>所</a:t>
            </a:r>
            <a:r>
              <a:rPr lang="en-US" altLang="zh-CN" sz="1800" b="1" dirty="0"/>
              <a:t>/</a:t>
            </a:r>
            <a:r>
              <a:rPr lang="zh-CN" altLang="en-US" sz="1800" b="1" dirty="0"/>
              <a:t>包围）	</a:t>
            </a:r>
          </a:p>
        </p:txBody>
      </p:sp>
      <p:sp>
        <p:nvSpPr>
          <p:cNvPr id="138252" name="Rectangle 12"/>
          <p:cNvSpPr>
            <a:spLocks noChangeArrowheads="1"/>
          </p:cNvSpPr>
          <p:nvPr/>
        </p:nvSpPr>
        <p:spPr bwMode="auto">
          <a:xfrm>
            <a:off x="2484438" y="3573463"/>
            <a:ext cx="4967882" cy="64633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altLang="zh-CN" b="1" dirty="0">
                <a:latin typeface="楷体_GB2312" pitchFamily="49" charset="-122"/>
                <a:ea typeface="楷体_GB2312" pitchFamily="49" charset="-122"/>
              </a:rPr>
              <a:t>F1 →</a:t>
            </a:r>
            <a:r>
              <a:rPr lang="zh-CN" altLang="en-US" b="1" dirty="0">
                <a:latin typeface="楷体_GB2312" pitchFamily="49" charset="-122"/>
                <a:ea typeface="楷体_GB2312" pitchFamily="49" charset="-122"/>
              </a:rPr>
              <a:t>当前节点</a:t>
            </a:r>
            <a:r>
              <a:rPr lang="en-US" altLang="zh-CN" b="1" dirty="0">
                <a:latin typeface="楷体_GB2312" pitchFamily="49" charset="-122"/>
                <a:ea typeface="楷体_GB2312" pitchFamily="49" charset="-122"/>
              </a:rPr>
              <a:t>0</a:t>
            </a:r>
            <a:r>
              <a:rPr lang="zh-CN" altLang="en-US" b="1" dirty="0">
                <a:latin typeface="楷体_GB2312" pitchFamily="49" charset="-122"/>
                <a:ea typeface="楷体_GB2312" pitchFamily="49" charset="-122"/>
              </a:rPr>
              <a:t>前面（左边）</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个节点</a:t>
            </a:r>
          </a:p>
          <a:p>
            <a:pPr lvl="1"/>
            <a:r>
              <a:rPr lang="en-US" altLang="zh-CN" b="1" dirty="0">
                <a:latin typeface="楷体_GB2312" pitchFamily="49" charset="-122"/>
                <a:ea typeface="楷体_GB2312" pitchFamily="49" charset="-122"/>
              </a:rPr>
              <a:t>B1 →</a:t>
            </a:r>
            <a:r>
              <a:rPr lang="zh-CN" altLang="en-US" b="1" dirty="0">
                <a:latin typeface="楷体_GB2312" pitchFamily="49" charset="-122"/>
                <a:ea typeface="楷体_GB2312" pitchFamily="49" charset="-122"/>
              </a:rPr>
              <a:t>当前节点</a:t>
            </a:r>
            <a:r>
              <a:rPr lang="en-US" altLang="zh-CN" b="1" dirty="0">
                <a:latin typeface="楷体_GB2312" pitchFamily="49" charset="-122"/>
                <a:ea typeface="楷体_GB2312" pitchFamily="49" charset="-122"/>
              </a:rPr>
              <a:t>0</a:t>
            </a:r>
            <a:r>
              <a:rPr lang="zh-CN" altLang="en-US" b="1" dirty="0">
                <a:latin typeface="楷体_GB2312" pitchFamily="49" charset="-122"/>
                <a:ea typeface="楷体_GB2312" pitchFamily="49" charset="-122"/>
              </a:rPr>
              <a:t>后面（右边）</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个节点</a:t>
            </a:r>
          </a:p>
        </p:txBody>
      </p:sp>
    </p:spTree>
    <p:extLst>
      <p:ext uri="{BB962C8B-B14F-4D97-AF65-F5344CB8AC3E}">
        <p14:creationId xmlns:p14="http://schemas.microsoft.com/office/powerpoint/2010/main" val="219260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dissolve">
                                      <p:cBhvr>
                                        <p:cTn id="7" dur="500"/>
                                        <p:tgtEl>
                                          <p:spTgt spid="1382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dissolve">
                                      <p:cBhvr>
                                        <p:cTn id="10" dur="500"/>
                                        <p:tgtEl>
                                          <p:spTgt spid="138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animEffect transition="in" filter="dissolve">
                                      <p:cBhvr>
                                        <p:cTn id="15" dur="500"/>
                                        <p:tgtEl>
                                          <p:spTgt spid="13824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8243">
                                            <p:txEl>
                                              <p:pRg st="3" end="3"/>
                                            </p:txEl>
                                          </p:spTgt>
                                        </p:tgtEl>
                                        <p:attrNameLst>
                                          <p:attrName>style.visibility</p:attrName>
                                        </p:attrNameLst>
                                      </p:cBhvr>
                                      <p:to>
                                        <p:strVal val="visible"/>
                                      </p:to>
                                    </p:set>
                                    <p:animEffect transition="in" filter="dissolve">
                                      <p:cBhvr>
                                        <p:cTn id="18" dur="500"/>
                                        <p:tgtEl>
                                          <p:spTgt spid="13824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8252"/>
                                        </p:tgtEl>
                                        <p:attrNameLst>
                                          <p:attrName>style.visibility</p:attrName>
                                        </p:attrNameLst>
                                      </p:cBhvr>
                                      <p:to>
                                        <p:strVal val="visible"/>
                                      </p:to>
                                    </p:set>
                                    <p:animEffect transition="in" filter="dissolve">
                                      <p:cBhvr>
                                        <p:cTn id="21" dur="500"/>
                                        <p:tgtEl>
                                          <p:spTgt spid="1382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8243">
                                            <p:txEl>
                                              <p:pRg st="4" end="4"/>
                                            </p:txEl>
                                          </p:spTgt>
                                        </p:tgtEl>
                                        <p:attrNameLst>
                                          <p:attrName>style.visibility</p:attrName>
                                        </p:attrNameLst>
                                      </p:cBhvr>
                                      <p:to>
                                        <p:strVal val="visible"/>
                                      </p:to>
                                    </p:set>
                                    <p:animEffect transition="in" filter="dissolve">
                                      <p:cBhvr>
                                        <p:cTn id="26" dur="500"/>
                                        <p:tgtEl>
                                          <p:spTgt spid="13824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8243">
                                            <p:txEl>
                                              <p:pRg st="7" end="7"/>
                                            </p:txEl>
                                          </p:spTgt>
                                        </p:tgtEl>
                                        <p:attrNameLst>
                                          <p:attrName>style.visibility</p:attrName>
                                        </p:attrNameLst>
                                      </p:cBhvr>
                                      <p:to>
                                        <p:strVal val="visible"/>
                                      </p:to>
                                    </p:set>
                                    <p:animEffect transition="in" filter="dissolve">
                                      <p:cBhvr>
                                        <p:cTn id="31" dur="500"/>
                                        <p:tgtEl>
                                          <p:spTgt spid="13824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38243">
                                            <p:txEl>
                                              <p:pRg st="8" end="8"/>
                                            </p:txEl>
                                          </p:spTgt>
                                        </p:tgtEl>
                                        <p:attrNameLst>
                                          <p:attrName>style.visibility</p:attrName>
                                        </p:attrNameLst>
                                      </p:cBhvr>
                                      <p:to>
                                        <p:strVal val="visible"/>
                                      </p:to>
                                    </p:set>
                                    <p:animEffect transition="in" filter="dissolve">
                                      <p:cBhvr>
                                        <p:cTn id="34" dur="500"/>
                                        <p:tgtEl>
                                          <p:spTgt spid="13824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38243">
                                            <p:txEl>
                                              <p:pRg st="9" end="9"/>
                                            </p:txEl>
                                          </p:spTgt>
                                        </p:tgtEl>
                                        <p:attrNameLst>
                                          <p:attrName>style.visibility</p:attrName>
                                        </p:attrNameLst>
                                      </p:cBhvr>
                                      <p:to>
                                        <p:strVal val="visible"/>
                                      </p:to>
                                    </p:set>
                                    <p:animEffect transition="in" filter="dissolve">
                                      <p:cBhvr>
                                        <p:cTn id="39" dur="500"/>
                                        <p:tgtEl>
                                          <p:spTgt spid="138243">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38243">
                                            <p:txEl>
                                              <p:pRg st="10" end="10"/>
                                            </p:txEl>
                                          </p:spTgt>
                                        </p:tgtEl>
                                        <p:attrNameLst>
                                          <p:attrName>style.visibility</p:attrName>
                                        </p:attrNameLst>
                                      </p:cBhvr>
                                      <p:to>
                                        <p:strVal val="visible"/>
                                      </p:to>
                                    </p:set>
                                    <p:animEffect transition="in" filter="dissolve">
                                      <p:cBhvr>
                                        <p:cTn id="44" dur="500"/>
                                        <p:tgtEl>
                                          <p:spTgt spid="138243">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8243">
                                            <p:txEl>
                                              <p:pRg st="11" end="11"/>
                                            </p:txEl>
                                          </p:spTgt>
                                        </p:tgtEl>
                                        <p:attrNameLst>
                                          <p:attrName>style.visibility</p:attrName>
                                        </p:attrNameLst>
                                      </p:cBhvr>
                                      <p:to>
                                        <p:strVal val="visible"/>
                                      </p:to>
                                    </p:set>
                                    <p:animEffect transition="in" filter="dissolve">
                                      <p:cBhvr>
                                        <p:cTn id="49" dur="500"/>
                                        <p:tgtEl>
                                          <p:spTgt spid="138243">
                                            <p:txEl>
                                              <p:pRg st="11" end="1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38243">
                                            <p:txEl>
                                              <p:pRg st="12" end="12"/>
                                            </p:txEl>
                                          </p:spTgt>
                                        </p:tgtEl>
                                        <p:attrNameLst>
                                          <p:attrName>style.visibility</p:attrName>
                                        </p:attrNameLst>
                                      </p:cBhvr>
                                      <p:to>
                                        <p:strVal val="visible"/>
                                      </p:to>
                                    </p:set>
                                    <p:animEffect transition="in" filter="dissolve">
                                      <p:cBhvr>
                                        <p:cTn id="54" dur="500"/>
                                        <p:tgtEl>
                                          <p:spTgt spid="138243">
                                            <p:txEl>
                                              <p:pRg st="12" end="1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138243">
                                            <p:txEl>
                                              <p:pRg st="13" end="13"/>
                                            </p:txEl>
                                          </p:spTgt>
                                        </p:tgtEl>
                                        <p:attrNameLst>
                                          <p:attrName>style.visibility</p:attrName>
                                        </p:attrNameLst>
                                      </p:cBhvr>
                                      <p:to>
                                        <p:strVal val="visible"/>
                                      </p:to>
                                    </p:set>
                                    <p:animEffect transition="in" filter="dissolve">
                                      <p:cBhvr>
                                        <p:cTn id="59" dur="500"/>
                                        <p:tgtEl>
                                          <p:spTgt spid="1382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altLang="zh-CN" dirty="0"/>
              <a:t>TAGGIT</a:t>
            </a:r>
            <a:r>
              <a:rPr lang="zh-CN" altLang="en-US" dirty="0"/>
              <a:t>词类标注系统</a:t>
            </a:r>
          </a:p>
        </p:txBody>
      </p:sp>
      <p:sp>
        <p:nvSpPr>
          <p:cNvPr id="136195" name="Rectangle 3"/>
          <p:cNvSpPr>
            <a:spLocks noGrp="1" noChangeArrowheads="1"/>
          </p:cNvSpPr>
          <p:nvPr>
            <p:ph type="body" idx="1"/>
          </p:nvPr>
        </p:nvSpPr>
        <p:spPr>
          <a:xfrm>
            <a:off x="457200" y="1600200"/>
            <a:ext cx="8229600" cy="5257800"/>
          </a:xfrm>
        </p:spPr>
        <p:txBody>
          <a:bodyPr/>
          <a:lstStyle/>
          <a:p>
            <a:pPr eaLnBrk="1" hangingPunct="1">
              <a:lnSpc>
                <a:spcPct val="80000"/>
              </a:lnSpc>
            </a:pPr>
            <a:r>
              <a:rPr lang="zh-CN" altLang="en-US" sz="2000" b="1" dirty="0"/>
              <a:t>规则（</a:t>
            </a:r>
            <a:r>
              <a:rPr lang="en-US" altLang="zh-CN" sz="2000" b="1" dirty="0"/>
              <a:t> 3300</a:t>
            </a:r>
            <a:r>
              <a:rPr lang="zh-CN" altLang="en-US" sz="2000" b="1" dirty="0"/>
              <a:t>多条）</a:t>
            </a:r>
          </a:p>
          <a:p>
            <a:pPr lvl="1" eaLnBrk="1" hangingPunct="1">
              <a:lnSpc>
                <a:spcPct val="80000"/>
              </a:lnSpc>
            </a:pPr>
            <a:r>
              <a:rPr lang="zh-CN" altLang="en-US" sz="1600" b="1" dirty="0"/>
              <a:t>左部是一个</a:t>
            </a:r>
            <a:r>
              <a:rPr lang="zh-CN" altLang="en-US" sz="1600" b="1" dirty="0">
                <a:solidFill>
                  <a:srgbClr val="CC00FF"/>
                </a:solidFill>
              </a:rPr>
              <a:t>首尾</a:t>
            </a:r>
            <a:r>
              <a:rPr lang="zh-CN" altLang="en-US" sz="1600" b="1" dirty="0"/>
              <a:t>由两个</a:t>
            </a:r>
            <a:r>
              <a:rPr lang="zh-CN" altLang="en-US" sz="1600" b="1" dirty="0">
                <a:solidFill>
                  <a:srgbClr val="CC00FF"/>
                </a:solidFill>
              </a:rPr>
              <a:t>词类惟一的词</a:t>
            </a:r>
            <a:r>
              <a:rPr lang="zh-CN" altLang="en-US" sz="1600" b="1" dirty="0"/>
              <a:t>定界、</a:t>
            </a:r>
            <a:r>
              <a:rPr lang="zh-CN" altLang="en-US" sz="1600" b="1" dirty="0">
                <a:solidFill>
                  <a:srgbClr val="CC00FF"/>
                </a:solidFill>
              </a:rPr>
              <a:t>中间</a:t>
            </a:r>
            <a:r>
              <a:rPr lang="zh-CN" altLang="en-US" sz="1600" b="1" dirty="0"/>
              <a:t>由一到三个</a:t>
            </a:r>
            <a:r>
              <a:rPr lang="zh-CN" altLang="en-US" sz="1600" b="1" dirty="0">
                <a:solidFill>
                  <a:srgbClr val="CC00FF"/>
                </a:solidFill>
              </a:rPr>
              <a:t>兼类词</a:t>
            </a:r>
            <a:r>
              <a:rPr lang="zh-CN" altLang="en-US" sz="1600" b="1" dirty="0"/>
              <a:t>组成的</a:t>
            </a:r>
            <a:r>
              <a:rPr lang="zh-CN" altLang="en-US" sz="1600" b="1" dirty="0">
                <a:solidFill>
                  <a:srgbClr val="FF0000"/>
                </a:solidFill>
              </a:rPr>
              <a:t>模式</a:t>
            </a:r>
            <a:r>
              <a:rPr lang="zh-CN" altLang="en-US" sz="1600" b="1" dirty="0"/>
              <a:t> </a:t>
            </a:r>
          </a:p>
          <a:p>
            <a:pPr lvl="1" eaLnBrk="1" hangingPunct="1">
              <a:lnSpc>
                <a:spcPct val="80000"/>
              </a:lnSpc>
            </a:pPr>
            <a:r>
              <a:rPr lang="zh-CN" altLang="en-US" sz="1600" b="1" dirty="0"/>
              <a:t>右部是在左部模式限制下可能产生的标记串集</a:t>
            </a:r>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r>
              <a:rPr lang="zh-CN" altLang="en-US" sz="2000" b="1" dirty="0"/>
              <a:t>待标注句子</a:t>
            </a:r>
          </a:p>
          <a:p>
            <a:pPr eaLnBrk="1" hangingPunct="1">
              <a:lnSpc>
                <a:spcPct val="80000"/>
              </a:lnSpc>
            </a:pPr>
            <a:endParaRPr lang="zh-CN" altLang="en-US" sz="700" b="1" dirty="0"/>
          </a:p>
          <a:p>
            <a:pPr eaLnBrk="1" hangingPunct="1">
              <a:lnSpc>
                <a:spcPct val="80000"/>
              </a:lnSpc>
              <a:buFontTx/>
              <a:buNone/>
            </a:pPr>
            <a:r>
              <a:rPr lang="zh-CN" altLang="en-US" sz="1600" b="1" dirty="0"/>
              <a:t>			 把           这         篇           报道               编辑          好</a:t>
            </a:r>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a:p>
            <a:pPr eaLnBrk="1" hangingPunct="1">
              <a:lnSpc>
                <a:spcPct val="80000"/>
              </a:lnSpc>
            </a:pPr>
            <a:endParaRPr lang="zh-CN" altLang="en-US" sz="2000" b="1" dirty="0"/>
          </a:p>
        </p:txBody>
      </p:sp>
      <p:grpSp>
        <p:nvGrpSpPr>
          <p:cNvPr id="22532" name="Group 4"/>
          <p:cNvGrpSpPr>
            <a:grpSpLocks/>
          </p:cNvGrpSpPr>
          <p:nvPr/>
        </p:nvGrpSpPr>
        <p:grpSpPr bwMode="auto">
          <a:xfrm>
            <a:off x="2555875" y="2502750"/>
            <a:ext cx="2808288" cy="792163"/>
            <a:chOff x="1066" y="1344"/>
            <a:chExt cx="1769" cy="499"/>
          </a:xfrm>
        </p:grpSpPr>
        <p:sp>
          <p:nvSpPr>
            <p:cNvPr id="22568" name="Rectangle 5"/>
            <p:cNvSpPr>
              <a:spLocks noChangeArrowheads="1"/>
            </p:cNvSpPr>
            <p:nvPr/>
          </p:nvSpPr>
          <p:spPr bwMode="auto">
            <a:xfrm>
              <a:off x="1066" y="1344"/>
              <a:ext cx="1769"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b="1" dirty="0">
                  <a:latin typeface="楷体_GB2312" pitchFamily="49" charset="-122"/>
                  <a:ea typeface="楷体_GB2312" pitchFamily="49" charset="-122"/>
                </a:rPr>
                <a:t>q**a  → q              </a:t>
              </a: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a</a:t>
              </a:r>
            </a:p>
          </p:txBody>
        </p:sp>
        <p:sp>
          <p:nvSpPr>
            <p:cNvPr id="22569" name="Rectangle 6"/>
            <p:cNvSpPr>
              <a:spLocks noChangeArrowheads="1"/>
            </p:cNvSpPr>
            <p:nvPr/>
          </p:nvSpPr>
          <p:spPr bwMode="auto">
            <a:xfrm>
              <a:off x="2018" y="1344"/>
              <a:ext cx="454"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 v</a:t>
              </a:r>
            </a:p>
            <a:p>
              <a:pPr algn="ctr"/>
              <a:r>
                <a:rPr lang="en-US" altLang="zh-CN" b="1">
                  <a:latin typeface="楷体_GB2312" pitchFamily="49" charset="-122"/>
                  <a:ea typeface="楷体_GB2312" pitchFamily="49" charset="-122"/>
                </a:rPr>
                <a:t>r p</a:t>
              </a:r>
            </a:p>
          </p:txBody>
        </p:sp>
        <p:sp>
          <p:nvSpPr>
            <p:cNvPr id="22570" name="AutoShape 7"/>
            <p:cNvSpPr>
              <a:spLocks/>
            </p:cNvSpPr>
            <p:nvPr/>
          </p:nvSpPr>
          <p:spPr bwMode="auto">
            <a:xfrm>
              <a:off x="1927" y="1434"/>
              <a:ext cx="91" cy="318"/>
            </a:xfrm>
            <a:prstGeom prst="leftBrace">
              <a:avLst>
                <a:gd name="adj1" fmla="val 2912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71" name="AutoShape 8"/>
            <p:cNvSpPr>
              <a:spLocks/>
            </p:cNvSpPr>
            <p:nvPr/>
          </p:nvSpPr>
          <p:spPr bwMode="auto">
            <a:xfrm rot="10800000">
              <a:off x="2472" y="1434"/>
              <a:ext cx="91" cy="318"/>
            </a:xfrm>
            <a:prstGeom prst="leftBrace">
              <a:avLst>
                <a:gd name="adj1" fmla="val 2912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6201" name="Group 9"/>
          <p:cNvGrpSpPr>
            <a:grpSpLocks/>
          </p:cNvGrpSpPr>
          <p:nvPr/>
        </p:nvGrpSpPr>
        <p:grpSpPr bwMode="auto">
          <a:xfrm>
            <a:off x="2411413" y="4148138"/>
            <a:ext cx="4537075" cy="1511300"/>
            <a:chOff x="1519" y="2750"/>
            <a:chExt cx="2858" cy="952"/>
          </a:xfrm>
        </p:grpSpPr>
        <p:sp>
          <p:nvSpPr>
            <p:cNvPr id="22544" name="Oval 10"/>
            <p:cNvSpPr>
              <a:spLocks noChangeArrowheads="1"/>
            </p:cNvSpPr>
            <p:nvPr/>
          </p:nvSpPr>
          <p:spPr bwMode="auto">
            <a:xfrm>
              <a:off x="1519" y="2750"/>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楷体_GB2312" pitchFamily="49" charset="-122"/>
                  <a:ea typeface="楷体_GB2312" pitchFamily="49" charset="-122"/>
                </a:rPr>
                <a:t>p</a:t>
              </a:r>
            </a:p>
          </p:txBody>
        </p:sp>
        <p:sp>
          <p:nvSpPr>
            <p:cNvPr id="22545" name="Oval 11"/>
            <p:cNvSpPr>
              <a:spLocks noChangeArrowheads="1"/>
            </p:cNvSpPr>
            <p:nvPr/>
          </p:nvSpPr>
          <p:spPr bwMode="auto">
            <a:xfrm>
              <a:off x="1519" y="3022"/>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q</a:t>
              </a:r>
            </a:p>
          </p:txBody>
        </p:sp>
        <p:sp>
          <p:nvSpPr>
            <p:cNvPr id="22546" name="Oval 12"/>
            <p:cNvSpPr>
              <a:spLocks noChangeArrowheads="1"/>
            </p:cNvSpPr>
            <p:nvPr/>
          </p:nvSpPr>
          <p:spPr bwMode="auto">
            <a:xfrm>
              <a:off x="1519" y="3294"/>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22547" name="Oval 13"/>
            <p:cNvSpPr>
              <a:spLocks noChangeArrowheads="1"/>
            </p:cNvSpPr>
            <p:nvPr/>
          </p:nvSpPr>
          <p:spPr bwMode="auto">
            <a:xfrm>
              <a:off x="1519" y="352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22548" name="Oval 14"/>
            <p:cNvSpPr>
              <a:spLocks noChangeArrowheads="1"/>
            </p:cNvSpPr>
            <p:nvPr/>
          </p:nvSpPr>
          <p:spPr bwMode="auto">
            <a:xfrm>
              <a:off x="1973" y="3158"/>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r</a:t>
              </a:r>
            </a:p>
          </p:txBody>
        </p:sp>
        <p:sp>
          <p:nvSpPr>
            <p:cNvPr id="22549" name="Oval 15"/>
            <p:cNvSpPr>
              <a:spLocks noChangeArrowheads="1"/>
            </p:cNvSpPr>
            <p:nvPr/>
          </p:nvSpPr>
          <p:spPr bwMode="auto">
            <a:xfrm>
              <a:off x="2426" y="3158"/>
              <a:ext cx="182" cy="181"/>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q</a:t>
              </a:r>
            </a:p>
          </p:txBody>
        </p:sp>
        <p:sp>
          <p:nvSpPr>
            <p:cNvPr id="22550" name="Oval 16"/>
            <p:cNvSpPr>
              <a:spLocks noChangeArrowheads="1"/>
            </p:cNvSpPr>
            <p:nvPr/>
          </p:nvSpPr>
          <p:spPr bwMode="auto">
            <a:xfrm>
              <a:off x="2971" y="293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22551" name="Oval 17"/>
            <p:cNvSpPr>
              <a:spLocks noChangeArrowheads="1"/>
            </p:cNvSpPr>
            <p:nvPr/>
          </p:nvSpPr>
          <p:spPr bwMode="auto">
            <a:xfrm>
              <a:off x="2971" y="3339"/>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22552" name="Oval 18"/>
            <p:cNvSpPr>
              <a:spLocks noChangeArrowheads="1"/>
            </p:cNvSpPr>
            <p:nvPr/>
          </p:nvSpPr>
          <p:spPr bwMode="auto">
            <a:xfrm>
              <a:off x="3696" y="293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22553" name="Oval 19"/>
            <p:cNvSpPr>
              <a:spLocks noChangeArrowheads="1"/>
            </p:cNvSpPr>
            <p:nvPr/>
          </p:nvSpPr>
          <p:spPr bwMode="auto">
            <a:xfrm>
              <a:off x="3696" y="3339"/>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22554" name="Oval 20"/>
            <p:cNvSpPr>
              <a:spLocks noChangeArrowheads="1"/>
            </p:cNvSpPr>
            <p:nvPr/>
          </p:nvSpPr>
          <p:spPr bwMode="auto">
            <a:xfrm>
              <a:off x="4195" y="3113"/>
              <a:ext cx="182" cy="181"/>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a</a:t>
              </a:r>
            </a:p>
          </p:txBody>
        </p:sp>
        <p:sp>
          <p:nvSpPr>
            <p:cNvPr id="22555" name="Line 21"/>
            <p:cNvSpPr>
              <a:spLocks noChangeShapeType="1"/>
            </p:cNvSpPr>
            <p:nvPr/>
          </p:nvSpPr>
          <p:spPr bwMode="auto">
            <a:xfrm>
              <a:off x="1701" y="2840"/>
              <a:ext cx="272"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56" name="Line 22"/>
            <p:cNvSpPr>
              <a:spLocks noChangeShapeType="1"/>
            </p:cNvSpPr>
            <p:nvPr/>
          </p:nvSpPr>
          <p:spPr bwMode="auto">
            <a:xfrm>
              <a:off x="1701" y="3113"/>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57" name="Line 23"/>
            <p:cNvSpPr>
              <a:spLocks noChangeShapeType="1"/>
            </p:cNvSpPr>
            <p:nvPr/>
          </p:nvSpPr>
          <p:spPr bwMode="auto">
            <a:xfrm flipV="1">
              <a:off x="1701" y="3249"/>
              <a:ext cx="27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58" name="Line 24"/>
            <p:cNvSpPr>
              <a:spLocks noChangeShapeType="1"/>
            </p:cNvSpPr>
            <p:nvPr/>
          </p:nvSpPr>
          <p:spPr bwMode="auto">
            <a:xfrm flipV="1">
              <a:off x="1701" y="3249"/>
              <a:ext cx="272"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59" name="Line 25"/>
            <p:cNvSpPr>
              <a:spLocks noChangeShapeType="1"/>
            </p:cNvSpPr>
            <p:nvPr/>
          </p:nvSpPr>
          <p:spPr bwMode="auto">
            <a:xfrm>
              <a:off x="2154"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0" name="Line 26"/>
            <p:cNvSpPr>
              <a:spLocks noChangeShapeType="1"/>
            </p:cNvSpPr>
            <p:nvPr/>
          </p:nvSpPr>
          <p:spPr bwMode="auto">
            <a:xfrm flipV="1">
              <a:off x="2608" y="3022"/>
              <a:ext cx="363"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1" name="Line 27"/>
            <p:cNvSpPr>
              <a:spLocks noChangeShapeType="1"/>
            </p:cNvSpPr>
            <p:nvPr/>
          </p:nvSpPr>
          <p:spPr bwMode="auto">
            <a:xfrm>
              <a:off x="2608" y="3249"/>
              <a:ext cx="363"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2" name="Line 28"/>
            <p:cNvSpPr>
              <a:spLocks noChangeShapeType="1"/>
            </p:cNvSpPr>
            <p:nvPr/>
          </p:nvSpPr>
          <p:spPr bwMode="auto">
            <a:xfrm>
              <a:off x="3152" y="3022"/>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3" name="Line 29"/>
            <p:cNvSpPr>
              <a:spLocks noChangeShapeType="1"/>
            </p:cNvSpPr>
            <p:nvPr/>
          </p:nvSpPr>
          <p:spPr bwMode="auto">
            <a:xfrm>
              <a:off x="3152" y="3022"/>
              <a:ext cx="544"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4" name="Line 30"/>
            <p:cNvSpPr>
              <a:spLocks noChangeShapeType="1"/>
            </p:cNvSpPr>
            <p:nvPr/>
          </p:nvSpPr>
          <p:spPr bwMode="auto">
            <a:xfrm flipV="1">
              <a:off x="3152" y="3022"/>
              <a:ext cx="544"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5" name="Line 31"/>
            <p:cNvSpPr>
              <a:spLocks noChangeShapeType="1"/>
            </p:cNvSpPr>
            <p:nvPr/>
          </p:nvSpPr>
          <p:spPr bwMode="auto">
            <a:xfrm>
              <a:off x="3152" y="3430"/>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6" name="Line 32"/>
            <p:cNvSpPr>
              <a:spLocks noChangeShapeType="1"/>
            </p:cNvSpPr>
            <p:nvPr/>
          </p:nvSpPr>
          <p:spPr bwMode="auto">
            <a:xfrm>
              <a:off x="3878" y="3022"/>
              <a:ext cx="317"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67" name="Line 33"/>
            <p:cNvSpPr>
              <a:spLocks noChangeShapeType="1"/>
            </p:cNvSpPr>
            <p:nvPr/>
          </p:nvSpPr>
          <p:spPr bwMode="auto">
            <a:xfrm flipV="1">
              <a:off x="3878" y="3203"/>
              <a:ext cx="31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6226" name="Group 34"/>
          <p:cNvGrpSpPr>
            <a:grpSpLocks/>
          </p:cNvGrpSpPr>
          <p:nvPr/>
        </p:nvGrpSpPr>
        <p:grpSpPr bwMode="auto">
          <a:xfrm>
            <a:off x="4572000" y="4148138"/>
            <a:ext cx="3602038" cy="1870075"/>
            <a:chOff x="2880" y="2750"/>
            <a:chExt cx="2269" cy="1178"/>
          </a:xfrm>
        </p:grpSpPr>
        <p:sp>
          <p:nvSpPr>
            <p:cNvPr id="22539" name="Rectangle 35"/>
            <p:cNvSpPr>
              <a:spLocks noChangeArrowheads="1"/>
            </p:cNvSpPr>
            <p:nvPr/>
          </p:nvSpPr>
          <p:spPr bwMode="auto">
            <a:xfrm>
              <a:off x="2880" y="2750"/>
              <a:ext cx="1134" cy="862"/>
            </a:xfrm>
            <a:prstGeom prst="rect">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40" name="Line 36"/>
            <p:cNvSpPr>
              <a:spLocks noChangeShapeType="1"/>
            </p:cNvSpPr>
            <p:nvPr/>
          </p:nvSpPr>
          <p:spPr bwMode="auto">
            <a:xfrm>
              <a:off x="4014" y="3521"/>
              <a:ext cx="408" cy="45"/>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1" name="Rectangle 37"/>
            <p:cNvSpPr>
              <a:spLocks noChangeArrowheads="1"/>
            </p:cNvSpPr>
            <p:nvPr/>
          </p:nvSpPr>
          <p:spPr bwMode="auto">
            <a:xfrm>
              <a:off x="4649" y="3203"/>
              <a:ext cx="363"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 n</a:t>
              </a:r>
            </a:p>
            <a:p>
              <a:pPr algn="ctr"/>
              <a:r>
                <a:rPr lang="en-US" altLang="zh-CN" b="1">
                  <a:solidFill>
                    <a:srgbClr val="FF0000"/>
                  </a:solidFill>
                  <a:latin typeface="楷体_GB2312" pitchFamily="49" charset="-122"/>
                  <a:ea typeface="楷体_GB2312" pitchFamily="49" charset="-122"/>
                </a:rPr>
                <a:t>n v</a:t>
              </a:r>
            </a:p>
            <a:p>
              <a:pPr algn="ctr"/>
              <a:r>
                <a:rPr lang="en-US" altLang="zh-CN" b="1">
                  <a:latin typeface="楷体_GB2312" pitchFamily="49" charset="-122"/>
                  <a:ea typeface="楷体_GB2312" pitchFamily="49" charset="-122"/>
                </a:rPr>
                <a:t>v n</a:t>
              </a:r>
            </a:p>
            <a:p>
              <a:pPr algn="ctr"/>
              <a:r>
                <a:rPr lang="en-US" altLang="zh-CN" b="1">
                  <a:latin typeface="楷体_GB2312" pitchFamily="49" charset="-122"/>
                  <a:ea typeface="楷体_GB2312" pitchFamily="49" charset="-122"/>
                </a:rPr>
                <a:t> v v </a:t>
              </a:r>
            </a:p>
          </p:txBody>
        </p:sp>
        <p:sp>
          <p:nvSpPr>
            <p:cNvPr id="22542" name="AutoShape 38"/>
            <p:cNvSpPr>
              <a:spLocks/>
            </p:cNvSpPr>
            <p:nvPr/>
          </p:nvSpPr>
          <p:spPr bwMode="auto">
            <a:xfrm>
              <a:off x="4513" y="3248"/>
              <a:ext cx="91" cy="590"/>
            </a:xfrm>
            <a:prstGeom prst="leftBrace">
              <a:avLst>
                <a:gd name="adj1" fmla="val 5402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43" name="AutoShape 39"/>
            <p:cNvSpPr>
              <a:spLocks/>
            </p:cNvSpPr>
            <p:nvPr/>
          </p:nvSpPr>
          <p:spPr bwMode="auto">
            <a:xfrm rot="10800000">
              <a:off x="5058" y="3248"/>
              <a:ext cx="91" cy="590"/>
            </a:xfrm>
            <a:prstGeom prst="leftBrace">
              <a:avLst>
                <a:gd name="adj1" fmla="val 5402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6236" name="Group 44"/>
          <p:cNvGrpSpPr>
            <a:grpSpLocks/>
          </p:cNvGrpSpPr>
          <p:nvPr/>
        </p:nvGrpSpPr>
        <p:grpSpPr bwMode="auto">
          <a:xfrm>
            <a:off x="4716463" y="2781300"/>
            <a:ext cx="3527425" cy="2519363"/>
            <a:chOff x="2971" y="1752"/>
            <a:chExt cx="2222" cy="1587"/>
          </a:xfrm>
        </p:grpSpPr>
        <p:sp>
          <p:nvSpPr>
            <p:cNvPr id="22536" name="Line 41"/>
            <p:cNvSpPr>
              <a:spLocks noChangeShapeType="1"/>
            </p:cNvSpPr>
            <p:nvPr/>
          </p:nvSpPr>
          <p:spPr bwMode="auto">
            <a:xfrm>
              <a:off x="5012" y="3339"/>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7" name="Line 42"/>
            <p:cNvSpPr>
              <a:spLocks noChangeShapeType="1"/>
            </p:cNvSpPr>
            <p:nvPr/>
          </p:nvSpPr>
          <p:spPr bwMode="auto">
            <a:xfrm flipV="1">
              <a:off x="5193" y="1752"/>
              <a:ext cx="0" cy="15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8" name="Line 43"/>
            <p:cNvSpPr>
              <a:spLocks noChangeShapeType="1"/>
            </p:cNvSpPr>
            <p:nvPr/>
          </p:nvSpPr>
          <p:spPr bwMode="auto">
            <a:xfrm flipH="1">
              <a:off x="2971" y="1752"/>
              <a:ext cx="222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12386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195">
                                            <p:txEl>
                                              <p:pRg st="6" end="6"/>
                                            </p:txEl>
                                          </p:spTgt>
                                        </p:tgtEl>
                                        <p:attrNameLst>
                                          <p:attrName>style.visibility</p:attrName>
                                        </p:attrNameLst>
                                      </p:cBhvr>
                                      <p:to>
                                        <p:strVal val="visible"/>
                                      </p:to>
                                    </p:set>
                                    <p:animEffect transition="in" filter="dissolve">
                                      <p:cBhvr>
                                        <p:cTn id="7" dur="500"/>
                                        <p:tgtEl>
                                          <p:spTgt spid="136195">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6195">
                                            <p:txEl>
                                              <p:pRg st="8" end="8"/>
                                            </p:txEl>
                                          </p:spTgt>
                                        </p:tgtEl>
                                        <p:attrNameLst>
                                          <p:attrName>style.visibility</p:attrName>
                                        </p:attrNameLst>
                                      </p:cBhvr>
                                      <p:to>
                                        <p:strVal val="visible"/>
                                      </p:to>
                                    </p:set>
                                    <p:animEffect transition="in" filter="dissolve">
                                      <p:cBhvr>
                                        <p:cTn id="10" dur="500"/>
                                        <p:tgtEl>
                                          <p:spTgt spid="136195">
                                            <p:txEl>
                                              <p:pRg st="8" end="8"/>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6201"/>
                                        </p:tgtEl>
                                        <p:attrNameLst>
                                          <p:attrName>style.visibility</p:attrName>
                                        </p:attrNameLst>
                                      </p:cBhvr>
                                      <p:to>
                                        <p:strVal val="visible"/>
                                      </p:to>
                                    </p:set>
                                    <p:animEffect transition="in" filter="dissolve">
                                      <p:cBhvr>
                                        <p:cTn id="15" dur="500"/>
                                        <p:tgtEl>
                                          <p:spTgt spid="1362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6226"/>
                                        </p:tgtEl>
                                        <p:attrNameLst>
                                          <p:attrName>style.visibility</p:attrName>
                                        </p:attrNameLst>
                                      </p:cBhvr>
                                      <p:to>
                                        <p:strVal val="visible"/>
                                      </p:to>
                                    </p:set>
                                    <p:animEffect transition="in" filter="dissolve">
                                      <p:cBhvr>
                                        <p:cTn id="20" dur="500"/>
                                        <p:tgtEl>
                                          <p:spTgt spid="1362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36236"/>
                                        </p:tgtEl>
                                        <p:attrNameLst>
                                          <p:attrName>style.visibility</p:attrName>
                                        </p:attrNameLst>
                                      </p:cBhvr>
                                      <p:to>
                                        <p:strVal val="visible"/>
                                      </p:to>
                                    </p:set>
                                    <p:animEffect transition="in" filter="dissolve">
                                      <p:cBhvr>
                                        <p:cTn id="25" dur="500"/>
                                        <p:tgtEl>
                                          <p:spTgt spid="136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zh-CN" dirty="0"/>
              <a:t>4.4.3 </a:t>
            </a:r>
            <a:r>
              <a:rPr lang="zh-CN" altLang="en-US" dirty="0"/>
              <a:t>基于统计的词性标注方法</a:t>
            </a:r>
          </a:p>
        </p:txBody>
      </p:sp>
      <p:sp>
        <p:nvSpPr>
          <p:cNvPr id="106499" name="Rectangle 3"/>
          <p:cNvSpPr>
            <a:spLocks noGrp="1" noChangeArrowheads="1"/>
          </p:cNvSpPr>
          <p:nvPr>
            <p:ph type="body" idx="1"/>
          </p:nvPr>
        </p:nvSpPr>
        <p:spPr/>
        <p:txBody>
          <a:bodyPr/>
          <a:lstStyle/>
          <a:p>
            <a:pPr eaLnBrk="1" hangingPunct="1"/>
            <a:r>
              <a:rPr lang="zh-CN" altLang="en-US" sz="2800" b="1" dirty="0"/>
              <a:t>序列模型</a:t>
            </a:r>
            <a:endParaRPr lang="en-US" altLang="zh-CN" sz="2400" b="1" dirty="0"/>
          </a:p>
          <a:p>
            <a:pPr lvl="1" eaLnBrk="1" hangingPunct="1"/>
            <a:r>
              <a:rPr lang="en-US" altLang="zh-CN" sz="2400" b="1" dirty="0"/>
              <a:t>HMMs</a:t>
            </a:r>
          </a:p>
          <a:p>
            <a:pPr lvl="1" eaLnBrk="1" hangingPunct="1"/>
            <a:r>
              <a:rPr lang="en-US" altLang="zh-CN" sz="2400" b="1" dirty="0"/>
              <a:t>MEMMs</a:t>
            </a:r>
          </a:p>
          <a:p>
            <a:pPr lvl="1" eaLnBrk="1" hangingPunct="1"/>
            <a:r>
              <a:rPr lang="en-US" altLang="zh-CN" sz="2400" b="1" dirty="0"/>
              <a:t>CRFs</a:t>
            </a:r>
          </a:p>
          <a:p>
            <a:pPr eaLnBrk="1" hangingPunct="1"/>
            <a:r>
              <a:rPr lang="zh-CN" altLang="en-US" sz="2800" b="1" dirty="0"/>
              <a:t>分类模型</a:t>
            </a:r>
            <a:endParaRPr lang="en-US" altLang="zh-CN" sz="2800" b="1" dirty="0"/>
          </a:p>
          <a:p>
            <a:pPr lvl="1" eaLnBrk="1" hangingPunct="1"/>
            <a:r>
              <a:rPr lang="zh-CN" altLang="en-US" sz="2400" b="1" dirty="0"/>
              <a:t>鉴别分类</a:t>
            </a:r>
            <a:r>
              <a:rPr lang="en-US" altLang="zh-CN" sz="2400" b="1" dirty="0"/>
              <a:t>: Maxent models</a:t>
            </a:r>
          </a:p>
          <a:p>
            <a:pPr lvl="1" eaLnBrk="1" hangingPunct="1"/>
            <a:r>
              <a:rPr lang="zh-CN" altLang="en-US" sz="2400" b="1" dirty="0"/>
              <a:t>感知器</a:t>
            </a:r>
            <a:endParaRPr lang="en-US" altLang="zh-CN" sz="2400" dirty="0"/>
          </a:p>
        </p:txBody>
      </p:sp>
    </p:spTree>
    <p:extLst>
      <p:ext uri="{BB962C8B-B14F-4D97-AF65-F5344CB8AC3E}">
        <p14:creationId xmlns:p14="http://schemas.microsoft.com/office/powerpoint/2010/main" val="2545740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zh-CN" altLang="en-US" sz="4000" dirty="0">
                <a:latin typeface="宋体" panose="02010600030101010101" pitchFamily="2" charset="-122"/>
                <a:ea typeface="宋体" panose="02010600030101010101" pitchFamily="2" charset="-122"/>
              </a:rPr>
              <a:t>① </a:t>
            </a:r>
            <a:r>
              <a:rPr lang="zh-CN" altLang="en-US" sz="4000" dirty="0"/>
              <a:t>基于马尔科夫模型的词性标注</a:t>
            </a:r>
          </a:p>
        </p:txBody>
      </p:sp>
      <p:sp>
        <p:nvSpPr>
          <p:cNvPr id="106499" name="Rectangle 3"/>
          <p:cNvSpPr>
            <a:spLocks noGrp="1" noChangeArrowheads="1"/>
          </p:cNvSpPr>
          <p:nvPr>
            <p:ph type="body" idx="1"/>
          </p:nvPr>
        </p:nvSpPr>
        <p:spPr/>
        <p:txBody>
          <a:bodyPr/>
          <a:lstStyle/>
          <a:p>
            <a:pPr eaLnBrk="1" hangingPunct="1"/>
            <a:r>
              <a:rPr lang="zh-CN" altLang="en-US" sz="2800" b="1" dirty="0"/>
              <a:t>典型系统</a:t>
            </a:r>
          </a:p>
          <a:p>
            <a:pPr lvl="1" eaLnBrk="1" hangingPunct="1"/>
            <a:r>
              <a:rPr lang="en-US" altLang="zh-CN" sz="2400" b="1" dirty="0"/>
              <a:t>CLAWS</a:t>
            </a:r>
            <a:r>
              <a:rPr lang="zh-CN" altLang="en-US" sz="2400" b="1" dirty="0"/>
              <a:t>，</a:t>
            </a:r>
            <a:r>
              <a:rPr lang="en-US" altLang="zh-CN" sz="2400" b="1" dirty="0"/>
              <a:t>1983</a:t>
            </a:r>
            <a:r>
              <a:rPr lang="zh-CN" altLang="en-US" sz="2400" b="1" dirty="0"/>
              <a:t>，</a:t>
            </a:r>
            <a:r>
              <a:rPr lang="en-US" altLang="zh-CN" sz="2400" b="1" dirty="0"/>
              <a:t>I. Marshall</a:t>
            </a:r>
            <a:endParaRPr lang="zh-CN" altLang="en-US" sz="2400" b="1" dirty="0"/>
          </a:p>
          <a:p>
            <a:pPr lvl="2" eaLnBrk="1" hangingPunct="1"/>
            <a:r>
              <a:rPr lang="zh-CN" altLang="en-US" sz="2000" b="1" dirty="0"/>
              <a:t>基于</a:t>
            </a:r>
            <a:r>
              <a:rPr lang="en-US" altLang="zh-CN" sz="2000" b="1" dirty="0"/>
              <a:t>LOB</a:t>
            </a:r>
            <a:r>
              <a:rPr lang="zh-CN" altLang="en-US" sz="2000" b="1" dirty="0"/>
              <a:t>语料库</a:t>
            </a:r>
          </a:p>
          <a:p>
            <a:pPr lvl="2" eaLnBrk="1" hangingPunct="1"/>
            <a:r>
              <a:rPr lang="zh-CN" altLang="en-US" sz="2000" b="1" dirty="0"/>
              <a:t>一阶马尔科夫</a:t>
            </a:r>
            <a:r>
              <a:rPr lang="zh-CN" altLang="en-US" sz="2000" b="1" dirty="0">
                <a:solidFill>
                  <a:srgbClr val="FF0000"/>
                </a:solidFill>
              </a:rPr>
              <a:t>转移矩阵</a:t>
            </a:r>
          </a:p>
          <a:p>
            <a:pPr eaLnBrk="1" hangingPunct="1"/>
            <a:endParaRPr lang="en-US" altLang="zh-CN" sz="2800" dirty="0"/>
          </a:p>
          <a:p>
            <a:pPr eaLnBrk="1" hangingPunct="1"/>
            <a:endParaRPr lang="en-US" altLang="zh-CN" sz="2800" dirty="0"/>
          </a:p>
          <a:p>
            <a:pPr eaLnBrk="1" hangingPunct="1"/>
            <a:endParaRPr lang="en-US" altLang="zh-CN" sz="2800" dirty="0"/>
          </a:p>
          <a:p>
            <a:pPr eaLnBrk="1" hangingPunct="1"/>
            <a:endParaRPr lang="en-US" altLang="zh-CN" sz="2800" dirty="0"/>
          </a:p>
          <a:p>
            <a:pPr marL="0" indent="0" eaLnBrk="1" hangingPunct="1">
              <a:buNone/>
            </a:pPr>
            <a:endParaRPr lang="en-US" altLang="zh-CN" sz="4400" dirty="0"/>
          </a:p>
          <a:p>
            <a:pPr lvl="2" eaLnBrk="1" hangingPunct="1"/>
            <a:r>
              <a:rPr lang="zh-CN" altLang="en-US" sz="2000" b="1" dirty="0"/>
              <a:t>早期版本的准确率已超过</a:t>
            </a:r>
            <a:r>
              <a:rPr lang="en-US" altLang="zh-CN" sz="2000" b="1" dirty="0"/>
              <a:t>96%</a:t>
            </a:r>
            <a:r>
              <a:rPr lang="zh-CN" altLang="en-US" sz="2000" b="1" dirty="0"/>
              <a:t>（利用</a:t>
            </a:r>
            <a:r>
              <a:rPr lang="en-US" altLang="zh-CN" sz="2000" b="1" dirty="0"/>
              <a:t>100</a:t>
            </a:r>
            <a:r>
              <a:rPr lang="zh-CN" altLang="en-US" sz="2000" b="1" dirty="0"/>
              <a:t>万词的布朗英语语料库测试）</a:t>
            </a:r>
          </a:p>
          <a:p>
            <a:pPr eaLnBrk="1" hangingPunct="1"/>
            <a:endParaRPr lang="en-US" altLang="zh-CN" sz="2800" dirty="0"/>
          </a:p>
        </p:txBody>
      </p:sp>
      <p:grpSp>
        <p:nvGrpSpPr>
          <p:cNvPr id="4" name="Group 9"/>
          <p:cNvGrpSpPr>
            <a:grpSpLocks/>
          </p:cNvGrpSpPr>
          <p:nvPr/>
        </p:nvGrpSpPr>
        <p:grpSpPr bwMode="auto">
          <a:xfrm>
            <a:off x="2599457" y="3835643"/>
            <a:ext cx="4537075" cy="1511300"/>
            <a:chOff x="1519" y="2750"/>
            <a:chExt cx="2858" cy="952"/>
          </a:xfrm>
        </p:grpSpPr>
        <p:sp>
          <p:nvSpPr>
            <p:cNvPr id="5" name="Oval 10"/>
            <p:cNvSpPr>
              <a:spLocks noChangeArrowheads="1"/>
            </p:cNvSpPr>
            <p:nvPr/>
          </p:nvSpPr>
          <p:spPr bwMode="auto">
            <a:xfrm>
              <a:off x="1519" y="2750"/>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楷体_GB2312" pitchFamily="49" charset="-122"/>
                  <a:ea typeface="楷体_GB2312" pitchFamily="49" charset="-122"/>
                </a:rPr>
                <a:t>p</a:t>
              </a:r>
            </a:p>
          </p:txBody>
        </p:sp>
        <p:sp>
          <p:nvSpPr>
            <p:cNvPr id="6" name="Oval 11"/>
            <p:cNvSpPr>
              <a:spLocks noChangeArrowheads="1"/>
            </p:cNvSpPr>
            <p:nvPr/>
          </p:nvSpPr>
          <p:spPr bwMode="auto">
            <a:xfrm>
              <a:off x="1519" y="3022"/>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q</a:t>
              </a:r>
            </a:p>
          </p:txBody>
        </p:sp>
        <p:sp>
          <p:nvSpPr>
            <p:cNvPr id="7" name="Oval 12"/>
            <p:cNvSpPr>
              <a:spLocks noChangeArrowheads="1"/>
            </p:cNvSpPr>
            <p:nvPr/>
          </p:nvSpPr>
          <p:spPr bwMode="auto">
            <a:xfrm>
              <a:off x="1519" y="3294"/>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8" name="Oval 13"/>
            <p:cNvSpPr>
              <a:spLocks noChangeArrowheads="1"/>
            </p:cNvSpPr>
            <p:nvPr/>
          </p:nvSpPr>
          <p:spPr bwMode="auto">
            <a:xfrm>
              <a:off x="1519" y="352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9" name="Oval 14"/>
            <p:cNvSpPr>
              <a:spLocks noChangeArrowheads="1"/>
            </p:cNvSpPr>
            <p:nvPr/>
          </p:nvSpPr>
          <p:spPr bwMode="auto">
            <a:xfrm>
              <a:off x="1973" y="3158"/>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r</a:t>
              </a:r>
            </a:p>
          </p:txBody>
        </p:sp>
        <p:sp>
          <p:nvSpPr>
            <p:cNvPr id="10" name="Oval 15"/>
            <p:cNvSpPr>
              <a:spLocks noChangeArrowheads="1"/>
            </p:cNvSpPr>
            <p:nvPr/>
          </p:nvSpPr>
          <p:spPr bwMode="auto">
            <a:xfrm>
              <a:off x="2426" y="3158"/>
              <a:ext cx="182" cy="181"/>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楷体_GB2312" pitchFamily="49" charset="-122"/>
                  <a:ea typeface="楷体_GB2312" pitchFamily="49" charset="-122"/>
                </a:rPr>
                <a:t>q</a:t>
              </a:r>
            </a:p>
          </p:txBody>
        </p:sp>
        <p:sp>
          <p:nvSpPr>
            <p:cNvPr id="11" name="Oval 16"/>
            <p:cNvSpPr>
              <a:spLocks noChangeArrowheads="1"/>
            </p:cNvSpPr>
            <p:nvPr/>
          </p:nvSpPr>
          <p:spPr bwMode="auto">
            <a:xfrm>
              <a:off x="2971" y="293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12" name="Oval 17"/>
            <p:cNvSpPr>
              <a:spLocks noChangeArrowheads="1"/>
            </p:cNvSpPr>
            <p:nvPr/>
          </p:nvSpPr>
          <p:spPr bwMode="auto">
            <a:xfrm>
              <a:off x="2971" y="3339"/>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13" name="Oval 18"/>
            <p:cNvSpPr>
              <a:spLocks noChangeArrowheads="1"/>
            </p:cNvSpPr>
            <p:nvPr/>
          </p:nvSpPr>
          <p:spPr bwMode="auto">
            <a:xfrm>
              <a:off x="3696" y="2931"/>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n</a:t>
              </a:r>
            </a:p>
          </p:txBody>
        </p:sp>
        <p:sp>
          <p:nvSpPr>
            <p:cNvPr id="14" name="Oval 19"/>
            <p:cNvSpPr>
              <a:spLocks noChangeArrowheads="1"/>
            </p:cNvSpPr>
            <p:nvPr/>
          </p:nvSpPr>
          <p:spPr bwMode="auto">
            <a:xfrm>
              <a:off x="3696" y="3339"/>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v</a:t>
              </a:r>
            </a:p>
          </p:txBody>
        </p:sp>
        <p:sp>
          <p:nvSpPr>
            <p:cNvPr id="15" name="Oval 20"/>
            <p:cNvSpPr>
              <a:spLocks noChangeArrowheads="1"/>
            </p:cNvSpPr>
            <p:nvPr/>
          </p:nvSpPr>
          <p:spPr bwMode="auto">
            <a:xfrm>
              <a:off x="4195" y="3113"/>
              <a:ext cx="182" cy="181"/>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楷体_GB2312" pitchFamily="49" charset="-122"/>
                  <a:ea typeface="楷体_GB2312" pitchFamily="49" charset="-122"/>
                </a:rPr>
                <a:t>a</a:t>
              </a:r>
            </a:p>
          </p:txBody>
        </p:sp>
        <p:sp>
          <p:nvSpPr>
            <p:cNvPr id="16" name="Line 21"/>
            <p:cNvSpPr>
              <a:spLocks noChangeShapeType="1"/>
            </p:cNvSpPr>
            <p:nvPr/>
          </p:nvSpPr>
          <p:spPr bwMode="auto">
            <a:xfrm>
              <a:off x="1701" y="2840"/>
              <a:ext cx="272"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22"/>
            <p:cNvSpPr>
              <a:spLocks noChangeShapeType="1"/>
            </p:cNvSpPr>
            <p:nvPr/>
          </p:nvSpPr>
          <p:spPr bwMode="auto">
            <a:xfrm>
              <a:off x="1701" y="3113"/>
              <a:ext cx="272"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23"/>
            <p:cNvSpPr>
              <a:spLocks noChangeShapeType="1"/>
            </p:cNvSpPr>
            <p:nvPr/>
          </p:nvSpPr>
          <p:spPr bwMode="auto">
            <a:xfrm flipV="1">
              <a:off x="1701" y="3249"/>
              <a:ext cx="27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24"/>
            <p:cNvSpPr>
              <a:spLocks noChangeShapeType="1"/>
            </p:cNvSpPr>
            <p:nvPr/>
          </p:nvSpPr>
          <p:spPr bwMode="auto">
            <a:xfrm flipV="1">
              <a:off x="1701" y="3249"/>
              <a:ext cx="272"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25"/>
            <p:cNvSpPr>
              <a:spLocks noChangeShapeType="1"/>
            </p:cNvSpPr>
            <p:nvPr/>
          </p:nvSpPr>
          <p:spPr bwMode="auto">
            <a:xfrm>
              <a:off x="2154"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6"/>
            <p:cNvSpPr>
              <a:spLocks noChangeShapeType="1"/>
            </p:cNvSpPr>
            <p:nvPr/>
          </p:nvSpPr>
          <p:spPr bwMode="auto">
            <a:xfrm flipV="1">
              <a:off x="2608" y="3022"/>
              <a:ext cx="363"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7"/>
            <p:cNvSpPr>
              <a:spLocks noChangeShapeType="1"/>
            </p:cNvSpPr>
            <p:nvPr/>
          </p:nvSpPr>
          <p:spPr bwMode="auto">
            <a:xfrm>
              <a:off x="2608" y="3249"/>
              <a:ext cx="363"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28"/>
            <p:cNvSpPr>
              <a:spLocks noChangeShapeType="1"/>
            </p:cNvSpPr>
            <p:nvPr/>
          </p:nvSpPr>
          <p:spPr bwMode="auto">
            <a:xfrm>
              <a:off x="3152" y="3022"/>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29"/>
            <p:cNvSpPr>
              <a:spLocks noChangeShapeType="1"/>
            </p:cNvSpPr>
            <p:nvPr/>
          </p:nvSpPr>
          <p:spPr bwMode="auto">
            <a:xfrm>
              <a:off x="3152" y="3022"/>
              <a:ext cx="544"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30"/>
            <p:cNvSpPr>
              <a:spLocks noChangeShapeType="1"/>
            </p:cNvSpPr>
            <p:nvPr/>
          </p:nvSpPr>
          <p:spPr bwMode="auto">
            <a:xfrm flipV="1">
              <a:off x="3152" y="3022"/>
              <a:ext cx="544"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31"/>
            <p:cNvSpPr>
              <a:spLocks noChangeShapeType="1"/>
            </p:cNvSpPr>
            <p:nvPr/>
          </p:nvSpPr>
          <p:spPr bwMode="auto">
            <a:xfrm>
              <a:off x="3152" y="3430"/>
              <a:ext cx="5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32"/>
            <p:cNvSpPr>
              <a:spLocks noChangeShapeType="1"/>
            </p:cNvSpPr>
            <p:nvPr/>
          </p:nvSpPr>
          <p:spPr bwMode="auto">
            <a:xfrm>
              <a:off x="3878" y="3022"/>
              <a:ext cx="317"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33"/>
            <p:cNvSpPr>
              <a:spLocks noChangeShapeType="1"/>
            </p:cNvSpPr>
            <p:nvPr/>
          </p:nvSpPr>
          <p:spPr bwMode="auto">
            <a:xfrm flipV="1">
              <a:off x="3878" y="3203"/>
              <a:ext cx="31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9" name="矩形 28"/>
          <p:cNvSpPr/>
          <p:nvPr/>
        </p:nvSpPr>
        <p:spPr>
          <a:xfrm>
            <a:off x="2483768" y="3403595"/>
            <a:ext cx="4959796" cy="289310"/>
          </a:xfrm>
          <a:prstGeom prst="rect">
            <a:avLst/>
          </a:prstGeom>
        </p:spPr>
        <p:txBody>
          <a:bodyPr wrap="square">
            <a:spAutoFit/>
          </a:bodyPr>
          <a:lstStyle/>
          <a:p>
            <a:pPr marL="342900" lvl="0" indent="-342900">
              <a:lnSpc>
                <a:spcPct val="80000"/>
              </a:lnSpc>
              <a:spcBef>
                <a:spcPct val="20000"/>
              </a:spcBef>
            </a:pPr>
            <a:r>
              <a:rPr lang="zh-CN" altLang="en-US" sz="1600" b="1" kern="0" dirty="0">
                <a:solidFill>
                  <a:srgbClr val="006699"/>
                </a:solidFill>
                <a:latin typeface="Times New Roman"/>
                <a:ea typeface="楷体" pitchFamily="49" charset="-122"/>
              </a:rPr>
              <a:t> 把           这         篇           报道               编辑          好</a:t>
            </a:r>
          </a:p>
        </p:txBody>
      </p:sp>
      <p:graphicFrame>
        <p:nvGraphicFramePr>
          <p:cNvPr id="30" name="对象 29"/>
          <p:cNvGraphicFramePr>
            <a:graphicFrameLocks noChangeAspect="1"/>
          </p:cNvGraphicFramePr>
          <p:nvPr/>
        </p:nvGraphicFramePr>
        <p:xfrm>
          <a:off x="3333906" y="5298657"/>
          <a:ext cx="2721539" cy="794639"/>
        </p:xfrm>
        <a:graphic>
          <a:graphicData uri="http://schemas.openxmlformats.org/presentationml/2006/ole">
            <mc:AlternateContent xmlns:mc="http://schemas.openxmlformats.org/markup-compatibility/2006">
              <mc:Choice xmlns:v="urn:schemas-microsoft-com:vml" Requires="v">
                <p:oleObj spid="_x0000_s116752" name="公式" r:id="rId4" imgW="1498320" imgH="444240" progId="Equation.3">
                  <p:embed/>
                </p:oleObj>
              </mc:Choice>
              <mc:Fallback>
                <p:oleObj name="公式" r:id="rId4" imgW="1498320" imgH="444240" progId="Equation.3">
                  <p:embed/>
                  <p:pic>
                    <p:nvPicPr>
                      <p:cNvPr id="30" name="对象 29"/>
                      <p:cNvPicPr>
                        <a:picLocks noChangeAspect="1" noChangeArrowheads="1"/>
                      </p:cNvPicPr>
                      <p:nvPr/>
                    </p:nvPicPr>
                    <p:blipFill>
                      <a:blip r:embed="rId5"/>
                      <a:srcRect/>
                      <a:stretch>
                        <a:fillRect/>
                      </a:stretch>
                    </p:blipFill>
                    <p:spPr bwMode="auto">
                      <a:xfrm>
                        <a:off x="3333906" y="5298657"/>
                        <a:ext cx="2721539" cy="7946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047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6499">
                                            <p:txEl>
                                              <p:pRg st="9" end="9"/>
                                            </p:txEl>
                                          </p:spTgt>
                                        </p:tgtEl>
                                        <p:attrNameLst>
                                          <p:attrName>style.visibility</p:attrName>
                                        </p:attrNameLst>
                                      </p:cBhvr>
                                      <p:to>
                                        <p:strVal val="visible"/>
                                      </p:to>
                                    </p:set>
                                    <p:anim calcmode="lin" valueType="num">
                                      <p:cBhvr>
                                        <p:cTn id="24" dur="500" fill="hold"/>
                                        <p:tgtEl>
                                          <p:spTgt spid="106499">
                                            <p:txEl>
                                              <p:pRg st="9" end="9"/>
                                            </p:txEl>
                                          </p:spTgt>
                                        </p:tgtEl>
                                        <p:attrNameLst>
                                          <p:attrName>ppt_w</p:attrName>
                                        </p:attrNameLst>
                                      </p:cBhvr>
                                      <p:tavLst>
                                        <p:tav tm="0">
                                          <p:val>
                                            <p:fltVal val="0"/>
                                          </p:val>
                                        </p:tav>
                                        <p:tav tm="100000">
                                          <p:val>
                                            <p:strVal val="#ppt_w"/>
                                          </p:val>
                                        </p:tav>
                                      </p:tavLst>
                                    </p:anim>
                                    <p:anim calcmode="lin" valueType="num">
                                      <p:cBhvr>
                                        <p:cTn id="25" dur="500" fill="hold"/>
                                        <p:tgtEl>
                                          <p:spTgt spid="106499">
                                            <p:txEl>
                                              <p:pRg st="9" end="9"/>
                                            </p:txEl>
                                          </p:spTgt>
                                        </p:tgtEl>
                                        <p:attrNameLst>
                                          <p:attrName>ppt_h</p:attrName>
                                        </p:attrNameLst>
                                      </p:cBhvr>
                                      <p:tavLst>
                                        <p:tav tm="0">
                                          <p:val>
                                            <p:fltVal val="0"/>
                                          </p:val>
                                        </p:tav>
                                        <p:tav tm="100000">
                                          <p:val>
                                            <p:strVal val="#ppt_h"/>
                                          </p:val>
                                        </p:tav>
                                      </p:tavLst>
                                    </p:anim>
                                    <p:animEffect transition="in" filter="fade">
                                      <p:cBhvr>
                                        <p:cTn id="26" dur="500"/>
                                        <p:tgtEl>
                                          <p:spTgt spid="1064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zh-CN" altLang="en-US" dirty="0">
                <a:latin typeface="宋体" panose="02010600030101010101" pitchFamily="2" charset="-122"/>
                <a:ea typeface="宋体" panose="02010600030101010101" pitchFamily="2" charset="-122"/>
              </a:rPr>
              <a:t>② </a:t>
            </a:r>
            <a:r>
              <a:rPr lang="zh-CN" altLang="en-US" dirty="0"/>
              <a:t>基于</a:t>
            </a:r>
            <a:r>
              <a:rPr lang="en-US" altLang="zh-CN" dirty="0"/>
              <a:t>HMM</a:t>
            </a:r>
            <a:r>
              <a:rPr lang="zh-CN" altLang="en-US" dirty="0"/>
              <a:t>的词性标注</a:t>
            </a:r>
          </a:p>
        </p:txBody>
      </p:sp>
      <p:sp>
        <p:nvSpPr>
          <p:cNvPr id="123907" name="Rectangle 3"/>
          <p:cNvSpPr>
            <a:spLocks noGrp="1" noChangeArrowheads="1"/>
          </p:cNvSpPr>
          <p:nvPr>
            <p:ph type="body" sz="half" idx="1"/>
          </p:nvPr>
        </p:nvSpPr>
        <p:spPr>
          <a:xfrm>
            <a:off x="457200" y="1600200"/>
            <a:ext cx="8218488" cy="4456113"/>
          </a:xfrm>
        </p:spPr>
        <p:txBody>
          <a:bodyPr/>
          <a:lstStyle/>
          <a:p>
            <a:pPr eaLnBrk="1" hangingPunct="1"/>
            <a:r>
              <a:rPr lang="zh-CN" altLang="en-US" sz="2400" b="1" dirty="0"/>
              <a:t>已知一个</a:t>
            </a:r>
            <a:r>
              <a:rPr lang="zh-CN" altLang="en-US" sz="2400" b="1" dirty="0">
                <a:solidFill>
                  <a:srgbClr val="CC00FF"/>
                </a:solidFill>
              </a:rPr>
              <a:t>词</a:t>
            </a:r>
            <a:r>
              <a:rPr lang="zh-CN" altLang="en-US" sz="2400" b="1" dirty="0"/>
              <a:t>串（观察值序列），求跟它对应的、有最大概率的</a:t>
            </a:r>
            <a:r>
              <a:rPr lang="zh-CN" altLang="en-US" sz="2400" b="1" dirty="0">
                <a:solidFill>
                  <a:srgbClr val="CC00FF"/>
                </a:solidFill>
              </a:rPr>
              <a:t>词性标记</a:t>
            </a:r>
            <a:r>
              <a:rPr lang="zh-CN" altLang="en-US" sz="2400" b="1" dirty="0"/>
              <a:t>串（隐状态序列）</a:t>
            </a:r>
          </a:p>
        </p:txBody>
      </p:sp>
      <p:graphicFrame>
        <p:nvGraphicFramePr>
          <p:cNvPr id="123908" name="Object 4"/>
          <p:cNvGraphicFramePr>
            <a:graphicFrameLocks noGrp="1" noChangeAspect="1"/>
          </p:cNvGraphicFramePr>
          <p:nvPr>
            <p:ph sz="half" idx="2"/>
          </p:nvPr>
        </p:nvGraphicFramePr>
        <p:xfrm>
          <a:off x="2486818" y="2722197"/>
          <a:ext cx="4156075" cy="3363912"/>
        </p:xfrm>
        <a:graphic>
          <a:graphicData uri="http://schemas.openxmlformats.org/presentationml/2006/ole">
            <mc:AlternateContent xmlns:mc="http://schemas.openxmlformats.org/markup-compatibility/2006">
              <mc:Choice xmlns:v="urn:schemas-microsoft-com:vml" Requires="v">
                <p:oleObj spid="_x0000_s117776" name="公式" r:id="rId4" imgW="1866900" imgH="1511300" progId="Equation.3">
                  <p:embed/>
                </p:oleObj>
              </mc:Choice>
              <mc:Fallback>
                <p:oleObj name="公式" r:id="rId4" imgW="1866900" imgH="1511300" progId="Equation.3">
                  <p:embed/>
                  <p:pic>
                    <p:nvPicPr>
                      <p:cNvPr id="12390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818" y="2722197"/>
                        <a:ext cx="4156075" cy="336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10629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dissolve">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3908"/>
                                        </p:tgtEl>
                                        <p:attrNameLst>
                                          <p:attrName>style.visibility</p:attrName>
                                        </p:attrNameLst>
                                      </p:cBhvr>
                                      <p:to>
                                        <p:strVal val="visible"/>
                                      </p:to>
                                    </p:set>
                                    <p:animEffect transition="in" filter="dissolve">
                                      <p:cBhvr>
                                        <p:cTn id="1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dirty="0"/>
              <a:t>正确的机器自动分词是正确的中文信息处理的基础</a:t>
            </a:r>
          </a:p>
          <a:p>
            <a:pPr lvl="1" eaLnBrk="1" hangingPunct="1"/>
            <a:r>
              <a:rPr lang="zh-CN" altLang="en-US" sz="2400" b="1" dirty="0">
                <a:latin typeface="楷体_GB2312" pitchFamily="49" charset="-122"/>
              </a:rPr>
              <a:t>文本检索</a:t>
            </a:r>
          </a:p>
          <a:p>
            <a:pPr lvl="1" eaLnBrk="1" hangingPunct="1"/>
            <a:r>
              <a:rPr lang="zh-CN" altLang="en-US" sz="2400" b="1" dirty="0">
                <a:latin typeface="楷体_GB2312" pitchFamily="49" charset="-122"/>
              </a:rPr>
              <a:t>机器翻译</a:t>
            </a:r>
          </a:p>
          <a:p>
            <a:pPr lvl="1" eaLnBrk="1" hangingPunct="1"/>
            <a:r>
              <a:rPr lang="zh-CN" altLang="en-US" sz="2400" b="1" dirty="0">
                <a:latin typeface="楷体_GB2312" pitchFamily="49" charset="-122"/>
              </a:rPr>
              <a:t>文语转换（</a:t>
            </a:r>
            <a:r>
              <a:rPr lang="en-US" altLang="zh-CN" sz="2400" b="1" dirty="0">
                <a:latin typeface="楷体_GB2312" pitchFamily="49" charset="-122"/>
              </a:rPr>
              <a:t>Text-to-Speech Conversion</a:t>
            </a:r>
            <a:r>
              <a:rPr lang="zh-CN" altLang="en-US" sz="2400" b="1" dirty="0">
                <a:latin typeface="楷体_GB2312" pitchFamily="49" charset="-122"/>
              </a:rPr>
              <a:t>）</a:t>
            </a:r>
          </a:p>
          <a:p>
            <a:pPr lvl="1" eaLnBrk="1" hangingPunct="1"/>
            <a:r>
              <a:rPr lang="zh-CN" altLang="en-US" sz="2400" b="1" dirty="0">
                <a:latin typeface="楷体_GB2312" pitchFamily="49" charset="-122"/>
              </a:rPr>
              <a:t>汉字输入（同音字）</a:t>
            </a:r>
          </a:p>
          <a:p>
            <a:pPr lvl="2" eaLnBrk="1" hangingPunct="1"/>
            <a:r>
              <a:rPr lang="en-US" altLang="zh-CN" sz="2000" b="1" dirty="0" err="1"/>
              <a:t>yi</a:t>
            </a:r>
            <a:r>
              <a:rPr lang="en-US" altLang="zh-CN" sz="2000" b="1" dirty="0"/>
              <a:t> </a:t>
            </a:r>
          </a:p>
          <a:p>
            <a:pPr lvl="3" eaLnBrk="1" hangingPunct="1"/>
            <a:r>
              <a:rPr lang="en-US" altLang="zh-CN" sz="1800" b="1" dirty="0"/>
              <a:t>{</a:t>
            </a:r>
            <a:r>
              <a:rPr lang="zh-CN" altLang="en-US" sz="1800" b="1" dirty="0"/>
              <a:t>以、一、易、已、意、</a:t>
            </a:r>
            <a:r>
              <a:rPr lang="en-US" altLang="zh-CN" sz="1800" b="1" dirty="0"/>
              <a:t>……}</a:t>
            </a:r>
          </a:p>
          <a:p>
            <a:pPr lvl="2" eaLnBrk="1" hangingPunct="1"/>
            <a:r>
              <a:rPr lang="en-US" altLang="zh-CN" sz="2000" b="1" dirty="0"/>
              <a:t>{</a:t>
            </a:r>
            <a:r>
              <a:rPr lang="zh-CN" altLang="en-US" sz="2000" b="1" dirty="0"/>
              <a:t>以为、一定、容易、已经、意义、</a:t>
            </a:r>
            <a:r>
              <a:rPr lang="en-US" altLang="zh-CN" sz="20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2691">
                                            <p:txEl>
                                              <p:pRg st="4" end="4"/>
                                            </p:txEl>
                                          </p:spTgt>
                                        </p:tgtEl>
                                        <p:attrNameLst>
                                          <p:attrName>style.visibility</p:attrName>
                                        </p:attrNameLst>
                                      </p:cBhvr>
                                      <p:to>
                                        <p:strVal val="visible"/>
                                      </p:to>
                                    </p:set>
                                    <p:animEffect transition="in" filter="dissolve">
                                      <p:cBhvr>
                                        <p:cTn id="7" dur="500"/>
                                        <p:tgtEl>
                                          <p:spTgt spid="24269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2691">
                                            <p:txEl>
                                              <p:pRg st="5" end="5"/>
                                            </p:txEl>
                                          </p:spTgt>
                                        </p:tgtEl>
                                        <p:attrNameLst>
                                          <p:attrName>style.visibility</p:attrName>
                                        </p:attrNameLst>
                                      </p:cBhvr>
                                      <p:to>
                                        <p:strVal val="visible"/>
                                      </p:to>
                                    </p:set>
                                    <p:animEffect transition="in" filter="dissolve">
                                      <p:cBhvr>
                                        <p:cTn id="12" dur="500"/>
                                        <p:tgtEl>
                                          <p:spTgt spid="242691">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42691">
                                            <p:txEl>
                                              <p:pRg st="6" end="6"/>
                                            </p:txEl>
                                          </p:spTgt>
                                        </p:tgtEl>
                                        <p:attrNameLst>
                                          <p:attrName>style.visibility</p:attrName>
                                        </p:attrNameLst>
                                      </p:cBhvr>
                                      <p:to>
                                        <p:strVal val="visible"/>
                                      </p:to>
                                    </p:set>
                                    <p:animEffect transition="in" filter="dissolve">
                                      <p:cBhvr>
                                        <p:cTn id="15" dur="500"/>
                                        <p:tgtEl>
                                          <p:spTgt spid="242691">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2691">
                                            <p:txEl>
                                              <p:pRg st="7" end="7"/>
                                            </p:txEl>
                                          </p:spTgt>
                                        </p:tgtEl>
                                        <p:attrNameLst>
                                          <p:attrName>style.visibility</p:attrName>
                                        </p:attrNameLst>
                                      </p:cBhvr>
                                      <p:to>
                                        <p:strVal val="visible"/>
                                      </p:to>
                                    </p:set>
                                    <p:animEffect transition="in" filter="dissolve">
                                      <p:cBhvr>
                                        <p:cTn id="20" dur="500"/>
                                        <p:tgtEl>
                                          <p:spTgt spid="242691">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242691">
                                            <p:txEl>
                                              <p:pRg st="5" end="5"/>
                                            </p:txEl>
                                          </p:spTgt>
                                        </p:tgtEl>
                                      </p:cBhvr>
                                    </p:animEffect>
                                    <p:set>
                                      <p:cBhvr>
                                        <p:cTn id="25" dur="1" fill="hold">
                                          <p:stCondLst>
                                            <p:cond delay="499"/>
                                          </p:stCondLst>
                                        </p:cTn>
                                        <p:tgtEl>
                                          <p:spTgt spid="242691">
                                            <p:txEl>
                                              <p:pRg st="5" end="5"/>
                                            </p:txEl>
                                          </p:spTgt>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42691">
                                            <p:txEl>
                                              <p:pRg st="6" end="6"/>
                                            </p:txEl>
                                          </p:spTgt>
                                        </p:tgtEl>
                                      </p:cBhvr>
                                    </p:animEffect>
                                    <p:set>
                                      <p:cBhvr>
                                        <p:cTn id="28" dur="1" fill="hold">
                                          <p:stCondLst>
                                            <p:cond delay="499"/>
                                          </p:stCondLst>
                                        </p:cTn>
                                        <p:tgtEl>
                                          <p:spTgt spid="242691">
                                            <p:txEl>
                                              <p:pRg st="6" end="6"/>
                                            </p:txEl>
                                          </p:spTgt>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42691">
                                            <p:txEl>
                                              <p:pRg st="7" end="7"/>
                                            </p:txEl>
                                          </p:spTgt>
                                        </p:tgtEl>
                                      </p:cBhvr>
                                    </p:animEffect>
                                    <p:set>
                                      <p:cBhvr>
                                        <p:cTn id="31" dur="1" fill="hold">
                                          <p:stCondLst>
                                            <p:cond delay="499"/>
                                          </p:stCondLst>
                                        </p:cTn>
                                        <p:tgtEl>
                                          <p:spTgt spid="24269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zh-CN" altLang="en-US"/>
              <a:t>模型参数的计算</a:t>
            </a:r>
          </a:p>
        </p:txBody>
      </p:sp>
      <p:graphicFrame>
        <p:nvGraphicFramePr>
          <p:cNvPr id="124932" name="Object 4"/>
          <p:cNvGraphicFramePr>
            <a:graphicFrameLocks noGrp="1" noChangeAspect="1"/>
          </p:cNvGraphicFramePr>
          <p:nvPr>
            <p:ph sz="quarter" idx="2"/>
          </p:nvPr>
        </p:nvGraphicFramePr>
        <p:xfrm>
          <a:off x="251520" y="1916832"/>
          <a:ext cx="4104456" cy="1820001"/>
        </p:xfrm>
        <a:graphic>
          <a:graphicData uri="http://schemas.openxmlformats.org/presentationml/2006/ole">
            <mc:AlternateContent xmlns:mc="http://schemas.openxmlformats.org/markup-compatibility/2006">
              <mc:Choice xmlns:v="urn:schemas-microsoft-com:vml" Requires="v">
                <p:oleObj spid="_x0000_s118815" name="公式" r:id="rId3" imgW="2692080" imgH="1193760" progId="Equation.3">
                  <p:embed/>
                </p:oleObj>
              </mc:Choice>
              <mc:Fallback>
                <p:oleObj name="公式" r:id="rId3" imgW="2692080" imgH="1193760" progId="Equation.3">
                  <p:embed/>
                  <p:pic>
                    <p:nvPicPr>
                      <p:cNvPr id="124932" name="Object 4"/>
                      <p:cNvPicPr>
                        <a:picLocks noChangeAspect="1" noChangeArrowheads="1"/>
                      </p:cNvPicPr>
                      <p:nvPr/>
                    </p:nvPicPr>
                    <p:blipFill>
                      <a:blip r:embed="rId4"/>
                      <a:srcRect/>
                      <a:stretch>
                        <a:fillRect/>
                      </a:stretch>
                    </p:blipFill>
                    <p:spPr bwMode="auto">
                      <a:xfrm>
                        <a:off x="251520" y="1916832"/>
                        <a:ext cx="4104456" cy="1820001"/>
                      </a:xfrm>
                      <a:prstGeom prst="rect">
                        <a:avLst/>
                      </a:prstGeom>
                      <a:noFill/>
                      <a:ln>
                        <a:noFill/>
                      </a:ln>
                      <a:effectLst/>
                    </p:spPr>
                  </p:pic>
                </p:oleObj>
              </mc:Fallback>
            </mc:AlternateContent>
          </a:graphicData>
        </a:graphic>
      </p:graphicFrame>
      <p:graphicFrame>
        <p:nvGraphicFramePr>
          <p:cNvPr id="7" name="Object 16"/>
          <p:cNvGraphicFramePr>
            <a:graphicFrameLocks noChangeAspect="1"/>
          </p:cNvGraphicFramePr>
          <p:nvPr/>
        </p:nvGraphicFramePr>
        <p:xfrm>
          <a:off x="4564856" y="1844824"/>
          <a:ext cx="4299783" cy="4130182"/>
        </p:xfrm>
        <a:graphic>
          <a:graphicData uri="http://schemas.openxmlformats.org/presentationml/2006/ole">
            <mc:AlternateContent xmlns:mc="http://schemas.openxmlformats.org/markup-compatibility/2006">
              <mc:Choice xmlns:v="urn:schemas-microsoft-com:vml" Requires="v">
                <p:oleObj spid="_x0000_s118816" name="公式" r:id="rId5" imgW="2539800" imgH="2438280" progId="Equation.3">
                  <p:embed/>
                </p:oleObj>
              </mc:Choice>
              <mc:Fallback>
                <p:oleObj name="公式" r:id="rId5" imgW="2539800" imgH="2438280" progId="Equation.3">
                  <p:embed/>
                  <p:pic>
                    <p:nvPicPr>
                      <p:cNvPr id="7" name="Object 16"/>
                      <p:cNvPicPr>
                        <a:picLocks noGrp="1" noChangeAspect="1" noChangeArrowheads="1"/>
                      </p:cNvPicPr>
                      <p:nvPr/>
                    </p:nvPicPr>
                    <p:blipFill>
                      <a:blip r:embed="rId6"/>
                      <a:srcRect/>
                      <a:stretch>
                        <a:fillRect/>
                      </a:stretch>
                    </p:blipFill>
                    <p:spPr bwMode="auto">
                      <a:xfrm>
                        <a:off x="4564856" y="1844824"/>
                        <a:ext cx="4299783" cy="41301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39234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zh-CN" altLang="en-US" dirty="0">
                <a:latin typeface="宋体" panose="02010600030101010101" pitchFamily="2" charset="-122"/>
                <a:ea typeface="宋体" panose="02010600030101010101" pitchFamily="2" charset="-122"/>
              </a:rPr>
              <a:t>③ </a:t>
            </a:r>
            <a:r>
              <a:rPr lang="zh-CN" altLang="en-US" dirty="0"/>
              <a:t>分词与词性标注一体化模型</a:t>
            </a:r>
          </a:p>
        </p:txBody>
      </p:sp>
      <p:sp>
        <p:nvSpPr>
          <p:cNvPr id="32772" name="Rectangle 5"/>
          <p:cNvSpPr>
            <a:spLocks noChangeArrowheads="1"/>
          </p:cNvSpPr>
          <p:nvPr/>
        </p:nvSpPr>
        <p:spPr bwMode="auto">
          <a:xfrm>
            <a:off x="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solidFill>
                <a:srgbClr val="006699"/>
              </a:solidFill>
            </a:endParaRPr>
          </a:p>
        </p:txBody>
      </p:sp>
      <p:graphicFrame>
        <p:nvGraphicFramePr>
          <p:cNvPr id="32773" name="Object 4"/>
          <p:cNvGraphicFramePr>
            <a:graphicFrameLocks noChangeAspect="1"/>
          </p:cNvGraphicFramePr>
          <p:nvPr/>
        </p:nvGraphicFramePr>
        <p:xfrm>
          <a:off x="2905125" y="2348880"/>
          <a:ext cx="3319462" cy="4111625"/>
        </p:xfrm>
        <a:graphic>
          <a:graphicData uri="http://schemas.openxmlformats.org/presentationml/2006/ole">
            <mc:AlternateContent xmlns:mc="http://schemas.openxmlformats.org/markup-compatibility/2006">
              <mc:Choice xmlns:v="urn:schemas-microsoft-com:vml" Requires="v">
                <p:oleObj spid="_x0000_s119824" name="公式" r:id="rId4" imgW="1600200" imgH="1981080" progId="Equation.3">
                  <p:embed/>
                </p:oleObj>
              </mc:Choice>
              <mc:Fallback>
                <p:oleObj name="公式" r:id="rId4" imgW="1600200" imgH="1981080" progId="Equation.3">
                  <p:embed/>
                  <p:pic>
                    <p:nvPicPr>
                      <p:cNvPr id="32773" name="Object 4"/>
                      <p:cNvPicPr>
                        <a:picLocks noChangeAspect="1" noChangeArrowheads="1"/>
                      </p:cNvPicPr>
                      <p:nvPr/>
                    </p:nvPicPr>
                    <p:blipFill>
                      <a:blip r:embed="rId5"/>
                      <a:srcRect/>
                      <a:stretch>
                        <a:fillRect/>
                      </a:stretch>
                    </p:blipFill>
                    <p:spPr bwMode="auto">
                      <a:xfrm>
                        <a:off x="2905125" y="2348880"/>
                        <a:ext cx="3319462" cy="4111625"/>
                      </a:xfrm>
                      <a:prstGeom prst="rect">
                        <a:avLst/>
                      </a:prstGeom>
                      <a:noFill/>
                      <a:ln>
                        <a:noFill/>
                      </a:ln>
                    </p:spPr>
                  </p:pic>
                </p:oleObj>
              </mc:Fallback>
            </mc:AlternateContent>
          </a:graphicData>
        </a:graphic>
      </p:graphicFrame>
      <p:sp>
        <p:nvSpPr>
          <p:cNvPr id="5" name="Rectangle 3"/>
          <p:cNvSpPr txBox="1">
            <a:spLocks noChangeArrowheads="1"/>
          </p:cNvSpPr>
          <p:nvPr/>
        </p:nvSpPr>
        <p:spPr bwMode="auto">
          <a:xfrm>
            <a:off x="457200" y="1600200"/>
            <a:ext cx="8218488"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zh-CN" altLang="en-US" sz="2400" b="1" kern="0" dirty="0"/>
              <a:t>已知一个</a:t>
            </a:r>
            <a:r>
              <a:rPr lang="zh-CN" altLang="en-US" sz="2400" b="1" kern="0" dirty="0">
                <a:solidFill>
                  <a:srgbClr val="CC00FF"/>
                </a:solidFill>
              </a:rPr>
              <a:t>字串</a:t>
            </a:r>
            <a:r>
              <a:rPr lang="zh-CN" altLang="en-US" sz="2400" b="1" kern="0" dirty="0"/>
              <a:t>，求跟它对应的、有最大概率的</a:t>
            </a:r>
            <a:r>
              <a:rPr lang="zh-CN" altLang="en-US" sz="2400" b="1" kern="0" dirty="0">
                <a:solidFill>
                  <a:srgbClr val="CC00FF"/>
                </a:solidFill>
              </a:rPr>
              <a:t>词</a:t>
            </a:r>
            <a:r>
              <a:rPr lang="zh-CN" altLang="en-US" sz="2400" b="1" kern="0" dirty="0"/>
              <a:t>及</a:t>
            </a:r>
            <a:r>
              <a:rPr lang="zh-CN" altLang="en-US" sz="2400" b="1" kern="0" dirty="0">
                <a:solidFill>
                  <a:srgbClr val="CC00FF"/>
                </a:solidFill>
              </a:rPr>
              <a:t>词性</a:t>
            </a:r>
            <a:r>
              <a:rPr lang="zh-CN" altLang="en-US" sz="2400" b="1" kern="0" dirty="0"/>
              <a:t>串</a:t>
            </a:r>
          </a:p>
        </p:txBody>
      </p:sp>
    </p:spTree>
    <p:extLst>
      <p:ext uri="{BB962C8B-B14F-4D97-AF65-F5344CB8AC3E}">
        <p14:creationId xmlns:p14="http://schemas.microsoft.com/office/powerpoint/2010/main" val="28680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p:cTn id="12" dur="500" fill="hold"/>
                                        <p:tgtEl>
                                          <p:spTgt spid="32773"/>
                                        </p:tgtEl>
                                        <p:attrNameLst>
                                          <p:attrName>ppt_w</p:attrName>
                                        </p:attrNameLst>
                                      </p:cBhvr>
                                      <p:tavLst>
                                        <p:tav tm="0">
                                          <p:val>
                                            <p:fltVal val="0"/>
                                          </p:val>
                                        </p:tav>
                                        <p:tav tm="100000">
                                          <p:val>
                                            <p:strVal val="#ppt_w"/>
                                          </p:val>
                                        </p:tav>
                                      </p:tavLst>
                                    </p:anim>
                                    <p:anim calcmode="lin" valueType="num">
                                      <p:cBhvr>
                                        <p:cTn id="13" dur="500" fill="hold"/>
                                        <p:tgtEl>
                                          <p:spTgt spid="32773"/>
                                        </p:tgtEl>
                                        <p:attrNameLst>
                                          <p:attrName>ppt_h</p:attrName>
                                        </p:attrNameLst>
                                      </p:cBhvr>
                                      <p:tavLst>
                                        <p:tav tm="0">
                                          <p:val>
                                            <p:fltVal val="0"/>
                                          </p:val>
                                        </p:tav>
                                        <p:tav tm="100000">
                                          <p:val>
                                            <p:strVal val="#ppt_h"/>
                                          </p:val>
                                        </p:tav>
                                      </p:tavLst>
                                    </p:anim>
                                    <p:animEffect transition="in" filter="fade">
                                      <p:cBhvr>
                                        <p:cTn id="14"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zh-CN" altLang="en-US" dirty="0"/>
              <a:t>例：“结合成分子时”</a:t>
            </a:r>
            <a:endParaRPr lang="zh-CN" altLang="zh-CN" dirty="0"/>
          </a:p>
        </p:txBody>
      </p:sp>
      <p:sp>
        <p:nvSpPr>
          <p:cNvPr id="29699" name="Rectangle 3"/>
          <p:cNvSpPr>
            <a:spLocks noGrp="1" noChangeArrowheads="1"/>
          </p:cNvSpPr>
          <p:nvPr>
            <p:ph type="body" sz="half" idx="1"/>
          </p:nvPr>
        </p:nvSpPr>
        <p:spPr>
          <a:xfrm>
            <a:off x="755576" y="3077343"/>
            <a:ext cx="8218487" cy="2367881"/>
          </a:xfrm>
        </p:spPr>
        <p:txBody>
          <a:bodyPr/>
          <a:lstStyle/>
          <a:p>
            <a:pPr eaLnBrk="1" hangingPunct="1">
              <a:buFontTx/>
              <a:buNone/>
            </a:pPr>
            <a:r>
              <a:rPr lang="en-US" altLang="zh-CN" b="1" i="1" dirty="0"/>
              <a:t>		</a:t>
            </a:r>
            <a:r>
              <a:rPr lang="zh-CN" altLang="en-US" b="1" dirty="0"/>
              <a:t>结合</a:t>
            </a:r>
            <a:r>
              <a:rPr lang="en-US" altLang="zh-CN" b="1" dirty="0"/>
              <a:t>		</a:t>
            </a:r>
            <a:r>
              <a:rPr lang="zh-CN" altLang="en-US" b="1" dirty="0"/>
              <a:t>成</a:t>
            </a:r>
            <a:r>
              <a:rPr lang="en-US" altLang="zh-CN" b="1" dirty="0"/>
              <a:t>		</a:t>
            </a:r>
            <a:r>
              <a:rPr lang="zh-CN" altLang="en-US" b="1" dirty="0"/>
              <a:t>分子</a:t>
            </a:r>
            <a:r>
              <a:rPr lang="en-US" altLang="zh-CN" b="1" dirty="0"/>
              <a:t>		</a:t>
            </a:r>
            <a:r>
              <a:rPr lang="zh-CN" altLang="en-US" b="1" dirty="0"/>
              <a:t>时</a:t>
            </a:r>
            <a:endParaRPr lang="en-US" altLang="zh-CN" b="1" i="1" baseline="-25000" dirty="0"/>
          </a:p>
        </p:txBody>
      </p:sp>
      <p:sp>
        <p:nvSpPr>
          <p:cNvPr id="29702" name="Oval 6"/>
          <p:cNvSpPr>
            <a:spLocks noChangeArrowheads="1"/>
          </p:cNvSpPr>
          <p:nvPr/>
        </p:nvSpPr>
        <p:spPr bwMode="auto">
          <a:xfrm>
            <a:off x="1906042" y="3715147"/>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03" name="Rectangle 7"/>
          <p:cNvSpPr>
            <a:spLocks noChangeArrowheads="1"/>
          </p:cNvSpPr>
          <p:nvPr/>
        </p:nvSpPr>
        <p:spPr bwMode="auto">
          <a:xfrm>
            <a:off x="1834604" y="3643709"/>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v</a:t>
            </a:r>
            <a:endParaRPr lang="en-US" altLang="zh-CN" sz="2000" b="1" i="1" baseline="-25000" dirty="0">
              <a:solidFill>
                <a:srgbClr val="006699"/>
              </a:solidFill>
              <a:latin typeface="Times New Roman" pitchFamily="18" charset="0"/>
              <a:ea typeface="楷体_GB2312" pitchFamily="49" charset="-122"/>
            </a:endParaRPr>
          </a:p>
        </p:txBody>
      </p:sp>
      <p:sp>
        <p:nvSpPr>
          <p:cNvPr id="29704" name="Oval 8"/>
          <p:cNvSpPr>
            <a:spLocks noChangeArrowheads="1"/>
          </p:cNvSpPr>
          <p:nvPr/>
        </p:nvSpPr>
        <p:spPr bwMode="auto">
          <a:xfrm>
            <a:off x="1906042" y="4580334"/>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05" name="Rectangle 9"/>
          <p:cNvSpPr>
            <a:spLocks noChangeArrowheads="1"/>
          </p:cNvSpPr>
          <p:nvPr/>
        </p:nvSpPr>
        <p:spPr bwMode="auto">
          <a:xfrm>
            <a:off x="1834604" y="4508897"/>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n</a:t>
            </a:r>
            <a:endParaRPr lang="en-US" altLang="zh-CN" sz="2000" b="1" i="1" baseline="-25000" dirty="0">
              <a:solidFill>
                <a:srgbClr val="006699"/>
              </a:solidFill>
              <a:latin typeface="Times New Roman" pitchFamily="18" charset="0"/>
              <a:ea typeface="楷体_GB2312" pitchFamily="49" charset="-122"/>
            </a:endParaRPr>
          </a:p>
        </p:txBody>
      </p:sp>
      <p:sp>
        <p:nvSpPr>
          <p:cNvPr id="29708" name="Oval 12"/>
          <p:cNvSpPr>
            <a:spLocks noChangeArrowheads="1"/>
          </p:cNvSpPr>
          <p:nvPr/>
        </p:nvSpPr>
        <p:spPr bwMode="auto">
          <a:xfrm>
            <a:off x="3558480" y="371673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09" name="Rectangle 13"/>
          <p:cNvSpPr>
            <a:spLocks noChangeArrowheads="1"/>
          </p:cNvSpPr>
          <p:nvPr/>
        </p:nvSpPr>
        <p:spPr bwMode="auto">
          <a:xfrm>
            <a:off x="3487043" y="3645297"/>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v</a:t>
            </a:r>
            <a:endParaRPr lang="en-US" altLang="zh-CN" sz="2000" b="1" i="1" baseline="-25000" dirty="0">
              <a:solidFill>
                <a:srgbClr val="006699"/>
              </a:solidFill>
              <a:latin typeface="Times New Roman" pitchFamily="18" charset="0"/>
              <a:ea typeface="楷体_GB2312" pitchFamily="49" charset="-122"/>
            </a:endParaRPr>
          </a:p>
        </p:txBody>
      </p:sp>
      <p:sp>
        <p:nvSpPr>
          <p:cNvPr id="29710" name="Oval 14"/>
          <p:cNvSpPr>
            <a:spLocks noChangeArrowheads="1"/>
          </p:cNvSpPr>
          <p:nvPr/>
        </p:nvSpPr>
        <p:spPr bwMode="auto">
          <a:xfrm>
            <a:off x="3558480" y="458033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11" name="Rectangle 15"/>
          <p:cNvSpPr>
            <a:spLocks noChangeArrowheads="1"/>
          </p:cNvSpPr>
          <p:nvPr/>
        </p:nvSpPr>
        <p:spPr bwMode="auto">
          <a:xfrm>
            <a:off x="3487043" y="4508897"/>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q</a:t>
            </a:r>
            <a:endParaRPr lang="en-US" altLang="zh-CN" sz="2000" b="1" i="1" baseline="-25000" dirty="0">
              <a:solidFill>
                <a:srgbClr val="006699"/>
              </a:solidFill>
              <a:latin typeface="Times New Roman" pitchFamily="18" charset="0"/>
              <a:ea typeface="楷体_GB2312" pitchFamily="49" charset="-122"/>
            </a:endParaRPr>
          </a:p>
        </p:txBody>
      </p:sp>
      <p:sp>
        <p:nvSpPr>
          <p:cNvPr id="29712" name="Oval 16"/>
          <p:cNvSpPr>
            <a:spLocks noChangeArrowheads="1"/>
          </p:cNvSpPr>
          <p:nvPr/>
        </p:nvSpPr>
        <p:spPr bwMode="auto">
          <a:xfrm>
            <a:off x="5538887" y="4219972"/>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13" name="Rectangle 17"/>
          <p:cNvSpPr>
            <a:spLocks noChangeArrowheads="1"/>
          </p:cNvSpPr>
          <p:nvPr/>
        </p:nvSpPr>
        <p:spPr bwMode="auto">
          <a:xfrm>
            <a:off x="5467449" y="4148535"/>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n</a:t>
            </a:r>
            <a:endParaRPr lang="en-US" altLang="zh-CN" sz="2000" b="1" i="1" baseline="-25000" dirty="0">
              <a:solidFill>
                <a:srgbClr val="006699"/>
              </a:solidFill>
              <a:latin typeface="Times New Roman" pitchFamily="18" charset="0"/>
              <a:ea typeface="楷体_GB2312" pitchFamily="49" charset="-122"/>
            </a:endParaRPr>
          </a:p>
        </p:txBody>
      </p:sp>
      <p:sp>
        <p:nvSpPr>
          <p:cNvPr id="29714" name="Oval 18"/>
          <p:cNvSpPr>
            <a:spLocks noChangeArrowheads="1"/>
          </p:cNvSpPr>
          <p:nvPr/>
        </p:nvSpPr>
        <p:spPr bwMode="auto">
          <a:xfrm>
            <a:off x="7235974" y="4221560"/>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6699"/>
              </a:solidFill>
            </a:endParaRPr>
          </a:p>
        </p:txBody>
      </p:sp>
      <p:sp>
        <p:nvSpPr>
          <p:cNvPr id="29715" name="Rectangle 19"/>
          <p:cNvSpPr>
            <a:spLocks noChangeArrowheads="1"/>
          </p:cNvSpPr>
          <p:nvPr/>
        </p:nvSpPr>
        <p:spPr bwMode="auto">
          <a:xfrm>
            <a:off x="7164536" y="4150122"/>
            <a:ext cx="428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2000" b="1" i="1" dirty="0">
                <a:solidFill>
                  <a:srgbClr val="006699"/>
                </a:solidFill>
                <a:latin typeface="Times New Roman" pitchFamily="18" charset="0"/>
                <a:ea typeface="楷体_GB2312" pitchFamily="49" charset="-122"/>
              </a:rPr>
              <a:t>n</a:t>
            </a:r>
            <a:endParaRPr lang="en-US" altLang="zh-CN" sz="2000" b="1" i="1" baseline="-25000" dirty="0">
              <a:solidFill>
                <a:srgbClr val="006699"/>
              </a:solidFill>
              <a:latin typeface="Times New Roman" pitchFamily="18" charset="0"/>
              <a:ea typeface="楷体_GB2312" pitchFamily="49" charset="-122"/>
            </a:endParaRPr>
          </a:p>
        </p:txBody>
      </p:sp>
      <p:sp>
        <p:nvSpPr>
          <p:cNvPr id="29734" name="Line 38"/>
          <p:cNvSpPr>
            <a:spLocks noChangeShapeType="1"/>
          </p:cNvSpPr>
          <p:nvPr/>
        </p:nvSpPr>
        <p:spPr bwMode="auto">
          <a:xfrm flipV="1">
            <a:off x="2266403" y="3932632"/>
            <a:ext cx="1288901"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35" name="Line 39"/>
          <p:cNvSpPr>
            <a:spLocks noChangeShapeType="1"/>
          </p:cNvSpPr>
          <p:nvPr/>
        </p:nvSpPr>
        <p:spPr bwMode="auto">
          <a:xfrm>
            <a:off x="2266404" y="3932634"/>
            <a:ext cx="1253926" cy="7905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36" name="Line 40"/>
          <p:cNvSpPr>
            <a:spLocks noChangeShapeType="1"/>
          </p:cNvSpPr>
          <p:nvPr/>
        </p:nvSpPr>
        <p:spPr bwMode="auto">
          <a:xfrm flipV="1">
            <a:off x="2266404" y="3932633"/>
            <a:ext cx="1253926"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37" name="Line 41"/>
          <p:cNvSpPr>
            <a:spLocks noChangeShapeType="1"/>
          </p:cNvSpPr>
          <p:nvPr/>
        </p:nvSpPr>
        <p:spPr bwMode="auto">
          <a:xfrm flipV="1">
            <a:off x="2266404" y="4723207"/>
            <a:ext cx="1288900" cy="1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40" name="Line 44"/>
          <p:cNvSpPr>
            <a:spLocks noChangeShapeType="1"/>
          </p:cNvSpPr>
          <p:nvPr/>
        </p:nvSpPr>
        <p:spPr bwMode="auto">
          <a:xfrm>
            <a:off x="3918842" y="3934222"/>
            <a:ext cx="1581895" cy="3524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41" name="Line 45"/>
          <p:cNvSpPr>
            <a:spLocks noChangeShapeType="1"/>
          </p:cNvSpPr>
          <p:nvPr/>
        </p:nvSpPr>
        <p:spPr bwMode="auto">
          <a:xfrm flipV="1">
            <a:off x="3918843" y="4435871"/>
            <a:ext cx="1581894"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9742" name="Line 46"/>
          <p:cNvSpPr>
            <a:spLocks noChangeShapeType="1"/>
          </p:cNvSpPr>
          <p:nvPr/>
        </p:nvSpPr>
        <p:spPr bwMode="auto">
          <a:xfrm flipV="1">
            <a:off x="5937398" y="4435872"/>
            <a:ext cx="1230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6699"/>
              </a:solidFill>
            </a:endParaRPr>
          </a:p>
        </p:txBody>
      </p:sp>
      <p:sp>
        <p:nvSpPr>
          <p:cNvPr id="2" name="矩形 1"/>
          <p:cNvSpPr/>
          <p:nvPr/>
        </p:nvSpPr>
        <p:spPr>
          <a:xfrm>
            <a:off x="3079715" y="1942671"/>
            <a:ext cx="3570208" cy="523220"/>
          </a:xfrm>
          <a:prstGeom prst="rect">
            <a:avLst/>
          </a:prstGeom>
        </p:spPr>
        <p:txBody>
          <a:bodyPr wrap="none">
            <a:spAutoFit/>
          </a:bodyPr>
          <a:lstStyle/>
          <a:p>
            <a:r>
              <a:rPr lang="zh-CN" altLang="en-US" sz="2800" b="1" dirty="0">
                <a:solidFill>
                  <a:srgbClr val="006699"/>
                </a:solidFill>
                <a:latin typeface="华文楷体" panose="02010600040101010101" pitchFamily="2" charset="-122"/>
                <a:ea typeface="华文楷体" panose="02010600040101010101" pitchFamily="2" charset="-122"/>
              </a:rPr>
              <a:t>基于</a:t>
            </a:r>
            <a:r>
              <a:rPr lang="en-US" altLang="zh-CN" sz="2800" b="1" dirty="0">
                <a:solidFill>
                  <a:srgbClr val="006699"/>
                </a:solidFill>
                <a:latin typeface="华文楷体" panose="02010600040101010101" pitchFamily="2" charset="-122"/>
                <a:ea typeface="华文楷体" panose="02010600040101010101" pitchFamily="2" charset="-122"/>
              </a:rPr>
              <a:t>HMM</a:t>
            </a:r>
            <a:r>
              <a:rPr lang="zh-CN" altLang="en-US" sz="2800" b="1" dirty="0">
                <a:solidFill>
                  <a:srgbClr val="006699"/>
                </a:solidFill>
                <a:latin typeface="华文楷体" panose="02010600040101010101" pitchFamily="2" charset="-122"/>
                <a:ea typeface="华文楷体" panose="02010600040101010101" pitchFamily="2" charset="-122"/>
              </a:rPr>
              <a:t>的</a:t>
            </a:r>
            <a:r>
              <a:rPr lang="zh-CN" altLang="en-US" sz="2800" b="1" dirty="0">
                <a:solidFill>
                  <a:srgbClr val="CC00FF"/>
                </a:solidFill>
                <a:latin typeface="华文楷体" panose="02010600040101010101" pitchFamily="2" charset="-122"/>
                <a:ea typeface="华文楷体" panose="02010600040101010101" pitchFamily="2" charset="-122"/>
              </a:rPr>
              <a:t>词性标注</a:t>
            </a:r>
            <a:endParaRPr lang="zh-CN" altLang="en-US" sz="4000" b="1" dirty="0">
              <a:solidFill>
                <a:srgbClr val="CC00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564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p:cTn id="12"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9699">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2"/>
                                        </p:tgtEl>
                                        <p:attrNameLst>
                                          <p:attrName>style.visibility</p:attrName>
                                        </p:attrNameLst>
                                      </p:cBhvr>
                                      <p:to>
                                        <p:strVal val="visible"/>
                                      </p:to>
                                    </p:set>
                                    <p:anim calcmode="lin" valueType="num">
                                      <p:cBhvr>
                                        <p:cTn id="17" dur="500" fill="hold"/>
                                        <p:tgtEl>
                                          <p:spTgt spid="29702"/>
                                        </p:tgtEl>
                                        <p:attrNameLst>
                                          <p:attrName>ppt_w</p:attrName>
                                        </p:attrNameLst>
                                      </p:cBhvr>
                                      <p:tavLst>
                                        <p:tav tm="0">
                                          <p:val>
                                            <p:fltVal val="0"/>
                                          </p:val>
                                        </p:tav>
                                        <p:tav tm="100000">
                                          <p:val>
                                            <p:strVal val="#ppt_w"/>
                                          </p:val>
                                        </p:tav>
                                      </p:tavLst>
                                    </p:anim>
                                    <p:anim calcmode="lin" valueType="num">
                                      <p:cBhvr>
                                        <p:cTn id="18" dur="500" fill="hold"/>
                                        <p:tgtEl>
                                          <p:spTgt spid="29702"/>
                                        </p:tgtEl>
                                        <p:attrNameLst>
                                          <p:attrName>ppt_h</p:attrName>
                                        </p:attrNameLst>
                                      </p:cBhvr>
                                      <p:tavLst>
                                        <p:tav tm="0">
                                          <p:val>
                                            <p:fltVal val="0"/>
                                          </p:val>
                                        </p:tav>
                                        <p:tav tm="100000">
                                          <p:val>
                                            <p:strVal val="#ppt_h"/>
                                          </p:val>
                                        </p:tav>
                                      </p:tavLst>
                                    </p:anim>
                                    <p:animEffect transition="in" filter="fade">
                                      <p:cBhvr>
                                        <p:cTn id="19" dur="500"/>
                                        <p:tgtEl>
                                          <p:spTgt spid="2970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animEffect transition="in" filter="fade">
                                      <p:cBhvr>
                                        <p:cTn id="24" dur="500"/>
                                        <p:tgtEl>
                                          <p:spTgt spid="2970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704"/>
                                        </p:tgtEl>
                                        <p:attrNameLst>
                                          <p:attrName>style.visibility</p:attrName>
                                        </p:attrNameLst>
                                      </p:cBhvr>
                                      <p:to>
                                        <p:strVal val="visible"/>
                                      </p:to>
                                    </p:set>
                                    <p:anim calcmode="lin" valueType="num">
                                      <p:cBhvr>
                                        <p:cTn id="27" dur="500" fill="hold"/>
                                        <p:tgtEl>
                                          <p:spTgt spid="29704"/>
                                        </p:tgtEl>
                                        <p:attrNameLst>
                                          <p:attrName>ppt_w</p:attrName>
                                        </p:attrNameLst>
                                      </p:cBhvr>
                                      <p:tavLst>
                                        <p:tav tm="0">
                                          <p:val>
                                            <p:fltVal val="0"/>
                                          </p:val>
                                        </p:tav>
                                        <p:tav tm="100000">
                                          <p:val>
                                            <p:strVal val="#ppt_w"/>
                                          </p:val>
                                        </p:tav>
                                      </p:tavLst>
                                    </p:anim>
                                    <p:anim calcmode="lin" valueType="num">
                                      <p:cBhvr>
                                        <p:cTn id="28" dur="500" fill="hold"/>
                                        <p:tgtEl>
                                          <p:spTgt spid="29704"/>
                                        </p:tgtEl>
                                        <p:attrNameLst>
                                          <p:attrName>ppt_h</p:attrName>
                                        </p:attrNameLst>
                                      </p:cBhvr>
                                      <p:tavLst>
                                        <p:tav tm="0">
                                          <p:val>
                                            <p:fltVal val="0"/>
                                          </p:val>
                                        </p:tav>
                                        <p:tav tm="100000">
                                          <p:val>
                                            <p:strVal val="#ppt_h"/>
                                          </p:val>
                                        </p:tav>
                                      </p:tavLst>
                                    </p:anim>
                                    <p:animEffect transition="in" filter="fade">
                                      <p:cBhvr>
                                        <p:cTn id="29" dur="500"/>
                                        <p:tgtEl>
                                          <p:spTgt spid="297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705"/>
                                        </p:tgtEl>
                                        <p:attrNameLst>
                                          <p:attrName>style.visibility</p:attrName>
                                        </p:attrNameLst>
                                      </p:cBhvr>
                                      <p:to>
                                        <p:strVal val="visible"/>
                                      </p:to>
                                    </p:set>
                                    <p:anim calcmode="lin" valueType="num">
                                      <p:cBhvr>
                                        <p:cTn id="32" dur="500" fill="hold"/>
                                        <p:tgtEl>
                                          <p:spTgt spid="29705"/>
                                        </p:tgtEl>
                                        <p:attrNameLst>
                                          <p:attrName>ppt_w</p:attrName>
                                        </p:attrNameLst>
                                      </p:cBhvr>
                                      <p:tavLst>
                                        <p:tav tm="0">
                                          <p:val>
                                            <p:fltVal val="0"/>
                                          </p:val>
                                        </p:tav>
                                        <p:tav tm="100000">
                                          <p:val>
                                            <p:strVal val="#ppt_w"/>
                                          </p:val>
                                        </p:tav>
                                      </p:tavLst>
                                    </p:anim>
                                    <p:anim calcmode="lin" valueType="num">
                                      <p:cBhvr>
                                        <p:cTn id="33" dur="500" fill="hold"/>
                                        <p:tgtEl>
                                          <p:spTgt spid="29705"/>
                                        </p:tgtEl>
                                        <p:attrNameLst>
                                          <p:attrName>ppt_h</p:attrName>
                                        </p:attrNameLst>
                                      </p:cBhvr>
                                      <p:tavLst>
                                        <p:tav tm="0">
                                          <p:val>
                                            <p:fltVal val="0"/>
                                          </p:val>
                                        </p:tav>
                                        <p:tav tm="100000">
                                          <p:val>
                                            <p:strVal val="#ppt_h"/>
                                          </p:val>
                                        </p:tav>
                                      </p:tavLst>
                                    </p:anim>
                                    <p:animEffect transition="in" filter="fade">
                                      <p:cBhvr>
                                        <p:cTn id="34" dur="500"/>
                                        <p:tgtEl>
                                          <p:spTgt spid="2970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708"/>
                                        </p:tgtEl>
                                        <p:attrNameLst>
                                          <p:attrName>style.visibility</p:attrName>
                                        </p:attrNameLst>
                                      </p:cBhvr>
                                      <p:to>
                                        <p:strVal val="visible"/>
                                      </p:to>
                                    </p:set>
                                    <p:anim calcmode="lin" valueType="num">
                                      <p:cBhvr>
                                        <p:cTn id="37" dur="500" fill="hold"/>
                                        <p:tgtEl>
                                          <p:spTgt spid="29708"/>
                                        </p:tgtEl>
                                        <p:attrNameLst>
                                          <p:attrName>ppt_w</p:attrName>
                                        </p:attrNameLst>
                                      </p:cBhvr>
                                      <p:tavLst>
                                        <p:tav tm="0">
                                          <p:val>
                                            <p:fltVal val="0"/>
                                          </p:val>
                                        </p:tav>
                                        <p:tav tm="100000">
                                          <p:val>
                                            <p:strVal val="#ppt_w"/>
                                          </p:val>
                                        </p:tav>
                                      </p:tavLst>
                                    </p:anim>
                                    <p:anim calcmode="lin" valueType="num">
                                      <p:cBhvr>
                                        <p:cTn id="38" dur="500" fill="hold"/>
                                        <p:tgtEl>
                                          <p:spTgt spid="29708"/>
                                        </p:tgtEl>
                                        <p:attrNameLst>
                                          <p:attrName>ppt_h</p:attrName>
                                        </p:attrNameLst>
                                      </p:cBhvr>
                                      <p:tavLst>
                                        <p:tav tm="0">
                                          <p:val>
                                            <p:fltVal val="0"/>
                                          </p:val>
                                        </p:tav>
                                        <p:tav tm="100000">
                                          <p:val>
                                            <p:strVal val="#ppt_h"/>
                                          </p:val>
                                        </p:tav>
                                      </p:tavLst>
                                    </p:anim>
                                    <p:animEffect transition="in" filter="fade">
                                      <p:cBhvr>
                                        <p:cTn id="39" dur="500"/>
                                        <p:tgtEl>
                                          <p:spTgt spid="2970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709"/>
                                        </p:tgtEl>
                                        <p:attrNameLst>
                                          <p:attrName>style.visibility</p:attrName>
                                        </p:attrNameLst>
                                      </p:cBhvr>
                                      <p:to>
                                        <p:strVal val="visible"/>
                                      </p:to>
                                    </p:set>
                                    <p:anim calcmode="lin" valueType="num">
                                      <p:cBhvr>
                                        <p:cTn id="42" dur="500" fill="hold"/>
                                        <p:tgtEl>
                                          <p:spTgt spid="29709"/>
                                        </p:tgtEl>
                                        <p:attrNameLst>
                                          <p:attrName>ppt_w</p:attrName>
                                        </p:attrNameLst>
                                      </p:cBhvr>
                                      <p:tavLst>
                                        <p:tav tm="0">
                                          <p:val>
                                            <p:fltVal val="0"/>
                                          </p:val>
                                        </p:tav>
                                        <p:tav tm="100000">
                                          <p:val>
                                            <p:strVal val="#ppt_w"/>
                                          </p:val>
                                        </p:tav>
                                      </p:tavLst>
                                    </p:anim>
                                    <p:anim calcmode="lin" valueType="num">
                                      <p:cBhvr>
                                        <p:cTn id="43" dur="500" fill="hold"/>
                                        <p:tgtEl>
                                          <p:spTgt spid="29709"/>
                                        </p:tgtEl>
                                        <p:attrNameLst>
                                          <p:attrName>ppt_h</p:attrName>
                                        </p:attrNameLst>
                                      </p:cBhvr>
                                      <p:tavLst>
                                        <p:tav tm="0">
                                          <p:val>
                                            <p:fltVal val="0"/>
                                          </p:val>
                                        </p:tav>
                                        <p:tav tm="100000">
                                          <p:val>
                                            <p:strVal val="#ppt_h"/>
                                          </p:val>
                                        </p:tav>
                                      </p:tavLst>
                                    </p:anim>
                                    <p:animEffect transition="in" filter="fade">
                                      <p:cBhvr>
                                        <p:cTn id="44" dur="500"/>
                                        <p:tgtEl>
                                          <p:spTgt spid="2970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p:cTn id="47" dur="500" fill="hold"/>
                                        <p:tgtEl>
                                          <p:spTgt spid="29710"/>
                                        </p:tgtEl>
                                        <p:attrNameLst>
                                          <p:attrName>ppt_w</p:attrName>
                                        </p:attrNameLst>
                                      </p:cBhvr>
                                      <p:tavLst>
                                        <p:tav tm="0">
                                          <p:val>
                                            <p:fltVal val="0"/>
                                          </p:val>
                                        </p:tav>
                                        <p:tav tm="100000">
                                          <p:val>
                                            <p:strVal val="#ppt_w"/>
                                          </p:val>
                                        </p:tav>
                                      </p:tavLst>
                                    </p:anim>
                                    <p:anim calcmode="lin" valueType="num">
                                      <p:cBhvr>
                                        <p:cTn id="48" dur="500" fill="hold"/>
                                        <p:tgtEl>
                                          <p:spTgt spid="29710"/>
                                        </p:tgtEl>
                                        <p:attrNameLst>
                                          <p:attrName>ppt_h</p:attrName>
                                        </p:attrNameLst>
                                      </p:cBhvr>
                                      <p:tavLst>
                                        <p:tav tm="0">
                                          <p:val>
                                            <p:fltVal val="0"/>
                                          </p:val>
                                        </p:tav>
                                        <p:tav tm="100000">
                                          <p:val>
                                            <p:strVal val="#ppt_h"/>
                                          </p:val>
                                        </p:tav>
                                      </p:tavLst>
                                    </p:anim>
                                    <p:animEffect transition="in" filter="fade">
                                      <p:cBhvr>
                                        <p:cTn id="49" dur="500"/>
                                        <p:tgtEl>
                                          <p:spTgt spid="297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711"/>
                                        </p:tgtEl>
                                        <p:attrNameLst>
                                          <p:attrName>style.visibility</p:attrName>
                                        </p:attrNameLst>
                                      </p:cBhvr>
                                      <p:to>
                                        <p:strVal val="visible"/>
                                      </p:to>
                                    </p:set>
                                    <p:anim calcmode="lin" valueType="num">
                                      <p:cBhvr>
                                        <p:cTn id="52" dur="500" fill="hold"/>
                                        <p:tgtEl>
                                          <p:spTgt spid="29711"/>
                                        </p:tgtEl>
                                        <p:attrNameLst>
                                          <p:attrName>ppt_w</p:attrName>
                                        </p:attrNameLst>
                                      </p:cBhvr>
                                      <p:tavLst>
                                        <p:tav tm="0">
                                          <p:val>
                                            <p:fltVal val="0"/>
                                          </p:val>
                                        </p:tav>
                                        <p:tav tm="100000">
                                          <p:val>
                                            <p:strVal val="#ppt_w"/>
                                          </p:val>
                                        </p:tav>
                                      </p:tavLst>
                                    </p:anim>
                                    <p:anim calcmode="lin" valueType="num">
                                      <p:cBhvr>
                                        <p:cTn id="53" dur="500" fill="hold"/>
                                        <p:tgtEl>
                                          <p:spTgt spid="29711"/>
                                        </p:tgtEl>
                                        <p:attrNameLst>
                                          <p:attrName>ppt_h</p:attrName>
                                        </p:attrNameLst>
                                      </p:cBhvr>
                                      <p:tavLst>
                                        <p:tav tm="0">
                                          <p:val>
                                            <p:fltVal val="0"/>
                                          </p:val>
                                        </p:tav>
                                        <p:tav tm="100000">
                                          <p:val>
                                            <p:strVal val="#ppt_h"/>
                                          </p:val>
                                        </p:tav>
                                      </p:tavLst>
                                    </p:anim>
                                    <p:animEffect transition="in" filter="fade">
                                      <p:cBhvr>
                                        <p:cTn id="54" dur="500"/>
                                        <p:tgtEl>
                                          <p:spTgt spid="297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712"/>
                                        </p:tgtEl>
                                        <p:attrNameLst>
                                          <p:attrName>style.visibility</p:attrName>
                                        </p:attrNameLst>
                                      </p:cBhvr>
                                      <p:to>
                                        <p:strVal val="visible"/>
                                      </p:to>
                                    </p:set>
                                    <p:anim calcmode="lin" valueType="num">
                                      <p:cBhvr>
                                        <p:cTn id="57" dur="500" fill="hold"/>
                                        <p:tgtEl>
                                          <p:spTgt spid="29712"/>
                                        </p:tgtEl>
                                        <p:attrNameLst>
                                          <p:attrName>ppt_w</p:attrName>
                                        </p:attrNameLst>
                                      </p:cBhvr>
                                      <p:tavLst>
                                        <p:tav tm="0">
                                          <p:val>
                                            <p:fltVal val="0"/>
                                          </p:val>
                                        </p:tav>
                                        <p:tav tm="100000">
                                          <p:val>
                                            <p:strVal val="#ppt_w"/>
                                          </p:val>
                                        </p:tav>
                                      </p:tavLst>
                                    </p:anim>
                                    <p:anim calcmode="lin" valueType="num">
                                      <p:cBhvr>
                                        <p:cTn id="58" dur="500" fill="hold"/>
                                        <p:tgtEl>
                                          <p:spTgt spid="29712"/>
                                        </p:tgtEl>
                                        <p:attrNameLst>
                                          <p:attrName>ppt_h</p:attrName>
                                        </p:attrNameLst>
                                      </p:cBhvr>
                                      <p:tavLst>
                                        <p:tav tm="0">
                                          <p:val>
                                            <p:fltVal val="0"/>
                                          </p:val>
                                        </p:tav>
                                        <p:tav tm="100000">
                                          <p:val>
                                            <p:strVal val="#ppt_h"/>
                                          </p:val>
                                        </p:tav>
                                      </p:tavLst>
                                    </p:anim>
                                    <p:animEffect transition="in" filter="fade">
                                      <p:cBhvr>
                                        <p:cTn id="59" dur="500"/>
                                        <p:tgtEl>
                                          <p:spTgt spid="297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9713"/>
                                        </p:tgtEl>
                                        <p:attrNameLst>
                                          <p:attrName>style.visibility</p:attrName>
                                        </p:attrNameLst>
                                      </p:cBhvr>
                                      <p:to>
                                        <p:strVal val="visible"/>
                                      </p:to>
                                    </p:set>
                                    <p:anim calcmode="lin" valueType="num">
                                      <p:cBhvr>
                                        <p:cTn id="62" dur="500" fill="hold"/>
                                        <p:tgtEl>
                                          <p:spTgt spid="29713"/>
                                        </p:tgtEl>
                                        <p:attrNameLst>
                                          <p:attrName>ppt_w</p:attrName>
                                        </p:attrNameLst>
                                      </p:cBhvr>
                                      <p:tavLst>
                                        <p:tav tm="0">
                                          <p:val>
                                            <p:fltVal val="0"/>
                                          </p:val>
                                        </p:tav>
                                        <p:tav tm="100000">
                                          <p:val>
                                            <p:strVal val="#ppt_w"/>
                                          </p:val>
                                        </p:tav>
                                      </p:tavLst>
                                    </p:anim>
                                    <p:anim calcmode="lin" valueType="num">
                                      <p:cBhvr>
                                        <p:cTn id="63" dur="500" fill="hold"/>
                                        <p:tgtEl>
                                          <p:spTgt spid="29713"/>
                                        </p:tgtEl>
                                        <p:attrNameLst>
                                          <p:attrName>ppt_h</p:attrName>
                                        </p:attrNameLst>
                                      </p:cBhvr>
                                      <p:tavLst>
                                        <p:tav tm="0">
                                          <p:val>
                                            <p:fltVal val="0"/>
                                          </p:val>
                                        </p:tav>
                                        <p:tav tm="100000">
                                          <p:val>
                                            <p:strVal val="#ppt_h"/>
                                          </p:val>
                                        </p:tav>
                                      </p:tavLst>
                                    </p:anim>
                                    <p:animEffect transition="in" filter="fade">
                                      <p:cBhvr>
                                        <p:cTn id="64" dur="500"/>
                                        <p:tgtEl>
                                          <p:spTgt spid="297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9714"/>
                                        </p:tgtEl>
                                        <p:attrNameLst>
                                          <p:attrName>style.visibility</p:attrName>
                                        </p:attrNameLst>
                                      </p:cBhvr>
                                      <p:to>
                                        <p:strVal val="visible"/>
                                      </p:to>
                                    </p:set>
                                    <p:anim calcmode="lin" valueType="num">
                                      <p:cBhvr>
                                        <p:cTn id="67" dur="500" fill="hold"/>
                                        <p:tgtEl>
                                          <p:spTgt spid="29714"/>
                                        </p:tgtEl>
                                        <p:attrNameLst>
                                          <p:attrName>ppt_w</p:attrName>
                                        </p:attrNameLst>
                                      </p:cBhvr>
                                      <p:tavLst>
                                        <p:tav tm="0">
                                          <p:val>
                                            <p:fltVal val="0"/>
                                          </p:val>
                                        </p:tav>
                                        <p:tav tm="100000">
                                          <p:val>
                                            <p:strVal val="#ppt_w"/>
                                          </p:val>
                                        </p:tav>
                                      </p:tavLst>
                                    </p:anim>
                                    <p:anim calcmode="lin" valueType="num">
                                      <p:cBhvr>
                                        <p:cTn id="68" dur="500" fill="hold"/>
                                        <p:tgtEl>
                                          <p:spTgt spid="29714"/>
                                        </p:tgtEl>
                                        <p:attrNameLst>
                                          <p:attrName>ppt_h</p:attrName>
                                        </p:attrNameLst>
                                      </p:cBhvr>
                                      <p:tavLst>
                                        <p:tav tm="0">
                                          <p:val>
                                            <p:fltVal val="0"/>
                                          </p:val>
                                        </p:tav>
                                        <p:tav tm="100000">
                                          <p:val>
                                            <p:strVal val="#ppt_h"/>
                                          </p:val>
                                        </p:tav>
                                      </p:tavLst>
                                    </p:anim>
                                    <p:animEffect transition="in" filter="fade">
                                      <p:cBhvr>
                                        <p:cTn id="69" dur="500"/>
                                        <p:tgtEl>
                                          <p:spTgt spid="297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9715"/>
                                        </p:tgtEl>
                                        <p:attrNameLst>
                                          <p:attrName>style.visibility</p:attrName>
                                        </p:attrNameLst>
                                      </p:cBhvr>
                                      <p:to>
                                        <p:strVal val="visible"/>
                                      </p:to>
                                    </p:set>
                                    <p:anim calcmode="lin" valueType="num">
                                      <p:cBhvr>
                                        <p:cTn id="72" dur="500" fill="hold"/>
                                        <p:tgtEl>
                                          <p:spTgt spid="29715"/>
                                        </p:tgtEl>
                                        <p:attrNameLst>
                                          <p:attrName>ppt_w</p:attrName>
                                        </p:attrNameLst>
                                      </p:cBhvr>
                                      <p:tavLst>
                                        <p:tav tm="0">
                                          <p:val>
                                            <p:fltVal val="0"/>
                                          </p:val>
                                        </p:tav>
                                        <p:tav tm="100000">
                                          <p:val>
                                            <p:strVal val="#ppt_w"/>
                                          </p:val>
                                        </p:tav>
                                      </p:tavLst>
                                    </p:anim>
                                    <p:anim calcmode="lin" valueType="num">
                                      <p:cBhvr>
                                        <p:cTn id="73" dur="500" fill="hold"/>
                                        <p:tgtEl>
                                          <p:spTgt spid="29715"/>
                                        </p:tgtEl>
                                        <p:attrNameLst>
                                          <p:attrName>ppt_h</p:attrName>
                                        </p:attrNameLst>
                                      </p:cBhvr>
                                      <p:tavLst>
                                        <p:tav tm="0">
                                          <p:val>
                                            <p:fltVal val="0"/>
                                          </p:val>
                                        </p:tav>
                                        <p:tav tm="100000">
                                          <p:val>
                                            <p:strVal val="#ppt_h"/>
                                          </p:val>
                                        </p:tav>
                                      </p:tavLst>
                                    </p:anim>
                                    <p:animEffect transition="in" filter="fade">
                                      <p:cBhvr>
                                        <p:cTn id="74" dur="500"/>
                                        <p:tgtEl>
                                          <p:spTgt spid="297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734"/>
                                        </p:tgtEl>
                                        <p:attrNameLst>
                                          <p:attrName>style.visibility</p:attrName>
                                        </p:attrNameLst>
                                      </p:cBhvr>
                                      <p:to>
                                        <p:strVal val="visible"/>
                                      </p:to>
                                    </p:set>
                                    <p:anim calcmode="lin" valueType="num">
                                      <p:cBhvr>
                                        <p:cTn id="77" dur="500" fill="hold"/>
                                        <p:tgtEl>
                                          <p:spTgt spid="29734"/>
                                        </p:tgtEl>
                                        <p:attrNameLst>
                                          <p:attrName>ppt_w</p:attrName>
                                        </p:attrNameLst>
                                      </p:cBhvr>
                                      <p:tavLst>
                                        <p:tav tm="0">
                                          <p:val>
                                            <p:fltVal val="0"/>
                                          </p:val>
                                        </p:tav>
                                        <p:tav tm="100000">
                                          <p:val>
                                            <p:strVal val="#ppt_w"/>
                                          </p:val>
                                        </p:tav>
                                      </p:tavLst>
                                    </p:anim>
                                    <p:anim calcmode="lin" valueType="num">
                                      <p:cBhvr>
                                        <p:cTn id="78" dur="500" fill="hold"/>
                                        <p:tgtEl>
                                          <p:spTgt spid="29734"/>
                                        </p:tgtEl>
                                        <p:attrNameLst>
                                          <p:attrName>ppt_h</p:attrName>
                                        </p:attrNameLst>
                                      </p:cBhvr>
                                      <p:tavLst>
                                        <p:tav tm="0">
                                          <p:val>
                                            <p:fltVal val="0"/>
                                          </p:val>
                                        </p:tav>
                                        <p:tav tm="100000">
                                          <p:val>
                                            <p:strVal val="#ppt_h"/>
                                          </p:val>
                                        </p:tav>
                                      </p:tavLst>
                                    </p:anim>
                                    <p:animEffect transition="in" filter="fade">
                                      <p:cBhvr>
                                        <p:cTn id="79" dur="500"/>
                                        <p:tgtEl>
                                          <p:spTgt spid="2973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9735"/>
                                        </p:tgtEl>
                                        <p:attrNameLst>
                                          <p:attrName>style.visibility</p:attrName>
                                        </p:attrNameLst>
                                      </p:cBhvr>
                                      <p:to>
                                        <p:strVal val="visible"/>
                                      </p:to>
                                    </p:set>
                                    <p:anim calcmode="lin" valueType="num">
                                      <p:cBhvr>
                                        <p:cTn id="82" dur="500" fill="hold"/>
                                        <p:tgtEl>
                                          <p:spTgt spid="29735"/>
                                        </p:tgtEl>
                                        <p:attrNameLst>
                                          <p:attrName>ppt_w</p:attrName>
                                        </p:attrNameLst>
                                      </p:cBhvr>
                                      <p:tavLst>
                                        <p:tav tm="0">
                                          <p:val>
                                            <p:fltVal val="0"/>
                                          </p:val>
                                        </p:tav>
                                        <p:tav tm="100000">
                                          <p:val>
                                            <p:strVal val="#ppt_w"/>
                                          </p:val>
                                        </p:tav>
                                      </p:tavLst>
                                    </p:anim>
                                    <p:anim calcmode="lin" valueType="num">
                                      <p:cBhvr>
                                        <p:cTn id="83" dur="500" fill="hold"/>
                                        <p:tgtEl>
                                          <p:spTgt spid="29735"/>
                                        </p:tgtEl>
                                        <p:attrNameLst>
                                          <p:attrName>ppt_h</p:attrName>
                                        </p:attrNameLst>
                                      </p:cBhvr>
                                      <p:tavLst>
                                        <p:tav tm="0">
                                          <p:val>
                                            <p:fltVal val="0"/>
                                          </p:val>
                                        </p:tav>
                                        <p:tav tm="100000">
                                          <p:val>
                                            <p:strVal val="#ppt_h"/>
                                          </p:val>
                                        </p:tav>
                                      </p:tavLst>
                                    </p:anim>
                                    <p:animEffect transition="in" filter="fade">
                                      <p:cBhvr>
                                        <p:cTn id="84" dur="500"/>
                                        <p:tgtEl>
                                          <p:spTgt spid="2973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9736"/>
                                        </p:tgtEl>
                                        <p:attrNameLst>
                                          <p:attrName>style.visibility</p:attrName>
                                        </p:attrNameLst>
                                      </p:cBhvr>
                                      <p:to>
                                        <p:strVal val="visible"/>
                                      </p:to>
                                    </p:set>
                                    <p:anim calcmode="lin" valueType="num">
                                      <p:cBhvr>
                                        <p:cTn id="87" dur="500" fill="hold"/>
                                        <p:tgtEl>
                                          <p:spTgt spid="29736"/>
                                        </p:tgtEl>
                                        <p:attrNameLst>
                                          <p:attrName>ppt_w</p:attrName>
                                        </p:attrNameLst>
                                      </p:cBhvr>
                                      <p:tavLst>
                                        <p:tav tm="0">
                                          <p:val>
                                            <p:fltVal val="0"/>
                                          </p:val>
                                        </p:tav>
                                        <p:tav tm="100000">
                                          <p:val>
                                            <p:strVal val="#ppt_w"/>
                                          </p:val>
                                        </p:tav>
                                      </p:tavLst>
                                    </p:anim>
                                    <p:anim calcmode="lin" valueType="num">
                                      <p:cBhvr>
                                        <p:cTn id="88" dur="500" fill="hold"/>
                                        <p:tgtEl>
                                          <p:spTgt spid="29736"/>
                                        </p:tgtEl>
                                        <p:attrNameLst>
                                          <p:attrName>ppt_h</p:attrName>
                                        </p:attrNameLst>
                                      </p:cBhvr>
                                      <p:tavLst>
                                        <p:tav tm="0">
                                          <p:val>
                                            <p:fltVal val="0"/>
                                          </p:val>
                                        </p:tav>
                                        <p:tav tm="100000">
                                          <p:val>
                                            <p:strVal val="#ppt_h"/>
                                          </p:val>
                                        </p:tav>
                                      </p:tavLst>
                                    </p:anim>
                                    <p:animEffect transition="in" filter="fade">
                                      <p:cBhvr>
                                        <p:cTn id="89" dur="500"/>
                                        <p:tgtEl>
                                          <p:spTgt spid="2973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9737"/>
                                        </p:tgtEl>
                                        <p:attrNameLst>
                                          <p:attrName>style.visibility</p:attrName>
                                        </p:attrNameLst>
                                      </p:cBhvr>
                                      <p:to>
                                        <p:strVal val="visible"/>
                                      </p:to>
                                    </p:set>
                                    <p:anim calcmode="lin" valueType="num">
                                      <p:cBhvr>
                                        <p:cTn id="92" dur="500" fill="hold"/>
                                        <p:tgtEl>
                                          <p:spTgt spid="29737"/>
                                        </p:tgtEl>
                                        <p:attrNameLst>
                                          <p:attrName>ppt_w</p:attrName>
                                        </p:attrNameLst>
                                      </p:cBhvr>
                                      <p:tavLst>
                                        <p:tav tm="0">
                                          <p:val>
                                            <p:fltVal val="0"/>
                                          </p:val>
                                        </p:tav>
                                        <p:tav tm="100000">
                                          <p:val>
                                            <p:strVal val="#ppt_w"/>
                                          </p:val>
                                        </p:tav>
                                      </p:tavLst>
                                    </p:anim>
                                    <p:anim calcmode="lin" valueType="num">
                                      <p:cBhvr>
                                        <p:cTn id="93" dur="500" fill="hold"/>
                                        <p:tgtEl>
                                          <p:spTgt spid="29737"/>
                                        </p:tgtEl>
                                        <p:attrNameLst>
                                          <p:attrName>ppt_h</p:attrName>
                                        </p:attrNameLst>
                                      </p:cBhvr>
                                      <p:tavLst>
                                        <p:tav tm="0">
                                          <p:val>
                                            <p:fltVal val="0"/>
                                          </p:val>
                                        </p:tav>
                                        <p:tav tm="100000">
                                          <p:val>
                                            <p:strVal val="#ppt_h"/>
                                          </p:val>
                                        </p:tav>
                                      </p:tavLst>
                                    </p:anim>
                                    <p:animEffect transition="in" filter="fade">
                                      <p:cBhvr>
                                        <p:cTn id="94" dur="500"/>
                                        <p:tgtEl>
                                          <p:spTgt spid="2973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740"/>
                                        </p:tgtEl>
                                        <p:attrNameLst>
                                          <p:attrName>style.visibility</p:attrName>
                                        </p:attrNameLst>
                                      </p:cBhvr>
                                      <p:to>
                                        <p:strVal val="visible"/>
                                      </p:to>
                                    </p:set>
                                    <p:anim calcmode="lin" valueType="num">
                                      <p:cBhvr>
                                        <p:cTn id="97" dur="500" fill="hold"/>
                                        <p:tgtEl>
                                          <p:spTgt spid="29740"/>
                                        </p:tgtEl>
                                        <p:attrNameLst>
                                          <p:attrName>ppt_w</p:attrName>
                                        </p:attrNameLst>
                                      </p:cBhvr>
                                      <p:tavLst>
                                        <p:tav tm="0">
                                          <p:val>
                                            <p:fltVal val="0"/>
                                          </p:val>
                                        </p:tav>
                                        <p:tav tm="100000">
                                          <p:val>
                                            <p:strVal val="#ppt_w"/>
                                          </p:val>
                                        </p:tav>
                                      </p:tavLst>
                                    </p:anim>
                                    <p:anim calcmode="lin" valueType="num">
                                      <p:cBhvr>
                                        <p:cTn id="98" dur="500" fill="hold"/>
                                        <p:tgtEl>
                                          <p:spTgt spid="29740"/>
                                        </p:tgtEl>
                                        <p:attrNameLst>
                                          <p:attrName>ppt_h</p:attrName>
                                        </p:attrNameLst>
                                      </p:cBhvr>
                                      <p:tavLst>
                                        <p:tav tm="0">
                                          <p:val>
                                            <p:fltVal val="0"/>
                                          </p:val>
                                        </p:tav>
                                        <p:tav tm="100000">
                                          <p:val>
                                            <p:strVal val="#ppt_h"/>
                                          </p:val>
                                        </p:tav>
                                      </p:tavLst>
                                    </p:anim>
                                    <p:animEffect transition="in" filter="fade">
                                      <p:cBhvr>
                                        <p:cTn id="99" dur="500"/>
                                        <p:tgtEl>
                                          <p:spTgt spid="2974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9741"/>
                                        </p:tgtEl>
                                        <p:attrNameLst>
                                          <p:attrName>style.visibility</p:attrName>
                                        </p:attrNameLst>
                                      </p:cBhvr>
                                      <p:to>
                                        <p:strVal val="visible"/>
                                      </p:to>
                                    </p:set>
                                    <p:anim calcmode="lin" valueType="num">
                                      <p:cBhvr>
                                        <p:cTn id="102" dur="500" fill="hold"/>
                                        <p:tgtEl>
                                          <p:spTgt spid="29741"/>
                                        </p:tgtEl>
                                        <p:attrNameLst>
                                          <p:attrName>ppt_w</p:attrName>
                                        </p:attrNameLst>
                                      </p:cBhvr>
                                      <p:tavLst>
                                        <p:tav tm="0">
                                          <p:val>
                                            <p:fltVal val="0"/>
                                          </p:val>
                                        </p:tav>
                                        <p:tav tm="100000">
                                          <p:val>
                                            <p:strVal val="#ppt_w"/>
                                          </p:val>
                                        </p:tav>
                                      </p:tavLst>
                                    </p:anim>
                                    <p:anim calcmode="lin" valueType="num">
                                      <p:cBhvr>
                                        <p:cTn id="103" dur="500" fill="hold"/>
                                        <p:tgtEl>
                                          <p:spTgt spid="29741"/>
                                        </p:tgtEl>
                                        <p:attrNameLst>
                                          <p:attrName>ppt_h</p:attrName>
                                        </p:attrNameLst>
                                      </p:cBhvr>
                                      <p:tavLst>
                                        <p:tav tm="0">
                                          <p:val>
                                            <p:fltVal val="0"/>
                                          </p:val>
                                        </p:tav>
                                        <p:tav tm="100000">
                                          <p:val>
                                            <p:strVal val="#ppt_h"/>
                                          </p:val>
                                        </p:tav>
                                      </p:tavLst>
                                    </p:anim>
                                    <p:animEffect transition="in" filter="fade">
                                      <p:cBhvr>
                                        <p:cTn id="104" dur="500"/>
                                        <p:tgtEl>
                                          <p:spTgt spid="297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9742"/>
                                        </p:tgtEl>
                                        <p:attrNameLst>
                                          <p:attrName>style.visibility</p:attrName>
                                        </p:attrNameLst>
                                      </p:cBhvr>
                                      <p:to>
                                        <p:strVal val="visible"/>
                                      </p:to>
                                    </p:set>
                                    <p:anim calcmode="lin" valueType="num">
                                      <p:cBhvr>
                                        <p:cTn id="107" dur="500" fill="hold"/>
                                        <p:tgtEl>
                                          <p:spTgt spid="29742"/>
                                        </p:tgtEl>
                                        <p:attrNameLst>
                                          <p:attrName>ppt_w</p:attrName>
                                        </p:attrNameLst>
                                      </p:cBhvr>
                                      <p:tavLst>
                                        <p:tav tm="0">
                                          <p:val>
                                            <p:fltVal val="0"/>
                                          </p:val>
                                        </p:tav>
                                        <p:tav tm="100000">
                                          <p:val>
                                            <p:strVal val="#ppt_w"/>
                                          </p:val>
                                        </p:tav>
                                      </p:tavLst>
                                    </p:anim>
                                    <p:anim calcmode="lin" valueType="num">
                                      <p:cBhvr>
                                        <p:cTn id="108" dur="500" fill="hold"/>
                                        <p:tgtEl>
                                          <p:spTgt spid="29742"/>
                                        </p:tgtEl>
                                        <p:attrNameLst>
                                          <p:attrName>ppt_h</p:attrName>
                                        </p:attrNameLst>
                                      </p:cBhvr>
                                      <p:tavLst>
                                        <p:tav tm="0">
                                          <p:val>
                                            <p:fltVal val="0"/>
                                          </p:val>
                                        </p:tav>
                                        <p:tav tm="100000">
                                          <p:val>
                                            <p:strVal val="#ppt_h"/>
                                          </p:val>
                                        </p:tav>
                                      </p:tavLst>
                                    </p:anim>
                                    <p:animEffect transition="in" filter="fade">
                                      <p:cBhvr>
                                        <p:cTn id="109" dur="500"/>
                                        <p:tgtEl>
                                          <p:spTgt spid="29742"/>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29699">
                                            <p:txEl>
                                              <p:pRg st="0" end="0"/>
                                            </p:txEl>
                                          </p:spTgt>
                                        </p:tgtEl>
                                        <p:attrNameLst>
                                          <p:attrName>ppt_w</p:attrName>
                                        </p:attrNameLst>
                                      </p:cBhvr>
                                      <p:tavLst>
                                        <p:tav tm="0">
                                          <p:val>
                                            <p:strVal val="ppt_w"/>
                                          </p:val>
                                        </p:tav>
                                        <p:tav tm="100000">
                                          <p:val>
                                            <p:fltVal val="0"/>
                                          </p:val>
                                        </p:tav>
                                      </p:tavLst>
                                    </p:anim>
                                    <p:anim calcmode="lin" valueType="num">
                                      <p:cBhvr>
                                        <p:cTn id="114" dur="500"/>
                                        <p:tgtEl>
                                          <p:spTgt spid="29699">
                                            <p:txEl>
                                              <p:pRg st="0" end="0"/>
                                            </p:txEl>
                                          </p:spTgt>
                                        </p:tgtEl>
                                        <p:attrNameLst>
                                          <p:attrName>ppt_h</p:attrName>
                                        </p:attrNameLst>
                                      </p:cBhvr>
                                      <p:tavLst>
                                        <p:tav tm="0">
                                          <p:val>
                                            <p:strVal val="ppt_h"/>
                                          </p:val>
                                        </p:tav>
                                        <p:tav tm="100000">
                                          <p:val>
                                            <p:fltVal val="0"/>
                                          </p:val>
                                        </p:tav>
                                      </p:tavLst>
                                    </p:anim>
                                    <p:animEffect transition="out" filter="fade">
                                      <p:cBhvr>
                                        <p:cTn id="115" dur="500"/>
                                        <p:tgtEl>
                                          <p:spTgt spid="29699">
                                            <p:txEl>
                                              <p:pRg st="0" end="0"/>
                                            </p:txEl>
                                          </p:spTgt>
                                        </p:tgtEl>
                                      </p:cBhvr>
                                    </p:animEffect>
                                    <p:set>
                                      <p:cBhvr>
                                        <p:cTn id="116" dur="1" fill="hold">
                                          <p:stCondLst>
                                            <p:cond delay="499"/>
                                          </p:stCondLst>
                                        </p:cTn>
                                        <p:tgtEl>
                                          <p:spTgt spid="29699">
                                            <p:txEl>
                                              <p:pRg st="0" end="0"/>
                                            </p:txEl>
                                          </p:spTgt>
                                        </p:tgtEl>
                                        <p:attrNameLst>
                                          <p:attrName>style.visibility</p:attrName>
                                        </p:attrNameLst>
                                      </p:cBhvr>
                                      <p:to>
                                        <p:strVal val="hidden"/>
                                      </p:to>
                                    </p:set>
                                  </p:childTnLst>
                                </p:cTn>
                              </p:par>
                              <p:par>
                                <p:cTn id="117" presetID="53" presetClass="exit" presetSubtype="32" fill="hold" grpId="1" nodeType="withEffect">
                                  <p:stCondLst>
                                    <p:cond delay="0"/>
                                  </p:stCondLst>
                                  <p:childTnLst>
                                    <p:anim calcmode="lin" valueType="num">
                                      <p:cBhvr>
                                        <p:cTn id="118" dur="500"/>
                                        <p:tgtEl>
                                          <p:spTgt spid="29702"/>
                                        </p:tgtEl>
                                        <p:attrNameLst>
                                          <p:attrName>ppt_w</p:attrName>
                                        </p:attrNameLst>
                                      </p:cBhvr>
                                      <p:tavLst>
                                        <p:tav tm="0">
                                          <p:val>
                                            <p:strVal val="ppt_w"/>
                                          </p:val>
                                        </p:tav>
                                        <p:tav tm="100000">
                                          <p:val>
                                            <p:fltVal val="0"/>
                                          </p:val>
                                        </p:tav>
                                      </p:tavLst>
                                    </p:anim>
                                    <p:anim calcmode="lin" valueType="num">
                                      <p:cBhvr>
                                        <p:cTn id="119" dur="500"/>
                                        <p:tgtEl>
                                          <p:spTgt spid="29702"/>
                                        </p:tgtEl>
                                        <p:attrNameLst>
                                          <p:attrName>ppt_h</p:attrName>
                                        </p:attrNameLst>
                                      </p:cBhvr>
                                      <p:tavLst>
                                        <p:tav tm="0">
                                          <p:val>
                                            <p:strVal val="ppt_h"/>
                                          </p:val>
                                        </p:tav>
                                        <p:tav tm="100000">
                                          <p:val>
                                            <p:fltVal val="0"/>
                                          </p:val>
                                        </p:tav>
                                      </p:tavLst>
                                    </p:anim>
                                    <p:animEffect transition="out" filter="fade">
                                      <p:cBhvr>
                                        <p:cTn id="120" dur="500"/>
                                        <p:tgtEl>
                                          <p:spTgt spid="29702"/>
                                        </p:tgtEl>
                                      </p:cBhvr>
                                    </p:animEffect>
                                    <p:set>
                                      <p:cBhvr>
                                        <p:cTn id="121" dur="1" fill="hold">
                                          <p:stCondLst>
                                            <p:cond delay="499"/>
                                          </p:stCondLst>
                                        </p:cTn>
                                        <p:tgtEl>
                                          <p:spTgt spid="29702"/>
                                        </p:tgtEl>
                                        <p:attrNameLst>
                                          <p:attrName>style.visibility</p:attrName>
                                        </p:attrNameLst>
                                      </p:cBhvr>
                                      <p:to>
                                        <p:strVal val="hidden"/>
                                      </p:to>
                                    </p:set>
                                  </p:childTnLst>
                                </p:cTn>
                              </p:par>
                              <p:par>
                                <p:cTn id="122" presetID="53" presetClass="exit" presetSubtype="32" fill="hold" grpId="1" nodeType="withEffect">
                                  <p:stCondLst>
                                    <p:cond delay="0"/>
                                  </p:stCondLst>
                                  <p:childTnLst>
                                    <p:anim calcmode="lin" valueType="num">
                                      <p:cBhvr>
                                        <p:cTn id="123" dur="500"/>
                                        <p:tgtEl>
                                          <p:spTgt spid="29703"/>
                                        </p:tgtEl>
                                        <p:attrNameLst>
                                          <p:attrName>ppt_w</p:attrName>
                                        </p:attrNameLst>
                                      </p:cBhvr>
                                      <p:tavLst>
                                        <p:tav tm="0">
                                          <p:val>
                                            <p:strVal val="ppt_w"/>
                                          </p:val>
                                        </p:tav>
                                        <p:tav tm="100000">
                                          <p:val>
                                            <p:fltVal val="0"/>
                                          </p:val>
                                        </p:tav>
                                      </p:tavLst>
                                    </p:anim>
                                    <p:anim calcmode="lin" valueType="num">
                                      <p:cBhvr>
                                        <p:cTn id="124" dur="500"/>
                                        <p:tgtEl>
                                          <p:spTgt spid="29703"/>
                                        </p:tgtEl>
                                        <p:attrNameLst>
                                          <p:attrName>ppt_h</p:attrName>
                                        </p:attrNameLst>
                                      </p:cBhvr>
                                      <p:tavLst>
                                        <p:tav tm="0">
                                          <p:val>
                                            <p:strVal val="ppt_h"/>
                                          </p:val>
                                        </p:tav>
                                        <p:tav tm="100000">
                                          <p:val>
                                            <p:fltVal val="0"/>
                                          </p:val>
                                        </p:tav>
                                      </p:tavLst>
                                    </p:anim>
                                    <p:animEffect transition="out" filter="fade">
                                      <p:cBhvr>
                                        <p:cTn id="125" dur="500"/>
                                        <p:tgtEl>
                                          <p:spTgt spid="29703"/>
                                        </p:tgtEl>
                                      </p:cBhvr>
                                    </p:animEffect>
                                    <p:set>
                                      <p:cBhvr>
                                        <p:cTn id="126" dur="1" fill="hold">
                                          <p:stCondLst>
                                            <p:cond delay="499"/>
                                          </p:stCondLst>
                                        </p:cTn>
                                        <p:tgtEl>
                                          <p:spTgt spid="29703"/>
                                        </p:tgtEl>
                                        <p:attrNameLst>
                                          <p:attrName>style.visibility</p:attrName>
                                        </p:attrNameLst>
                                      </p:cBhvr>
                                      <p:to>
                                        <p:strVal val="hidden"/>
                                      </p:to>
                                    </p:set>
                                  </p:childTnLst>
                                </p:cTn>
                              </p:par>
                              <p:par>
                                <p:cTn id="127" presetID="53" presetClass="exit" presetSubtype="32" fill="hold" grpId="1" nodeType="withEffect">
                                  <p:stCondLst>
                                    <p:cond delay="0"/>
                                  </p:stCondLst>
                                  <p:childTnLst>
                                    <p:anim calcmode="lin" valueType="num">
                                      <p:cBhvr>
                                        <p:cTn id="128" dur="500"/>
                                        <p:tgtEl>
                                          <p:spTgt spid="29704"/>
                                        </p:tgtEl>
                                        <p:attrNameLst>
                                          <p:attrName>ppt_w</p:attrName>
                                        </p:attrNameLst>
                                      </p:cBhvr>
                                      <p:tavLst>
                                        <p:tav tm="0">
                                          <p:val>
                                            <p:strVal val="ppt_w"/>
                                          </p:val>
                                        </p:tav>
                                        <p:tav tm="100000">
                                          <p:val>
                                            <p:fltVal val="0"/>
                                          </p:val>
                                        </p:tav>
                                      </p:tavLst>
                                    </p:anim>
                                    <p:anim calcmode="lin" valueType="num">
                                      <p:cBhvr>
                                        <p:cTn id="129" dur="500"/>
                                        <p:tgtEl>
                                          <p:spTgt spid="29704"/>
                                        </p:tgtEl>
                                        <p:attrNameLst>
                                          <p:attrName>ppt_h</p:attrName>
                                        </p:attrNameLst>
                                      </p:cBhvr>
                                      <p:tavLst>
                                        <p:tav tm="0">
                                          <p:val>
                                            <p:strVal val="ppt_h"/>
                                          </p:val>
                                        </p:tav>
                                        <p:tav tm="100000">
                                          <p:val>
                                            <p:fltVal val="0"/>
                                          </p:val>
                                        </p:tav>
                                      </p:tavLst>
                                    </p:anim>
                                    <p:animEffect transition="out" filter="fade">
                                      <p:cBhvr>
                                        <p:cTn id="130" dur="500"/>
                                        <p:tgtEl>
                                          <p:spTgt spid="29704"/>
                                        </p:tgtEl>
                                      </p:cBhvr>
                                    </p:animEffect>
                                    <p:set>
                                      <p:cBhvr>
                                        <p:cTn id="131" dur="1" fill="hold">
                                          <p:stCondLst>
                                            <p:cond delay="499"/>
                                          </p:stCondLst>
                                        </p:cTn>
                                        <p:tgtEl>
                                          <p:spTgt spid="29704"/>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29705"/>
                                        </p:tgtEl>
                                        <p:attrNameLst>
                                          <p:attrName>ppt_w</p:attrName>
                                        </p:attrNameLst>
                                      </p:cBhvr>
                                      <p:tavLst>
                                        <p:tav tm="0">
                                          <p:val>
                                            <p:strVal val="ppt_w"/>
                                          </p:val>
                                        </p:tav>
                                        <p:tav tm="100000">
                                          <p:val>
                                            <p:fltVal val="0"/>
                                          </p:val>
                                        </p:tav>
                                      </p:tavLst>
                                    </p:anim>
                                    <p:anim calcmode="lin" valueType="num">
                                      <p:cBhvr>
                                        <p:cTn id="134" dur="500"/>
                                        <p:tgtEl>
                                          <p:spTgt spid="29705"/>
                                        </p:tgtEl>
                                        <p:attrNameLst>
                                          <p:attrName>ppt_h</p:attrName>
                                        </p:attrNameLst>
                                      </p:cBhvr>
                                      <p:tavLst>
                                        <p:tav tm="0">
                                          <p:val>
                                            <p:strVal val="ppt_h"/>
                                          </p:val>
                                        </p:tav>
                                        <p:tav tm="100000">
                                          <p:val>
                                            <p:fltVal val="0"/>
                                          </p:val>
                                        </p:tav>
                                      </p:tavLst>
                                    </p:anim>
                                    <p:animEffect transition="out" filter="fade">
                                      <p:cBhvr>
                                        <p:cTn id="135" dur="500"/>
                                        <p:tgtEl>
                                          <p:spTgt spid="29705"/>
                                        </p:tgtEl>
                                      </p:cBhvr>
                                    </p:animEffect>
                                    <p:set>
                                      <p:cBhvr>
                                        <p:cTn id="136" dur="1" fill="hold">
                                          <p:stCondLst>
                                            <p:cond delay="499"/>
                                          </p:stCondLst>
                                        </p:cTn>
                                        <p:tgtEl>
                                          <p:spTgt spid="29705"/>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29708"/>
                                        </p:tgtEl>
                                        <p:attrNameLst>
                                          <p:attrName>ppt_w</p:attrName>
                                        </p:attrNameLst>
                                      </p:cBhvr>
                                      <p:tavLst>
                                        <p:tav tm="0">
                                          <p:val>
                                            <p:strVal val="ppt_w"/>
                                          </p:val>
                                        </p:tav>
                                        <p:tav tm="100000">
                                          <p:val>
                                            <p:fltVal val="0"/>
                                          </p:val>
                                        </p:tav>
                                      </p:tavLst>
                                    </p:anim>
                                    <p:anim calcmode="lin" valueType="num">
                                      <p:cBhvr>
                                        <p:cTn id="139" dur="500"/>
                                        <p:tgtEl>
                                          <p:spTgt spid="29708"/>
                                        </p:tgtEl>
                                        <p:attrNameLst>
                                          <p:attrName>ppt_h</p:attrName>
                                        </p:attrNameLst>
                                      </p:cBhvr>
                                      <p:tavLst>
                                        <p:tav tm="0">
                                          <p:val>
                                            <p:strVal val="ppt_h"/>
                                          </p:val>
                                        </p:tav>
                                        <p:tav tm="100000">
                                          <p:val>
                                            <p:fltVal val="0"/>
                                          </p:val>
                                        </p:tav>
                                      </p:tavLst>
                                    </p:anim>
                                    <p:animEffect transition="out" filter="fade">
                                      <p:cBhvr>
                                        <p:cTn id="140" dur="500"/>
                                        <p:tgtEl>
                                          <p:spTgt spid="29708"/>
                                        </p:tgtEl>
                                      </p:cBhvr>
                                    </p:animEffect>
                                    <p:set>
                                      <p:cBhvr>
                                        <p:cTn id="141" dur="1" fill="hold">
                                          <p:stCondLst>
                                            <p:cond delay="499"/>
                                          </p:stCondLst>
                                        </p:cTn>
                                        <p:tgtEl>
                                          <p:spTgt spid="29708"/>
                                        </p:tgtEl>
                                        <p:attrNameLst>
                                          <p:attrName>style.visibility</p:attrName>
                                        </p:attrNameLst>
                                      </p:cBhvr>
                                      <p:to>
                                        <p:strVal val="hidden"/>
                                      </p:to>
                                    </p:set>
                                  </p:childTnLst>
                                </p:cTn>
                              </p:par>
                              <p:par>
                                <p:cTn id="142" presetID="53" presetClass="exit" presetSubtype="32" fill="hold" grpId="1" nodeType="withEffect">
                                  <p:stCondLst>
                                    <p:cond delay="0"/>
                                  </p:stCondLst>
                                  <p:childTnLst>
                                    <p:anim calcmode="lin" valueType="num">
                                      <p:cBhvr>
                                        <p:cTn id="143" dur="500"/>
                                        <p:tgtEl>
                                          <p:spTgt spid="29709"/>
                                        </p:tgtEl>
                                        <p:attrNameLst>
                                          <p:attrName>ppt_w</p:attrName>
                                        </p:attrNameLst>
                                      </p:cBhvr>
                                      <p:tavLst>
                                        <p:tav tm="0">
                                          <p:val>
                                            <p:strVal val="ppt_w"/>
                                          </p:val>
                                        </p:tav>
                                        <p:tav tm="100000">
                                          <p:val>
                                            <p:fltVal val="0"/>
                                          </p:val>
                                        </p:tav>
                                      </p:tavLst>
                                    </p:anim>
                                    <p:anim calcmode="lin" valueType="num">
                                      <p:cBhvr>
                                        <p:cTn id="144" dur="500"/>
                                        <p:tgtEl>
                                          <p:spTgt spid="29709"/>
                                        </p:tgtEl>
                                        <p:attrNameLst>
                                          <p:attrName>ppt_h</p:attrName>
                                        </p:attrNameLst>
                                      </p:cBhvr>
                                      <p:tavLst>
                                        <p:tav tm="0">
                                          <p:val>
                                            <p:strVal val="ppt_h"/>
                                          </p:val>
                                        </p:tav>
                                        <p:tav tm="100000">
                                          <p:val>
                                            <p:fltVal val="0"/>
                                          </p:val>
                                        </p:tav>
                                      </p:tavLst>
                                    </p:anim>
                                    <p:animEffect transition="out" filter="fade">
                                      <p:cBhvr>
                                        <p:cTn id="145" dur="500"/>
                                        <p:tgtEl>
                                          <p:spTgt spid="29709"/>
                                        </p:tgtEl>
                                      </p:cBhvr>
                                    </p:animEffect>
                                    <p:set>
                                      <p:cBhvr>
                                        <p:cTn id="146" dur="1" fill="hold">
                                          <p:stCondLst>
                                            <p:cond delay="499"/>
                                          </p:stCondLst>
                                        </p:cTn>
                                        <p:tgtEl>
                                          <p:spTgt spid="29709"/>
                                        </p:tgtEl>
                                        <p:attrNameLst>
                                          <p:attrName>style.visibility</p:attrName>
                                        </p:attrNameLst>
                                      </p:cBhvr>
                                      <p:to>
                                        <p:strVal val="hidden"/>
                                      </p:to>
                                    </p:set>
                                  </p:childTnLst>
                                </p:cTn>
                              </p:par>
                              <p:par>
                                <p:cTn id="147" presetID="53" presetClass="exit" presetSubtype="32" fill="hold" grpId="1" nodeType="withEffect">
                                  <p:stCondLst>
                                    <p:cond delay="0"/>
                                  </p:stCondLst>
                                  <p:childTnLst>
                                    <p:anim calcmode="lin" valueType="num">
                                      <p:cBhvr>
                                        <p:cTn id="148" dur="500"/>
                                        <p:tgtEl>
                                          <p:spTgt spid="29710"/>
                                        </p:tgtEl>
                                        <p:attrNameLst>
                                          <p:attrName>ppt_w</p:attrName>
                                        </p:attrNameLst>
                                      </p:cBhvr>
                                      <p:tavLst>
                                        <p:tav tm="0">
                                          <p:val>
                                            <p:strVal val="ppt_w"/>
                                          </p:val>
                                        </p:tav>
                                        <p:tav tm="100000">
                                          <p:val>
                                            <p:fltVal val="0"/>
                                          </p:val>
                                        </p:tav>
                                      </p:tavLst>
                                    </p:anim>
                                    <p:anim calcmode="lin" valueType="num">
                                      <p:cBhvr>
                                        <p:cTn id="149" dur="500"/>
                                        <p:tgtEl>
                                          <p:spTgt spid="29710"/>
                                        </p:tgtEl>
                                        <p:attrNameLst>
                                          <p:attrName>ppt_h</p:attrName>
                                        </p:attrNameLst>
                                      </p:cBhvr>
                                      <p:tavLst>
                                        <p:tav tm="0">
                                          <p:val>
                                            <p:strVal val="ppt_h"/>
                                          </p:val>
                                        </p:tav>
                                        <p:tav tm="100000">
                                          <p:val>
                                            <p:fltVal val="0"/>
                                          </p:val>
                                        </p:tav>
                                      </p:tavLst>
                                    </p:anim>
                                    <p:animEffect transition="out" filter="fade">
                                      <p:cBhvr>
                                        <p:cTn id="150" dur="500"/>
                                        <p:tgtEl>
                                          <p:spTgt spid="29710"/>
                                        </p:tgtEl>
                                      </p:cBhvr>
                                    </p:animEffect>
                                    <p:set>
                                      <p:cBhvr>
                                        <p:cTn id="151" dur="1" fill="hold">
                                          <p:stCondLst>
                                            <p:cond delay="499"/>
                                          </p:stCondLst>
                                        </p:cTn>
                                        <p:tgtEl>
                                          <p:spTgt spid="29710"/>
                                        </p:tgtEl>
                                        <p:attrNameLst>
                                          <p:attrName>style.visibility</p:attrName>
                                        </p:attrNameLst>
                                      </p:cBhvr>
                                      <p:to>
                                        <p:strVal val="hidden"/>
                                      </p:to>
                                    </p:set>
                                  </p:childTnLst>
                                </p:cTn>
                              </p:par>
                              <p:par>
                                <p:cTn id="152" presetID="53" presetClass="exit" presetSubtype="32" fill="hold" grpId="1" nodeType="withEffect">
                                  <p:stCondLst>
                                    <p:cond delay="0"/>
                                  </p:stCondLst>
                                  <p:childTnLst>
                                    <p:anim calcmode="lin" valueType="num">
                                      <p:cBhvr>
                                        <p:cTn id="153" dur="500"/>
                                        <p:tgtEl>
                                          <p:spTgt spid="29711"/>
                                        </p:tgtEl>
                                        <p:attrNameLst>
                                          <p:attrName>ppt_w</p:attrName>
                                        </p:attrNameLst>
                                      </p:cBhvr>
                                      <p:tavLst>
                                        <p:tav tm="0">
                                          <p:val>
                                            <p:strVal val="ppt_w"/>
                                          </p:val>
                                        </p:tav>
                                        <p:tav tm="100000">
                                          <p:val>
                                            <p:fltVal val="0"/>
                                          </p:val>
                                        </p:tav>
                                      </p:tavLst>
                                    </p:anim>
                                    <p:anim calcmode="lin" valueType="num">
                                      <p:cBhvr>
                                        <p:cTn id="154" dur="500"/>
                                        <p:tgtEl>
                                          <p:spTgt spid="29711"/>
                                        </p:tgtEl>
                                        <p:attrNameLst>
                                          <p:attrName>ppt_h</p:attrName>
                                        </p:attrNameLst>
                                      </p:cBhvr>
                                      <p:tavLst>
                                        <p:tav tm="0">
                                          <p:val>
                                            <p:strVal val="ppt_h"/>
                                          </p:val>
                                        </p:tav>
                                        <p:tav tm="100000">
                                          <p:val>
                                            <p:fltVal val="0"/>
                                          </p:val>
                                        </p:tav>
                                      </p:tavLst>
                                    </p:anim>
                                    <p:animEffect transition="out" filter="fade">
                                      <p:cBhvr>
                                        <p:cTn id="155" dur="500"/>
                                        <p:tgtEl>
                                          <p:spTgt spid="29711"/>
                                        </p:tgtEl>
                                      </p:cBhvr>
                                    </p:animEffect>
                                    <p:set>
                                      <p:cBhvr>
                                        <p:cTn id="156" dur="1" fill="hold">
                                          <p:stCondLst>
                                            <p:cond delay="499"/>
                                          </p:stCondLst>
                                        </p:cTn>
                                        <p:tgtEl>
                                          <p:spTgt spid="29711"/>
                                        </p:tgtEl>
                                        <p:attrNameLst>
                                          <p:attrName>style.visibility</p:attrName>
                                        </p:attrNameLst>
                                      </p:cBhvr>
                                      <p:to>
                                        <p:strVal val="hidden"/>
                                      </p:to>
                                    </p:set>
                                  </p:childTnLst>
                                </p:cTn>
                              </p:par>
                              <p:par>
                                <p:cTn id="157" presetID="53" presetClass="exit" presetSubtype="32" fill="hold" grpId="1" nodeType="withEffect">
                                  <p:stCondLst>
                                    <p:cond delay="0"/>
                                  </p:stCondLst>
                                  <p:childTnLst>
                                    <p:anim calcmode="lin" valueType="num">
                                      <p:cBhvr>
                                        <p:cTn id="158" dur="500"/>
                                        <p:tgtEl>
                                          <p:spTgt spid="29712"/>
                                        </p:tgtEl>
                                        <p:attrNameLst>
                                          <p:attrName>ppt_w</p:attrName>
                                        </p:attrNameLst>
                                      </p:cBhvr>
                                      <p:tavLst>
                                        <p:tav tm="0">
                                          <p:val>
                                            <p:strVal val="ppt_w"/>
                                          </p:val>
                                        </p:tav>
                                        <p:tav tm="100000">
                                          <p:val>
                                            <p:fltVal val="0"/>
                                          </p:val>
                                        </p:tav>
                                      </p:tavLst>
                                    </p:anim>
                                    <p:anim calcmode="lin" valueType="num">
                                      <p:cBhvr>
                                        <p:cTn id="159" dur="500"/>
                                        <p:tgtEl>
                                          <p:spTgt spid="29712"/>
                                        </p:tgtEl>
                                        <p:attrNameLst>
                                          <p:attrName>ppt_h</p:attrName>
                                        </p:attrNameLst>
                                      </p:cBhvr>
                                      <p:tavLst>
                                        <p:tav tm="0">
                                          <p:val>
                                            <p:strVal val="ppt_h"/>
                                          </p:val>
                                        </p:tav>
                                        <p:tav tm="100000">
                                          <p:val>
                                            <p:fltVal val="0"/>
                                          </p:val>
                                        </p:tav>
                                      </p:tavLst>
                                    </p:anim>
                                    <p:animEffect transition="out" filter="fade">
                                      <p:cBhvr>
                                        <p:cTn id="160" dur="500"/>
                                        <p:tgtEl>
                                          <p:spTgt spid="29712"/>
                                        </p:tgtEl>
                                      </p:cBhvr>
                                    </p:animEffect>
                                    <p:set>
                                      <p:cBhvr>
                                        <p:cTn id="161" dur="1" fill="hold">
                                          <p:stCondLst>
                                            <p:cond delay="499"/>
                                          </p:stCondLst>
                                        </p:cTn>
                                        <p:tgtEl>
                                          <p:spTgt spid="29712"/>
                                        </p:tgtEl>
                                        <p:attrNameLst>
                                          <p:attrName>style.visibility</p:attrName>
                                        </p:attrNameLst>
                                      </p:cBhvr>
                                      <p:to>
                                        <p:strVal val="hidden"/>
                                      </p:to>
                                    </p:set>
                                  </p:childTnLst>
                                </p:cTn>
                              </p:par>
                              <p:par>
                                <p:cTn id="162" presetID="53" presetClass="exit" presetSubtype="32" fill="hold" grpId="1" nodeType="withEffect">
                                  <p:stCondLst>
                                    <p:cond delay="0"/>
                                  </p:stCondLst>
                                  <p:childTnLst>
                                    <p:anim calcmode="lin" valueType="num">
                                      <p:cBhvr>
                                        <p:cTn id="163" dur="500"/>
                                        <p:tgtEl>
                                          <p:spTgt spid="29713"/>
                                        </p:tgtEl>
                                        <p:attrNameLst>
                                          <p:attrName>ppt_w</p:attrName>
                                        </p:attrNameLst>
                                      </p:cBhvr>
                                      <p:tavLst>
                                        <p:tav tm="0">
                                          <p:val>
                                            <p:strVal val="ppt_w"/>
                                          </p:val>
                                        </p:tav>
                                        <p:tav tm="100000">
                                          <p:val>
                                            <p:fltVal val="0"/>
                                          </p:val>
                                        </p:tav>
                                      </p:tavLst>
                                    </p:anim>
                                    <p:anim calcmode="lin" valueType="num">
                                      <p:cBhvr>
                                        <p:cTn id="164" dur="500"/>
                                        <p:tgtEl>
                                          <p:spTgt spid="29713"/>
                                        </p:tgtEl>
                                        <p:attrNameLst>
                                          <p:attrName>ppt_h</p:attrName>
                                        </p:attrNameLst>
                                      </p:cBhvr>
                                      <p:tavLst>
                                        <p:tav tm="0">
                                          <p:val>
                                            <p:strVal val="ppt_h"/>
                                          </p:val>
                                        </p:tav>
                                        <p:tav tm="100000">
                                          <p:val>
                                            <p:fltVal val="0"/>
                                          </p:val>
                                        </p:tav>
                                      </p:tavLst>
                                    </p:anim>
                                    <p:animEffect transition="out" filter="fade">
                                      <p:cBhvr>
                                        <p:cTn id="165" dur="500"/>
                                        <p:tgtEl>
                                          <p:spTgt spid="29713"/>
                                        </p:tgtEl>
                                      </p:cBhvr>
                                    </p:animEffect>
                                    <p:set>
                                      <p:cBhvr>
                                        <p:cTn id="166" dur="1" fill="hold">
                                          <p:stCondLst>
                                            <p:cond delay="499"/>
                                          </p:stCondLst>
                                        </p:cTn>
                                        <p:tgtEl>
                                          <p:spTgt spid="29713"/>
                                        </p:tgtEl>
                                        <p:attrNameLst>
                                          <p:attrName>style.visibility</p:attrName>
                                        </p:attrNameLst>
                                      </p:cBhvr>
                                      <p:to>
                                        <p:strVal val="hidden"/>
                                      </p:to>
                                    </p:set>
                                  </p:childTnLst>
                                </p:cTn>
                              </p:par>
                              <p:par>
                                <p:cTn id="167" presetID="53" presetClass="exit" presetSubtype="32" fill="hold" grpId="1" nodeType="withEffect">
                                  <p:stCondLst>
                                    <p:cond delay="0"/>
                                  </p:stCondLst>
                                  <p:childTnLst>
                                    <p:anim calcmode="lin" valueType="num">
                                      <p:cBhvr>
                                        <p:cTn id="168" dur="500"/>
                                        <p:tgtEl>
                                          <p:spTgt spid="29714"/>
                                        </p:tgtEl>
                                        <p:attrNameLst>
                                          <p:attrName>ppt_w</p:attrName>
                                        </p:attrNameLst>
                                      </p:cBhvr>
                                      <p:tavLst>
                                        <p:tav tm="0">
                                          <p:val>
                                            <p:strVal val="ppt_w"/>
                                          </p:val>
                                        </p:tav>
                                        <p:tav tm="100000">
                                          <p:val>
                                            <p:fltVal val="0"/>
                                          </p:val>
                                        </p:tav>
                                      </p:tavLst>
                                    </p:anim>
                                    <p:anim calcmode="lin" valueType="num">
                                      <p:cBhvr>
                                        <p:cTn id="169" dur="500"/>
                                        <p:tgtEl>
                                          <p:spTgt spid="29714"/>
                                        </p:tgtEl>
                                        <p:attrNameLst>
                                          <p:attrName>ppt_h</p:attrName>
                                        </p:attrNameLst>
                                      </p:cBhvr>
                                      <p:tavLst>
                                        <p:tav tm="0">
                                          <p:val>
                                            <p:strVal val="ppt_h"/>
                                          </p:val>
                                        </p:tav>
                                        <p:tav tm="100000">
                                          <p:val>
                                            <p:fltVal val="0"/>
                                          </p:val>
                                        </p:tav>
                                      </p:tavLst>
                                    </p:anim>
                                    <p:animEffect transition="out" filter="fade">
                                      <p:cBhvr>
                                        <p:cTn id="170" dur="500"/>
                                        <p:tgtEl>
                                          <p:spTgt spid="29714"/>
                                        </p:tgtEl>
                                      </p:cBhvr>
                                    </p:animEffect>
                                    <p:set>
                                      <p:cBhvr>
                                        <p:cTn id="171" dur="1" fill="hold">
                                          <p:stCondLst>
                                            <p:cond delay="499"/>
                                          </p:stCondLst>
                                        </p:cTn>
                                        <p:tgtEl>
                                          <p:spTgt spid="29714"/>
                                        </p:tgtEl>
                                        <p:attrNameLst>
                                          <p:attrName>style.visibility</p:attrName>
                                        </p:attrNameLst>
                                      </p:cBhvr>
                                      <p:to>
                                        <p:strVal val="hidden"/>
                                      </p:to>
                                    </p:set>
                                  </p:childTnLst>
                                </p:cTn>
                              </p:par>
                              <p:par>
                                <p:cTn id="172" presetID="53" presetClass="exit" presetSubtype="32" fill="hold" grpId="1" nodeType="withEffect">
                                  <p:stCondLst>
                                    <p:cond delay="0"/>
                                  </p:stCondLst>
                                  <p:childTnLst>
                                    <p:anim calcmode="lin" valueType="num">
                                      <p:cBhvr>
                                        <p:cTn id="173" dur="500"/>
                                        <p:tgtEl>
                                          <p:spTgt spid="29715"/>
                                        </p:tgtEl>
                                        <p:attrNameLst>
                                          <p:attrName>ppt_w</p:attrName>
                                        </p:attrNameLst>
                                      </p:cBhvr>
                                      <p:tavLst>
                                        <p:tav tm="0">
                                          <p:val>
                                            <p:strVal val="ppt_w"/>
                                          </p:val>
                                        </p:tav>
                                        <p:tav tm="100000">
                                          <p:val>
                                            <p:fltVal val="0"/>
                                          </p:val>
                                        </p:tav>
                                      </p:tavLst>
                                    </p:anim>
                                    <p:anim calcmode="lin" valueType="num">
                                      <p:cBhvr>
                                        <p:cTn id="174" dur="500"/>
                                        <p:tgtEl>
                                          <p:spTgt spid="29715"/>
                                        </p:tgtEl>
                                        <p:attrNameLst>
                                          <p:attrName>ppt_h</p:attrName>
                                        </p:attrNameLst>
                                      </p:cBhvr>
                                      <p:tavLst>
                                        <p:tav tm="0">
                                          <p:val>
                                            <p:strVal val="ppt_h"/>
                                          </p:val>
                                        </p:tav>
                                        <p:tav tm="100000">
                                          <p:val>
                                            <p:fltVal val="0"/>
                                          </p:val>
                                        </p:tav>
                                      </p:tavLst>
                                    </p:anim>
                                    <p:animEffect transition="out" filter="fade">
                                      <p:cBhvr>
                                        <p:cTn id="175" dur="500"/>
                                        <p:tgtEl>
                                          <p:spTgt spid="29715"/>
                                        </p:tgtEl>
                                      </p:cBhvr>
                                    </p:animEffect>
                                    <p:set>
                                      <p:cBhvr>
                                        <p:cTn id="176" dur="1" fill="hold">
                                          <p:stCondLst>
                                            <p:cond delay="499"/>
                                          </p:stCondLst>
                                        </p:cTn>
                                        <p:tgtEl>
                                          <p:spTgt spid="29715"/>
                                        </p:tgtEl>
                                        <p:attrNameLst>
                                          <p:attrName>style.visibility</p:attrName>
                                        </p:attrNameLst>
                                      </p:cBhvr>
                                      <p:to>
                                        <p:strVal val="hidden"/>
                                      </p:to>
                                    </p:set>
                                  </p:childTnLst>
                                </p:cTn>
                              </p:par>
                              <p:par>
                                <p:cTn id="177" presetID="53" presetClass="exit" presetSubtype="32" fill="hold" grpId="1" nodeType="withEffect">
                                  <p:stCondLst>
                                    <p:cond delay="0"/>
                                  </p:stCondLst>
                                  <p:childTnLst>
                                    <p:anim calcmode="lin" valueType="num">
                                      <p:cBhvr>
                                        <p:cTn id="178" dur="500"/>
                                        <p:tgtEl>
                                          <p:spTgt spid="29734"/>
                                        </p:tgtEl>
                                        <p:attrNameLst>
                                          <p:attrName>ppt_w</p:attrName>
                                        </p:attrNameLst>
                                      </p:cBhvr>
                                      <p:tavLst>
                                        <p:tav tm="0">
                                          <p:val>
                                            <p:strVal val="ppt_w"/>
                                          </p:val>
                                        </p:tav>
                                        <p:tav tm="100000">
                                          <p:val>
                                            <p:fltVal val="0"/>
                                          </p:val>
                                        </p:tav>
                                      </p:tavLst>
                                    </p:anim>
                                    <p:anim calcmode="lin" valueType="num">
                                      <p:cBhvr>
                                        <p:cTn id="179" dur="500"/>
                                        <p:tgtEl>
                                          <p:spTgt spid="29734"/>
                                        </p:tgtEl>
                                        <p:attrNameLst>
                                          <p:attrName>ppt_h</p:attrName>
                                        </p:attrNameLst>
                                      </p:cBhvr>
                                      <p:tavLst>
                                        <p:tav tm="0">
                                          <p:val>
                                            <p:strVal val="ppt_h"/>
                                          </p:val>
                                        </p:tav>
                                        <p:tav tm="100000">
                                          <p:val>
                                            <p:fltVal val="0"/>
                                          </p:val>
                                        </p:tav>
                                      </p:tavLst>
                                    </p:anim>
                                    <p:animEffect transition="out" filter="fade">
                                      <p:cBhvr>
                                        <p:cTn id="180" dur="500"/>
                                        <p:tgtEl>
                                          <p:spTgt spid="29734"/>
                                        </p:tgtEl>
                                      </p:cBhvr>
                                    </p:animEffect>
                                    <p:set>
                                      <p:cBhvr>
                                        <p:cTn id="181" dur="1" fill="hold">
                                          <p:stCondLst>
                                            <p:cond delay="499"/>
                                          </p:stCondLst>
                                        </p:cTn>
                                        <p:tgtEl>
                                          <p:spTgt spid="29734"/>
                                        </p:tgtEl>
                                        <p:attrNameLst>
                                          <p:attrName>style.visibility</p:attrName>
                                        </p:attrNameLst>
                                      </p:cBhvr>
                                      <p:to>
                                        <p:strVal val="hidden"/>
                                      </p:to>
                                    </p:set>
                                  </p:childTnLst>
                                </p:cTn>
                              </p:par>
                              <p:par>
                                <p:cTn id="182" presetID="53" presetClass="exit" presetSubtype="32" fill="hold" grpId="1" nodeType="withEffect">
                                  <p:stCondLst>
                                    <p:cond delay="0"/>
                                  </p:stCondLst>
                                  <p:childTnLst>
                                    <p:anim calcmode="lin" valueType="num">
                                      <p:cBhvr>
                                        <p:cTn id="183" dur="500"/>
                                        <p:tgtEl>
                                          <p:spTgt spid="29735"/>
                                        </p:tgtEl>
                                        <p:attrNameLst>
                                          <p:attrName>ppt_w</p:attrName>
                                        </p:attrNameLst>
                                      </p:cBhvr>
                                      <p:tavLst>
                                        <p:tav tm="0">
                                          <p:val>
                                            <p:strVal val="ppt_w"/>
                                          </p:val>
                                        </p:tav>
                                        <p:tav tm="100000">
                                          <p:val>
                                            <p:fltVal val="0"/>
                                          </p:val>
                                        </p:tav>
                                      </p:tavLst>
                                    </p:anim>
                                    <p:anim calcmode="lin" valueType="num">
                                      <p:cBhvr>
                                        <p:cTn id="184" dur="500"/>
                                        <p:tgtEl>
                                          <p:spTgt spid="29735"/>
                                        </p:tgtEl>
                                        <p:attrNameLst>
                                          <p:attrName>ppt_h</p:attrName>
                                        </p:attrNameLst>
                                      </p:cBhvr>
                                      <p:tavLst>
                                        <p:tav tm="0">
                                          <p:val>
                                            <p:strVal val="ppt_h"/>
                                          </p:val>
                                        </p:tav>
                                        <p:tav tm="100000">
                                          <p:val>
                                            <p:fltVal val="0"/>
                                          </p:val>
                                        </p:tav>
                                      </p:tavLst>
                                    </p:anim>
                                    <p:animEffect transition="out" filter="fade">
                                      <p:cBhvr>
                                        <p:cTn id="185" dur="500"/>
                                        <p:tgtEl>
                                          <p:spTgt spid="29735"/>
                                        </p:tgtEl>
                                      </p:cBhvr>
                                    </p:animEffect>
                                    <p:set>
                                      <p:cBhvr>
                                        <p:cTn id="186" dur="1" fill="hold">
                                          <p:stCondLst>
                                            <p:cond delay="499"/>
                                          </p:stCondLst>
                                        </p:cTn>
                                        <p:tgtEl>
                                          <p:spTgt spid="29735"/>
                                        </p:tgtEl>
                                        <p:attrNameLst>
                                          <p:attrName>style.visibility</p:attrName>
                                        </p:attrNameLst>
                                      </p:cBhvr>
                                      <p:to>
                                        <p:strVal val="hidden"/>
                                      </p:to>
                                    </p:set>
                                  </p:childTnLst>
                                </p:cTn>
                              </p:par>
                              <p:par>
                                <p:cTn id="187" presetID="53" presetClass="exit" presetSubtype="32" fill="hold" grpId="1" nodeType="withEffect">
                                  <p:stCondLst>
                                    <p:cond delay="0"/>
                                  </p:stCondLst>
                                  <p:childTnLst>
                                    <p:anim calcmode="lin" valueType="num">
                                      <p:cBhvr>
                                        <p:cTn id="188" dur="500"/>
                                        <p:tgtEl>
                                          <p:spTgt spid="29736"/>
                                        </p:tgtEl>
                                        <p:attrNameLst>
                                          <p:attrName>ppt_w</p:attrName>
                                        </p:attrNameLst>
                                      </p:cBhvr>
                                      <p:tavLst>
                                        <p:tav tm="0">
                                          <p:val>
                                            <p:strVal val="ppt_w"/>
                                          </p:val>
                                        </p:tav>
                                        <p:tav tm="100000">
                                          <p:val>
                                            <p:fltVal val="0"/>
                                          </p:val>
                                        </p:tav>
                                      </p:tavLst>
                                    </p:anim>
                                    <p:anim calcmode="lin" valueType="num">
                                      <p:cBhvr>
                                        <p:cTn id="189" dur="500"/>
                                        <p:tgtEl>
                                          <p:spTgt spid="29736"/>
                                        </p:tgtEl>
                                        <p:attrNameLst>
                                          <p:attrName>ppt_h</p:attrName>
                                        </p:attrNameLst>
                                      </p:cBhvr>
                                      <p:tavLst>
                                        <p:tav tm="0">
                                          <p:val>
                                            <p:strVal val="ppt_h"/>
                                          </p:val>
                                        </p:tav>
                                        <p:tav tm="100000">
                                          <p:val>
                                            <p:fltVal val="0"/>
                                          </p:val>
                                        </p:tav>
                                      </p:tavLst>
                                    </p:anim>
                                    <p:animEffect transition="out" filter="fade">
                                      <p:cBhvr>
                                        <p:cTn id="190" dur="500"/>
                                        <p:tgtEl>
                                          <p:spTgt spid="29736"/>
                                        </p:tgtEl>
                                      </p:cBhvr>
                                    </p:animEffect>
                                    <p:set>
                                      <p:cBhvr>
                                        <p:cTn id="191" dur="1" fill="hold">
                                          <p:stCondLst>
                                            <p:cond delay="499"/>
                                          </p:stCondLst>
                                        </p:cTn>
                                        <p:tgtEl>
                                          <p:spTgt spid="29736"/>
                                        </p:tgtEl>
                                        <p:attrNameLst>
                                          <p:attrName>style.visibility</p:attrName>
                                        </p:attrNameLst>
                                      </p:cBhvr>
                                      <p:to>
                                        <p:strVal val="hidden"/>
                                      </p:to>
                                    </p:set>
                                  </p:childTnLst>
                                </p:cTn>
                              </p:par>
                              <p:par>
                                <p:cTn id="192" presetID="53" presetClass="exit" presetSubtype="32" fill="hold" grpId="1" nodeType="withEffect">
                                  <p:stCondLst>
                                    <p:cond delay="0"/>
                                  </p:stCondLst>
                                  <p:childTnLst>
                                    <p:anim calcmode="lin" valueType="num">
                                      <p:cBhvr>
                                        <p:cTn id="193" dur="500"/>
                                        <p:tgtEl>
                                          <p:spTgt spid="29737"/>
                                        </p:tgtEl>
                                        <p:attrNameLst>
                                          <p:attrName>ppt_w</p:attrName>
                                        </p:attrNameLst>
                                      </p:cBhvr>
                                      <p:tavLst>
                                        <p:tav tm="0">
                                          <p:val>
                                            <p:strVal val="ppt_w"/>
                                          </p:val>
                                        </p:tav>
                                        <p:tav tm="100000">
                                          <p:val>
                                            <p:fltVal val="0"/>
                                          </p:val>
                                        </p:tav>
                                      </p:tavLst>
                                    </p:anim>
                                    <p:anim calcmode="lin" valueType="num">
                                      <p:cBhvr>
                                        <p:cTn id="194" dur="500"/>
                                        <p:tgtEl>
                                          <p:spTgt spid="29737"/>
                                        </p:tgtEl>
                                        <p:attrNameLst>
                                          <p:attrName>ppt_h</p:attrName>
                                        </p:attrNameLst>
                                      </p:cBhvr>
                                      <p:tavLst>
                                        <p:tav tm="0">
                                          <p:val>
                                            <p:strVal val="ppt_h"/>
                                          </p:val>
                                        </p:tav>
                                        <p:tav tm="100000">
                                          <p:val>
                                            <p:fltVal val="0"/>
                                          </p:val>
                                        </p:tav>
                                      </p:tavLst>
                                    </p:anim>
                                    <p:animEffect transition="out" filter="fade">
                                      <p:cBhvr>
                                        <p:cTn id="195" dur="500"/>
                                        <p:tgtEl>
                                          <p:spTgt spid="29737"/>
                                        </p:tgtEl>
                                      </p:cBhvr>
                                    </p:animEffect>
                                    <p:set>
                                      <p:cBhvr>
                                        <p:cTn id="196" dur="1" fill="hold">
                                          <p:stCondLst>
                                            <p:cond delay="499"/>
                                          </p:stCondLst>
                                        </p:cTn>
                                        <p:tgtEl>
                                          <p:spTgt spid="29737"/>
                                        </p:tgtEl>
                                        <p:attrNameLst>
                                          <p:attrName>style.visibility</p:attrName>
                                        </p:attrNameLst>
                                      </p:cBhvr>
                                      <p:to>
                                        <p:strVal val="hidden"/>
                                      </p:to>
                                    </p:set>
                                  </p:childTnLst>
                                </p:cTn>
                              </p:par>
                              <p:par>
                                <p:cTn id="197" presetID="53" presetClass="exit" presetSubtype="32" fill="hold" grpId="1" nodeType="withEffect">
                                  <p:stCondLst>
                                    <p:cond delay="0"/>
                                  </p:stCondLst>
                                  <p:childTnLst>
                                    <p:anim calcmode="lin" valueType="num">
                                      <p:cBhvr>
                                        <p:cTn id="198" dur="500"/>
                                        <p:tgtEl>
                                          <p:spTgt spid="29740"/>
                                        </p:tgtEl>
                                        <p:attrNameLst>
                                          <p:attrName>ppt_w</p:attrName>
                                        </p:attrNameLst>
                                      </p:cBhvr>
                                      <p:tavLst>
                                        <p:tav tm="0">
                                          <p:val>
                                            <p:strVal val="ppt_w"/>
                                          </p:val>
                                        </p:tav>
                                        <p:tav tm="100000">
                                          <p:val>
                                            <p:fltVal val="0"/>
                                          </p:val>
                                        </p:tav>
                                      </p:tavLst>
                                    </p:anim>
                                    <p:anim calcmode="lin" valueType="num">
                                      <p:cBhvr>
                                        <p:cTn id="199" dur="500"/>
                                        <p:tgtEl>
                                          <p:spTgt spid="29740"/>
                                        </p:tgtEl>
                                        <p:attrNameLst>
                                          <p:attrName>ppt_h</p:attrName>
                                        </p:attrNameLst>
                                      </p:cBhvr>
                                      <p:tavLst>
                                        <p:tav tm="0">
                                          <p:val>
                                            <p:strVal val="ppt_h"/>
                                          </p:val>
                                        </p:tav>
                                        <p:tav tm="100000">
                                          <p:val>
                                            <p:fltVal val="0"/>
                                          </p:val>
                                        </p:tav>
                                      </p:tavLst>
                                    </p:anim>
                                    <p:animEffect transition="out" filter="fade">
                                      <p:cBhvr>
                                        <p:cTn id="200" dur="500"/>
                                        <p:tgtEl>
                                          <p:spTgt spid="29740"/>
                                        </p:tgtEl>
                                      </p:cBhvr>
                                    </p:animEffect>
                                    <p:set>
                                      <p:cBhvr>
                                        <p:cTn id="201" dur="1" fill="hold">
                                          <p:stCondLst>
                                            <p:cond delay="499"/>
                                          </p:stCondLst>
                                        </p:cTn>
                                        <p:tgtEl>
                                          <p:spTgt spid="29740"/>
                                        </p:tgtEl>
                                        <p:attrNameLst>
                                          <p:attrName>style.visibility</p:attrName>
                                        </p:attrNameLst>
                                      </p:cBhvr>
                                      <p:to>
                                        <p:strVal val="hidden"/>
                                      </p:to>
                                    </p:set>
                                  </p:childTnLst>
                                </p:cTn>
                              </p:par>
                              <p:par>
                                <p:cTn id="202" presetID="53" presetClass="exit" presetSubtype="32" fill="hold" grpId="1" nodeType="withEffect">
                                  <p:stCondLst>
                                    <p:cond delay="0"/>
                                  </p:stCondLst>
                                  <p:childTnLst>
                                    <p:anim calcmode="lin" valueType="num">
                                      <p:cBhvr>
                                        <p:cTn id="203" dur="500"/>
                                        <p:tgtEl>
                                          <p:spTgt spid="29741"/>
                                        </p:tgtEl>
                                        <p:attrNameLst>
                                          <p:attrName>ppt_w</p:attrName>
                                        </p:attrNameLst>
                                      </p:cBhvr>
                                      <p:tavLst>
                                        <p:tav tm="0">
                                          <p:val>
                                            <p:strVal val="ppt_w"/>
                                          </p:val>
                                        </p:tav>
                                        <p:tav tm="100000">
                                          <p:val>
                                            <p:fltVal val="0"/>
                                          </p:val>
                                        </p:tav>
                                      </p:tavLst>
                                    </p:anim>
                                    <p:anim calcmode="lin" valueType="num">
                                      <p:cBhvr>
                                        <p:cTn id="204" dur="500"/>
                                        <p:tgtEl>
                                          <p:spTgt spid="29741"/>
                                        </p:tgtEl>
                                        <p:attrNameLst>
                                          <p:attrName>ppt_h</p:attrName>
                                        </p:attrNameLst>
                                      </p:cBhvr>
                                      <p:tavLst>
                                        <p:tav tm="0">
                                          <p:val>
                                            <p:strVal val="ppt_h"/>
                                          </p:val>
                                        </p:tav>
                                        <p:tav tm="100000">
                                          <p:val>
                                            <p:fltVal val="0"/>
                                          </p:val>
                                        </p:tav>
                                      </p:tavLst>
                                    </p:anim>
                                    <p:animEffect transition="out" filter="fade">
                                      <p:cBhvr>
                                        <p:cTn id="205" dur="500"/>
                                        <p:tgtEl>
                                          <p:spTgt spid="29741"/>
                                        </p:tgtEl>
                                      </p:cBhvr>
                                    </p:animEffect>
                                    <p:set>
                                      <p:cBhvr>
                                        <p:cTn id="206" dur="1" fill="hold">
                                          <p:stCondLst>
                                            <p:cond delay="499"/>
                                          </p:stCondLst>
                                        </p:cTn>
                                        <p:tgtEl>
                                          <p:spTgt spid="29741"/>
                                        </p:tgtEl>
                                        <p:attrNameLst>
                                          <p:attrName>style.visibility</p:attrName>
                                        </p:attrNameLst>
                                      </p:cBhvr>
                                      <p:to>
                                        <p:strVal val="hidden"/>
                                      </p:to>
                                    </p:set>
                                  </p:childTnLst>
                                </p:cTn>
                              </p:par>
                              <p:par>
                                <p:cTn id="207" presetID="53" presetClass="exit" presetSubtype="32" fill="hold" grpId="1" nodeType="withEffect">
                                  <p:stCondLst>
                                    <p:cond delay="0"/>
                                  </p:stCondLst>
                                  <p:childTnLst>
                                    <p:anim calcmode="lin" valueType="num">
                                      <p:cBhvr>
                                        <p:cTn id="208" dur="500"/>
                                        <p:tgtEl>
                                          <p:spTgt spid="29742"/>
                                        </p:tgtEl>
                                        <p:attrNameLst>
                                          <p:attrName>ppt_w</p:attrName>
                                        </p:attrNameLst>
                                      </p:cBhvr>
                                      <p:tavLst>
                                        <p:tav tm="0">
                                          <p:val>
                                            <p:strVal val="ppt_w"/>
                                          </p:val>
                                        </p:tav>
                                        <p:tav tm="100000">
                                          <p:val>
                                            <p:fltVal val="0"/>
                                          </p:val>
                                        </p:tav>
                                      </p:tavLst>
                                    </p:anim>
                                    <p:anim calcmode="lin" valueType="num">
                                      <p:cBhvr>
                                        <p:cTn id="209" dur="500"/>
                                        <p:tgtEl>
                                          <p:spTgt spid="29742"/>
                                        </p:tgtEl>
                                        <p:attrNameLst>
                                          <p:attrName>ppt_h</p:attrName>
                                        </p:attrNameLst>
                                      </p:cBhvr>
                                      <p:tavLst>
                                        <p:tav tm="0">
                                          <p:val>
                                            <p:strVal val="ppt_h"/>
                                          </p:val>
                                        </p:tav>
                                        <p:tav tm="100000">
                                          <p:val>
                                            <p:fltVal val="0"/>
                                          </p:val>
                                        </p:tav>
                                      </p:tavLst>
                                    </p:anim>
                                    <p:animEffect transition="out" filter="fade">
                                      <p:cBhvr>
                                        <p:cTn id="210" dur="500"/>
                                        <p:tgtEl>
                                          <p:spTgt spid="29742"/>
                                        </p:tgtEl>
                                      </p:cBhvr>
                                    </p:animEffect>
                                    <p:set>
                                      <p:cBhvr>
                                        <p:cTn id="211" dur="1" fill="hold">
                                          <p:stCondLst>
                                            <p:cond delay="499"/>
                                          </p:stCondLst>
                                        </p:cTn>
                                        <p:tgtEl>
                                          <p:spTgt spid="29742"/>
                                        </p:tgtEl>
                                        <p:attrNameLst>
                                          <p:attrName>style.visibility</p:attrName>
                                        </p:attrNameLst>
                                      </p:cBhvr>
                                      <p:to>
                                        <p:strVal val="hidden"/>
                                      </p:to>
                                    </p:set>
                                  </p:childTnLst>
                                </p:cTn>
                              </p:par>
                              <p:par>
                                <p:cTn id="212" presetID="53" presetClass="exit" presetSubtype="32" fill="hold" grpId="0" nodeType="withEffect">
                                  <p:stCondLst>
                                    <p:cond delay="0"/>
                                  </p:stCondLst>
                                  <p:childTnLst>
                                    <p:anim calcmode="lin" valueType="num">
                                      <p:cBhvr>
                                        <p:cTn id="213" dur="500"/>
                                        <p:tgtEl>
                                          <p:spTgt spid="2">
                                            <p:txEl>
                                              <p:pRg st="0" end="0"/>
                                            </p:txEl>
                                          </p:spTgt>
                                        </p:tgtEl>
                                        <p:attrNameLst>
                                          <p:attrName>ppt_w</p:attrName>
                                        </p:attrNameLst>
                                      </p:cBhvr>
                                      <p:tavLst>
                                        <p:tav tm="0">
                                          <p:val>
                                            <p:strVal val="ppt_w"/>
                                          </p:val>
                                        </p:tav>
                                        <p:tav tm="100000">
                                          <p:val>
                                            <p:fltVal val="0"/>
                                          </p:val>
                                        </p:tav>
                                      </p:tavLst>
                                    </p:anim>
                                    <p:anim calcmode="lin" valueType="num">
                                      <p:cBhvr>
                                        <p:cTn id="214"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15" dur="500"/>
                                        <p:tgtEl>
                                          <p:spTgt spid="2">
                                            <p:txEl>
                                              <p:pRg st="0" end="0"/>
                                            </p:txEl>
                                          </p:spTgt>
                                        </p:tgtEl>
                                      </p:cBhvr>
                                    </p:animEffect>
                                    <p:set>
                                      <p:cBhvr>
                                        <p:cTn id="216"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9" grpId="1" build="p"/>
      <p:bldP spid="29702" grpId="0" animBg="1"/>
      <p:bldP spid="29702" grpId="1" animBg="1"/>
      <p:bldP spid="29703" grpId="0"/>
      <p:bldP spid="29703" grpId="1"/>
      <p:bldP spid="29704" grpId="0" animBg="1"/>
      <p:bldP spid="29704" grpId="1" animBg="1"/>
      <p:bldP spid="29705" grpId="0"/>
      <p:bldP spid="29705" grpId="1"/>
      <p:bldP spid="29708" grpId="0" animBg="1"/>
      <p:bldP spid="29708" grpId="1" animBg="1"/>
      <p:bldP spid="29709" grpId="0"/>
      <p:bldP spid="29709" grpId="1"/>
      <p:bldP spid="29710" grpId="0" animBg="1"/>
      <p:bldP spid="29710" grpId="1" animBg="1"/>
      <p:bldP spid="29711" grpId="0"/>
      <p:bldP spid="29711" grpId="1"/>
      <p:bldP spid="29712" grpId="0" animBg="1"/>
      <p:bldP spid="29712" grpId="1" animBg="1"/>
      <p:bldP spid="29713" grpId="0"/>
      <p:bldP spid="29713" grpId="1"/>
      <p:bldP spid="29714" grpId="0" animBg="1"/>
      <p:bldP spid="29714" grpId="1" animBg="1"/>
      <p:bldP spid="29715" grpId="0"/>
      <p:bldP spid="29715" grpId="1"/>
      <p:bldP spid="29734" grpId="0" animBg="1"/>
      <p:bldP spid="29734" grpId="1" animBg="1"/>
      <p:bldP spid="29735" grpId="0" animBg="1"/>
      <p:bldP spid="29735" grpId="1" animBg="1"/>
      <p:bldP spid="29736" grpId="0" animBg="1"/>
      <p:bldP spid="29736" grpId="1" animBg="1"/>
      <p:bldP spid="29737" grpId="0" animBg="1"/>
      <p:bldP spid="29737" grpId="1" animBg="1"/>
      <p:bldP spid="29740" grpId="0" animBg="1"/>
      <p:bldP spid="29740" grpId="1" animBg="1"/>
      <p:bldP spid="29741" grpId="0" animBg="1"/>
      <p:bldP spid="29741" grpId="1" animBg="1"/>
      <p:bldP spid="29742" grpId="0" animBg="1"/>
      <p:bldP spid="29742" grpId="1" animBg="1"/>
      <p:bldP spid="2"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例：“结合成分子时”</a:t>
            </a:r>
          </a:p>
        </p:txBody>
      </p:sp>
      <p:grpSp>
        <p:nvGrpSpPr>
          <p:cNvPr id="7" name="组合 6"/>
          <p:cNvGrpSpPr/>
          <p:nvPr/>
        </p:nvGrpSpPr>
        <p:grpSpPr>
          <a:xfrm>
            <a:off x="755576" y="2924944"/>
            <a:ext cx="7715490" cy="1506318"/>
            <a:chOff x="600926" y="1807287"/>
            <a:chExt cx="7715490" cy="1506318"/>
          </a:xfrm>
        </p:grpSpPr>
        <p:sp>
          <p:nvSpPr>
            <p:cNvPr id="3" name="矩形 2"/>
            <p:cNvSpPr/>
            <p:nvPr/>
          </p:nvSpPr>
          <p:spPr>
            <a:xfrm>
              <a:off x="600926" y="1807287"/>
              <a:ext cx="837089"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结，</a:t>
              </a:r>
              <a:r>
                <a:rPr lang="en-US" altLang="zh-CN" sz="1400" b="1" dirty="0">
                  <a:latin typeface="+mn-lt"/>
                </a:rPr>
                <a:t>v)</a:t>
              </a:r>
              <a:endParaRPr lang="zh-CN" altLang="en-US" sz="2000" b="1" dirty="0">
                <a:latin typeface="+mn-lt"/>
              </a:endParaRPr>
            </a:p>
          </p:txBody>
        </p:sp>
        <p:sp>
          <p:nvSpPr>
            <p:cNvPr id="31" name="矩形 30"/>
            <p:cNvSpPr/>
            <p:nvPr/>
          </p:nvSpPr>
          <p:spPr>
            <a:xfrm>
              <a:off x="2006719" y="1825079"/>
              <a:ext cx="845103"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合，</a:t>
              </a:r>
              <a:r>
                <a:rPr lang="en-US" altLang="zh-CN" sz="1400" b="1" dirty="0">
                  <a:latin typeface="+mn-lt"/>
                </a:rPr>
                <a:t>v)</a:t>
              </a:r>
              <a:endParaRPr lang="zh-CN" altLang="en-US" sz="2000" b="1" dirty="0">
                <a:latin typeface="+mn-lt"/>
              </a:endParaRPr>
            </a:p>
          </p:txBody>
        </p:sp>
        <p:sp>
          <p:nvSpPr>
            <p:cNvPr id="32" name="矩形 31"/>
            <p:cNvSpPr/>
            <p:nvPr/>
          </p:nvSpPr>
          <p:spPr>
            <a:xfrm>
              <a:off x="3311860" y="1807287"/>
              <a:ext cx="845103"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成，</a:t>
              </a:r>
              <a:r>
                <a:rPr lang="en-US" altLang="zh-CN" sz="1400" b="1" dirty="0">
                  <a:latin typeface="+mn-lt"/>
                </a:rPr>
                <a:t>v)</a:t>
              </a:r>
              <a:endParaRPr lang="zh-CN" altLang="en-US" sz="2000" b="1" dirty="0">
                <a:latin typeface="+mn-lt"/>
              </a:endParaRPr>
            </a:p>
          </p:txBody>
        </p:sp>
        <p:sp>
          <p:nvSpPr>
            <p:cNvPr id="33" name="矩形 32"/>
            <p:cNvSpPr/>
            <p:nvPr/>
          </p:nvSpPr>
          <p:spPr>
            <a:xfrm>
              <a:off x="4716016" y="1825079"/>
              <a:ext cx="845103"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分，</a:t>
              </a:r>
              <a:r>
                <a:rPr lang="en-US" altLang="zh-CN" sz="1400" b="1" dirty="0">
                  <a:latin typeface="+mn-lt"/>
                </a:rPr>
                <a:t>v)</a:t>
              </a:r>
              <a:endParaRPr lang="zh-CN" altLang="en-US" sz="2000" b="1" dirty="0">
                <a:latin typeface="+mn-lt"/>
              </a:endParaRPr>
            </a:p>
          </p:txBody>
        </p:sp>
        <p:sp>
          <p:nvSpPr>
            <p:cNvPr id="34" name="矩形 33"/>
            <p:cNvSpPr/>
            <p:nvPr/>
          </p:nvSpPr>
          <p:spPr>
            <a:xfrm>
              <a:off x="6084168" y="1825079"/>
              <a:ext cx="854721"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子，</a:t>
              </a:r>
              <a:r>
                <a:rPr lang="en-US" altLang="zh-CN" sz="1400" b="1" dirty="0">
                  <a:latin typeface="+mn-lt"/>
                </a:rPr>
                <a:t>n)</a:t>
              </a:r>
              <a:endParaRPr lang="zh-CN" altLang="en-US" sz="2000" b="1" dirty="0">
                <a:latin typeface="+mn-lt"/>
              </a:endParaRPr>
            </a:p>
          </p:txBody>
        </p:sp>
        <p:sp>
          <p:nvSpPr>
            <p:cNvPr id="45" name="矩形 44"/>
            <p:cNvSpPr/>
            <p:nvPr/>
          </p:nvSpPr>
          <p:spPr>
            <a:xfrm>
              <a:off x="611560" y="2113111"/>
              <a:ext cx="854721"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结，</a:t>
              </a:r>
              <a:r>
                <a:rPr lang="en-US" altLang="zh-CN" sz="1400" b="1" dirty="0">
                  <a:latin typeface="+mn-lt"/>
                </a:rPr>
                <a:t>n)</a:t>
              </a:r>
              <a:endParaRPr lang="zh-CN" altLang="en-US" sz="2000" b="1" dirty="0">
                <a:latin typeface="+mn-lt"/>
              </a:endParaRPr>
            </a:p>
          </p:txBody>
        </p:sp>
        <p:sp>
          <p:nvSpPr>
            <p:cNvPr id="46" name="矩形 45"/>
            <p:cNvSpPr/>
            <p:nvPr/>
          </p:nvSpPr>
          <p:spPr>
            <a:xfrm>
              <a:off x="3357239" y="2113111"/>
              <a:ext cx="854721"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成，</a:t>
              </a:r>
              <a:r>
                <a:rPr lang="en-US" altLang="zh-CN" sz="1400" b="1" dirty="0">
                  <a:latin typeface="+mn-lt"/>
                </a:rPr>
                <a:t>q)</a:t>
              </a:r>
              <a:endParaRPr lang="zh-CN" altLang="en-US" sz="2000" b="1" dirty="0">
                <a:latin typeface="+mn-lt"/>
              </a:endParaRPr>
            </a:p>
          </p:txBody>
        </p:sp>
        <p:sp>
          <p:nvSpPr>
            <p:cNvPr id="47" name="矩形 46"/>
            <p:cNvSpPr/>
            <p:nvPr/>
          </p:nvSpPr>
          <p:spPr>
            <a:xfrm>
              <a:off x="4716016" y="2132856"/>
              <a:ext cx="854721"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分，</a:t>
              </a:r>
              <a:r>
                <a:rPr lang="en-US" altLang="zh-CN" sz="1400" b="1" dirty="0">
                  <a:latin typeface="+mn-lt"/>
                </a:rPr>
                <a:t>q)</a:t>
              </a:r>
              <a:endParaRPr lang="zh-CN" altLang="en-US" sz="2000" b="1" dirty="0">
                <a:latin typeface="+mn-lt"/>
              </a:endParaRPr>
            </a:p>
          </p:txBody>
        </p:sp>
        <p:sp>
          <p:nvSpPr>
            <p:cNvPr id="52" name="矩形 51"/>
            <p:cNvSpPr/>
            <p:nvPr/>
          </p:nvSpPr>
          <p:spPr>
            <a:xfrm>
              <a:off x="7461695" y="1844824"/>
              <a:ext cx="854721"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时，</a:t>
              </a:r>
              <a:r>
                <a:rPr lang="en-US" altLang="zh-CN" sz="1400" b="1" dirty="0">
                  <a:latin typeface="+mn-lt"/>
                </a:rPr>
                <a:t>n)</a:t>
              </a:r>
              <a:endParaRPr lang="zh-CN" altLang="en-US" sz="2000" b="1" dirty="0">
                <a:latin typeface="+mn-lt"/>
              </a:endParaRPr>
            </a:p>
          </p:txBody>
        </p:sp>
        <p:sp>
          <p:nvSpPr>
            <p:cNvPr id="64" name="矩形 63"/>
            <p:cNvSpPr/>
            <p:nvPr/>
          </p:nvSpPr>
          <p:spPr>
            <a:xfrm>
              <a:off x="611560" y="2671383"/>
              <a:ext cx="1024639"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结合，</a:t>
              </a:r>
              <a:r>
                <a:rPr lang="en-US" altLang="zh-CN" sz="1400" b="1" dirty="0">
                  <a:latin typeface="+mn-lt"/>
                </a:rPr>
                <a:t>v)</a:t>
              </a:r>
              <a:endParaRPr lang="zh-CN" altLang="en-US" sz="2000" b="1" dirty="0">
                <a:latin typeface="+mn-lt"/>
              </a:endParaRPr>
            </a:p>
          </p:txBody>
        </p:sp>
        <p:sp>
          <p:nvSpPr>
            <p:cNvPr id="65" name="矩形 64"/>
            <p:cNvSpPr/>
            <p:nvPr/>
          </p:nvSpPr>
          <p:spPr>
            <a:xfrm>
              <a:off x="622194" y="2977207"/>
              <a:ext cx="1034257"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结合，</a:t>
              </a:r>
              <a:r>
                <a:rPr lang="en-US" altLang="zh-CN" sz="1400" b="1" dirty="0">
                  <a:latin typeface="+mn-lt"/>
                </a:rPr>
                <a:t>n)</a:t>
              </a:r>
              <a:endParaRPr lang="zh-CN" altLang="en-US" sz="2000" b="1" dirty="0">
                <a:latin typeface="+mn-lt"/>
              </a:endParaRPr>
            </a:p>
          </p:txBody>
        </p:sp>
        <p:sp>
          <p:nvSpPr>
            <p:cNvPr id="66" name="矩形 65"/>
            <p:cNvSpPr/>
            <p:nvPr/>
          </p:nvSpPr>
          <p:spPr>
            <a:xfrm>
              <a:off x="1996085" y="2700004"/>
              <a:ext cx="1024639"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合成，</a:t>
              </a:r>
              <a:r>
                <a:rPr lang="en-US" altLang="zh-CN" sz="1400" b="1" dirty="0">
                  <a:latin typeface="+mn-lt"/>
                </a:rPr>
                <a:t>v)</a:t>
              </a:r>
              <a:endParaRPr lang="zh-CN" altLang="en-US" sz="2000" b="1" dirty="0">
                <a:latin typeface="+mn-lt"/>
              </a:endParaRPr>
            </a:p>
          </p:txBody>
        </p:sp>
        <p:sp>
          <p:nvSpPr>
            <p:cNvPr id="67" name="矩形 66"/>
            <p:cNvSpPr/>
            <p:nvPr/>
          </p:nvSpPr>
          <p:spPr>
            <a:xfrm>
              <a:off x="2006719" y="3005828"/>
              <a:ext cx="1034257"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合成，</a:t>
              </a:r>
              <a:r>
                <a:rPr lang="en-US" altLang="zh-CN" sz="1400" b="1" dirty="0">
                  <a:latin typeface="+mn-lt"/>
                </a:rPr>
                <a:t>n)</a:t>
              </a:r>
              <a:endParaRPr lang="zh-CN" altLang="en-US" sz="2000" b="1" dirty="0">
                <a:latin typeface="+mn-lt"/>
              </a:endParaRPr>
            </a:p>
          </p:txBody>
        </p:sp>
        <p:sp>
          <p:nvSpPr>
            <p:cNvPr id="68" name="矩形 67"/>
            <p:cNvSpPr/>
            <p:nvPr/>
          </p:nvSpPr>
          <p:spPr>
            <a:xfrm>
              <a:off x="3347864" y="2852936"/>
              <a:ext cx="1034257"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成分，</a:t>
              </a:r>
              <a:r>
                <a:rPr lang="en-US" altLang="zh-CN" sz="1400" b="1" dirty="0">
                  <a:latin typeface="+mn-lt"/>
                </a:rPr>
                <a:t>n)</a:t>
              </a:r>
              <a:endParaRPr lang="zh-CN" altLang="en-US" sz="2000" b="1" dirty="0">
                <a:latin typeface="+mn-lt"/>
              </a:endParaRPr>
            </a:p>
          </p:txBody>
        </p:sp>
        <p:sp>
          <p:nvSpPr>
            <p:cNvPr id="69" name="矩形 68"/>
            <p:cNvSpPr/>
            <p:nvPr/>
          </p:nvSpPr>
          <p:spPr>
            <a:xfrm>
              <a:off x="4734502" y="2897777"/>
              <a:ext cx="1043876"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分子，</a:t>
              </a:r>
              <a:r>
                <a:rPr lang="en-US" altLang="zh-CN" sz="1400" b="1" dirty="0">
                  <a:latin typeface="+mn-lt"/>
                </a:rPr>
                <a:t>n)</a:t>
              </a:r>
              <a:endParaRPr lang="zh-CN" altLang="en-US" sz="2000" b="1" dirty="0">
                <a:latin typeface="+mn-lt"/>
              </a:endParaRPr>
            </a:p>
          </p:txBody>
        </p:sp>
        <p:sp>
          <p:nvSpPr>
            <p:cNvPr id="70" name="矩形 69"/>
            <p:cNvSpPr/>
            <p:nvPr/>
          </p:nvSpPr>
          <p:spPr>
            <a:xfrm>
              <a:off x="6111703" y="2897777"/>
              <a:ext cx="1024639" cy="307777"/>
            </a:xfrm>
            <a:prstGeom prst="rect">
              <a:avLst/>
            </a:prstGeom>
            <a:ln>
              <a:solidFill>
                <a:schemeClr val="tx1"/>
              </a:solidFill>
            </a:ln>
          </p:spPr>
          <p:txBody>
            <a:bodyPr wrap="none">
              <a:spAutoFit/>
            </a:bodyPr>
            <a:lstStyle/>
            <a:p>
              <a:r>
                <a:rPr lang="el-GR" altLang="zh-CN" sz="1400" b="1" dirty="0">
                  <a:latin typeface="+mn-lt"/>
                </a:rPr>
                <a:t>δ</a:t>
              </a:r>
              <a:r>
                <a:rPr lang="en-US" altLang="zh-CN" sz="1400" b="1" dirty="0">
                  <a:latin typeface="+mn-lt"/>
                </a:rPr>
                <a:t>(</a:t>
              </a:r>
              <a:r>
                <a:rPr lang="zh-CN" altLang="en-US" sz="1400" b="1" dirty="0">
                  <a:latin typeface="+mn-lt"/>
                </a:rPr>
                <a:t>子时，</a:t>
              </a:r>
              <a:r>
                <a:rPr lang="en-US" altLang="zh-CN" sz="1400" b="1" dirty="0">
                  <a:latin typeface="+mn-lt"/>
                </a:rPr>
                <a:t>n)</a:t>
              </a:r>
              <a:endParaRPr lang="zh-CN" altLang="en-US" sz="2000" b="1" dirty="0">
                <a:latin typeface="+mn-lt"/>
              </a:endParaRPr>
            </a:p>
          </p:txBody>
        </p:sp>
      </p:grpSp>
      <p:grpSp>
        <p:nvGrpSpPr>
          <p:cNvPr id="6" name="组合 5"/>
          <p:cNvGrpSpPr/>
          <p:nvPr/>
        </p:nvGrpSpPr>
        <p:grpSpPr>
          <a:xfrm>
            <a:off x="1620931" y="3103503"/>
            <a:ext cx="540438" cy="281154"/>
            <a:chOff x="1620931" y="3103503"/>
            <a:chExt cx="540438" cy="281154"/>
          </a:xfrm>
        </p:grpSpPr>
        <p:cxnSp>
          <p:nvCxnSpPr>
            <p:cNvPr id="53" name="直接箭头连接符 52"/>
            <p:cNvCxnSpPr/>
            <p:nvPr/>
          </p:nvCxnSpPr>
          <p:spPr>
            <a:xfrm flipV="1">
              <a:off x="1630306" y="3103503"/>
              <a:ext cx="504056" cy="2994"/>
            </a:xfrm>
            <a:prstGeom prst="straightConnector1">
              <a:avLst/>
            </a:prstGeom>
            <a:noFill/>
            <a:ln w="25400" cap="flat" cmpd="sng" algn="ctr">
              <a:solidFill>
                <a:srgbClr val="FFFFFF">
                  <a:lumMod val="50000"/>
                </a:srgbClr>
              </a:solidFill>
              <a:prstDash val="solid"/>
              <a:tailEnd type="stealth" w="lg" len="lg"/>
            </a:ln>
            <a:effectLst/>
          </p:spPr>
        </p:cxnSp>
        <p:cxnSp>
          <p:nvCxnSpPr>
            <p:cNvPr id="58" name="直接箭头连接符 57"/>
            <p:cNvCxnSpPr>
              <a:stCxn id="45" idx="3"/>
            </p:cNvCxnSpPr>
            <p:nvPr/>
          </p:nvCxnSpPr>
          <p:spPr>
            <a:xfrm flipV="1">
              <a:off x="1620931" y="3140999"/>
              <a:ext cx="540438" cy="243658"/>
            </a:xfrm>
            <a:prstGeom prst="straightConnector1">
              <a:avLst/>
            </a:prstGeom>
            <a:noFill/>
            <a:ln w="25400" cap="flat" cmpd="sng" algn="ctr">
              <a:solidFill>
                <a:srgbClr val="FFFFFF">
                  <a:lumMod val="50000"/>
                </a:srgbClr>
              </a:solidFill>
              <a:prstDash val="solid"/>
              <a:tailEnd type="stealth" w="lg" len="lg"/>
            </a:ln>
            <a:effectLst/>
          </p:spPr>
        </p:cxnSp>
      </p:grpSp>
      <p:cxnSp>
        <p:nvCxnSpPr>
          <p:cNvPr id="72" name="直接箭头连接符 71"/>
          <p:cNvCxnSpPr/>
          <p:nvPr/>
        </p:nvCxnSpPr>
        <p:spPr>
          <a:xfrm flipV="1">
            <a:off x="1797587" y="3193209"/>
            <a:ext cx="1727100" cy="1070224"/>
          </a:xfrm>
          <a:prstGeom prst="straightConnector1">
            <a:avLst/>
          </a:prstGeom>
          <a:noFill/>
          <a:ln w="25400" cap="flat" cmpd="sng" algn="ctr">
            <a:solidFill>
              <a:srgbClr val="FFFFFF">
                <a:lumMod val="50000"/>
              </a:srgbClr>
            </a:solidFill>
            <a:prstDash val="solid"/>
            <a:tailEnd type="stealth" w="lg" len="lg"/>
          </a:ln>
          <a:effectLst/>
        </p:spPr>
      </p:cxnSp>
      <p:grpSp>
        <p:nvGrpSpPr>
          <p:cNvPr id="12" name="组合 11"/>
          <p:cNvGrpSpPr/>
          <p:nvPr/>
        </p:nvGrpSpPr>
        <p:grpSpPr>
          <a:xfrm>
            <a:off x="4543509" y="3031495"/>
            <a:ext cx="1695309" cy="1126112"/>
            <a:chOff x="4543509" y="3031495"/>
            <a:chExt cx="1695309" cy="1126112"/>
          </a:xfrm>
        </p:grpSpPr>
        <p:cxnSp>
          <p:nvCxnSpPr>
            <p:cNvPr id="56" name="直接箭头连接符 55"/>
            <p:cNvCxnSpPr/>
            <p:nvPr/>
          </p:nvCxnSpPr>
          <p:spPr>
            <a:xfrm flipV="1">
              <a:off x="5734762" y="3031495"/>
              <a:ext cx="504056" cy="2994"/>
            </a:xfrm>
            <a:prstGeom prst="straightConnector1">
              <a:avLst/>
            </a:prstGeom>
            <a:noFill/>
            <a:ln w="25400" cap="flat" cmpd="sng" algn="ctr">
              <a:solidFill>
                <a:srgbClr val="FFFFFF">
                  <a:lumMod val="50000"/>
                </a:srgbClr>
              </a:solidFill>
              <a:prstDash val="solid"/>
              <a:tailEnd type="stealth" w="lg" len="lg"/>
            </a:ln>
            <a:effectLst/>
          </p:spPr>
        </p:cxnSp>
        <p:cxnSp>
          <p:nvCxnSpPr>
            <p:cNvPr id="60" name="直接箭头连接符 59"/>
            <p:cNvCxnSpPr/>
            <p:nvPr/>
          </p:nvCxnSpPr>
          <p:spPr>
            <a:xfrm flipV="1">
              <a:off x="5698689" y="3123248"/>
              <a:ext cx="517188" cy="181522"/>
            </a:xfrm>
            <a:prstGeom prst="straightConnector1">
              <a:avLst/>
            </a:prstGeom>
            <a:noFill/>
            <a:ln w="25400" cap="flat" cmpd="sng" algn="ctr">
              <a:solidFill>
                <a:srgbClr val="FFFFFF">
                  <a:lumMod val="50000"/>
                </a:srgbClr>
              </a:solidFill>
              <a:prstDash val="solid"/>
              <a:tailEnd type="stealth" w="lg" len="lg"/>
            </a:ln>
            <a:effectLst/>
          </p:spPr>
        </p:cxnSp>
        <p:cxnSp>
          <p:nvCxnSpPr>
            <p:cNvPr id="75" name="直接箭头连接符 74"/>
            <p:cNvCxnSpPr/>
            <p:nvPr/>
          </p:nvCxnSpPr>
          <p:spPr>
            <a:xfrm flipV="1">
              <a:off x="4543509" y="3230768"/>
              <a:ext cx="1669046" cy="926839"/>
            </a:xfrm>
            <a:prstGeom prst="straightConnector1">
              <a:avLst/>
            </a:prstGeom>
            <a:noFill/>
            <a:ln w="25400" cap="flat" cmpd="sng" algn="ctr">
              <a:solidFill>
                <a:srgbClr val="FFFFFF">
                  <a:lumMod val="50000"/>
                </a:srgbClr>
              </a:solidFill>
              <a:prstDash val="solid"/>
              <a:tailEnd type="stealth" w="lg" len="lg"/>
            </a:ln>
            <a:effectLst/>
          </p:spPr>
        </p:cxnSp>
      </p:grpSp>
      <p:grpSp>
        <p:nvGrpSpPr>
          <p:cNvPr id="14" name="组合 13"/>
          <p:cNvGrpSpPr/>
          <p:nvPr/>
        </p:nvGrpSpPr>
        <p:grpSpPr>
          <a:xfrm>
            <a:off x="5937924" y="3031495"/>
            <a:ext cx="1669046" cy="1114485"/>
            <a:chOff x="5937924" y="3031495"/>
            <a:chExt cx="1669046" cy="1114485"/>
          </a:xfrm>
        </p:grpSpPr>
        <p:cxnSp>
          <p:nvCxnSpPr>
            <p:cNvPr id="57" name="直接箭头连接符 56"/>
            <p:cNvCxnSpPr/>
            <p:nvPr/>
          </p:nvCxnSpPr>
          <p:spPr>
            <a:xfrm flipV="1">
              <a:off x="7102914" y="3031495"/>
              <a:ext cx="504056" cy="2994"/>
            </a:xfrm>
            <a:prstGeom prst="straightConnector1">
              <a:avLst/>
            </a:prstGeom>
            <a:noFill/>
            <a:ln w="25400" cap="flat" cmpd="sng" algn="ctr">
              <a:solidFill>
                <a:srgbClr val="FFFFFF">
                  <a:lumMod val="50000"/>
                </a:srgbClr>
              </a:solidFill>
              <a:prstDash val="solid"/>
              <a:tailEnd type="stealth" w="lg" len="lg"/>
            </a:ln>
            <a:effectLst/>
          </p:spPr>
        </p:cxnSp>
        <p:cxnSp>
          <p:nvCxnSpPr>
            <p:cNvPr id="76" name="直接箭头连接符 75"/>
            <p:cNvCxnSpPr/>
            <p:nvPr/>
          </p:nvCxnSpPr>
          <p:spPr>
            <a:xfrm flipV="1">
              <a:off x="5937924" y="3219141"/>
              <a:ext cx="1669046" cy="926839"/>
            </a:xfrm>
            <a:prstGeom prst="straightConnector1">
              <a:avLst/>
            </a:prstGeom>
            <a:noFill/>
            <a:ln w="25400" cap="flat" cmpd="sng" algn="ctr">
              <a:solidFill>
                <a:srgbClr val="FFFFFF">
                  <a:lumMod val="50000"/>
                </a:srgbClr>
              </a:solidFill>
              <a:prstDash val="solid"/>
              <a:tailEnd type="stealth" w="lg" len="lg"/>
            </a:ln>
            <a:effectLst/>
          </p:spPr>
        </p:cxnSp>
      </p:grpSp>
      <p:grpSp>
        <p:nvGrpSpPr>
          <p:cNvPr id="5" name="组合 4"/>
          <p:cNvGrpSpPr/>
          <p:nvPr/>
        </p:nvGrpSpPr>
        <p:grpSpPr>
          <a:xfrm>
            <a:off x="1592665" y="3078833"/>
            <a:ext cx="707274" cy="1356523"/>
            <a:chOff x="1592665" y="3078833"/>
            <a:chExt cx="707274" cy="1356523"/>
          </a:xfrm>
        </p:grpSpPr>
        <p:cxnSp>
          <p:nvCxnSpPr>
            <p:cNvPr id="77" name="直接箭头连接符 76"/>
            <p:cNvCxnSpPr>
              <a:stCxn id="3" idx="3"/>
            </p:cNvCxnSpPr>
            <p:nvPr/>
          </p:nvCxnSpPr>
          <p:spPr>
            <a:xfrm>
              <a:off x="1592665" y="3078833"/>
              <a:ext cx="707274" cy="737137"/>
            </a:xfrm>
            <a:prstGeom prst="straightConnector1">
              <a:avLst/>
            </a:prstGeom>
            <a:noFill/>
            <a:ln w="25400" cap="flat" cmpd="sng" algn="ctr">
              <a:solidFill>
                <a:srgbClr val="FFFFFF">
                  <a:lumMod val="50000"/>
                </a:srgbClr>
              </a:solidFill>
              <a:prstDash val="solid"/>
              <a:tailEnd type="stealth" w="lg" len="lg"/>
            </a:ln>
            <a:effectLst/>
          </p:spPr>
        </p:cxnSp>
        <p:cxnSp>
          <p:nvCxnSpPr>
            <p:cNvPr id="78" name="直接箭头连接符 77"/>
            <p:cNvCxnSpPr>
              <a:stCxn id="3" idx="3"/>
              <a:endCxn id="67" idx="1"/>
            </p:cNvCxnSpPr>
            <p:nvPr/>
          </p:nvCxnSpPr>
          <p:spPr>
            <a:xfrm>
              <a:off x="1592665" y="3078833"/>
              <a:ext cx="568704" cy="1198541"/>
            </a:xfrm>
            <a:prstGeom prst="straightConnector1">
              <a:avLst/>
            </a:prstGeom>
            <a:noFill/>
            <a:ln w="25400" cap="flat" cmpd="sng" algn="ctr">
              <a:solidFill>
                <a:srgbClr val="FFFFFF">
                  <a:lumMod val="50000"/>
                </a:srgbClr>
              </a:solidFill>
              <a:prstDash val="solid"/>
              <a:tailEnd type="stealth" w="lg" len="lg"/>
            </a:ln>
            <a:effectLst/>
          </p:spPr>
        </p:cxnSp>
        <p:cxnSp>
          <p:nvCxnSpPr>
            <p:cNvPr id="79" name="直接箭头连接符 78"/>
            <p:cNvCxnSpPr>
              <a:stCxn id="45" idx="3"/>
              <a:endCxn id="66" idx="1"/>
            </p:cNvCxnSpPr>
            <p:nvPr/>
          </p:nvCxnSpPr>
          <p:spPr>
            <a:xfrm>
              <a:off x="1620931" y="3384657"/>
              <a:ext cx="529804" cy="586893"/>
            </a:xfrm>
            <a:prstGeom prst="straightConnector1">
              <a:avLst/>
            </a:prstGeom>
            <a:noFill/>
            <a:ln w="25400" cap="flat" cmpd="sng" algn="ctr">
              <a:solidFill>
                <a:srgbClr val="FFFFFF">
                  <a:lumMod val="50000"/>
                </a:srgbClr>
              </a:solidFill>
              <a:prstDash val="solid"/>
              <a:tailEnd type="stealth" w="lg" len="lg"/>
            </a:ln>
            <a:effectLst/>
          </p:spPr>
        </p:cxnSp>
        <p:cxnSp>
          <p:nvCxnSpPr>
            <p:cNvPr id="80" name="直接箭头连接符 79"/>
            <p:cNvCxnSpPr>
              <a:stCxn id="45" idx="3"/>
            </p:cNvCxnSpPr>
            <p:nvPr/>
          </p:nvCxnSpPr>
          <p:spPr>
            <a:xfrm>
              <a:off x="1620931" y="3384657"/>
              <a:ext cx="513431" cy="1050699"/>
            </a:xfrm>
            <a:prstGeom prst="straightConnector1">
              <a:avLst/>
            </a:prstGeom>
            <a:noFill/>
            <a:ln w="25400" cap="flat" cmpd="sng" algn="ctr">
              <a:solidFill>
                <a:srgbClr val="FFFFFF">
                  <a:lumMod val="50000"/>
                </a:srgbClr>
              </a:solidFill>
              <a:prstDash val="solid"/>
              <a:tailEnd type="stealth" w="lg" len="lg"/>
            </a:ln>
            <a:effectLst/>
          </p:spPr>
        </p:cxnSp>
      </p:grpSp>
      <p:grpSp>
        <p:nvGrpSpPr>
          <p:cNvPr id="9" name="组合 8"/>
          <p:cNvGrpSpPr/>
          <p:nvPr/>
        </p:nvGrpSpPr>
        <p:grpSpPr>
          <a:xfrm>
            <a:off x="1792381" y="3053140"/>
            <a:ext cx="2183642" cy="1790859"/>
            <a:chOff x="1792381" y="3053140"/>
            <a:chExt cx="2183642" cy="1790859"/>
          </a:xfrm>
        </p:grpSpPr>
        <p:cxnSp>
          <p:nvCxnSpPr>
            <p:cNvPr id="81" name="直接箭头连接符 80"/>
            <p:cNvCxnSpPr/>
            <p:nvPr/>
          </p:nvCxnSpPr>
          <p:spPr>
            <a:xfrm>
              <a:off x="3021179" y="3053140"/>
              <a:ext cx="630794" cy="933228"/>
            </a:xfrm>
            <a:prstGeom prst="straightConnector1">
              <a:avLst/>
            </a:prstGeom>
            <a:noFill/>
            <a:ln w="25400" cap="flat" cmpd="sng" algn="ctr">
              <a:solidFill>
                <a:srgbClr val="FFFFFF">
                  <a:lumMod val="50000"/>
                </a:srgbClr>
              </a:solidFill>
              <a:prstDash val="solid"/>
              <a:tailEnd type="stealth" w="lg" len="lg"/>
            </a:ln>
            <a:effectLst/>
          </p:spPr>
        </p:cxnSp>
        <p:sp>
          <p:nvSpPr>
            <p:cNvPr id="117" name="任意多边形 116"/>
            <p:cNvSpPr/>
            <p:nvPr/>
          </p:nvSpPr>
          <p:spPr>
            <a:xfrm>
              <a:off x="1806029" y="3915448"/>
              <a:ext cx="1910687" cy="683328"/>
            </a:xfrm>
            <a:custGeom>
              <a:avLst/>
              <a:gdLst>
                <a:gd name="connsiteX0" fmla="*/ 0 w 1910687"/>
                <a:gd name="connsiteY0" fmla="*/ 0 h 683328"/>
                <a:gd name="connsiteX1" fmla="*/ 1050878 w 1910687"/>
                <a:gd name="connsiteY1" fmla="*/ 668740 h 683328"/>
                <a:gd name="connsiteX2" fmla="*/ 1910687 w 1910687"/>
                <a:gd name="connsiteY2" fmla="*/ 395785 h 683328"/>
              </a:gdLst>
              <a:ahLst/>
              <a:cxnLst>
                <a:cxn ang="0">
                  <a:pos x="connsiteX0" y="connsiteY0"/>
                </a:cxn>
                <a:cxn ang="0">
                  <a:pos x="connsiteX1" y="connsiteY1"/>
                </a:cxn>
                <a:cxn ang="0">
                  <a:pos x="connsiteX2" y="connsiteY2"/>
                </a:cxn>
              </a:cxnLst>
              <a:rect l="l" t="t" r="r" b="b"/>
              <a:pathLst>
                <a:path w="1910687" h="683328">
                  <a:moveTo>
                    <a:pt x="0" y="0"/>
                  </a:moveTo>
                  <a:cubicBezTo>
                    <a:pt x="366215" y="301388"/>
                    <a:pt x="732430" y="602776"/>
                    <a:pt x="1050878" y="668740"/>
                  </a:cubicBezTo>
                  <a:cubicBezTo>
                    <a:pt x="1369326" y="734704"/>
                    <a:pt x="1640006" y="565244"/>
                    <a:pt x="1910687" y="395785"/>
                  </a:cubicBezTo>
                </a:path>
              </a:pathLst>
            </a:custGeom>
            <a:noFill/>
            <a:ln>
              <a:solidFill>
                <a:schemeClr val="bg1">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a:off x="1792381" y="4242994"/>
              <a:ext cx="2183642" cy="601005"/>
            </a:xfrm>
            <a:custGeom>
              <a:avLst/>
              <a:gdLst>
                <a:gd name="connsiteX0" fmla="*/ 0 w 2183642"/>
                <a:gd name="connsiteY0" fmla="*/ 0 h 601005"/>
                <a:gd name="connsiteX1" fmla="*/ 723332 w 2183642"/>
                <a:gd name="connsiteY1" fmla="*/ 600502 h 601005"/>
                <a:gd name="connsiteX2" fmla="*/ 2183642 w 2183642"/>
                <a:gd name="connsiteY2" fmla="*/ 81887 h 601005"/>
              </a:gdLst>
              <a:ahLst/>
              <a:cxnLst>
                <a:cxn ang="0">
                  <a:pos x="connsiteX0" y="connsiteY0"/>
                </a:cxn>
                <a:cxn ang="0">
                  <a:pos x="connsiteX1" y="connsiteY1"/>
                </a:cxn>
                <a:cxn ang="0">
                  <a:pos x="connsiteX2" y="connsiteY2"/>
                </a:cxn>
              </a:cxnLst>
              <a:rect l="l" t="t" r="r" b="b"/>
              <a:pathLst>
                <a:path w="2183642" h="601005">
                  <a:moveTo>
                    <a:pt x="0" y="0"/>
                  </a:moveTo>
                  <a:cubicBezTo>
                    <a:pt x="179696" y="293427"/>
                    <a:pt x="359392" y="586854"/>
                    <a:pt x="723332" y="600502"/>
                  </a:cubicBezTo>
                  <a:cubicBezTo>
                    <a:pt x="1087272" y="614150"/>
                    <a:pt x="1635457" y="348018"/>
                    <a:pt x="2183642" y="81887"/>
                  </a:cubicBezTo>
                </a:path>
              </a:pathLst>
            </a:custGeom>
            <a:noFill/>
            <a:ln>
              <a:solidFill>
                <a:schemeClr val="bg1">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198101" y="3024958"/>
            <a:ext cx="2265528" cy="1750366"/>
            <a:chOff x="3198101" y="3024958"/>
            <a:chExt cx="2265528" cy="1750366"/>
          </a:xfrm>
        </p:grpSpPr>
        <p:cxnSp>
          <p:nvCxnSpPr>
            <p:cNvPr id="84" name="直接箭头连接符 83"/>
            <p:cNvCxnSpPr>
              <a:endCxn id="69" idx="0"/>
            </p:cNvCxnSpPr>
            <p:nvPr/>
          </p:nvCxnSpPr>
          <p:spPr>
            <a:xfrm>
              <a:off x="4321656" y="3024958"/>
              <a:ext cx="1089434" cy="990476"/>
            </a:xfrm>
            <a:prstGeom prst="straightConnector1">
              <a:avLst/>
            </a:prstGeom>
            <a:noFill/>
            <a:ln w="25400" cap="flat" cmpd="sng" algn="ctr">
              <a:solidFill>
                <a:srgbClr val="FFFFFF">
                  <a:lumMod val="50000"/>
                </a:srgbClr>
              </a:solidFill>
              <a:prstDash val="solid"/>
              <a:tailEnd type="stealth" w="lg" len="lg"/>
            </a:ln>
            <a:effectLst/>
          </p:spPr>
        </p:cxnSp>
        <p:cxnSp>
          <p:nvCxnSpPr>
            <p:cNvPr id="89" name="直接箭头连接符 88"/>
            <p:cNvCxnSpPr/>
            <p:nvPr/>
          </p:nvCxnSpPr>
          <p:spPr>
            <a:xfrm>
              <a:off x="4416223" y="3297913"/>
              <a:ext cx="695689" cy="744635"/>
            </a:xfrm>
            <a:prstGeom prst="straightConnector1">
              <a:avLst/>
            </a:prstGeom>
            <a:noFill/>
            <a:ln w="25400" cap="flat" cmpd="sng" algn="ctr">
              <a:solidFill>
                <a:srgbClr val="FFFFFF">
                  <a:lumMod val="50000"/>
                </a:srgbClr>
              </a:solidFill>
              <a:prstDash val="solid"/>
              <a:tailEnd type="stealth" w="lg" len="lg"/>
            </a:ln>
            <a:effectLst/>
          </p:spPr>
        </p:cxnSp>
        <p:sp>
          <p:nvSpPr>
            <p:cNvPr id="120" name="任意多边形 119"/>
            <p:cNvSpPr/>
            <p:nvPr/>
          </p:nvSpPr>
          <p:spPr>
            <a:xfrm>
              <a:off x="3198101" y="4024630"/>
              <a:ext cx="2088107" cy="543772"/>
            </a:xfrm>
            <a:custGeom>
              <a:avLst/>
              <a:gdLst>
                <a:gd name="connsiteX0" fmla="*/ 0 w 2088107"/>
                <a:gd name="connsiteY0" fmla="*/ 0 h 543772"/>
                <a:gd name="connsiteX1" fmla="*/ 1146412 w 2088107"/>
                <a:gd name="connsiteY1" fmla="*/ 532263 h 543772"/>
                <a:gd name="connsiteX2" fmla="*/ 2088107 w 2088107"/>
                <a:gd name="connsiteY2" fmla="*/ 313899 h 543772"/>
              </a:gdLst>
              <a:ahLst/>
              <a:cxnLst>
                <a:cxn ang="0">
                  <a:pos x="connsiteX0" y="connsiteY0"/>
                </a:cxn>
                <a:cxn ang="0">
                  <a:pos x="connsiteX1" y="connsiteY1"/>
                </a:cxn>
                <a:cxn ang="0">
                  <a:pos x="connsiteX2" y="connsiteY2"/>
                </a:cxn>
              </a:cxnLst>
              <a:rect l="l" t="t" r="r" b="b"/>
              <a:pathLst>
                <a:path w="2088107" h="543772">
                  <a:moveTo>
                    <a:pt x="0" y="0"/>
                  </a:moveTo>
                  <a:cubicBezTo>
                    <a:pt x="399197" y="239973"/>
                    <a:pt x="798394" y="479946"/>
                    <a:pt x="1146412" y="532263"/>
                  </a:cubicBezTo>
                  <a:cubicBezTo>
                    <a:pt x="1494430" y="584580"/>
                    <a:pt x="1791268" y="449239"/>
                    <a:pt x="2088107" y="313899"/>
                  </a:cubicBezTo>
                </a:path>
              </a:pathLst>
            </a:custGeom>
            <a:noFill/>
            <a:ln>
              <a:solidFill>
                <a:schemeClr val="bg1">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a:off x="3225396" y="4297585"/>
              <a:ext cx="2238233" cy="477739"/>
            </a:xfrm>
            <a:custGeom>
              <a:avLst/>
              <a:gdLst>
                <a:gd name="connsiteX0" fmla="*/ 0 w 2238233"/>
                <a:gd name="connsiteY0" fmla="*/ 0 h 477739"/>
                <a:gd name="connsiteX1" fmla="*/ 1296538 w 2238233"/>
                <a:gd name="connsiteY1" fmla="*/ 477672 h 477739"/>
                <a:gd name="connsiteX2" fmla="*/ 2238233 w 2238233"/>
                <a:gd name="connsiteY2" fmla="*/ 27296 h 477739"/>
              </a:gdLst>
              <a:ahLst/>
              <a:cxnLst>
                <a:cxn ang="0">
                  <a:pos x="connsiteX0" y="connsiteY0"/>
                </a:cxn>
                <a:cxn ang="0">
                  <a:pos x="connsiteX1" y="connsiteY1"/>
                </a:cxn>
                <a:cxn ang="0">
                  <a:pos x="connsiteX2" y="connsiteY2"/>
                </a:cxn>
              </a:cxnLst>
              <a:rect l="l" t="t" r="r" b="b"/>
              <a:pathLst>
                <a:path w="2238233" h="477739">
                  <a:moveTo>
                    <a:pt x="0" y="0"/>
                  </a:moveTo>
                  <a:cubicBezTo>
                    <a:pt x="461749" y="236561"/>
                    <a:pt x="923499" y="473123"/>
                    <a:pt x="1296538" y="477672"/>
                  </a:cubicBezTo>
                  <a:cubicBezTo>
                    <a:pt x="1669577" y="482221"/>
                    <a:pt x="1953905" y="254758"/>
                    <a:pt x="2238233" y="27296"/>
                  </a:cubicBezTo>
                </a:path>
              </a:pathLst>
            </a:custGeom>
            <a:noFill/>
            <a:ln>
              <a:solidFill>
                <a:schemeClr val="bg1">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576525" y="3034489"/>
            <a:ext cx="2202148" cy="1676449"/>
            <a:chOff x="4576525" y="3034489"/>
            <a:chExt cx="2202148" cy="1676449"/>
          </a:xfrm>
        </p:grpSpPr>
        <p:cxnSp>
          <p:nvCxnSpPr>
            <p:cNvPr id="109" name="直接箭头连接符 108"/>
            <p:cNvCxnSpPr>
              <a:endCxn id="70" idx="0"/>
            </p:cNvCxnSpPr>
            <p:nvPr/>
          </p:nvCxnSpPr>
          <p:spPr>
            <a:xfrm>
              <a:off x="5715769" y="3034489"/>
              <a:ext cx="1062904" cy="980945"/>
            </a:xfrm>
            <a:prstGeom prst="straightConnector1">
              <a:avLst/>
            </a:prstGeom>
            <a:noFill/>
            <a:ln w="25400" cap="flat" cmpd="sng" algn="ctr">
              <a:solidFill>
                <a:srgbClr val="FFFFFF">
                  <a:lumMod val="50000"/>
                </a:srgbClr>
              </a:solidFill>
              <a:prstDash val="solid"/>
              <a:tailEnd type="stealth" w="lg" len="lg"/>
            </a:ln>
            <a:effectLst/>
          </p:spPr>
        </p:cxnSp>
        <p:cxnSp>
          <p:nvCxnSpPr>
            <p:cNvPr id="115" name="直接箭头连接符 114"/>
            <p:cNvCxnSpPr/>
            <p:nvPr/>
          </p:nvCxnSpPr>
          <p:spPr>
            <a:xfrm>
              <a:off x="5754521" y="3300216"/>
              <a:ext cx="737066" cy="689853"/>
            </a:xfrm>
            <a:prstGeom prst="straightConnector1">
              <a:avLst/>
            </a:prstGeom>
            <a:noFill/>
            <a:ln w="25400" cap="flat" cmpd="sng" algn="ctr">
              <a:solidFill>
                <a:srgbClr val="FFFFFF">
                  <a:lumMod val="50000"/>
                </a:srgbClr>
              </a:solidFill>
              <a:prstDash val="solid"/>
              <a:tailEnd type="stealth" w="lg" len="lg"/>
            </a:ln>
            <a:effectLst/>
          </p:spPr>
        </p:cxnSp>
        <p:sp>
          <p:nvSpPr>
            <p:cNvPr id="123" name="任意多边形 122"/>
            <p:cNvSpPr/>
            <p:nvPr/>
          </p:nvSpPr>
          <p:spPr>
            <a:xfrm>
              <a:off x="4576525" y="4147460"/>
              <a:ext cx="2115403" cy="563478"/>
            </a:xfrm>
            <a:custGeom>
              <a:avLst/>
              <a:gdLst>
                <a:gd name="connsiteX0" fmla="*/ 0 w 2115403"/>
                <a:gd name="connsiteY0" fmla="*/ 0 h 563478"/>
                <a:gd name="connsiteX1" fmla="*/ 1310185 w 2115403"/>
                <a:gd name="connsiteY1" fmla="*/ 559558 h 563478"/>
                <a:gd name="connsiteX2" fmla="*/ 2115403 w 2115403"/>
                <a:gd name="connsiteY2" fmla="*/ 204716 h 563478"/>
              </a:gdLst>
              <a:ahLst/>
              <a:cxnLst>
                <a:cxn ang="0">
                  <a:pos x="connsiteX0" y="connsiteY0"/>
                </a:cxn>
                <a:cxn ang="0">
                  <a:pos x="connsiteX1" y="connsiteY1"/>
                </a:cxn>
                <a:cxn ang="0">
                  <a:pos x="connsiteX2" y="connsiteY2"/>
                </a:cxn>
              </a:cxnLst>
              <a:rect l="l" t="t" r="r" b="b"/>
              <a:pathLst>
                <a:path w="2115403" h="563478">
                  <a:moveTo>
                    <a:pt x="0" y="0"/>
                  </a:moveTo>
                  <a:cubicBezTo>
                    <a:pt x="478809" y="262719"/>
                    <a:pt x="957618" y="525439"/>
                    <a:pt x="1310185" y="559558"/>
                  </a:cubicBezTo>
                  <a:cubicBezTo>
                    <a:pt x="1662752" y="593677"/>
                    <a:pt x="1889077" y="399196"/>
                    <a:pt x="2115403" y="204716"/>
                  </a:cubicBezTo>
                </a:path>
              </a:pathLst>
            </a:custGeom>
            <a:noFill/>
            <a:ln>
              <a:solidFill>
                <a:schemeClr val="bg1">
                  <a:lumMod val="5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763688" y="2996952"/>
            <a:ext cx="1730272" cy="1211499"/>
            <a:chOff x="1781617" y="3031495"/>
            <a:chExt cx="1730272" cy="1211499"/>
          </a:xfrm>
        </p:grpSpPr>
        <p:cxnSp>
          <p:nvCxnSpPr>
            <p:cNvPr id="54" name="直接箭头连接符 53"/>
            <p:cNvCxnSpPr/>
            <p:nvPr/>
          </p:nvCxnSpPr>
          <p:spPr>
            <a:xfrm flipV="1">
              <a:off x="2998458" y="3031495"/>
              <a:ext cx="504056" cy="2994"/>
            </a:xfrm>
            <a:prstGeom prst="straightConnector1">
              <a:avLst/>
            </a:prstGeom>
            <a:noFill/>
            <a:ln w="25400" cap="flat" cmpd="sng" algn="ctr">
              <a:solidFill>
                <a:srgbClr val="FFFFFF">
                  <a:lumMod val="50000"/>
                </a:srgbClr>
              </a:solidFill>
              <a:prstDash val="solid"/>
              <a:tailEnd type="stealth" w="lg" len="lg"/>
            </a:ln>
            <a:effectLst/>
          </p:spPr>
        </p:cxnSp>
        <p:cxnSp>
          <p:nvCxnSpPr>
            <p:cNvPr id="61" name="直接箭头连接符 60"/>
            <p:cNvCxnSpPr>
              <a:endCxn id="46" idx="1"/>
            </p:cNvCxnSpPr>
            <p:nvPr/>
          </p:nvCxnSpPr>
          <p:spPr>
            <a:xfrm>
              <a:off x="3006472" y="3034489"/>
              <a:ext cx="505417" cy="350168"/>
            </a:xfrm>
            <a:prstGeom prst="straightConnector1">
              <a:avLst/>
            </a:prstGeom>
            <a:noFill/>
            <a:ln w="25400" cap="flat" cmpd="sng" algn="ctr">
              <a:solidFill>
                <a:srgbClr val="FFFFFF">
                  <a:lumMod val="50000"/>
                </a:srgbClr>
              </a:solidFill>
              <a:prstDash val="solid"/>
              <a:tailEnd type="stealth" w="lg" len="lg"/>
            </a:ln>
            <a:effectLst/>
          </p:spPr>
        </p:cxnSp>
        <p:cxnSp>
          <p:nvCxnSpPr>
            <p:cNvPr id="71" name="直接箭头连接符 70"/>
            <p:cNvCxnSpPr>
              <a:endCxn id="32" idx="1"/>
            </p:cNvCxnSpPr>
            <p:nvPr/>
          </p:nvCxnSpPr>
          <p:spPr>
            <a:xfrm flipV="1">
              <a:off x="1781617" y="3078833"/>
              <a:ext cx="1684893" cy="869160"/>
            </a:xfrm>
            <a:prstGeom prst="straightConnector1">
              <a:avLst/>
            </a:prstGeom>
            <a:noFill/>
            <a:ln w="25400" cap="flat" cmpd="sng" algn="ctr">
              <a:solidFill>
                <a:srgbClr val="FFFFFF">
                  <a:lumMod val="50000"/>
                </a:srgbClr>
              </a:solidFill>
              <a:prstDash val="solid"/>
              <a:tailEnd type="stealth" w="lg" len="lg"/>
            </a:ln>
            <a:effectLst/>
          </p:spPr>
        </p:cxnSp>
        <p:cxnSp>
          <p:nvCxnSpPr>
            <p:cNvPr id="125" name="直接箭头连接符 124"/>
            <p:cNvCxnSpPr/>
            <p:nvPr/>
          </p:nvCxnSpPr>
          <p:spPr>
            <a:xfrm flipV="1">
              <a:off x="1792381" y="3515862"/>
              <a:ext cx="1709792" cy="727132"/>
            </a:xfrm>
            <a:prstGeom prst="straightConnector1">
              <a:avLst/>
            </a:prstGeom>
            <a:noFill/>
            <a:ln w="25400" cap="flat" cmpd="sng" algn="ctr">
              <a:solidFill>
                <a:srgbClr val="FFFFFF">
                  <a:lumMod val="50000"/>
                </a:srgbClr>
              </a:solidFill>
              <a:prstDash val="solid"/>
              <a:tailEnd type="stealth" w="lg" len="lg"/>
            </a:ln>
            <a:effectLst/>
          </p:spPr>
        </p:cxnSp>
        <p:cxnSp>
          <p:nvCxnSpPr>
            <p:cNvPr id="126" name="直接箭头连接符 125"/>
            <p:cNvCxnSpPr/>
            <p:nvPr/>
          </p:nvCxnSpPr>
          <p:spPr>
            <a:xfrm flipV="1">
              <a:off x="1806029" y="3384657"/>
              <a:ext cx="1705860" cy="530791"/>
            </a:xfrm>
            <a:prstGeom prst="straightConnector1">
              <a:avLst/>
            </a:prstGeom>
            <a:noFill/>
            <a:ln w="25400" cap="flat" cmpd="sng" algn="ctr">
              <a:solidFill>
                <a:srgbClr val="FFFFFF">
                  <a:lumMod val="50000"/>
                </a:srgbClr>
              </a:solidFill>
              <a:prstDash val="solid"/>
              <a:tailEnd type="stealth" w="lg" len="lg"/>
            </a:ln>
            <a:effectLst/>
          </p:spPr>
        </p:cxnSp>
      </p:grpSp>
      <p:grpSp>
        <p:nvGrpSpPr>
          <p:cNvPr id="10" name="组合 9"/>
          <p:cNvGrpSpPr/>
          <p:nvPr/>
        </p:nvGrpSpPr>
        <p:grpSpPr>
          <a:xfrm>
            <a:off x="3214482" y="3031495"/>
            <a:ext cx="2083545" cy="1299138"/>
            <a:chOff x="3214482" y="3031495"/>
            <a:chExt cx="2083545" cy="1299138"/>
          </a:xfrm>
        </p:grpSpPr>
        <p:cxnSp>
          <p:nvCxnSpPr>
            <p:cNvPr id="55" name="直接箭头连接符 54"/>
            <p:cNvCxnSpPr/>
            <p:nvPr/>
          </p:nvCxnSpPr>
          <p:spPr>
            <a:xfrm flipV="1">
              <a:off x="4366610" y="3031495"/>
              <a:ext cx="504056" cy="2994"/>
            </a:xfrm>
            <a:prstGeom prst="straightConnector1">
              <a:avLst/>
            </a:prstGeom>
            <a:noFill/>
            <a:ln w="25400" cap="flat" cmpd="sng" algn="ctr">
              <a:solidFill>
                <a:srgbClr val="FFFFFF">
                  <a:lumMod val="50000"/>
                </a:srgbClr>
              </a:solidFill>
              <a:prstDash val="solid"/>
              <a:tailEnd type="stealth" w="lg" len="lg"/>
            </a:ln>
            <a:effectLst/>
          </p:spPr>
        </p:cxnSp>
        <p:cxnSp>
          <p:nvCxnSpPr>
            <p:cNvPr id="59" name="直接箭头连接符 58"/>
            <p:cNvCxnSpPr/>
            <p:nvPr/>
          </p:nvCxnSpPr>
          <p:spPr>
            <a:xfrm flipV="1">
              <a:off x="4362853" y="3106497"/>
              <a:ext cx="517188" cy="181522"/>
            </a:xfrm>
            <a:prstGeom prst="straightConnector1">
              <a:avLst/>
            </a:prstGeom>
            <a:noFill/>
            <a:ln w="25400" cap="flat" cmpd="sng" algn="ctr">
              <a:solidFill>
                <a:srgbClr val="FFFFFF">
                  <a:lumMod val="50000"/>
                </a:srgbClr>
              </a:solidFill>
              <a:prstDash val="solid"/>
              <a:tailEnd type="stealth" w="lg" len="lg"/>
            </a:ln>
            <a:effectLst/>
          </p:spPr>
        </p:cxnSp>
        <p:cxnSp>
          <p:nvCxnSpPr>
            <p:cNvPr id="62" name="直接箭头连接符 61"/>
            <p:cNvCxnSpPr>
              <a:endCxn id="47" idx="1"/>
            </p:cNvCxnSpPr>
            <p:nvPr/>
          </p:nvCxnSpPr>
          <p:spPr>
            <a:xfrm>
              <a:off x="4356115" y="3034489"/>
              <a:ext cx="514551" cy="369913"/>
            </a:xfrm>
            <a:prstGeom prst="straightConnector1">
              <a:avLst/>
            </a:prstGeom>
            <a:noFill/>
            <a:ln w="25400" cap="flat" cmpd="sng" algn="ctr">
              <a:solidFill>
                <a:srgbClr val="FFFFFF">
                  <a:lumMod val="50000"/>
                </a:srgbClr>
              </a:solidFill>
              <a:prstDash val="solid"/>
              <a:tailEnd type="stealth" w="lg" len="lg"/>
            </a:ln>
            <a:effectLst/>
          </p:spPr>
        </p:cxnSp>
        <p:cxnSp>
          <p:nvCxnSpPr>
            <p:cNvPr id="63" name="直接箭头连接符 62"/>
            <p:cNvCxnSpPr/>
            <p:nvPr/>
          </p:nvCxnSpPr>
          <p:spPr>
            <a:xfrm>
              <a:off x="4396790" y="3297914"/>
              <a:ext cx="501223" cy="165629"/>
            </a:xfrm>
            <a:prstGeom prst="straightConnector1">
              <a:avLst/>
            </a:prstGeom>
            <a:noFill/>
            <a:ln w="25400" cap="flat" cmpd="sng" algn="ctr">
              <a:solidFill>
                <a:srgbClr val="FFFFFF">
                  <a:lumMod val="50000"/>
                </a:srgbClr>
              </a:solidFill>
              <a:prstDash val="solid"/>
              <a:tailEnd type="stealth" w="lg" len="lg"/>
            </a:ln>
            <a:effectLst/>
          </p:spPr>
        </p:cxnSp>
        <p:cxnSp>
          <p:nvCxnSpPr>
            <p:cNvPr id="73" name="直接箭头连接符 72"/>
            <p:cNvCxnSpPr/>
            <p:nvPr/>
          </p:nvCxnSpPr>
          <p:spPr>
            <a:xfrm flipV="1">
              <a:off x="3214482" y="3173441"/>
              <a:ext cx="1684893" cy="869160"/>
            </a:xfrm>
            <a:prstGeom prst="straightConnector1">
              <a:avLst/>
            </a:prstGeom>
            <a:noFill/>
            <a:ln w="25400" cap="flat" cmpd="sng" algn="ctr">
              <a:solidFill>
                <a:srgbClr val="FFFFFF">
                  <a:lumMod val="50000"/>
                </a:srgbClr>
              </a:solidFill>
              <a:prstDash val="solid"/>
              <a:tailEnd type="stealth" w="lg" len="lg"/>
            </a:ln>
            <a:effectLst/>
          </p:spPr>
        </p:cxnSp>
        <p:cxnSp>
          <p:nvCxnSpPr>
            <p:cNvPr id="74" name="直接箭头连接符 73"/>
            <p:cNvCxnSpPr/>
            <p:nvPr/>
          </p:nvCxnSpPr>
          <p:spPr>
            <a:xfrm flipV="1">
              <a:off x="3230452" y="3220873"/>
              <a:ext cx="1727100" cy="1070224"/>
            </a:xfrm>
            <a:prstGeom prst="straightConnector1">
              <a:avLst/>
            </a:prstGeom>
            <a:noFill/>
            <a:ln w="25400" cap="flat" cmpd="sng" algn="ctr">
              <a:solidFill>
                <a:srgbClr val="FFFFFF">
                  <a:lumMod val="50000"/>
                </a:srgbClr>
              </a:solidFill>
              <a:prstDash val="solid"/>
              <a:tailEnd type="stealth" w="lg" len="lg"/>
            </a:ln>
            <a:effectLst/>
          </p:spPr>
        </p:cxnSp>
        <p:cxnSp>
          <p:nvCxnSpPr>
            <p:cNvPr id="127" name="直接箭头连接符 126"/>
            <p:cNvCxnSpPr/>
            <p:nvPr/>
          </p:nvCxnSpPr>
          <p:spPr>
            <a:xfrm flipV="1">
              <a:off x="3236814" y="3537057"/>
              <a:ext cx="1705860" cy="530791"/>
            </a:xfrm>
            <a:prstGeom prst="straightConnector1">
              <a:avLst/>
            </a:prstGeom>
            <a:noFill/>
            <a:ln w="25400" cap="flat" cmpd="sng" algn="ctr">
              <a:solidFill>
                <a:srgbClr val="FFFFFF">
                  <a:lumMod val="50000"/>
                </a:srgbClr>
              </a:solidFill>
              <a:prstDash val="solid"/>
              <a:tailEnd type="stealth" w="lg" len="lg"/>
            </a:ln>
            <a:effectLst/>
          </p:spPr>
        </p:cxnSp>
        <p:cxnSp>
          <p:nvCxnSpPr>
            <p:cNvPr id="128" name="直接箭头连接符 127"/>
            <p:cNvCxnSpPr/>
            <p:nvPr/>
          </p:nvCxnSpPr>
          <p:spPr>
            <a:xfrm flipV="1">
              <a:off x="3232882" y="3558290"/>
              <a:ext cx="2065145" cy="772343"/>
            </a:xfrm>
            <a:prstGeom prst="straightConnector1">
              <a:avLst/>
            </a:prstGeom>
            <a:noFill/>
            <a:ln w="25400" cap="flat" cmpd="sng" algn="ctr">
              <a:solidFill>
                <a:srgbClr val="FFFFFF">
                  <a:lumMod val="50000"/>
                </a:srgbClr>
              </a:solidFill>
              <a:prstDash val="solid"/>
              <a:tailEnd type="stealth" w="lg" len="lg"/>
            </a:ln>
            <a:effectLst/>
          </p:spPr>
        </p:cxnSp>
      </p:grpSp>
      <p:sp>
        <p:nvSpPr>
          <p:cNvPr id="82" name="矩形 81"/>
          <p:cNvSpPr/>
          <p:nvPr/>
        </p:nvSpPr>
        <p:spPr>
          <a:xfrm>
            <a:off x="1619672" y="1942671"/>
            <a:ext cx="5724644" cy="523220"/>
          </a:xfrm>
          <a:prstGeom prst="rect">
            <a:avLst/>
          </a:prstGeom>
        </p:spPr>
        <p:txBody>
          <a:bodyPr wrap="none">
            <a:spAutoFit/>
          </a:bodyPr>
          <a:lstStyle/>
          <a:p>
            <a:r>
              <a:rPr lang="zh-CN" altLang="en-US" sz="2800" b="1" dirty="0">
                <a:solidFill>
                  <a:srgbClr val="006699"/>
                </a:solidFill>
                <a:latin typeface="华文楷体" panose="02010600040101010101" pitchFamily="2" charset="-122"/>
                <a:ea typeface="华文楷体" panose="02010600040101010101" pitchFamily="2" charset="-122"/>
              </a:rPr>
              <a:t>基于</a:t>
            </a:r>
            <a:r>
              <a:rPr lang="en-US" altLang="zh-CN" sz="2800" b="1" dirty="0">
                <a:solidFill>
                  <a:srgbClr val="006699"/>
                </a:solidFill>
                <a:latin typeface="华文楷体" panose="02010600040101010101" pitchFamily="2" charset="-122"/>
                <a:ea typeface="华文楷体" panose="02010600040101010101" pitchFamily="2" charset="-122"/>
              </a:rPr>
              <a:t>HMM</a:t>
            </a:r>
            <a:r>
              <a:rPr lang="zh-CN" altLang="en-US" sz="2800" b="1" dirty="0">
                <a:solidFill>
                  <a:srgbClr val="006699"/>
                </a:solidFill>
                <a:latin typeface="华文楷体" panose="02010600040101010101" pitchFamily="2" charset="-122"/>
                <a:ea typeface="华文楷体" panose="02010600040101010101" pitchFamily="2" charset="-122"/>
              </a:rPr>
              <a:t>的</a:t>
            </a:r>
            <a:r>
              <a:rPr lang="zh-CN" altLang="en-US" sz="2800" b="1" dirty="0">
                <a:solidFill>
                  <a:srgbClr val="CC00FF"/>
                </a:solidFill>
                <a:latin typeface="华文楷体" panose="02010600040101010101" pitchFamily="2" charset="-122"/>
                <a:ea typeface="华文楷体" panose="02010600040101010101" pitchFamily="2" charset="-122"/>
              </a:rPr>
              <a:t>分词与词性标注一体化</a:t>
            </a:r>
            <a:endParaRPr lang="zh-CN" altLang="en-US" sz="4000" b="1" dirty="0">
              <a:solidFill>
                <a:srgbClr val="CC00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7715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p:cTn id="7"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本章小结</a:t>
            </a:r>
          </a:p>
        </p:txBody>
      </p:sp>
      <p:sp>
        <p:nvSpPr>
          <p:cNvPr id="3" name="内容占位符 2"/>
          <p:cNvSpPr>
            <a:spLocks noGrp="1"/>
          </p:cNvSpPr>
          <p:nvPr>
            <p:ph sz="half" idx="1"/>
          </p:nvPr>
        </p:nvSpPr>
        <p:spPr>
          <a:xfrm>
            <a:off x="457200" y="1600200"/>
            <a:ext cx="4258816" cy="4456113"/>
          </a:xfrm>
        </p:spPr>
        <p:txBody>
          <a:bodyPr/>
          <a:lstStyle/>
          <a:p>
            <a:pPr lvl="0"/>
            <a:r>
              <a:rPr lang="zh-CN" altLang="zh-CN" sz="2000" b="1" kern="1200" dirty="0">
                <a:latin typeface="楷体" panose="02010609060101010101" pitchFamily="49" charset="-122"/>
              </a:rPr>
              <a:t>汉语自动分词中的基本问题</a:t>
            </a:r>
          </a:p>
          <a:p>
            <a:pPr lvl="1"/>
            <a:r>
              <a:rPr lang="zh-CN" altLang="zh-CN" sz="1800" b="1" kern="1200" dirty="0">
                <a:latin typeface="楷体" panose="02010609060101010101" pitchFamily="49" charset="-122"/>
              </a:rPr>
              <a:t>分词标准</a:t>
            </a:r>
          </a:p>
          <a:p>
            <a:pPr lvl="1"/>
            <a:r>
              <a:rPr lang="zh-CN" altLang="zh-CN" sz="1800" b="1" kern="1200" dirty="0">
                <a:latin typeface="楷体" panose="02010609060101010101" pitchFamily="49" charset="-122"/>
              </a:rPr>
              <a:t>切分歧义</a:t>
            </a:r>
          </a:p>
          <a:p>
            <a:pPr lvl="1"/>
            <a:r>
              <a:rPr lang="zh-CN" altLang="zh-CN" sz="1800" b="1" kern="1200" dirty="0">
                <a:latin typeface="楷体" panose="02010609060101010101" pitchFamily="49" charset="-122"/>
              </a:rPr>
              <a:t>未登录词</a:t>
            </a:r>
          </a:p>
          <a:p>
            <a:pPr lvl="0"/>
            <a:r>
              <a:rPr lang="zh-CN" altLang="zh-CN" sz="2000" b="1" kern="1200" dirty="0">
                <a:latin typeface="楷体" panose="02010609060101010101" pitchFamily="49" charset="-122"/>
              </a:rPr>
              <a:t>基本分词方法</a:t>
            </a:r>
          </a:p>
          <a:p>
            <a:pPr lvl="1"/>
            <a:r>
              <a:rPr lang="zh-CN" altLang="zh-CN" sz="1800" b="1" kern="1200" dirty="0">
                <a:latin typeface="楷体" panose="02010609060101010101" pitchFamily="49" charset="-122"/>
              </a:rPr>
              <a:t>最大匹配法 </a:t>
            </a:r>
          </a:p>
          <a:p>
            <a:pPr lvl="1"/>
            <a:r>
              <a:rPr lang="zh-CN" altLang="zh-CN" sz="1800" b="1" kern="1200" dirty="0">
                <a:latin typeface="楷体" panose="02010609060101010101" pitchFamily="49" charset="-122"/>
              </a:rPr>
              <a:t>最少分词法（最短路径法） </a:t>
            </a:r>
          </a:p>
          <a:p>
            <a:pPr lvl="1"/>
            <a:r>
              <a:rPr lang="zh-CN" altLang="zh-CN" sz="1800" b="1" kern="1200" dirty="0">
                <a:latin typeface="楷体" panose="02010609060101010101" pitchFamily="49" charset="-122"/>
              </a:rPr>
              <a:t>最大概率法（最短加权路径法） </a:t>
            </a:r>
          </a:p>
          <a:p>
            <a:pPr lvl="1"/>
            <a:r>
              <a:rPr lang="zh-CN" altLang="zh-CN" sz="1800" b="1" kern="1200" dirty="0">
                <a:latin typeface="楷体" panose="02010609060101010101" pitchFamily="49" charset="-122"/>
              </a:rPr>
              <a:t>与词性标注相结合的分词方法 </a:t>
            </a:r>
          </a:p>
          <a:p>
            <a:pPr lvl="1"/>
            <a:r>
              <a:rPr lang="zh-CN" altLang="zh-CN" sz="1800" b="1" kern="1200" dirty="0">
                <a:latin typeface="楷体" panose="02010609060101010101" pitchFamily="49" charset="-122"/>
              </a:rPr>
              <a:t>基于互现信息的分词方法</a:t>
            </a:r>
          </a:p>
          <a:p>
            <a:pPr lvl="1"/>
            <a:r>
              <a:rPr lang="zh-CN" altLang="zh-CN" sz="1800" b="1" kern="1200" dirty="0">
                <a:latin typeface="楷体" panose="02010609060101010101" pitchFamily="49" charset="-122"/>
              </a:rPr>
              <a:t>基于</a:t>
            </a:r>
            <a:r>
              <a:rPr lang="en-US" altLang="zh-CN" sz="1800" dirty="0"/>
              <a:t>HMM</a:t>
            </a:r>
            <a:r>
              <a:rPr lang="zh-CN" altLang="zh-CN" sz="1800" b="1" kern="1200" dirty="0">
                <a:latin typeface="楷体" panose="02010609060101010101" pitchFamily="49" charset="-122"/>
              </a:rPr>
              <a:t>的分词方法</a:t>
            </a:r>
          </a:p>
          <a:p>
            <a:pPr lvl="1"/>
            <a:r>
              <a:rPr lang="zh-CN" altLang="zh-CN" sz="1800" b="1" kern="1200" dirty="0">
                <a:latin typeface="楷体" panose="02010609060101010101" pitchFamily="49" charset="-122"/>
              </a:rPr>
              <a:t>基于实例的汉语分词方法</a:t>
            </a:r>
          </a:p>
          <a:p>
            <a:endParaRPr lang="zh-CN" altLang="en-US" sz="2400" dirty="0">
              <a:latin typeface="楷体" panose="02010609060101010101" pitchFamily="49" charset="-122"/>
            </a:endParaRPr>
          </a:p>
          <a:p>
            <a:endParaRPr lang="zh-CN" altLang="en-US" sz="2400" dirty="0">
              <a:latin typeface="楷体" panose="02010609060101010101" pitchFamily="49" charset="-122"/>
            </a:endParaRPr>
          </a:p>
        </p:txBody>
      </p:sp>
      <p:sp>
        <p:nvSpPr>
          <p:cNvPr id="5" name="内容占位符 4"/>
          <p:cNvSpPr>
            <a:spLocks noGrp="1"/>
          </p:cNvSpPr>
          <p:nvPr>
            <p:ph sz="half" idx="2"/>
          </p:nvPr>
        </p:nvSpPr>
        <p:spPr/>
        <p:txBody>
          <a:bodyPr/>
          <a:lstStyle/>
          <a:p>
            <a:pPr lvl="0"/>
            <a:r>
              <a:rPr lang="zh-CN" altLang="zh-CN" sz="2000" b="1" kern="1200" dirty="0">
                <a:latin typeface="楷体" panose="02010609060101010101" pitchFamily="49" charset="-122"/>
              </a:rPr>
              <a:t>汉语自动分词系统的评价</a:t>
            </a:r>
            <a:endParaRPr lang="zh-CN" altLang="zh-CN" sz="2000" kern="1200" dirty="0">
              <a:latin typeface="楷体" panose="02010609060101010101" pitchFamily="49" charset="-122"/>
            </a:endParaRPr>
          </a:p>
          <a:p>
            <a:r>
              <a:rPr lang="zh-CN" altLang="en-US" sz="2000" b="1" dirty="0">
                <a:latin typeface="楷体" panose="02010609060101010101" pitchFamily="49" charset="-122"/>
              </a:rPr>
              <a:t>词性标注方法</a:t>
            </a:r>
          </a:p>
        </p:txBody>
      </p:sp>
    </p:spTree>
    <p:extLst>
      <p:ext uri="{BB962C8B-B14F-4D97-AF65-F5344CB8AC3E}">
        <p14:creationId xmlns:p14="http://schemas.microsoft.com/office/powerpoint/2010/main" val="2047713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Grp="1" noChangeArrowheads="1"/>
          </p:cNvSpPr>
          <p:nvPr>
            <p:ph type="ctrTitle"/>
          </p:nvPr>
        </p:nvSpPr>
        <p:spPr/>
        <p:txBody>
          <a:bodyPr/>
          <a:lstStyle/>
          <a:p>
            <a:pPr eaLnBrk="1" hangingPunct="1">
              <a:defRPr/>
            </a:pPr>
            <a:r>
              <a:rPr lang="zh-CN" altLang="en-US"/>
              <a:t>结束</a:t>
            </a:r>
          </a:p>
        </p:txBody>
      </p:sp>
      <p:sp>
        <p:nvSpPr>
          <p:cNvPr id="214021" name="Rectangle 5"/>
          <p:cNvSpPr>
            <a:spLocks noGrp="1" noChangeArrowheads="1"/>
          </p:cNvSpPr>
          <p:nvPr>
            <p:ph type="subTitle" idx="1"/>
          </p:nvPr>
        </p:nvSpPr>
        <p:spPr/>
        <p:txBody>
          <a:bodyPr/>
          <a:lstStyle/>
          <a:p>
            <a:pPr eaLnBrk="1" hangingPunct="1">
              <a:defRPr/>
            </a:pPr>
            <a:endParaRPr lang="zh-CN" altLang="zh-CN" b="0"/>
          </a:p>
        </p:txBody>
      </p:sp>
    </p:spTree>
  </p:cSld>
  <p:clrMapOvr>
    <a:masterClrMapping/>
  </p:clrMapOvr>
  <p:transition advTm="337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defRPr/>
            </a:pPr>
            <a:r>
              <a:rPr lang="zh-CN" altLang="en-US"/>
              <a:t>汉语自动分词的意义</a:t>
            </a:r>
          </a:p>
        </p:txBody>
      </p:sp>
      <p:sp>
        <p:nvSpPr>
          <p:cNvPr id="242691" name="Rectangle 3"/>
          <p:cNvSpPr>
            <a:spLocks noGrp="1" noChangeArrowheads="1"/>
          </p:cNvSpPr>
          <p:nvPr>
            <p:ph type="body" idx="4294967295"/>
          </p:nvPr>
        </p:nvSpPr>
        <p:spPr>
          <a:xfrm>
            <a:off x="457200" y="1600200"/>
            <a:ext cx="8507413" cy="4456113"/>
          </a:xfrm>
        </p:spPr>
        <p:txBody>
          <a:bodyPr/>
          <a:lstStyle/>
          <a:p>
            <a:pPr eaLnBrk="1" hangingPunct="1"/>
            <a:r>
              <a:rPr lang="zh-CN" altLang="en-US" sz="2800" b="1"/>
              <a:t>正确的机器自动分词是正确的中文信息处理的基础</a:t>
            </a:r>
          </a:p>
          <a:p>
            <a:pPr lvl="1" eaLnBrk="1" hangingPunct="1"/>
            <a:r>
              <a:rPr lang="zh-CN" altLang="en-US" sz="2400" b="1">
                <a:latin typeface="楷体_GB2312" pitchFamily="49" charset="-122"/>
              </a:rPr>
              <a:t>文本检索</a:t>
            </a:r>
          </a:p>
          <a:p>
            <a:pPr lvl="1" eaLnBrk="1" hangingPunct="1"/>
            <a:r>
              <a:rPr lang="zh-CN" altLang="en-US" sz="2400" b="1">
                <a:latin typeface="楷体_GB2312" pitchFamily="49" charset="-122"/>
              </a:rPr>
              <a:t>机器翻译</a:t>
            </a:r>
          </a:p>
          <a:p>
            <a:pPr lvl="1" eaLnBrk="1" hangingPunct="1"/>
            <a:r>
              <a:rPr lang="zh-CN" altLang="en-US" sz="2400" b="1">
                <a:latin typeface="楷体_GB2312" pitchFamily="49" charset="-122"/>
              </a:rPr>
              <a:t>文语转换（</a:t>
            </a:r>
            <a:r>
              <a:rPr lang="en-US" altLang="zh-CN" sz="2400" b="1">
                <a:latin typeface="楷体_GB2312" pitchFamily="49" charset="-122"/>
              </a:rPr>
              <a:t>Text-to-Speech Conversion</a:t>
            </a:r>
            <a:r>
              <a:rPr lang="zh-CN" altLang="en-US" sz="2400" b="1">
                <a:latin typeface="楷体_GB2312" pitchFamily="49" charset="-122"/>
              </a:rPr>
              <a:t>）</a:t>
            </a:r>
          </a:p>
          <a:p>
            <a:pPr lvl="1" eaLnBrk="1" hangingPunct="1"/>
            <a:r>
              <a:rPr lang="zh-CN" altLang="en-US" sz="2400" b="1">
                <a:latin typeface="楷体_GB2312" pitchFamily="49" charset="-122"/>
              </a:rPr>
              <a:t>汉字输入（同音字）</a:t>
            </a:r>
          </a:p>
          <a:p>
            <a:pPr lvl="1" eaLnBrk="1" hangingPunct="1"/>
            <a:r>
              <a:rPr lang="zh-CN" altLang="en-US" sz="2400" b="1">
                <a:latin typeface="楷体_GB2312" pitchFamily="49" charset="-122"/>
              </a:rPr>
              <a:t>汉字的简体</a:t>
            </a:r>
            <a:r>
              <a:rPr lang="en-US" altLang="zh-CN" sz="2400" b="1">
                <a:latin typeface="楷体_GB2312" pitchFamily="49" charset="-122"/>
              </a:rPr>
              <a:t>/</a:t>
            </a:r>
            <a:r>
              <a:rPr lang="zh-CN" altLang="en-US" sz="2400" b="1">
                <a:latin typeface="楷体_GB2312" pitchFamily="49" charset="-122"/>
              </a:rPr>
              <a:t>繁体转换</a:t>
            </a:r>
          </a:p>
          <a:p>
            <a:pPr lvl="2" eaLnBrk="1" hangingPunct="1"/>
            <a:r>
              <a:rPr lang="zh-CN" altLang="en-US" sz="2000" b="1"/>
              <a:t>迅速</a:t>
            </a:r>
            <a:r>
              <a:rPr lang="zh-CN" altLang="en-US" sz="2000" b="1">
                <a:solidFill>
                  <a:srgbClr val="FF0000"/>
                </a:solidFill>
              </a:rPr>
              <a:t>发</a:t>
            </a:r>
            <a:r>
              <a:rPr lang="zh-CN" altLang="en-US" sz="2000" b="1"/>
              <a:t>展的计算机技术。 </a:t>
            </a:r>
            <a:br>
              <a:rPr lang="zh-CN" altLang="en-US" sz="2000" b="1"/>
            </a:br>
            <a:r>
              <a:rPr lang="zh-CN" altLang="en-US" sz="2000" b="1"/>
              <a:t>迅速</a:t>
            </a:r>
            <a:r>
              <a:rPr lang="zh-CN" altLang="en-US" sz="2000" b="1">
                <a:solidFill>
                  <a:srgbClr val="FF0000"/>
                </a:solidFill>
              </a:rPr>
              <a:t>發</a:t>
            </a:r>
            <a:r>
              <a:rPr lang="zh-CN" altLang="en-US" sz="2000" b="1"/>
              <a:t>展的電腦技術。 </a:t>
            </a:r>
          </a:p>
          <a:p>
            <a:pPr lvl="2" eaLnBrk="1" hangingPunct="1"/>
            <a:r>
              <a:rPr lang="zh-CN" altLang="en-US" sz="2000" b="1"/>
              <a:t>她有一头黑亮的头</a:t>
            </a:r>
            <a:r>
              <a:rPr lang="zh-CN" altLang="en-US" sz="2000" b="1">
                <a:solidFill>
                  <a:srgbClr val="FF0000"/>
                </a:solidFill>
              </a:rPr>
              <a:t>发</a:t>
            </a:r>
            <a:r>
              <a:rPr lang="zh-CN" altLang="en-US" sz="2000" b="1"/>
              <a:t>。 </a:t>
            </a:r>
            <a:br>
              <a:rPr lang="zh-CN" altLang="en-US" sz="2000" b="1"/>
            </a:br>
            <a:r>
              <a:rPr lang="zh-CN" altLang="en-US" sz="2000" b="1"/>
              <a:t>她有一頭黑亮的頭</a:t>
            </a:r>
            <a:r>
              <a:rPr lang="zh-CN" altLang="en-US" sz="2000" b="1">
                <a:solidFill>
                  <a:srgbClr val="FF0000"/>
                </a:solidFill>
              </a:rPr>
              <a:t>髮</a:t>
            </a:r>
            <a:r>
              <a:rPr lang="zh-CN" altLang="en-US" sz="20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2691">
                                            <p:txEl>
                                              <p:pRg st="5" end="5"/>
                                            </p:txEl>
                                          </p:spTgt>
                                        </p:tgtEl>
                                        <p:attrNameLst>
                                          <p:attrName>style.visibility</p:attrName>
                                        </p:attrNameLst>
                                      </p:cBhvr>
                                      <p:to>
                                        <p:strVal val="visible"/>
                                      </p:to>
                                    </p:set>
                                    <p:animEffect transition="in" filter="dissolve">
                                      <p:cBhvr>
                                        <p:cTn id="7" dur="500"/>
                                        <p:tgtEl>
                                          <p:spTgt spid="24269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2691">
                                            <p:txEl>
                                              <p:pRg st="6" end="6"/>
                                            </p:txEl>
                                          </p:spTgt>
                                        </p:tgtEl>
                                        <p:attrNameLst>
                                          <p:attrName>style.visibility</p:attrName>
                                        </p:attrNameLst>
                                      </p:cBhvr>
                                      <p:to>
                                        <p:strVal val="visible"/>
                                      </p:to>
                                    </p:set>
                                    <p:animEffect transition="in" filter="dissolve">
                                      <p:cBhvr>
                                        <p:cTn id="12" dur="500"/>
                                        <p:tgtEl>
                                          <p:spTgt spid="242691">
                                            <p:txEl>
                                              <p:pRg st="6" end="6"/>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42691">
                                            <p:txEl>
                                              <p:pRg st="7" end="7"/>
                                            </p:txEl>
                                          </p:spTgt>
                                        </p:tgtEl>
                                        <p:attrNameLst>
                                          <p:attrName>style.visibility</p:attrName>
                                        </p:attrNameLst>
                                      </p:cBhvr>
                                      <p:to>
                                        <p:strVal val="visible"/>
                                      </p:to>
                                    </p:set>
                                    <p:animEffect transition="in" filter="dissolve">
                                      <p:cBhvr>
                                        <p:cTn id="15" dur="500"/>
                                        <p:tgtEl>
                                          <p:spTgt spid="242691">
                                            <p:txEl>
                                              <p:pRg st="7" end="7"/>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42691">
                                            <p:txEl>
                                              <p:pRg st="6" end="6"/>
                                            </p:txEl>
                                          </p:spTgt>
                                        </p:tgtEl>
                                      </p:cBhvr>
                                    </p:animEffect>
                                    <p:set>
                                      <p:cBhvr>
                                        <p:cTn id="20" dur="1" fill="hold">
                                          <p:stCondLst>
                                            <p:cond delay="499"/>
                                          </p:stCondLst>
                                        </p:cTn>
                                        <p:tgtEl>
                                          <p:spTgt spid="242691">
                                            <p:txEl>
                                              <p:pRg st="6" end="6"/>
                                            </p:txEl>
                                          </p:spTgt>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42691">
                                            <p:txEl>
                                              <p:pRg st="7" end="7"/>
                                            </p:txEl>
                                          </p:spTgt>
                                        </p:tgtEl>
                                      </p:cBhvr>
                                    </p:animEffect>
                                    <p:set>
                                      <p:cBhvr>
                                        <p:cTn id="23" dur="1" fill="hold">
                                          <p:stCondLst>
                                            <p:cond delay="499"/>
                                          </p:stCondLst>
                                        </p:cTn>
                                        <p:tgtEl>
                                          <p:spTgt spid="24269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7|17.4|15.9"/>
</p:tagLst>
</file>

<file path=ppt/tags/tag10.xml><?xml version="1.0" encoding="utf-8"?>
<p:tagLst xmlns:a="http://schemas.openxmlformats.org/drawingml/2006/main" xmlns:r="http://schemas.openxmlformats.org/officeDocument/2006/relationships" xmlns:p="http://schemas.openxmlformats.org/presentationml/2006/main">
  <p:tag name="TIMING" val="|37.9"/>
</p:tagLst>
</file>

<file path=ppt/tags/tag11.xml><?xml version="1.0" encoding="utf-8"?>
<p:tagLst xmlns:a="http://schemas.openxmlformats.org/drawingml/2006/main" xmlns:r="http://schemas.openxmlformats.org/officeDocument/2006/relationships" xmlns:p="http://schemas.openxmlformats.org/presentationml/2006/main">
  <p:tag name="TIMING" val="|11|32.7"/>
</p:tagLst>
</file>

<file path=ppt/tags/tag12.xml><?xml version="1.0" encoding="utf-8"?>
<p:tagLst xmlns:a="http://schemas.openxmlformats.org/drawingml/2006/main" xmlns:r="http://schemas.openxmlformats.org/officeDocument/2006/relationships" xmlns:p="http://schemas.openxmlformats.org/presentationml/2006/main">
  <p:tag name="TIMING" val="|16.1"/>
</p:tagLst>
</file>

<file path=ppt/tags/tag13.xml><?xml version="1.0" encoding="utf-8"?>
<p:tagLst xmlns:a="http://schemas.openxmlformats.org/drawingml/2006/main" xmlns:r="http://schemas.openxmlformats.org/officeDocument/2006/relationships" xmlns:p="http://schemas.openxmlformats.org/presentationml/2006/main">
  <p:tag name="TIMING" val="|9.9|30.5|17|7.1"/>
</p:tagLst>
</file>

<file path=ppt/tags/tag2.xml><?xml version="1.0" encoding="utf-8"?>
<p:tagLst xmlns:a="http://schemas.openxmlformats.org/drawingml/2006/main" xmlns:r="http://schemas.openxmlformats.org/officeDocument/2006/relationships" xmlns:p="http://schemas.openxmlformats.org/presentationml/2006/main">
  <p:tag name="TIMING" val="|20.6|65.7"/>
</p:tagLst>
</file>

<file path=ppt/tags/tag3.xml><?xml version="1.0" encoding="utf-8"?>
<p:tagLst xmlns:a="http://schemas.openxmlformats.org/drawingml/2006/main" xmlns:r="http://schemas.openxmlformats.org/officeDocument/2006/relationships" xmlns:p="http://schemas.openxmlformats.org/presentationml/2006/main">
  <p:tag name="TIMING" val="|59.6|6.8|14|6.4|5.5|2.2|2.7|9.3|2.7|9.1|1.7|5.8|6.7|8"/>
</p:tagLst>
</file>

<file path=ppt/tags/tag4.xml><?xml version="1.0" encoding="utf-8"?>
<p:tagLst xmlns:a="http://schemas.openxmlformats.org/drawingml/2006/main" xmlns:r="http://schemas.openxmlformats.org/officeDocument/2006/relationships" xmlns:p="http://schemas.openxmlformats.org/presentationml/2006/main">
  <p:tag name="TIMING" val="|59.6|6.8|14|6.4|5.5|2.2|2.7|9.3|2.7|9.1|1.7|5.8|6.7|8"/>
</p:tagLst>
</file>

<file path=ppt/tags/tag5.xml><?xml version="1.0" encoding="utf-8"?>
<p:tagLst xmlns:a="http://schemas.openxmlformats.org/drawingml/2006/main" xmlns:r="http://schemas.openxmlformats.org/officeDocument/2006/relationships" xmlns:p="http://schemas.openxmlformats.org/presentationml/2006/main">
  <p:tag name="TIMING" val="|12.2|17.4"/>
</p:tagLst>
</file>

<file path=ppt/tags/tag6.xml><?xml version="1.0" encoding="utf-8"?>
<p:tagLst xmlns:a="http://schemas.openxmlformats.org/drawingml/2006/main" xmlns:r="http://schemas.openxmlformats.org/officeDocument/2006/relationships" xmlns:p="http://schemas.openxmlformats.org/presentationml/2006/main">
  <p:tag name="TIMING" val="|19.1|3.6|13.1|8.2|3.4|3.5|4.2|6.7"/>
</p:tagLst>
</file>

<file path=ppt/tags/tag7.xml><?xml version="1.0" encoding="utf-8"?>
<p:tagLst xmlns:a="http://schemas.openxmlformats.org/drawingml/2006/main" xmlns:r="http://schemas.openxmlformats.org/officeDocument/2006/relationships" xmlns:p="http://schemas.openxmlformats.org/presentationml/2006/main">
  <p:tag name="TIMING" val="|32.4|13.4|21.2"/>
</p:tagLst>
</file>

<file path=ppt/tags/tag8.xml><?xml version="1.0" encoding="utf-8"?>
<p:tagLst xmlns:a="http://schemas.openxmlformats.org/drawingml/2006/main" xmlns:r="http://schemas.openxmlformats.org/officeDocument/2006/relationships" xmlns:p="http://schemas.openxmlformats.org/presentationml/2006/main">
  <p:tag name="TIMING" val="|15.4|51.3|12|84.3"/>
</p:tagLst>
</file>

<file path=ppt/tags/tag9.xml><?xml version="1.0" encoding="utf-8"?>
<p:tagLst xmlns:a="http://schemas.openxmlformats.org/drawingml/2006/main" xmlns:r="http://schemas.openxmlformats.org/officeDocument/2006/relationships" xmlns:p="http://schemas.openxmlformats.org/presentationml/2006/main">
  <p:tag name="TIMING" val="|25.7|141.6"/>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15088</TotalTime>
  <Words>5732</Words>
  <Application>Microsoft Macintosh PowerPoint</Application>
  <PresentationFormat>全屏显示(4:3)</PresentationFormat>
  <Paragraphs>1463</Paragraphs>
  <Slides>85</Slides>
  <Notes>55</Notes>
  <HiddenSlides>2</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85</vt:i4>
      </vt:variant>
    </vt:vector>
  </HeadingPairs>
  <TitlesOfParts>
    <vt:vector size="98" baseType="lpstr">
      <vt:lpstr>等线</vt:lpstr>
      <vt:lpstr>华文楷体</vt:lpstr>
      <vt:lpstr>楷体</vt:lpstr>
      <vt:lpstr>楷体_GB2312</vt:lpstr>
      <vt:lpstr>宋体</vt:lpstr>
      <vt:lpstr>Arial</vt:lpstr>
      <vt:lpstr>Cambria Math</vt:lpstr>
      <vt:lpstr>Times New Roman</vt:lpstr>
      <vt:lpstr>Verdana</vt:lpstr>
      <vt:lpstr>Wingdings</vt:lpstr>
      <vt:lpstr>Balloons</vt:lpstr>
      <vt:lpstr>公式</vt:lpstr>
      <vt:lpstr>工作表</vt:lpstr>
      <vt:lpstr>自然语言处理  第04章 分词与词性标注</vt:lpstr>
      <vt:lpstr>引言</vt:lpstr>
      <vt:lpstr>汉语自动分词的意义</vt:lpstr>
      <vt:lpstr>汉语自动分词的意义</vt:lpstr>
      <vt:lpstr>汉语自动分词的意义</vt:lpstr>
      <vt:lpstr>汉语自动分词的意义</vt:lpstr>
      <vt:lpstr>汉语自动分词的意义</vt:lpstr>
      <vt:lpstr>汉语自动分词的意义</vt:lpstr>
      <vt:lpstr>汉语自动分词的意义</vt:lpstr>
      <vt:lpstr>汉语自动分词的意义</vt:lpstr>
      <vt:lpstr>本章内容</vt:lpstr>
      <vt:lpstr>提纲</vt:lpstr>
      <vt:lpstr>4.1 基本分词方法</vt:lpstr>
      <vt:lpstr>4.1.1 最大匹配法</vt:lpstr>
      <vt:lpstr>算法示例</vt:lpstr>
      <vt:lpstr>算法示例</vt:lpstr>
      <vt:lpstr> 算法描述</vt:lpstr>
      <vt:lpstr>性能分析</vt:lpstr>
      <vt:lpstr>逆向扫描</vt:lpstr>
      <vt:lpstr>逆向扫描举例</vt:lpstr>
      <vt:lpstr>正向扫描与逆向扫描</vt:lpstr>
      <vt:lpstr>4.1.2 最少分词法</vt:lpstr>
      <vt:lpstr>存在的问题</vt:lpstr>
      <vt:lpstr>4.1.3 最大概率法</vt:lpstr>
      <vt:lpstr>P(W)的计算-观察序列的概率</vt:lpstr>
      <vt:lpstr>将概率转化为“费用”</vt:lpstr>
      <vt:lpstr>例：“结合成分子时”</vt:lpstr>
      <vt:lpstr>最佳路径的搜索</vt:lpstr>
      <vt:lpstr>算法</vt:lpstr>
      <vt:lpstr>最大概率法——性能分析</vt:lpstr>
      <vt:lpstr>4.1.4 与词性标注相结合的分词方法</vt:lpstr>
      <vt:lpstr>PowerPoint 演示文稿</vt:lpstr>
      <vt:lpstr>4.1.5 基于互现信息的分词方法</vt:lpstr>
      <vt:lpstr>4.1.6 基于HMM的分词方法 </vt:lpstr>
      <vt:lpstr>4.1.6 基于HMM的分词方法 </vt:lpstr>
      <vt:lpstr>4.1.6 基于HMM的分词方法 </vt:lpstr>
      <vt:lpstr>Viterbi算法</vt:lpstr>
      <vt:lpstr>4.1.6 基于HMM的分词方法</vt:lpstr>
      <vt:lpstr>4.1.6 基于HMM的分词方法</vt:lpstr>
      <vt:lpstr>4.1.7基于字分类的分词方法</vt:lpstr>
      <vt:lpstr>性能分析</vt:lpstr>
      <vt:lpstr>4.1.8 基于实例的汉语分词方法</vt:lpstr>
      <vt:lpstr>各种分词方法对语言学资源的利用</vt:lpstr>
      <vt:lpstr>本章内容</vt:lpstr>
      <vt:lpstr>分词规范与词表</vt:lpstr>
      <vt:lpstr>分词原则</vt:lpstr>
      <vt:lpstr>具体规则</vt:lpstr>
      <vt:lpstr>不同应用对词的切分规范要求不同 </vt:lpstr>
      <vt:lpstr>不同应用对词的切分规范要求不同 </vt:lpstr>
      <vt:lpstr>不同应用对词的切分规范要求不同 </vt:lpstr>
      <vt:lpstr>不同应用对词的切分规范要求不同 </vt:lpstr>
      <vt:lpstr>词表</vt:lpstr>
      <vt:lpstr>4.2.2 切分歧义</vt:lpstr>
      <vt:lpstr>交集型歧义切分</vt:lpstr>
      <vt:lpstr>PowerPoint 演示文稿</vt:lpstr>
      <vt:lpstr>组合型歧义切分</vt:lpstr>
      <vt:lpstr>PowerPoint 演示文稿</vt:lpstr>
      <vt:lpstr>混合型歧义切分</vt:lpstr>
      <vt:lpstr>“真歧义”和“伪歧义”</vt:lpstr>
      <vt:lpstr>4.2.3 未登录词</vt:lpstr>
      <vt:lpstr>4.2.3 未登录词</vt:lpstr>
      <vt:lpstr>4.2.3 未登录词</vt:lpstr>
      <vt:lpstr>4.2.3 未登录词</vt:lpstr>
      <vt:lpstr>汉语未登录词识别的困难</vt:lpstr>
      <vt:lpstr>提纲</vt:lpstr>
      <vt:lpstr>汉语自动分词的主要评测指标</vt:lpstr>
      <vt:lpstr>提纲</vt:lpstr>
      <vt:lpstr>例</vt:lpstr>
      <vt:lpstr>词性标注的主要困难</vt:lpstr>
      <vt:lpstr>PowerPoint 演示文稿</vt:lpstr>
      <vt:lpstr>4.4.1 词性标记集</vt:lpstr>
      <vt:lpstr>北大汉语词性标注集</vt:lpstr>
      <vt:lpstr>PowerPoint 演示文稿</vt:lpstr>
      <vt:lpstr>4.4.2 基于规则的词性标注方法</vt:lpstr>
      <vt:lpstr>通用规则和个性规则</vt:lpstr>
      <vt:lpstr>TAGGIT词类标注系统</vt:lpstr>
      <vt:lpstr>4.4.3 基于统计的词性标注方法</vt:lpstr>
      <vt:lpstr>① 基于马尔科夫模型的词性标注</vt:lpstr>
      <vt:lpstr>② 基于HMM的词性标注</vt:lpstr>
      <vt:lpstr>模型参数的计算</vt:lpstr>
      <vt:lpstr>③ 分词与词性标注一体化模型</vt:lpstr>
      <vt:lpstr>例：“结合成分子时”</vt:lpstr>
      <vt:lpstr>例：“结合成分子时”</vt:lpstr>
      <vt:lpstr>本章小结</vt:lpstr>
      <vt:lpstr>结束</vt:lpstr>
    </vt:vector>
  </TitlesOfParts>
  <Company>hit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第06章 隐马尔科夫模型</dc:title>
  <dc:creator>chenyin</dc:creator>
  <cp:lastModifiedBy>Microsoft Office User</cp:lastModifiedBy>
  <cp:revision>695</cp:revision>
  <dcterms:created xsi:type="dcterms:W3CDTF">2009-07-13T05:22:58Z</dcterms:created>
  <dcterms:modified xsi:type="dcterms:W3CDTF">2024-03-27T17:04:11Z</dcterms:modified>
</cp:coreProperties>
</file>