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0"/>
  </p:notesMasterIdLst>
  <p:handoutMasterIdLst>
    <p:handoutMasterId r:id="rId61"/>
  </p:handoutMasterIdLst>
  <p:sldIdLst>
    <p:sldId id="256" r:id="rId2"/>
    <p:sldId id="333" r:id="rId3"/>
    <p:sldId id="273" r:id="rId4"/>
    <p:sldId id="348" r:id="rId5"/>
    <p:sldId id="349" r:id="rId6"/>
    <p:sldId id="351" r:id="rId7"/>
    <p:sldId id="258" r:id="rId8"/>
    <p:sldId id="293" r:id="rId9"/>
    <p:sldId id="305" r:id="rId10"/>
    <p:sldId id="259" r:id="rId11"/>
    <p:sldId id="260" r:id="rId12"/>
    <p:sldId id="352" r:id="rId13"/>
    <p:sldId id="364" r:id="rId14"/>
    <p:sldId id="366" r:id="rId15"/>
    <p:sldId id="365" r:id="rId16"/>
    <p:sldId id="368" r:id="rId17"/>
    <p:sldId id="369" r:id="rId18"/>
    <p:sldId id="370" r:id="rId19"/>
    <p:sldId id="320" r:id="rId20"/>
    <p:sldId id="264" r:id="rId21"/>
    <p:sldId id="317" r:id="rId22"/>
    <p:sldId id="358" r:id="rId23"/>
    <p:sldId id="321" r:id="rId24"/>
    <p:sldId id="297" r:id="rId25"/>
    <p:sldId id="268" r:id="rId26"/>
    <p:sldId id="265" r:id="rId27"/>
    <p:sldId id="323" r:id="rId28"/>
    <p:sldId id="294" r:id="rId29"/>
    <p:sldId id="298" r:id="rId30"/>
    <p:sldId id="322" r:id="rId31"/>
    <p:sldId id="299" r:id="rId32"/>
    <p:sldId id="266" r:id="rId33"/>
    <p:sldId id="378" r:id="rId34"/>
    <p:sldId id="311" r:id="rId35"/>
    <p:sldId id="372" r:id="rId36"/>
    <p:sldId id="272" r:id="rId37"/>
    <p:sldId id="269" r:id="rId38"/>
    <p:sldId id="373" r:id="rId39"/>
    <p:sldId id="309" r:id="rId40"/>
    <p:sldId id="270" r:id="rId41"/>
    <p:sldId id="318" r:id="rId42"/>
    <p:sldId id="295" r:id="rId43"/>
    <p:sldId id="324" r:id="rId44"/>
    <p:sldId id="374" r:id="rId45"/>
    <p:sldId id="301" r:id="rId46"/>
    <p:sldId id="332" r:id="rId47"/>
    <p:sldId id="375" r:id="rId48"/>
    <p:sldId id="329" r:id="rId49"/>
    <p:sldId id="287" r:id="rId50"/>
    <p:sldId id="292" r:id="rId51"/>
    <p:sldId id="275" r:id="rId52"/>
    <p:sldId id="361" r:id="rId53"/>
    <p:sldId id="376" r:id="rId54"/>
    <p:sldId id="377" r:id="rId55"/>
    <p:sldId id="303" r:id="rId56"/>
    <p:sldId id="319" r:id="rId57"/>
    <p:sldId id="304" r:id="rId58"/>
    <p:sldId id="316" r:id="rId59"/>
  </p:sldIdLst>
  <p:sldSz cx="9144000" cy="6858000" type="screen4x3"/>
  <p:notesSz cx="7099300" cy="10234613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60093"/>
    <a:srgbClr val="E61600"/>
    <a:srgbClr val="0033CC"/>
    <a:srgbClr val="FFCCCC"/>
    <a:srgbClr val="25A7FF"/>
    <a:srgbClr val="4D4D4D"/>
    <a:srgbClr val="000000"/>
    <a:srgbClr val="5F5F5F"/>
    <a:srgbClr val="B2B2B2"/>
    <a:srgbClr val="FFE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51" autoAdjust="0"/>
    <p:restoredTop sz="95392" autoAdjust="0"/>
  </p:normalViewPr>
  <p:slideViewPr>
    <p:cSldViewPr>
      <p:cViewPr varScale="1">
        <p:scale>
          <a:sx n="143" d="100"/>
          <a:sy n="143" d="100"/>
        </p:scale>
        <p:origin x="216" y="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2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2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87.wmf"/><Relationship Id="rId7" Type="http://schemas.openxmlformats.org/officeDocument/2006/relationships/image" Target="../media/image91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6" Type="http://schemas.openxmlformats.org/officeDocument/2006/relationships/image" Target="../media/image84.wmf"/><Relationship Id="rId5" Type="http://schemas.openxmlformats.org/officeDocument/2006/relationships/image" Target="../media/image95.wmf"/><Relationship Id="rId4" Type="http://schemas.openxmlformats.org/officeDocument/2006/relationships/image" Target="../media/image8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99" tIns="48250" rIns="96499" bIns="48250" numCol="1" anchor="t" anchorCtr="0" compatLnSpc="1">
            <a:prstTxWarp prst="textNoShape">
              <a:avLst/>
            </a:prstTxWarp>
          </a:bodyPr>
          <a:lstStyle>
            <a:lvl1pPr algn="l" defTabSz="96520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99" tIns="48250" rIns="96499" bIns="48250" numCol="1" anchor="t" anchorCtr="0" compatLnSpc="1">
            <a:prstTxWarp prst="textNoShape">
              <a:avLst/>
            </a:prstTxWarp>
          </a:bodyPr>
          <a:lstStyle>
            <a:lvl1pPr algn="r" defTabSz="96520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7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99" tIns="48250" rIns="96499" bIns="48250" numCol="1" anchor="b" anchorCtr="0" compatLnSpc="1">
            <a:prstTxWarp prst="textNoShape">
              <a:avLst/>
            </a:prstTxWarp>
          </a:bodyPr>
          <a:lstStyle>
            <a:lvl1pPr algn="l" defTabSz="96520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7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99" tIns="48250" rIns="96499" bIns="48250" numCol="1" anchor="b" anchorCtr="0" compatLnSpc="1">
            <a:prstTxWarp prst="textNoShape">
              <a:avLst/>
            </a:prstTxWarp>
          </a:bodyPr>
          <a:lstStyle>
            <a:lvl1pPr algn="r" defTabSz="96520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F86E4086-EED1-4F28-90E6-F3C04F632A6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8744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99" tIns="48250" rIns="96499" bIns="48250" numCol="1" anchor="t" anchorCtr="0" compatLnSpc="1">
            <a:prstTxWarp prst="textNoShape">
              <a:avLst/>
            </a:prstTxWarp>
          </a:bodyPr>
          <a:lstStyle>
            <a:lvl1pPr algn="l" defTabSz="96520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99" tIns="48250" rIns="96499" bIns="48250" numCol="1" anchor="t" anchorCtr="0" compatLnSpc="1">
            <a:prstTxWarp prst="textNoShape">
              <a:avLst/>
            </a:prstTxWarp>
          </a:bodyPr>
          <a:lstStyle>
            <a:lvl1pPr algn="r" defTabSz="96520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2513"/>
            <a:ext cx="5676900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99" tIns="48250" rIns="96499" bIns="482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139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99" tIns="48250" rIns="96499" bIns="48250" numCol="1" anchor="b" anchorCtr="0" compatLnSpc="1">
            <a:prstTxWarp prst="textNoShape">
              <a:avLst/>
            </a:prstTxWarp>
          </a:bodyPr>
          <a:lstStyle>
            <a:lvl1pPr algn="l" defTabSz="96520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9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499" tIns="48250" rIns="96499" bIns="48250" numCol="1" anchor="b" anchorCtr="0" compatLnSpc="1">
            <a:prstTxWarp prst="textNoShape">
              <a:avLst/>
            </a:prstTxWarp>
          </a:bodyPr>
          <a:lstStyle>
            <a:lvl1pPr algn="r" defTabSz="965200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4897AA4B-4FA7-4D54-805B-E9F60F25C5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53962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547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zh-CN" dirty="0">
              <a:latin typeface="Arial" panose="020B0604020202020204" pitchFamily="34" charset="0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/>
              <a:pPr>
                <a:defRPr/>
              </a:pPr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57893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704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6979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CN" sz="9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3015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/>
              <a:pPr>
                <a:defRPr/>
              </a:pPr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6243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4885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3086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9301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7970CA45-141C-411E-A4B2-510D7A40F0B2}" type="slidenum">
              <a:rPr lang="en-US" altLang="zh-CN" sz="1300" smtClean="0"/>
              <a:pPr>
                <a:spcBef>
                  <a:spcPct val="0"/>
                </a:spcBef>
              </a:pPr>
              <a:t>24</a:t>
            </a:fld>
            <a:endParaRPr lang="en-US" altLang="zh-CN" sz="13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zh-CN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7001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455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F06EBB62-A0A2-4151-809C-A945B781045C}" type="slidenum">
              <a:rPr lang="en-US" altLang="zh-CN" sz="1300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zh-CN" sz="1300">
              <a:solidFill>
                <a:srgbClr val="000000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zh-C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126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4891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/>
              <a:pPr>
                <a:defRPr/>
              </a:pPr>
              <a:t>28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7125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99" tIns="48250" rIns="96499" bIns="48250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8C7D70A-B644-488D-A1D0-111ED698A79D}" type="slidenum">
              <a:rPr lang="en-US" altLang="zh-CN" sz="1300"/>
              <a:pPr algn="r" eaLnBrk="1" hangingPunct="1">
                <a:spcBef>
                  <a:spcPct val="0"/>
                </a:spcBef>
              </a:pPr>
              <a:t>30</a:t>
            </a:fld>
            <a:endParaRPr lang="en-US" altLang="zh-CN" sz="13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8594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2E8165A8-51BF-4F06-A2BE-91D3DB39C002}" type="slidenum">
              <a:rPr lang="en-US" altLang="zh-CN" sz="1300" smtClean="0"/>
              <a:pPr>
                <a:spcBef>
                  <a:spcPct val="0"/>
                </a:spcBef>
              </a:pPr>
              <a:t>31</a:t>
            </a:fld>
            <a:endParaRPr lang="en-US" altLang="zh-CN" sz="13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5862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5BFA55B7-1AAA-473F-B260-BF57203CD683}" type="slidenum">
              <a:rPr lang="en-US" altLang="zh-CN" sz="1300" smtClean="0"/>
              <a:pPr>
                <a:spcBef>
                  <a:spcPct val="0"/>
                </a:spcBef>
              </a:pPr>
              <a:t>32</a:t>
            </a:fld>
            <a:endParaRPr lang="en-US" altLang="zh-CN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7712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/>
              <a:pPr>
                <a:defRPr/>
              </a:pPr>
              <a:t>33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84624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1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/>
              <a:pPr>
                <a:defRPr/>
              </a:pPr>
              <a:t>34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04939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5502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4701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8BC9E7DA-EEE6-4780-9F10-11099C3F6678}" type="slidenum">
              <a:rPr lang="en-US" altLang="zh-CN" sz="1300" smtClean="0"/>
              <a:pPr>
                <a:spcBef>
                  <a:spcPct val="0"/>
                </a:spcBef>
              </a:pPr>
              <a:t>42</a:t>
            </a:fld>
            <a:endParaRPr lang="en-US" altLang="zh-CN" sz="13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758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4F3468AB-FAE3-4997-A27D-DA646ED2044F}" type="slidenum">
              <a:rPr lang="en-US" altLang="zh-CN" sz="1300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zh-CN" sz="1300">
              <a:solidFill>
                <a:srgbClr val="000000"/>
              </a:solidFill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5492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/>
              <a:pPr>
                <a:defRPr/>
              </a:pPr>
              <a:t>43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484138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/>
              <a:pPr>
                <a:defRPr/>
              </a:pPr>
              <a:t>44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41057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CAE1A696-7F89-421B-B41D-BEE45E0FF914}" type="slidenum">
              <a:rPr lang="en-US" altLang="zh-CN" sz="1300" smtClean="0"/>
              <a:pPr>
                <a:spcBef>
                  <a:spcPct val="0"/>
                </a:spcBef>
              </a:pPr>
              <a:t>45</a:t>
            </a:fld>
            <a:endParaRPr lang="en-US" altLang="zh-CN" sz="13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zh-CN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9453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99" tIns="48250" rIns="96499" bIns="48250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C31782C-32C3-49B9-913D-6DC0C0402C00}" type="slidenum">
              <a:rPr lang="en-US" altLang="zh-CN" sz="1300"/>
              <a:pPr algn="r" eaLnBrk="1" hangingPunct="1">
                <a:spcBef>
                  <a:spcPct val="0"/>
                </a:spcBef>
              </a:pPr>
              <a:t>46</a:t>
            </a:fld>
            <a:endParaRPr lang="en-US" altLang="zh-CN" sz="130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742950" lvl="1" indent="-285750" eaLnBrk="1" hangingPunct="1"/>
            <a:endParaRPr lang="en-US" altLang="zh-CN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52325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47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96346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/>
              <a:pPr>
                <a:defRPr/>
              </a:pPr>
              <a:t>48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300206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/>
              <a:pPr>
                <a:defRPr/>
              </a:pPr>
              <a:t>50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72368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/>
              <a:pPr>
                <a:defRPr/>
              </a:pPr>
              <a:t>51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306980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99" tIns="48250" rIns="96499" bIns="48250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DC73C86-5ED5-482B-904C-F31A005BD2D3}" type="slidenum">
              <a:rPr lang="en-US" altLang="zh-CN" sz="13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52</a:t>
            </a:fld>
            <a:endParaRPr lang="en-US" altLang="zh-CN" sz="1300">
              <a:solidFill>
                <a:srgbClr val="000000"/>
              </a:solidFill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z="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9408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99" tIns="48250" rIns="96499" bIns="48250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DC73C86-5ED5-482B-904C-F31A005BD2D3}" type="slidenum">
              <a:rPr lang="en-US" altLang="zh-CN" sz="13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53</a:t>
            </a:fld>
            <a:endParaRPr lang="en-US" altLang="zh-CN" sz="1300">
              <a:solidFill>
                <a:srgbClr val="000000"/>
              </a:solidFill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z="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166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13BAA928-70FC-457E-95C1-CE8F14461316}" type="slidenum">
              <a:rPr lang="en-US" altLang="zh-CN" sz="1300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zh-CN" sz="1300">
              <a:solidFill>
                <a:srgbClr val="000000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7255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499" tIns="48250" rIns="96499" bIns="48250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DC73C86-5ED5-482B-904C-F31A005BD2D3}" type="slidenum">
              <a:rPr lang="en-US" altLang="zh-CN" sz="13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54</a:t>
            </a:fld>
            <a:endParaRPr lang="en-US" altLang="zh-CN" sz="1300">
              <a:solidFill>
                <a:srgbClr val="000000"/>
              </a:solidFill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z="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73871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7AA4B-4FA7-4D54-805B-E9F60F25C546}" type="slidenum">
              <a:rPr lang="en-US" altLang="zh-CN" smtClean="0"/>
              <a:pPr>
                <a:defRPr/>
              </a:pPr>
              <a:t>55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5111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zh-CN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657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9384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AF16550A-7DF9-434C-98FF-94703ED31C72}" type="slidenum">
              <a:rPr lang="en-US" altLang="zh-CN" sz="1300" smtClean="0"/>
              <a:pPr>
                <a:spcBef>
                  <a:spcPct val="0"/>
                </a:spcBef>
              </a:pPr>
              <a:t>10</a:t>
            </a:fld>
            <a:endParaRPr lang="en-US" altLang="zh-CN" sz="13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512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713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5604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52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defTabSz="9652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defTabSz="9652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defTabSz="9652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defTabSz="96520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fld id="{77D9FC06-DE6A-4AA3-A6D1-12A48C1ADE05}" type="slidenum">
              <a:rPr lang="en-US" altLang="zh-CN" smtClean="0">
                <a:latin typeface="Arial" panose="020B0604020202020204" pitchFamily="34" charset="0"/>
              </a:rPr>
              <a:pPr/>
              <a:t>12</a:t>
            </a:fld>
            <a:endParaRPr lang="en-US" altLang="zh-C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440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540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2F536-17DB-40D3-B6BE-C4E6080F1C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634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8D26B-D5A8-454B-97AE-8814883650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8479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7BCD3-64DF-4DA5-996D-D6E7389F1E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3265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510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03663"/>
            <a:ext cx="4038600" cy="21526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34CDA-B7CA-44E8-BA82-5E60E4E4F8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6179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510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510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57200" y="3903663"/>
            <a:ext cx="4038600" cy="21526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8200" y="3903663"/>
            <a:ext cx="4038600" cy="21526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8D621-4246-4E5C-9643-6E25C3E1BF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7866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E538B-F598-48DE-AD05-8E8837DFD4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7331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510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03663"/>
            <a:ext cx="4038600" cy="21526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B0F1C-BEB9-479B-BEB2-F07BFEEA6C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0592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20D4B-E2F5-4068-A935-EEC346F4F7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6435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07A42-35A7-4DCC-BBAA-7AD57C2620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839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17D6A-CF3C-447A-97B4-B3D3A90423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451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A3F97-0BEB-494D-9409-8D38A100D5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488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F30D3-74B8-460D-A309-1F96C36FB7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561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A18CB-8387-4080-9633-CE6C5FCADB2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767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1D61E-C37E-4853-A7BF-466382E66BC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7721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1CF56-CAA9-485B-A28D-8B353CB750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691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438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ea typeface="楷体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8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楷体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8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  <a:ea typeface="楷体" pitchFamily="49" charset="-122"/>
              </a:defRPr>
            </a:lvl1pPr>
          </a:lstStyle>
          <a:p>
            <a:pPr>
              <a:defRPr/>
            </a:pPr>
            <a:fld id="{725E670F-3292-4BAF-8527-F7F659CFCA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楷体" pitchFamily="49" charset="-122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楷体" pitchFamily="49" charset="-122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楷体" pitchFamily="49" charset="-122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楷体" pitchFamily="49" charset="-122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楷体" pitchFamily="49" charset="-122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宋体" pitchFamily="2" charset="-122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宋体" pitchFamily="2" charset="-122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宋体" pitchFamily="2" charset="-122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楷体" pitchFamily="49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楷体" pitchFamily="49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楷体" pitchFamily="49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楷体" pitchFamily="49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楷体" pitchFamily="49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8.wmf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20.png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7.wmf"/><Relationship Id="rId20" Type="http://schemas.openxmlformats.org/officeDocument/2006/relationships/image" Target="../media/image19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4.wmf"/><Relationship Id="rId19" Type="http://schemas.openxmlformats.org/officeDocument/2006/relationships/image" Target="../media/image6.png"/><Relationship Id="rId4" Type="http://schemas.openxmlformats.org/officeDocument/2006/relationships/image" Target="../media/image11.png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7.w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png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2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0.png"/><Relationship Id="rId7" Type="http://schemas.openxmlformats.org/officeDocument/2006/relationships/image" Target="../media/image33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6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9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0.png"/><Relationship Id="rId7" Type="http://schemas.openxmlformats.org/officeDocument/2006/relationships/image" Target="../media/image33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6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7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41.png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png"/><Relationship Id="rId11" Type="http://schemas.openxmlformats.org/officeDocument/2006/relationships/oleObject" Target="../embeddings/oleObject26.bin"/><Relationship Id="rId5" Type="http://schemas.openxmlformats.org/officeDocument/2006/relationships/image" Target="../media/image34.wmf"/><Relationship Id="rId10" Type="http://schemas.openxmlformats.org/officeDocument/2006/relationships/image" Target="../media/image36.wmf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5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2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43.wmf"/><Relationship Id="rId10" Type="http://schemas.openxmlformats.org/officeDocument/2006/relationships/image" Target="../media/image41.png"/><Relationship Id="rId4" Type="http://schemas.openxmlformats.org/officeDocument/2006/relationships/oleObject" Target="../embeddings/oleObject28.bin"/><Relationship Id="rId9" Type="http://schemas.openxmlformats.org/officeDocument/2006/relationships/image" Target="../media/image45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1.png"/><Relationship Id="rId4" Type="http://schemas.openxmlformats.org/officeDocument/2006/relationships/image" Target="../media/image4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50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5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3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57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58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1.png"/><Relationship Id="rId5" Type="http://schemas.openxmlformats.org/officeDocument/2006/relationships/image" Target="../media/image60.wmf"/><Relationship Id="rId4" Type="http://schemas.openxmlformats.org/officeDocument/2006/relationships/oleObject" Target="../embeddings/oleObject43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7.wmf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5.w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6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44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46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6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65.w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68.wmf"/><Relationship Id="rId4" Type="http://schemas.openxmlformats.org/officeDocument/2006/relationships/oleObject" Target="../embeddings/oleObject53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69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71.w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72.wmf"/><Relationship Id="rId4" Type="http://schemas.openxmlformats.org/officeDocument/2006/relationships/oleObject" Target="../embeddings/oleObject57.bin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7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59.bin"/><Relationship Id="rId5" Type="http://schemas.openxmlformats.org/officeDocument/2006/relationships/image" Target="../media/image72.wmf"/><Relationship Id="rId4" Type="http://schemas.openxmlformats.org/officeDocument/2006/relationships/oleObject" Target="../embeddings/oleObject58.bin"/><Relationship Id="rId9" Type="http://schemas.openxmlformats.org/officeDocument/2006/relationships/image" Target="../media/image74.wmf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76.png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75.png"/><Relationship Id="rId5" Type="http://schemas.openxmlformats.org/officeDocument/2006/relationships/image" Target="../media/image75.wmf"/><Relationship Id="rId4" Type="http://schemas.openxmlformats.org/officeDocument/2006/relationships/oleObject" Target="../embeddings/oleObject61.bin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5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80.wmf"/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66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67.bin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8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82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84.wmf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13" Type="http://schemas.openxmlformats.org/officeDocument/2006/relationships/image" Target="../media/image89.wmf"/><Relationship Id="rId18" Type="http://schemas.openxmlformats.org/officeDocument/2006/relationships/oleObject" Target="../embeddings/oleObject78.bin"/><Relationship Id="rId3" Type="http://schemas.openxmlformats.org/officeDocument/2006/relationships/notesSlide" Target="../notesSlides/notesSlide39.xml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75.bin"/><Relationship Id="rId17" Type="http://schemas.openxmlformats.org/officeDocument/2006/relationships/image" Target="../media/image9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7.bin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88.wmf"/><Relationship Id="rId5" Type="http://schemas.openxmlformats.org/officeDocument/2006/relationships/image" Target="../media/image85.wmf"/><Relationship Id="rId15" Type="http://schemas.openxmlformats.org/officeDocument/2006/relationships/image" Target="../media/image90.wmf"/><Relationship Id="rId10" Type="http://schemas.openxmlformats.org/officeDocument/2006/relationships/oleObject" Target="../embeddings/oleObject74.bin"/><Relationship Id="rId19" Type="http://schemas.openxmlformats.org/officeDocument/2006/relationships/image" Target="../media/image84.w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87.wmf"/><Relationship Id="rId14" Type="http://schemas.openxmlformats.org/officeDocument/2006/relationships/oleObject" Target="../embeddings/oleObject76.bin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95.wmf"/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93.wmf"/><Relationship Id="rId12" Type="http://schemas.openxmlformats.org/officeDocument/2006/relationships/oleObject" Target="../embeddings/oleObject8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9.wmf"/><Relationship Id="rId5" Type="http://schemas.openxmlformats.org/officeDocument/2006/relationships/image" Target="../media/image92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94.wmf"/><Relationship Id="rId14" Type="http://schemas.openxmlformats.org/officeDocument/2006/relationships/oleObject" Target="../embeddings/oleObject84.bin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3" Type="http://schemas.openxmlformats.org/officeDocument/2006/relationships/notesSlide" Target="../notesSlides/notesSlide41.xml"/><Relationship Id="rId7" Type="http://schemas.openxmlformats.org/officeDocument/2006/relationships/image" Target="../media/image97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86.bin"/><Relationship Id="rId5" Type="http://schemas.openxmlformats.org/officeDocument/2006/relationships/image" Target="../media/image96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98.wmf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image" Target="../media/image5.pn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6000" dirty="0">
                <a:latin typeface="楷体_GB2312" pitchFamily="49" charset="-122"/>
              </a:rPr>
              <a:t>自然语言处理</a:t>
            </a:r>
            <a:br>
              <a:rPr lang="zh-CN" altLang="en-US" sz="6000" dirty="0">
                <a:latin typeface="楷体_GB2312" pitchFamily="49" charset="-122"/>
              </a:rPr>
            </a:br>
            <a:br>
              <a:rPr lang="zh-CN" altLang="en-US" sz="2400" dirty="0">
                <a:latin typeface="楷体_GB2312" pitchFamily="49" charset="-122"/>
              </a:rPr>
            </a:br>
            <a:r>
              <a:rPr lang="zh-CN" altLang="en-US" sz="3600" dirty="0">
                <a:latin typeface="楷体_GB2312" pitchFamily="49" charset="-122"/>
              </a:rPr>
              <a:t>第</a:t>
            </a:r>
            <a:r>
              <a:rPr lang="en-US" altLang="zh-CN" sz="3600" dirty="0">
                <a:latin typeface="楷体_GB2312" pitchFamily="49" charset="-122"/>
              </a:rPr>
              <a:t>04</a:t>
            </a:r>
            <a:r>
              <a:rPr lang="zh-CN" altLang="en-US" sz="3600" dirty="0">
                <a:latin typeface="楷体_GB2312" pitchFamily="49" charset="-122"/>
              </a:rPr>
              <a:t>章 隐马尔科夫模型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>
                <a:latin typeface="楷体_GB2312" pitchFamily="49" charset="-122"/>
              </a:rPr>
              <a:t>软件学院</a:t>
            </a:r>
            <a:endParaRPr lang="en-US" altLang="zh-CN" dirty="0">
              <a:latin typeface="楷体_GB2312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96E90F-D236-42E8-827A-ACF693B53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6093296"/>
            <a:ext cx="8642350" cy="6223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楷体_GB2312" pitchFamily="49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楷体_GB2312" pitchFamily="49" charset="-122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楷体_GB2312" pitchFamily="49" charset="-122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楷体_GB2312" pitchFamily="49" charset="-122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楷体_GB2312" pitchFamily="49" charset="-122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zh-CN" altLang="en-US" sz="2800" kern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参考：哈工大软院</a:t>
            </a:r>
            <a:r>
              <a:rPr lang="zh-CN" altLang="en-US" sz="2800" kern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陈鄞教授</a:t>
            </a:r>
            <a:r>
              <a:rPr lang="en-US" altLang="zh-CN" sz="2800" kern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800" kern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自然语言处理</a:t>
            </a:r>
            <a:r>
              <a:rPr lang="en-US" altLang="zh-CN" sz="2800" kern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endParaRPr lang="zh-CN" altLang="en-US" sz="2800" kern="0" dirty="0"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/>
              <a:t>4.2 </a:t>
            </a:r>
            <a:r>
              <a:rPr lang="zh-CN" altLang="en-US" dirty="0"/>
              <a:t>隐马尔科夫模型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</p:txBody>
      </p:sp>
      <p:pic>
        <p:nvPicPr>
          <p:cNvPr id="2048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492375"/>
            <a:ext cx="6264275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1" name="Picture 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844675"/>
            <a:ext cx="3629025" cy="215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/>
              <a:t>HMM</a:t>
            </a:r>
            <a:r>
              <a:rPr lang="zh-CN" altLang="en-US" dirty="0"/>
              <a:t>的形式化定义</a:t>
            </a:r>
          </a:p>
        </p:txBody>
      </p:sp>
      <p:graphicFrame>
        <p:nvGraphicFramePr>
          <p:cNvPr id="9228" name="Object 12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827088" y="2420938"/>
          <a:ext cx="3024187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39" name="公式" r:id="rId5" imgW="1841500" imgH="215900" progId="Equation.3">
                  <p:embed/>
                </p:oleObj>
              </mc:Choice>
              <mc:Fallback>
                <p:oleObj name="公式" r:id="rId5" imgW="1841500" imgH="215900" progId="Equation.3">
                  <p:embed/>
                  <p:pic>
                    <p:nvPicPr>
                      <p:cNvPr id="0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420938"/>
                        <a:ext cx="3024187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755650" y="1990725"/>
          <a:ext cx="18415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0" name="公式" r:id="rId7" imgW="1129810" imgH="203112" progId="Equation.3">
                  <p:embed/>
                </p:oleObj>
              </mc:Choice>
              <mc:Fallback>
                <p:oleObj name="公式" r:id="rId7" imgW="1129810" imgH="203112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990725"/>
                        <a:ext cx="1841500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765175" y="2852738"/>
          <a:ext cx="293211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1" name="公式" r:id="rId9" imgW="1828800" imgH="215900" progId="Equation.3">
                  <p:embed/>
                </p:oleObj>
              </mc:Choice>
              <mc:Fallback>
                <p:oleObj name="公式" r:id="rId9" imgW="1828800" imgH="215900" progId="Equation.3">
                  <p:embed/>
                  <p:pic>
                    <p:nvPicPr>
                      <p:cNvPr id="0" name="Object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2852738"/>
                        <a:ext cx="2932113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3851275" y="2565400"/>
            <a:ext cx="1944688" cy="57626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V="1">
            <a:off x="3635375" y="2060575"/>
            <a:ext cx="2089150" cy="100806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3563938" y="3933825"/>
            <a:ext cx="1512887" cy="185578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9232" name="Object 16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755650" y="3284538"/>
          <a:ext cx="2665413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2" name="公式" r:id="rId11" imgW="1688367" imgH="241195" progId="Equation.3">
                  <p:embed/>
                </p:oleObj>
              </mc:Choice>
              <mc:Fallback>
                <p:oleObj name="公式" r:id="rId11" imgW="1688367" imgH="241195" progId="Equation.3">
                  <p:embed/>
                  <p:pic>
                    <p:nvPicPr>
                      <p:cNvPr id="0" name="Object 1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284538"/>
                        <a:ext cx="2665413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755650" y="3716338"/>
          <a:ext cx="2735263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3" name="公式" r:id="rId13" imgW="1676400" imgH="228600" progId="Equation.3">
                  <p:embed/>
                </p:oleObj>
              </mc:Choice>
              <mc:Fallback>
                <p:oleObj name="公式" r:id="rId13" imgW="167640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716338"/>
                        <a:ext cx="2735263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827088" y="4149725"/>
          <a:ext cx="2592387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4" name="公式" r:id="rId15" imgW="1663700" imgH="215900" progId="Equation.3">
                  <p:embed/>
                </p:oleObj>
              </mc:Choice>
              <mc:Fallback>
                <p:oleObj name="公式" r:id="rId15" imgW="1663700" imgH="2159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149725"/>
                        <a:ext cx="2592387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827088" y="6165850"/>
            <a:ext cx="30622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r>
              <a:rPr lang="zh-CN" altLang="en-US" sz="1800" b="1">
                <a:latin typeface="楷体" panose="02010609060101010101" pitchFamily="49" charset="-122"/>
              </a:rPr>
              <a:t>为了简单，有时也将其记为 </a:t>
            </a:r>
          </a:p>
        </p:txBody>
      </p:sp>
      <p:sp>
        <p:nvSpPr>
          <p:cNvPr id="22542" name="Rectangle 2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3708400" y="6237288"/>
          <a:ext cx="1150938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5" name="公式" r:id="rId17" imgW="837836" imgH="203112" progId="Equation.3">
                  <p:embed/>
                </p:oleObj>
              </mc:Choice>
              <mc:Fallback>
                <p:oleObj name="公式" r:id="rId17" imgW="837836" imgH="203112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6237288"/>
                        <a:ext cx="1150938" cy="274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Line 10"/>
          <p:cNvSpPr>
            <a:spLocks noChangeShapeType="1"/>
          </p:cNvSpPr>
          <p:nvPr/>
        </p:nvSpPr>
        <p:spPr bwMode="auto">
          <a:xfrm>
            <a:off x="3602038" y="3573463"/>
            <a:ext cx="1474787" cy="1271587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auto">
          <a:xfrm>
            <a:off x="2160588" y="4533900"/>
            <a:ext cx="0" cy="62388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21" name="Picture 124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5157192"/>
            <a:ext cx="2860675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19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825" y="4119563"/>
            <a:ext cx="3400425" cy="126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5" name="Picture 23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5470525"/>
            <a:ext cx="3414712" cy="123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9225" grpId="0" animBg="1"/>
      <p:bldP spid="9227" grpId="0" animBg="1"/>
      <p:bldP spid="5138" grpId="0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CN" dirty="0"/>
              <a:t>HMM</a:t>
            </a:r>
            <a:r>
              <a:rPr lang="zh-CN" altLang="en-US" dirty="0"/>
              <a:t>的应用</a:t>
            </a:r>
          </a:p>
        </p:txBody>
      </p:sp>
      <p:sp>
        <p:nvSpPr>
          <p:cNvPr id="24579" name="内容占位符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b="1" dirty="0"/>
              <a:t>语音识别</a:t>
            </a:r>
            <a:endParaRPr lang="en-US" altLang="zh-CN" sz="2800" b="1" dirty="0"/>
          </a:p>
          <a:p>
            <a:r>
              <a:rPr lang="zh-CN" altLang="en-US" sz="2800" b="1" dirty="0"/>
              <a:t>词性标注</a:t>
            </a:r>
            <a:endParaRPr lang="en-US" altLang="zh-CN" sz="2800" b="1" dirty="0"/>
          </a:p>
          <a:p>
            <a:r>
              <a:rPr lang="zh-CN" altLang="en-US" sz="2800" b="1" dirty="0"/>
              <a:t>拼音输入法</a:t>
            </a:r>
            <a:endParaRPr lang="en-US" altLang="zh-CN" sz="2800" b="1" dirty="0"/>
          </a:p>
          <a:p>
            <a:r>
              <a:rPr lang="zh-CN" altLang="en-US" sz="2800" b="1" dirty="0"/>
              <a:t>统计机器翻译</a:t>
            </a:r>
            <a:endParaRPr lang="en-US" altLang="zh-CN" sz="2800" b="1" dirty="0"/>
          </a:p>
          <a:p>
            <a:r>
              <a:rPr lang="zh-CN" altLang="en-US" sz="2800" b="1" dirty="0"/>
              <a:t>命名实体识别</a:t>
            </a:r>
            <a:endParaRPr lang="en-US" altLang="zh-CN" sz="2800" b="1" dirty="0"/>
          </a:p>
          <a:p>
            <a:r>
              <a:rPr lang="zh-CN" altLang="en-US" sz="2800" b="1" dirty="0"/>
              <a:t>语块识别</a:t>
            </a:r>
            <a:endParaRPr lang="en-US" altLang="zh-CN" sz="2800" b="1" dirty="0"/>
          </a:p>
          <a:p>
            <a:r>
              <a:rPr lang="zh-CN" altLang="en-US" sz="2800" b="1" dirty="0"/>
              <a:t>语义角色标注</a:t>
            </a:r>
            <a:endParaRPr lang="en-US" altLang="zh-CN" sz="2800" b="1" dirty="0"/>
          </a:p>
          <a:p>
            <a:r>
              <a:rPr lang="zh-CN" altLang="en-US" sz="2800" b="1" dirty="0"/>
              <a:t>文字识别</a:t>
            </a:r>
            <a:endParaRPr lang="en-US" altLang="zh-CN" sz="2800" b="1" dirty="0"/>
          </a:p>
          <a:p>
            <a:r>
              <a:rPr lang="en-US" altLang="zh-CN" sz="2800" b="1" dirty="0"/>
              <a:t>…</a:t>
            </a:r>
            <a:endParaRPr lang="zh-CN" altLang="en-US" sz="2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HMM</a:t>
            </a:r>
            <a:r>
              <a:rPr lang="zh-CN" altLang="en-US" dirty="0"/>
              <a:t>涉及的三个基本问题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456113"/>
          </a:xfrm>
        </p:spPr>
        <p:txBody>
          <a:bodyPr/>
          <a:lstStyle/>
          <a:p>
            <a:r>
              <a:rPr lang="zh-CN" altLang="en-US" sz="2800" b="1" dirty="0"/>
              <a:t>问题</a:t>
            </a:r>
            <a:r>
              <a:rPr lang="en-US" altLang="zh-CN" sz="2800" b="1" dirty="0"/>
              <a:t>1</a:t>
            </a:r>
          </a:p>
          <a:p>
            <a:pPr marL="0" indent="0">
              <a:buNone/>
            </a:pPr>
            <a:r>
              <a:rPr lang="en-US" altLang="zh-CN" sz="2400" b="1" dirty="0"/>
              <a:t>    </a:t>
            </a:r>
            <a:r>
              <a:rPr lang="zh-CN" altLang="en-US" sz="2400" b="1" dirty="0"/>
              <a:t>例：给定模型</a:t>
            </a:r>
            <a:r>
              <a:rPr lang="en-US" altLang="zh-CN" sz="2400" b="1" i="1" dirty="0"/>
              <a:t>μ</a:t>
            </a:r>
            <a:r>
              <a:rPr lang="en-US" altLang="zh-CN" sz="2400" b="1" dirty="0"/>
              <a:t>=(</a:t>
            </a:r>
            <a:r>
              <a:rPr lang="en-US" altLang="zh-CN" sz="2400" b="1" i="1" dirty="0"/>
              <a:t>A</a:t>
            </a:r>
            <a:r>
              <a:rPr lang="en-US" altLang="zh-CN" sz="2400" b="1" dirty="0"/>
              <a:t>,</a:t>
            </a:r>
            <a:r>
              <a:rPr lang="en-US" altLang="zh-CN" sz="2400" b="1" i="1" dirty="0"/>
              <a:t>B</a:t>
            </a:r>
            <a:r>
              <a:rPr lang="en-US" altLang="zh-CN" sz="2400" b="1" dirty="0"/>
              <a:t>,</a:t>
            </a:r>
            <a:r>
              <a:rPr lang="en-US" altLang="zh-CN" sz="2400" b="1" i="1" dirty="0"/>
              <a:t>π</a:t>
            </a:r>
            <a:r>
              <a:rPr lang="en-US" altLang="zh-CN" sz="2400" b="1" dirty="0"/>
              <a:t>)</a:t>
            </a:r>
            <a:r>
              <a:rPr lang="zh-CN" altLang="en-US" sz="2400" b="1" dirty="0"/>
              <a:t>，假设海藻连续三天的变化序列是：</a:t>
            </a:r>
            <a:endParaRPr lang="en-US" altLang="zh-CN" sz="2400" b="1" dirty="0"/>
          </a:p>
          <a:p>
            <a:pPr marL="0" indent="0" algn="ctr">
              <a:lnSpc>
                <a:spcPct val="90000"/>
              </a:lnSpc>
              <a:buFontTx/>
              <a:buNone/>
              <a:defRPr/>
            </a:pPr>
            <a:r>
              <a:rPr lang="zh-CN" altLang="en-US" sz="2400" b="1" dirty="0"/>
              <a:t>干透</a:t>
            </a:r>
            <a:r>
              <a:rPr lang="en-US" altLang="zh-CN" sz="2400" b="1" dirty="0"/>
              <a:t>→</a:t>
            </a:r>
            <a:r>
              <a:rPr lang="zh-CN" altLang="en-US" sz="2400" b="1" dirty="0"/>
              <a:t>潮湿</a:t>
            </a:r>
            <a:r>
              <a:rPr lang="en-US" altLang="zh-CN" sz="2400" b="1" dirty="0"/>
              <a:t>→</a:t>
            </a:r>
            <a:r>
              <a:rPr lang="zh-CN" altLang="en-US" sz="2400" b="1" dirty="0"/>
              <a:t>湿透</a:t>
            </a:r>
            <a:endParaRPr lang="en-US" altLang="zh-CN" sz="2400" b="1" dirty="0"/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zh-CN" altLang="en-US" sz="2400" b="1" dirty="0"/>
              <a:t>    在</a:t>
            </a:r>
            <a:r>
              <a:rPr lang="zh-CN" altLang="en-US" sz="2400" b="1" dirty="0">
                <a:solidFill>
                  <a:srgbClr val="FF0000"/>
                </a:solidFill>
              </a:rPr>
              <a:t>不知道天气状态</a:t>
            </a:r>
            <a:r>
              <a:rPr lang="zh-CN" altLang="en-US" sz="2400" b="1" dirty="0"/>
              <a:t>的情况下，这个序列的概率是多大？</a:t>
            </a:r>
            <a:endParaRPr lang="zh-CN" altLang="en-US" sz="2400" dirty="0"/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 flipH="1">
            <a:off x="1692273" y="2568376"/>
            <a:ext cx="1511574" cy="98397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3563888" y="2568376"/>
            <a:ext cx="720774" cy="156341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  <p:pic>
        <p:nvPicPr>
          <p:cNvPr id="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604741"/>
            <a:ext cx="3402013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263" y="4139729"/>
            <a:ext cx="3414712" cy="123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1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325" y="3468216"/>
            <a:ext cx="2860675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3859213" y="2568376"/>
            <a:ext cx="1288851" cy="119646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771800" y="5748100"/>
            <a:ext cx="3764172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altLang="zh-CN" sz="24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P</a:t>
            </a:r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(</a:t>
            </a:r>
            <a:r>
              <a:rPr lang="zh-CN" altLang="en-US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干透</a:t>
            </a:r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, </a:t>
            </a:r>
            <a:r>
              <a:rPr lang="zh-CN" altLang="en-US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潮湿</a:t>
            </a:r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, </a:t>
            </a:r>
            <a:r>
              <a:rPr lang="zh-CN" altLang="en-US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湿透</a:t>
            </a:r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) =</a:t>
            </a:r>
            <a:r>
              <a:rPr lang="zh-CN" altLang="en-US" sz="2400" b="1" kern="0" dirty="0">
                <a:solidFill>
                  <a:srgbClr val="E61600"/>
                </a:solidFill>
                <a:latin typeface="Times New Roman"/>
                <a:ea typeface="楷体" pitchFamily="49" charset="-122"/>
              </a:rPr>
              <a:t>？</a:t>
            </a:r>
            <a:endParaRPr lang="zh-CN" altLang="en-US" sz="2400" b="1" kern="0" dirty="0">
              <a:solidFill>
                <a:srgbClr val="006699"/>
              </a:solidFill>
              <a:latin typeface="Times New Roman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4573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10" grpId="0" animBg="1"/>
      <p:bldP spid="10" grpId="1" animBg="1"/>
      <p:bldP spid="11" grpId="0"/>
      <p:bldP spid="11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HMM</a:t>
            </a:r>
            <a:r>
              <a:rPr lang="zh-CN" altLang="en-US" dirty="0"/>
              <a:t>涉及的三个基本问题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456113"/>
          </a:xfrm>
        </p:spPr>
        <p:txBody>
          <a:bodyPr/>
          <a:lstStyle/>
          <a:p>
            <a:r>
              <a:rPr lang="zh-CN" altLang="en-US" sz="2800" b="1" dirty="0"/>
              <a:t>问题</a:t>
            </a:r>
            <a:r>
              <a:rPr lang="en-US" altLang="zh-CN" sz="2800" b="1" dirty="0"/>
              <a:t>1</a:t>
            </a:r>
          </a:p>
          <a:p>
            <a:pPr marL="0" indent="0">
              <a:buNone/>
            </a:pPr>
            <a:r>
              <a:rPr lang="en-US" altLang="zh-CN" sz="2400" b="1" dirty="0"/>
              <a:t>    </a:t>
            </a:r>
            <a:r>
              <a:rPr lang="zh-CN" altLang="en-US" sz="2400" b="1" dirty="0"/>
              <a:t>例：给定模型</a:t>
            </a:r>
            <a:r>
              <a:rPr lang="en-US" altLang="zh-CN" sz="2400" b="1" i="1" dirty="0"/>
              <a:t>μ</a:t>
            </a:r>
            <a:r>
              <a:rPr lang="en-US" altLang="zh-CN" sz="2400" b="1" dirty="0"/>
              <a:t>=(</a:t>
            </a:r>
            <a:r>
              <a:rPr lang="en-US" altLang="zh-CN" sz="2400" b="1" i="1" dirty="0"/>
              <a:t>A</a:t>
            </a:r>
            <a:r>
              <a:rPr lang="en-US" altLang="zh-CN" sz="2400" b="1" dirty="0"/>
              <a:t>,</a:t>
            </a:r>
            <a:r>
              <a:rPr lang="en-US" altLang="zh-CN" sz="2400" b="1" i="1" dirty="0"/>
              <a:t>B</a:t>
            </a:r>
            <a:r>
              <a:rPr lang="en-US" altLang="zh-CN" sz="2400" b="1" dirty="0"/>
              <a:t>,</a:t>
            </a:r>
            <a:r>
              <a:rPr lang="en-US" altLang="zh-CN" sz="2400" b="1" i="1" dirty="0"/>
              <a:t>π</a:t>
            </a:r>
            <a:r>
              <a:rPr lang="en-US" altLang="zh-CN" sz="2400" b="1" dirty="0"/>
              <a:t>)</a:t>
            </a:r>
            <a:r>
              <a:rPr lang="zh-CN" altLang="en-US" sz="2400" b="1" dirty="0"/>
              <a:t>，假设海藻连续三天的变化序列是：</a:t>
            </a:r>
            <a:endParaRPr lang="en-US" altLang="zh-CN" sz="2400" b="1" dirty="0"/>
          </a:p>
          <a:p>
            <a:pPr marL="0" indent="0" algn="ctr">
              <a:lnSpc>
                <a:spcPct val="90000"/>
              </a:lnSpc>
              <a:buFontTx/>
              <a:buNone/>
              <a:defRPr/>
            </a:pPr>
            <a:r>
              <a:rPr lang="zh-CN" altLang="en-US" sz="2400" b="1" dirty="0"/>
              <a:t>干透</a:t>
            </a:r>
            <a:r>
              <a:rPr lang="en-US" altLang="zh-CN" sz="2400" b="1" dirty="0"/>
              <a:t>→</a:t>
            </a:r>
            <a:r>
              <a:rPr lang="zh-CN" altLang="en-US" sz="2400" b="1" dirty="0"/>
              <a:t>潮湿</a:t>
            </a:r>
            <a:r>
              <a:rPr lang="en-US" altLang="zh-CN" sz="2400" b="1" dirty="0"/>
              <a:t>→</a:t>
            </a:r>
            <a:r>
              <a:rPr lang="zh-CN" altLang="en-US" sz="2400" b="1" dirty="0"/>
              <a:t>湿透</a:t>
            </a:r>
            <a:endParaRPr lang="en-US" altLang="zh-CN" sz="2400" b="1" dirty="0"/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zh-CN" altLang="en-US" sz="2400" b="1" dirty="0"/>
              <a:t>    在</a:t>
            </a:r>
            <a:r>
              <a:rPr lang="zh-CN" altLang="en-US" sz="2400" b="1" dirty="0">
                <a:solidFill>
                  <a:srgbClr val="FF0000"/>
                </a:solidFill>
              </a:rPr>
              <a:t>不知道天气状态</a:t>
            </a:r>
            <a:r>
              <a:rPr lang="zh-CN" altLang="en-US" sz="2400" b="1" dirty="0"/>
              <a:t>的情况下，这个序列的概率是多大？</a:t>
            </a:r>
            <a:endParaRPr lang="zh-CN" altLang="en-US" sz="2400" dirty="0"/>
          </a:p>
        </p:txBody>
      </p:sp>
      <p:sp>
        <p:nvSpPr>
          <p:cNvPr id="4" name="七角星 3"/>
          <p:cNvSpPr/>
          <p:nvPr/>
        </p:nvSpPr>
        <p:spPr bwMode="auto">
          <a:xfrm>
            <a:off x="7164388" y="5345187"/>
            <a:ext cx="1728787" cy="690563"/>
          </a:xfrm>
          <a:prstGeom prst="star7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zh-CN" altLang="en-US" sz="2000" b="1" dirty="0">
                <a:solidFill>
                  <a:srgbClr val="006699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评估</a:t>
            </a:r>
            <a:endParaRPr lang="zh-CN" altLang="en-US" b="1" dirty="0">
              <a:solidFill>
                <a:srgbClr val="006699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18964" y="3850530"/>
            <a:ext cx="8363272" cy="138499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ct val="20000"/>
              </a:spcBef>
            </a:pPr>
            <a:r>
              <a:rPr lang="zh-CN" altLang="en-US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形式化描述</a:t>
            </a:r>
            <a:endParaRPr lang="en-US" altLang="zh-CN" sz="2000" b="1" kern="0" dirty="0">
              <a:solidFill>
                <a:srgbClr val="006699"/>
              </a:solidFill>
              <a:latin typeface="Times New Roman"/>
              <a:ea typeface="楷体" pitchFamily="49" charset="-122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</a:pPr>
            <a:r>
              <a:rPr lang="zh-CN" altLang="en-US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给定模型</a:t>
            </a:r>
            <a:r>
              <a:rPr lang="en-US" altLang="zh-CN" sz="20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μ</a:t>
            </a:r>
            <a:r>
              <a:rPr lang="en-US" altLang="zh-CN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=(</a:t>
            </a:r>
            <a:r>
              <a:rPr lang="en-US" altLang="zh-CN" sz="20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A</a:t>
            </a:r>
            <a:r>
              <a:rPr lang="en-US" altLang="zh-CN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,</a:t>
            </a:r>
            <a:r>
              <a:rPr lang="en-US" altLang="zh-CN" sz="20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B</a:t>
            </a:r>
            <a:r>
              <a:rPr lang="en-US" altLang="zh-CN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,</a:t>
            </a:r>
            <a:r>
              <a:rPr lang="en-US" altLang="zh-CN" sz="20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π</a:t>
            </a:r>
            <a:r>
              <a:rPr lang="en-US" altLang="zh-CN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)</a:t>
            </a:r>
            <a:r>
              <a:rPr lang="zh-CN" altLang="en-US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，计算某个观察序列</a:t>
            </a:r>
            <a:r>
              <a:rPr lang="en-US" altLang="zh-CN" sz="20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O=o</a:t>
            </a:r>
            <a:r>
              <a:rPr lang="en-US" altLang="zh-CN" sz="2000" b="1" i="1" kern="0" baseline="-2500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1</a:t>
            </a:r>
            <a:r>
              <a:rPr lang="en-US" altLang="zh-CN" sz="20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o</a:t>
            </a:r>
            <a:r>
              <a:rPr lang="en-US" altLang="zh-CN" sz="2000" b="1" i="1" kern="0" baseline="-2500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2 </a:t>
            </a:r>
            <a:r>
              <a:rPr lang="en-US" altLang="zh-CN" sz="20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……</a:t>
            </a:r>
            <a:r>
              <a:rPr lang="en-US" altLang="zh-CN" sz="2000" b="1" i="1" kern="0" baseline="-2500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 </a:t>
            </a:r>
            <a:r>
              <a:rPr lang="en-US" altLang="zh-CN" sz="2000" b="1" i="1" kern="0" dirty="0" err="1">
                <a:solidFill>
                  <a:srgbClr val="006699"/>
                </a:solidFill>
                <a:latin typeface="Times New Roman"/>
                <a:ea typeface="楷体" pitchFamily="49" charset="-122"/>
              </a:rPr>
              <a:t>o</a:t>
            </a:r>
            <a:r>
              <a:rPr lang="en-US" altLang="zh-CN" sz="2000" b="1" i="1" kern="0" baseline="-25000" dirty="0" err="1">
                <a:solidFill>
                  <a:srgbClr val="006699"/>
                </a:solidFill>
                <a:latin typeface="Times New Roman"/>
                <a:ea typeface="楷体" pitchFamily="49" charset="-122"/>
              </a:rPr>
              <a:t>T</a:t>
            </a:r>
            <a:r>
              <a:rPr lang="zh-CN" altLang="en-US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的概率</a:t>
            </a:r>
            <a:endParaRPr lang="en-US" altLang="zh-CN" sz="2000" b="1" kern="0" dirty="0">
              <a:solidFill>
                <a:srgbClr val="006699"/>
              </a:solidFill>
              <a:latin typeface="Times New Roman"/>
              <a:ea typeface="楷体" pitchFamily="49" charset="-122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</a:pPr>
            <a:endParaRPr lang="en-US" altLang="zh-CN" sz="2000" b="1" kern="0" dirty="0">
              <a:solidFill>
                <a:srgbClr val="006699"/>
              </a:solidFill>
              <a:latin typeface="Times New Roman"/>
              <a:ea typeface="楷体" pitchFamily="49" charset="-122"/>
            </a:endParaRPr>
          </a:p>
          <a:p>
            <a:pPr lvl="0" algn="ctr">
              <a:lnSpc>
                <a:spcPct val="90000"/>
              </a:lnSpc>
              <a:spcBef>
                <a:spcPct val="20000"/>
              </a:spcBef>
            </a:pPr>
            <a:r>
              <a:rPr lang="en-US" altLang="zh-CN" sz="20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P</a:t>
            </a:r>
            <a:r>
              <a:rPr lang="en-US" altLang="zh-CN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(</a:t>
            </a:r>
            <a:r>
              <a:rPr lang="en-US" altLang="zh-CN" sz="20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O </a:t>
            </a:r>
            <a:r>
              <a:rPr lang="en-US" altLang="zh-CN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| </a:t>
            </a:r>
            <a:r>
              <a:rPr lang="el-GR" altLang="zh-CN" sz="20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μ</a:t>
            </a:r>
            <a:r>
              <a:rPr lang="en-US" altLang="zh-CN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)=?</a:t>
            </a:r>
            <a:endParaRPr lang="zh-CN" altLang="en-US" sz="2000" b="1" kern="0" dirty="0">
              <a:solidFill>
                <a:srgbClr val="006699"/>
              </a:solidFill>
              <a:latin typeface="Times New Roman"/>
              <a:ea typeface="楷体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18964" y="5301208"/>
            <a:ext cx="4896544" cy="400110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前向</a:t>
            </a:r>
            <a:r>
              <a:rPr lang="en-US" altLang="zh-CN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(Forward Algorithm )</a:t>
            </a:r>
            <a:r>
              <a:rPr lang="zh-CN" altLang="en-US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算法（ </a:t>
            </a:r>
            <a:r>
              <a:rPr lang="en-US" altLang="zh-CN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3.2.1 </a:t>
            </a:r>
            <a:r>
              <a:rPr lang="zh-CN" altLang="en-US" sz="20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09389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</a:t>
            </a:r>
            <a:r>
              <a:rPr lang="en-US" altLang="zh-CN" dirty="0"/>
              <a:t>2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686800" cy="4456113"/>
              </a:xfrm>
            </p:spPr>
            <p:txBody>
              <a:bodyPr/>
              <a:lstStyle/>
              <a:p>
                <a:endParaRPr lang="en-US" altLang="zh-CN" sz="2800" b="1" dirty="0"/>
              </a:p>
              <a:p>
                <a:pPr marL="0" indent="0">
                  <a:buNone/>
                </a:pPr>
                <a:r>
                  <a:rPr lang="en-US" altLang="zh-CN" sz="2400" b="1" dirty="0"/>
                  <a:t>    </a:t>
                </a:r>
                <a:r>
                  <a:rPr lang="zh-CN" altLang="en-US" sz="2400" b="1" dirty="0"/>
                  <a:t>例：给定模型</a:t>
                </a:r>
                <a:r>
                  <a:rPr lang="en-US" altLang="zh-CN" sz="2400" b="1" i="1" dirty="0"/>
                  <a:t>μ</a:t>
                </a:r>
                <a:r>
                  <a:rPr lang="en-US" altLang="zh-CN" sz="2400" b="1" dirty="0"/>
                  <a:t>=(</a:t>
                </a:r>
                <a:r>
                  <a:rPr lang="en-US" altLang="zh-CN" sz="2400" b="1" i="1" dirty="0"/>
                  <a:t>A</a:t>
                </a:r>
                <a:r>
                  <a:rPr lang="en-US" altLang="zh-CN" sz="2400" b="1" dirty="0"/>
                  <a:t>,</a:t>
                </a:r>
                <a:r>
                  <a:rPr lang="en-US" altLang="zh-CN" sz="2400" b="1" i="1" dirty="0"/>
                  <a:t>B</a:t>
                </a:r>
                <a:r>
                  <a:rPr lang="en-US" altLang="zh-CN" sz="2400" b="1" dirty="0"/>
                  <a:t>,</a:t>
                </a:r>
                <a:r>
                  <a:rPr lang="en-US" altLang="zh-CN" sz="2400" b="1" i="1" dirty="0"/>
                  <a:t>π</a:t>
                </a:r>
                <a:r>
                  <a:rPr lang="en-US" altLang="zh-CN" sz="2400" b="1" dirty="0"/>
                  <a:t>)</a:t>
                </a:r>
                <a:r>
                  <a:rPr lang="zh-CN" altLang="en-US" sz="2400" b="1" dirty="0"/>
                  <a:t>，假设海藻连续三天的变化序列是：</a:t>
                </a:r>
                <a:endParaRPr lang="en-US" altLang="zh-CN" sz="2400" b="1" dirty="0"/>
              </a:p>
              <a:p>
                <a:pPr marL="0" indent="0" algn="ctr">
                  <a:lnSpc>
                    <a:spcPct val="90000"/>
                  </a:lnSpc>
                  <a:buFontTx/>
                  <a:buNone/>
                  <a:defRPr/>
                </a:pPr>
                <a:r>
                  <a:rPr lang="zh-CN" altLang="en-US" sz="2400" b="1" dirty="0"/>
                  <a:t>干透</a:t>
                </a:r>
                <a:r>
                  <a:rPr lang="en-US" altLang="zh-CN" sz="2400" b="1" dirty="0"/>
                  <a:t>→</a:t>
                </a:r>
                <a:r>
                  <a:rPr lang="zh-CN" altLang="en-US" sz="2400" b="1" dirty="0"/>
                  <a:t>潮湿</a:t>
                </a:r>
                <a:r>
                  <a:rPr lang="en-US" altLang="zh-CN" sz="2400" b="1" dirty="0"/>
                  <a:t>→</a:t>
                </a:r>
                <a:r>
                  <a:rPr lang="zh-CN" altLang="en-US" sz="2400" b="1" dirty="0"/>
                  <a:t>湿透</a:t>
                </a:r>
                <a:endParaRPr lang="en-US" altLang="zh-CN" sz="2400" b="1" dirty="0"/>
              </a:p>
              <a:p>
                <a:pPr marL="0" indent="0" eaLnBrk="1" hangingPunct="1">
                  <a:lnSpc>
                    <a:spcPct val="90000"/>
                  </a:lnSpc>
                  <a:buFontTx/>
                  <a:buNone/>
                </a:pPr>
                <a:r>
                  <a:rPr lang="zh-CN" altLang="en-US" sz="2400" b="1" dirty="0"/>
                  <a:t>    那么这三天的</a:t>
                </a:r>
                <a:r>
                  <a:rPr lang="zh-CN" altLang="en-US" sz="2400" b="1" dirty="0">
                    <a:solidFill>
                      <a:srgbClr val="FF0000"/>
                    </a:solidFill>
                  </a:rPr>
                  <a:t>天气</a:t>
                </a:r>
                <a:r>
                  <a:rPr lang="zh-CN" altLang="en-US" sz="2400" b="1" dirty="0"/>
                  <a:t>变化序列</a:t>
                </a:r>
                <a:r>
                  <a:rPr lang="zh-CN" altLang="en-US" sz="2400" b="1" dirty="0">
                    <a:solidFill>
                      <a:srgbClr val="FF0000"/>
                    </a:solidFill>
                  </a:rPr>
                  <a:t>最有可能</a:t>
                </a:r>
                <a:r>
                  <a:rPr lang="zh-CN" altLang="en-US" sz="2400" b="1" dirty="0"/>
                  <a:t>是什么？</a:t>
                </a:r>
                <a:endParaRPr lang="en-US" altLang="zh-CN" sz="2400" b="1" dirty="0"/>
              </a:p>
              <a:p>
                <a:pPr marL="0" indent="0" eaLnBrk="1" hangingPunct="1">
                  <a:lnSpc>
                    <a:spcPct val="90000"/>
                  </a:lnSpc>
                  <a:buFontTx/>
                  <a:buNone/>
                </a:pPr>
                <a:endParaRPr lang="en-US" altLang="zh-CN" sz="2400" b="1" dirty="0"/>
              </a:p>
              <a:p>
                <a:pPr marL="0" indent="0" eaLnBrk="1" hangingPunct="1">
                  <a:lnSpc>
                    <a:spcPct val="90000"/>
                  </a:lnSpc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CN" sz="240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CN" sz="2400" b="1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a:rPr lang="en-US" altLang="zh-CN" sz="2400" b="1" i="1">
                                  <a:latin typeface="Cambria Math" panose="02040503050406030204" pitchFamily="18" charset="0"/>
                                </a:rPr>
                                <m:t>𝒂𝒓𝒈</m:t>
                              </m:r>
                              <m:r>
                                <a:rPr lang="en-US" altLang="zh-CN" sz="2400" b="1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240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altLang="zh-CN" sz="2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400" b="1" i="1">
                                          <a:latin typeface="Cambria Math" panose="02040503050406030204" pitchFamily="18" charset="0"/>
                                        </a:rPr>
                                        <m:t>𝒒</m:t>
                                      </m:r>
                                    </m:e>
                                    <m:sub>
                                      <m:r>
                                        <a:rPr lang="en-US" altLang="zh-CN" sz="24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altLang="zh-CN" sz="2400" b="1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r>
                            <a:rPr lang="en-US" altLang="zh-CN" sz="2400" b="1" i="1">
                              <a:latin typeface="Cambria Math" panose="02040503050406030204" pitchFamily="18" charset="0"/>
                            </a:rPr>
                            <m:t>𝒑</m:t>
                          </m:r>
                          <m:d>
                            <m:dPr>
                              <m:ctrlPr>
                                <a:rPr lang="en-US" altLang="zh-CN" sz="24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altLang="zh-CN" sz="2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400" b="1" i="1">
                                          <a:latin typeface="Cambria Math" panose="02040503050406030204" pitchFamily="18" charset="0"/>
                                        </a:rPr>
                                        <m:t>𝒒</m:t>
                                      </m:r>
                                    </m:e>
                                    <m:sub>
                                      <m:r>
                                        <a:rPr lang="en-US" altLang="zh-CN" sz="24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altLang="zh-CN" sz="2400" b="1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en-US" altLang="zh-CN" sz="24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</m:e>
                            <m:e>
                              <m:r>
                                <a:rPr lang="zh-CN" altLang="en-US" sz="2400" b="1" i="1">
                                  <a:latin typeface="Cambria Math" panose="02040503050406030204" pitchFamily="18" charset="0"/>
                                </a:rPr>
                                <m:t>干透，潮湿，湿透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zh-CN" altLang="en-US" sz="2400" b="1" dirty="0"/>
              </a:p>
              <a:p>
                <a:pPr lvl="1" eaLnBrk="1" hangingPunct="1">
                  <a:lnSpc>
                    <a:spcPct val="90000"/>
                  </a:lnSpc>
                </a:pPr>
                <a:endParaRPr lang="en-US" altLang="zh-CN" sz="2000" b="1" dirty="0"/>
              </a:p>
              <a:p>
                <a:endParaRPr lang="en-US" altLang="zh-CN" b="1" dirty="0"/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686800" cy="4456113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矩形 4"/>
          <p:cNvSpPr/>
          <p:nvPr/>
        </p:nvSpPr>
        <p:spPr>
          <a:xfrm>
            <a:off x="7478569" y="3597423"/>
            <a:ext cx="668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=</a:t>
            </a:r>
            <a:r>
              <a:rPr lang="zh-CN" altLang="en-US" sz="2400" b="1" kern="0" dirty="0">
                <a:solidFill>
                  <a:srgbClr val="E61600"/>
                </a:solidFill>
                <a:latin typeface="Times New Roman"/>
                <a:ea typeface="楷体" pitchFamily="49" charset="-122"/>
              </a:rPr>
              <a:t>？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3515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456113"/>
          </a:xfrm>
        </p:spPr>
        <p:txBody>
          <a:bodyPr/>
          <a:lstStyle/>
          <a:p>
            <a:endParaRPr lang="en-US" altLang="zh-CN" sz="2800" b="1" dirty="0"/>
          </a:p>
          <a:p>
            <a:pPr marL="0" indent="0">
              <a:buNone/>
            </a:pPr>
            <a:r>
              <a:rPr lang="en-US" altLang="zh-CN" sz="2400" b="1" dirty="0"/>
              <a:t>    </a:t>
            </a:r>
            <a:r>
              <a:rPr lang="zh-CN" altLang="en-US" sz="2400" b="1" dirty="0"/>
              <a:t>例：给定模型</a:t>
            </a:r>
            <a:r>
              <a:rPr lang="en-US" altLang="zh-CN" sz="2400" b="1" i="1" dirty="0"/>
              <a:t>μ</a:t>
            </a:r>
            <a:r>
              <a:rPr lang="en-US" altLang="zh-CN" sz="2400" b="1" dirty="0"/>
              <a:t>=(</a:t>
            </a:r>
            <a:r>
              <a:rPr lang="en-US" altLang="zh-CN" sz="2400" b="1" i="1" dirty="0"/>
              <a:t>A</a:t>
            </a:r>
            <a:r>
              <a:rPr lang="en-US" altLang="zh-CN" sz="2400" b="1" dirty="0"/>
              <a:t>,</a:t>
            </a:r>
            <a:r>
              <a:rPr lang="en-US" altLang="zh-CN" sz="2400" b="1" i="1" dirty="0"/>
              <a:t>B</a:t>
            </a:r>
            <a:r>
              <a:rPr lang="en-US" altLang="zh-CN" sz="2400" b="1" dirty="0"/>
              <a:t>,</a:t>
            </a:r>
            <a:r>
              <a:rPr lang="en-US" altLang="zh-CN" sz="2400" b="1" i="1" dirty="0"/>
              <a:t>π</a:t>
            </a:r>
            <a:r>
              <a:rPr lang="en-US" altLang="zh-CN" sz="2400" b="1" dirty="0"/>
              <a:t>)</a:t>
            </a:r>
            <a:r>
              <a:rPr lang="zh-CN" altLang="en-US" sz="2400" b="1" dirty="0"/>
              <a:t>，假设海藻连续三天的变化序列是：</a:t>
            </a:r>
            <a:endParaRPr lang="en-US" altLang="zh-CN" sz="2400" b="1" dirty="0"/>
          </a:p>
          <a:p>
            <a:pPr marL="0" indent="0" algn="ctr">
              <a:lnSpc>
                <a:spcPct val="90000"/>
              </a:lnSpc>
              <a:buFontTx/>
              <a:buNone/>
              <a:defRPr/>
            </a:pPr>
            <a:r>
              <a:rPr lang="zh-CN" altLang="en-US" sz="2400" b="1" dirty="0"/>
              <a:t>干透</a:t>
            </a:r>
            <a:r>
              <a:rPr lang="en-US" altLang="zh-CN" sz="2400" b="1" dirty="0"/>
              <a:t>→</a:t>
            </a:r>
            <a:r>
              <a:rPr lang="zh-CN" altLang="en-US" sz="2400" b="1" dirty="0"/>
              <a:t>潮湿</a:t>
            </a:r>
            <a:r>
              <a:rPr lang="en-US" altLang="zh-CN" sz="2400" b="1" dirty="0"/>
              <a:t>→</a:t>
            </a:r>
            <a:r>
              <a:rPr lang="zh-CN" altLang="en-US" sz="2400" b="1" dirty="0"/>
              <a:t>湿透</a:t>
            </a:r>
            <a:endParaRPr lang="en-US" altLang="zh-CN" sz="2400" b="1" dirty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zh-CN" altLang="en-US" sz="2400" b="1" dirty="0"/>
              <a:t>    那么这三天的天气变化序列</a:t>
            </a:r>
            <a:r>
              <a:rPr lang="zh-CN" altLang="en-US" sz="2400" b="1" dirty="0">
                <a:solidFill>
                  <a:srgbClr val="FF0000"/>
                </a:solidFill>
              </a:rPr>
              <a:t>最有可能</a:t>
            </a:r>
            <a:r>
              <a:rPr lang="zh-CN" altLang="en-US" sz="2400" b="1" dirty="0"/>
              <a:t>是什么？</a:t>
            </a:r>
            <a:endParaRPr lang="en-US" altLang="zh-CN" sz="2400" b="1" dirty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zh-CN" sz="2400" b="1" dirty="0"/>
          </a:p>
          <a:p>
            <a:endParaRPr lang="zh-CN" altLang="en-US" dirty="0"/>
          </a:p>
        </p:txBody>
      </p:sp>
      <p:sp>
        <p:nvSpPr>
          <p:cNvPr id="6" name="七角星 5"/>
          <p:cNvSpPr/>
          <p:nvPr/>
        </p:nvSpPr>
        <p:spPr bwMode="auto">
          <a:xfrm>
            <a:off x="6431055" y="5819306"/>
            <a:ext cx="1728788" cy="690563"/>
          </a:xfrm>
          <a:prstGeom prst="star7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zh-CN" altLang="en-US" sz="2000" b="1" dirty="0">
                <a:solidFill>
                  <a:srgbClr val="006699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预测</a:t>
            </a:r>
            <a:endParaRPr lang="zh-CN" altLang="en-US" b="1" dirty="0">
              <a:solidFill>
                <a:srgbClr val="006699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矩形 6"/>
              <p:cNvSpPr/>
              <p:nvPr/>
            </p:nvSpPr>
            <p:spPr>
              <a:xfrm>
                <a:off x="624136" y="3717032"/>
                <a:ext cx="8352928" cy="2097177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lvl="0" eaLnBrk="1" hangingPunct="1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zh-CN" altLang="en-US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形式化描述</a:t>
                </a:r>
                <a:endParaRPr lang="en-US" altLang="zh-CN" sz="2400" b="1" kern="0" dirty="0">
                  <a:solidFill>
                    <a:srgbClr val="006699"/>
                  </a:solidFill>
                  <a:latin typeface="Times New Roman"/>
                  <a:ea typeface="楷体" pitchFamily="49" charset="-122"/>
                </a:endParaRPr>
              </a:p>
              <a:p>
                <a:pPr lvl="0" eaLnBrk="1" hangingPunct="1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zh-CN" altLang="en-US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给定模型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μ</a:t>
                </a:r>
                <a:r>
                  <a:rPr lang="en-US" altLang="zh-CN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=(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A</a:t>
                </a:r>
                <a:r>
                  <a:rPr lang="en-US" altLang="zh-CN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,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B</a:t>
                </a:r>
                <a:r>
                  <a:rPr lang="en-US" altLang="zh-CN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,π)</a:t>
                </a:r>
                <a:r>
                  <a:rPr lang="zh-CN" altLang="en-US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和观察序列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O=o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1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o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2 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……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 </a:t>
                </a:r>
                <a:r>
                  <a:rPr lang="en-US" altLang="zh-CN" sz="2400" b="1" i="1" kern="0" dirty="0" err="1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o</a:t>
                </a:r>
                <a:r>
                  <a:rPr lang="en-US" altLang="zh-CN" sz="2400" b="1" i="1" kern="0" baseline="-25000" dirty="0" err="1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T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 </a:t>
                </a:r>
                <a:r>
                  <a:rPr lang="zh-CN" altLang="en-US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，如何有效地确定一个状态序列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Q=q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1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q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2 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……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 </a:t>
                </a:r>
                <a:r>
                  <a:rPr lang="en-US" altLang="zh-CN" sz="2400" b="1" i="1" kern="0" dirty="0" err="1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q</a:t>
                </a:r>
                <a:r>
                  <a:rPr lang="en-US" altLang="zh-CN" sz="2400" b="1" i="1" kern="0" baseline="-25000" dirty="0" err="1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T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 </a:t>
                </a:r>
                <a:r>
                  <a:rPr lang="zh-CN" altLang="en-US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，以便最好地解释观察序列？</a:t>
                </a:r>
                <a:endParaRPr lang="en-US" altLang="zh-CN" sz="2400" b="1" kern="0" dirty="0">
                  <a:solidFill>
                    <a:srgbClr val="006699"/>
                  </a:solidFill>
                  <a:latin typeface="Times New Roman"/>
                  <a:ea typeface="楷体" pitchFamily="49" charset="-122"/>
                </a:endParaRPr>
              </a:p>
              <a:p>
                <a:pPr lvl="0" eaLnBrk="1" hangingPunct="1">
                  <a:lnSpc>
                    <a:spcPct val="90000"/>
                  </a:lnSpc>
                  <a:spcBef>
                    <a:spcPct val="20000"/>
                  </a:spcBef>
                </a:pPr>
                <a:endParaRPr lang="en-US" altLang="zh-CN" sz="2400" b="1" kern="0" dirty="0">
                  <a:solidFill>
                    <a:srgbClr val="006699"/>
                  </a:solidFill>
                  <a:latin typeface="Times New Roman"/>
                  <a:ea typeface="楷体" pitchFamily="49" charset="-122"/>
                </a:endParaRPr>
              </a:p>
              <a:p>
                <a:pPr eaLnBrk="1" hangingPunct="1">
                  <a:lnSpc>
                    <a:spcPct val="90000"/>
                  </a:lnSpc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CN" sz="2400" b="1" i="1" kern="0" smtClean="0">
                              <a:solidFill>
                                <a:srgbClr val="006699"/>
                              </a:solidFill>
                              <a:latin typeface="Cambria Math" panose="02040503050406030204" pitchFamily="18" charset="0"/>
                              <a:ea typeface="楷体" pitchFamily="49" charset="-122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CN" sz="2400" b="1" i="1" kern="0" smtClean="0">
                                  <a:solidFill>
                                    <a:srgbClr val="006699"/>
                                  </a:solidFill>
                                  <a:latin typeface="Cambria Math" panose="02040503050406030204" pitchFamily="18" charset="0"/>
                                  <a:ea typeface="楷体" pitchFamily="49" charset="-122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2400" b="0" i="0" kern="0" smtClean="0">
                                  <a:solidFill>
                                    <a:srgbClr val="006699"/>
                                  </a:solidFill>
                                  <a:latin typeface="Cambria Math" panose="02040503050406030204" pitchFamily="18" charset="0"/>
                                  <a:ea typeface="楷体" pitchFamily="49" charset="-122"/>
                                </a:rPr>
                                <m:t>arg</m:t>
                              </m:r>
                              <m:r>
                                <a:rPr lang="en-US" altLang="zh-CN" sz="2400" b="0" i="0" kern="0" smtClean="0">
                                  <a:solidFill>
                                    <a:srgbClr val="006699"/>
                                  </a:solidFill>
                                  <a:latin typeface="Cambria Math" panose="02040503050406030204" pitchFamily="18" charset="0"/>
                                  <a:ea typeface="楷体" pitchFamily="49" charset="-122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2400" b="0" i="0" kern="0" smtClean="0">
                                  <a:solidFill>
                                    <a:srgbClr val="006699"/>
                                  </a:solidFill>
                                  <a:latin typeface="Cambria Math" panose="02040503050406030204" pitchFamily="18" charset="0"/>
                                  <a:ea typeface="楷体" pitchFamily="49" charset="-122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altLang="zh-CN" sz="2400" b="0" i="1" kern="0" smtClean="0">
                                  <a:solidFill>
                                    <a:srgbClr val="006699"/>
                                  </a:solidFill>
                                  <a:latin typeface="Cambria Math" panose="02040503050406030204" pitchFamily="18" charset="0"/>
                                  <a:ea typeface="楷体" pitchFamily="49" charset="-122"/>
                                </a:rPr>
                                <m:t>𝑄</m:t>
                              </m:r>
                            </m:lim>
                          </m:limLow>
                        </m:fName>
                        <m:e>
                          <m:r>
                            <m:rPr>
                              <m:nor/>
                            </m:rPr>
                            <a:rPr lang="en-US" altLang="zh-CN" sz="2400" b="1" i="1" kern="0" dirty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altLang="zh-CN" sz="2400" b="1" kern="0" dirty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altLang="zh-CN" sz="2400" b="1" i="1" kern="0" dirty="0" smtClean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Q</m:t>
                          </m:r>
                          <m:r>
                            <m:rPr>
                              <m:nor/>
                            </m:rPr>
                            <a:rPr lang="en-US" altLang="zh-CN" sz="2400" b="1" i="1" kern="0" dirty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zh-CN" sz="2400" b="1" kern="0" dirty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| </m:t>
                          </m:r>
                          <m:r>
                            <m:rPr>
                              <m:nor/>
                            </m:rPr>
                            <a:rPr lang="en-US" altLang="zh-CN" sz="2400" b="1" i="1" kern="0" dirty="0" smtClean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O</m:t>
                          </m:r>
                          <m:r>
                            <m:rPr>
                              <m:nor/>
                            </m:rPr>
                            <a:rPr lang="en-US" altLang="zh-CN" sz="2400" b="1" kern="0" dirty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zh-CN" altLang="en-US" sz="2400" b="1" kern="0" dirty="0">
                  <a:solidFill>
                    <a:srgbClr val="006699"/>
                  </a:solidFill>
                  <a:latin typeface="Times New Roman"/>
                  <a:ea typeface="楷体" pitchFamily="49" charset="-122"/>
                </a:endParaRPr>
              </a:p>
            </p:txBody>
          </p:sp>
        </mc:Choice>
        <mc:Fallback xmlns="">
          <p:sp>
            <p:nvSpPr>
              <p:cNvPr id="7" name="矩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136" y="3717032"/>
                <a:ext cx="8352928" cy="2097177"/>
              </a:xfrm>
              <a:prstGeom prst="rect">
                <a:avLst/>
              </a:prstGeom>
              <a:blipFill rotWithShape="0">
                <a:blip r:embed="rId2"/>
                <a:stretch>
                  <a:fillRect l="-1020" t="-4624" r="-583" b="-173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矩形 7"/>
          <p:cNvSpPr/>
          <p:nvPr/>
        </p:nvSpPr>
        <p:spPr>
          <a:xfrm>
            <a:off x="624136" y="5877272"/>
            <a:ext cx="4264309" cy="461665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zh-CN" altLang="en-US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维特比</a:t>
            </a:r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(Viterbi)</a:t>
            </a:r>
            <a:r>
              <a:rPr lang="zh-CN" altLang="en-US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算法（ </a:t>
            </a:r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3.2.2 </a:t>
            </a:r>
            <a:r>
              <a:rPr lang="zh-CN" altLang="en-US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）</a:t>
            </a:r>
            <a:endParaRPr lang="zh-CN" altLang="en-US" sz="2000" dirty="0"/>
          </a:p>
        </p:txBody>
      </p:sp>
      <p:sp>
        <p:nvSpPr>
          <p:cNvPr id="10" name="矩形 9"/>
          <p:cNvSpPr/>
          <p:nvPr/>
        </p:nvSpPr>
        <p:spPr>
          <a:xfrm>
            <a:off x="5940152" y="5120812"/>
            <a:ext cx="668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=</a:t>
            </a:r>
            <a:r>
              <a:rPr lang="zh-CN" altLang="en-US" sz="2400" b="1" kern="0" dirty="0">
                <a:latin typeface="Times New Roman"/>
                <a:ea typeface="楷体" pitchFamily="49" charset="-122"/>
              </a:rPr>
              <a:t>？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7470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</a:t>
            </a:r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456113"/>
          </a:xfrm>
        </p:spPr>
        <p:txBody>
          <a:bodyPr/>
          <a:lstStyle/>
          <a:p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/>
              <p:cNvSpPr/>
              <p:nvPr/>
            </p:nvSpPr>
            <p:spPr>
              <a:xfrm>
                <a:off x="1288492" y="2339471"/>
                <a:ext cx="6955916" cy="2453236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lvl="0" eaLnBrk="1" hangingPunct="1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zh-CN" altLang="en-US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形式化描述</a:t>
                </a:r>
                <a:endParaRPr lang="en-US" altLang="zh-CN" sz="2400" b="1" kern="0" dirty="0">
                  <a:solidFill>
                    <a:srgbClr val="006699"/>
                  </a:solidFill>
                  <a:latin typeface="Times New Roman"/>
                  <a:ea typeface="楷体" pitchFamily="49" charset="-122"/>
                </a:endParaRPr>
              </a:p>
              <a:p>
                <a:pPr lvl="0" eaLnBrk="1" hangingPunct="1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zh-CN" altLang="en-US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给定一个观察序列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O=o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1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o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2 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……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 </a:t>
                </a:r>
                <a:r>
                  <a:rPr lang="en-US" altLang="zh-CN" sz="2400" b="1" i="1" kern="0" dirty="0" err="1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o</a:t>
                </a:r>
                <a:r>
                  <a:rPr lang="en-US" altLang="zh-CN" sz="2400" b="1" i="1" kern="0" baseline="-25000" dirty="0" err="1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T</a:t>
                </a:r>
                <a:r>
                  <a:rPr lang="en-US" altLang="zh-CN" sz="2400" b="1" i="1" kern="0" baseline="-2500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 </a:t>
                </a:r>
                <a:r>
                  <a:rPr lang="zh-CN" altLang="en-US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，如何找到一个能够最好地解释这个观察序列的模型，即如何调节模型参数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μ</a:t>
                </a:r>
                <a:r>
                  <a:rPr lang="en-US" altLang="zh-CN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=(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A</a:t>
                </a:r>
                <a:r>
                  <a:rPr lang="en-US" altLang="zh-CN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,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B</a:t>
                </a:r>
                <a:r>
                  <a:rPr lang="en-US" altLang="zh-CN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,π)</a:t>
                </a:r>
                <a:r>
                  <a:rPr lang="zh-CN" altLang="en-US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，使得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P</a:t>
                </a:r>
                <a:r>
                  <a:rPr lang="en-US" altLang="zh-CN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(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O</a:t>
                </a:r>
                <a:r>
                  <a:rPr lang="en-US" altLang="zh-CN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| </a:t>
                </a:r>
                <a:r>
                  <a:rPr lang="en-US" altLang="zh-CN" sz="2400" b="1" i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μ</a:t>
                </a:r>
                <a:r>
                  <a:rPr lang="en-US" altLang="zh-CN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)</a:t>
                </a:r>
                <a:r>
                  <a:rPr lang="zh-CN" altLang="en-US" sz="2400" b="1" kern="0" dirty="0">
                    <a:solidFill>
                      <a:srgbClr val="006699"/>
                    </a:solidFill>
                    <a:latin typeface="Times New Roman"/>
                    <a:ea typeface="楷体" pitchFamily="49" charset="-122"/>
                  </a:rPr>
                  <a:t>最大化？</a:t>
                </a:r>
                <a:endParaRPr lang="en-US" altLang="zh-CN" sz="2400" b="1" kern="0" dirty="0">
                  <a:solidFill>
                    <a:srgbClr val="006699"/>
                  </a:solidFill>
                  <a:latin typeface="Times New Roman"/>
                  <a:ea typeface="楷体" pitchFamily="49" charset="-122"/>
                </a:endParaRPr>
              </a:p>
              <a:p>
                <a:pPr lvl="0" eaLnBrk="1" hangingPunct="1">
                  <a:lnSpc>
                    <a:spcPct val="90000"/>
                  </a:lnSpc>
                  <a:spcBef>
                    <a:spcPct val="20000"/>
                  </a:spcBef>
                </a:pPr>
                <a:endParaRPr lang="en-US" altLang="zh-CN" sz="2400" b="1" kern="0" dirty="0">
                  <a:solidFill>
                    <a:srgbClr val="006699"/>
                  </a:solidFill>
                  <a:latin typeface="Times New Roman"/>
                  <a:ea typeface="楷体" pitchFamily="49" charset="-122"/>
                </a:endParaRPr>
              </a:p>
              <a:p>
                <a:pPr lvl="0" eaLnBrk="1" hangingPunct="1">
                  <a:lnSpc>
                    <a:spcPct val="90000"/>
                  </a:lnSpc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CN" sz="2400" b="1" i="1" kern="0">
                              <a:solidFill>
                                <a:srgbClr val="006699"/>
                              </a:solidFill>
                              <a:latin typeface="Cambria Math" panose="02040503050406030204" pitchFamily="18" charset="0"/>
                              <a:ea typeface="楷体" pitchFamily="49" charset="-122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CN" sz="2400" b="1" i="1" kern="0">
                                  <a:solidFill>
                                    <a:srgbClr val="006699"/>
                                  </a:solidFill>
                                  <a:latin typeface="Cambria Math" panose="02040503050406030204" pitchFamily="18" charset="0"/>
                                  <a:ea typeface="楷体" pitchFamily="49" charset="-122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2400" kern="0">
                                  <a:solidFill>
                                    <a:srgbClr val="006699"/>
                                  </a:solidFill>
                                  <a:latin typeface="Cambria Math" panose="02040503050406030204" pitchFamily="18" charset="0"/>
                                  <a:ea typeface="楷体" pitchFamily="49" charset="-122"/>
                                </a:rPr>
                                <m:t>arg</m:t>
                              </m:r>
                              <m:r>
                                <a:rPr lang="en-US" altLang="zh-CN" sz="2400" kern="0">
                                  <a:solidFill>
                                    <a:srgbClr val="006699"/>
                                  </a:solidFill>
                                  <a:latin typeface="Cambria Math" panose="02040503050406030204" pitchFamily="18" charset="0"/>
                                  <a:ea typeface="楷体" pitchFamily="49" charset="-122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2400" kern="0">
                                  <a:solidFill>
                                    <a:srgbClr val="006699"/>
                                  </a:solidFill>
                                  <a:latin typeface="Cambria Math" panose="02040503050406030204" pitchFamily="18" charset="0"/>
                                  <a:ea typeface="楷体" pitchFamily="49" charset="-122"/>
                                </a:rPr>
                                <m:t>max</m:t>
                              </m:r>
                            </m:e>
                            <m:lim>
                              <m:r>
                                <m:rPr>
                                  <m:nor/>
                                </m:rPr>
                                <a:rPr lang="en-US" altLang="zh-CN" sz="2400" b="1" i="1" kern="0" dirty="0">
                                  <a:solidFill>
                                    <a:srgbClr val="006699"/>
                                  </a:solidFill>
                                  <a:latin typeface="Times New Roman"/>
                                  <a:ea typeface="楷体" pitchFamily="49" charset="-122"/>
                                </a:rPr>
                                <m:t>μ</m:t>
                              </m:r>
                            </m:lim>
                          </m:limLow>
                        </m:fName>
                        <m:e>
                          <m:r>
                            <m:rPr>
                              <m:nor/>
                            </m:rPr>
                            <a:rPr lang="en-US" altLang="zh-CN" sz="2400" b="1" i="1" kern="0" dirty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altLang="zh-CN" sz="2400" b="1" kern="0" dirty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altLang="zh-CN" sz="2400" b="1" i="1" kern="0" dirty="0" smtClean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O</m:t>
                          </m:r>
                          <m:r>
                            <m:rPr>
                              <m:nor/>
                            </m:rPr>
                            <a:rPr lang="en-US" altLang="zh-CN" sz="2400" b="1" i="1" kern="0" dirty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zh-CN" sz="2400" b="1" kern="0" dirty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| </m:t>
                          </m:r>
                          <m:r>
                            <m:rPr>
                              <m:nor/>
                            </m:rPr>
                            <a:rPr lang="en-US" altLang="zh-CN" sz="2400" b="1" i="1" kern="0" dirty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μ</m:t>
                          </m:r>
                          <m:r>
                            <m:rPr>
                              <m:nor/>
                            </m:rPr>
                            <a:rPr lang="en-US" altLang="zh-CN" sz="2400" b="1" kern="0" dirty="0">
                              <a:solidFill>
                                <a:srgbClr val="006699"/>
                              </a:solidFill>
                              <a:latin typeface="Times New Roman"/>
                              <a:ea typeface="楷体" pitchFamily="49" charset="-122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zh-CN" altLang="en-US" sz="2400" b="1" kern="0" dirty="0">
                  <a:solidFill>
                    <a:srgbClr val="006699"/>
                  </a:solidFill>
                  <a:latin typeface="Times New Roman"/>
                  <a:ea typeface="楷体" pitchFamily="49" charset="-122"/>
                </a:endParaRPr>
              </a:p>
            </p:txBody>
          </p:sp>
        </mc:Choice>
        <mc:Fallback xmlns="">
          <p:sp>
            <p:nvSpPr>
              <p:cNvPr id="5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8492" y="2339471"/>
                <a:ext cx="6955916" cy="2453236"/>
              </a:xfrm>
              <a:prstGeom prst="rect">
                <a:avLst/>
              </a:prstGeom>
              <a:blipFill rotWithShape="0">
                <a:blip r:embed="rId2"/>
                <a:stretch>
                  <a:fillRect l="-1225" t="-3960" r="-875" b="-198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七角星 7"/>
          <p:cNvSpPr/>
          <p:nvPr/>
        </p:nvSpPr>
        <p:spPr bwMode="auto">
          <a:xfrm>
            <a:off x="6443663" y="5257800"/>
            <a:ext cx="1728787" cy="692150"/>
          </a:xfrm>
          <a:prstGeom prst="star7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zh-CN" altLang="en-US" sz="2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训练</a:t>
            </a:r>
            <a:endParaRPr lang="zh-CN" altLang="en-US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284523" y="4839543"/>
            <a:ext cx="3918060" cy="461665"/>
          </a:xfrm>
          <a:prstGeom prst="rect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Baum-Welch</a:t>
            </a:r>
            <a:r>
              <a:rPr lang="zh-CN" altLang="en-US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算法（ </a:t>
            </a:r>
            <a:r>
              <a:rPr lang="en-US" altLang="zh-CN" sz="2400" b="1" kern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3.2.3</a:t>
            </a:r>
            <a:r>
              <a:rPr lang="zh-CN" altLang="en-US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 ）</a:t>
            </a:r>
            <a:endParaRPr lang="zh-CN" altLang="en-US" sz="2000" dirty="0"/>
          </a:p>
        </p:txBody>
      </p:sp>
      <p:sp>
        <p:nvSpPr>
          <p:cNvPr id="11" name="矩形 10"/>
          <p:cNvSpPr/>
          <p:nvPr/>
        </p:nvSpPr>
        <p:spPr>
          <a:xfrm>
            <a:off x="5868144" y="4100758"/>
            <a:ext cx="668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=</a:t>
            </a:r>
            <a:r>
              <a:rPr lang="zh-CN" altLang="en-US" sz="2400" b="1" kern="0" dirty="0">
                <a:latin typeface="Times New Roman"/>
                <a:ea typeface="楷体" pitchFamily="49" charset="-122"/>
              </a:rPr>
              <a:t>？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07692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4.2.1</a:t>
            </a:r>
            <a:r>
              <a:rPr lang="zh-CN" altLang="en-US" dirty="0"/>
              <a:t>计算观察值序列的概率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456113"/>
          </a:xfrm>
        </p:spPr>
        <p:txBody>
          <a:bodyPr/>
          <a:lstStyle/>
          <a:p>
            <a:r>
              <a:rPr lang="zh-CN" altLang="en-US" sz="2800" b="1" dirty="0"/>
              <a:t>例</a:t>
            </a:r>
            <a:endParaRPr lang="en-US" altLang="zh-CN" sz="2800" b="1" dirty="0"/>
          </a:p>
          <a:p>
            <a:pPr marL="0" indent="0">
              <a:buNone/>
            </a:pPr>
            <a:r>
              <a:rPr lang="en-US" altLang="zh-CN" sz="2400" b="1" dirty="0"/>
              <a:t>    </a:t>
            </a:r>
            <a:r>
              <a:rPr lang="zh-CN" altLang="en-US" sz="2400" b="1" dirty="0"/>
              <a:t>给定模型</a:t>
            </a:r>
            <a:r>
              <a:rPr lang="en-US" altLang="zh-CN" sz="2400" b="1" i="1" dirty="0"/>
              <a:t>μ</a:t>
            </a:r>
            <a:r>
              <a:rPr lang="en-US" altLang="zh-CN" sz="2400" b="1" dirty="0"/>
              <a:t>=(</a:t>
            </a:r>
            <a:r>
              <a:rPr lang="en-US" altLang="zh-CN" sz="2400" b="1" i="1" dirty="0"/>
              <a:t>A</a:t>
            </a:r>
            <a:r>
              <a:rPr lang="en-US" altLang="zh-CN" sz="2400" b="1" dirty="0"/>
              <a:t>,</a:t>
            </a:r>
            <a:r>
              <a:rPr lang="en-US" altLang="zh-CN" sz="2400" b="1" i="1" dirty="0"/>
              <a:t>B</a:t>
            </a:r>
            <a:r>
              <a:rPr lang="en-US" altLang="zh-CN" sz="2400" b="1" dirty="0"/>
              <a:t>,</a:t>
            </a:r>
            <a:r>
              <a:rPr lang="en-US" altLang="zh-CN" sz="2400" b="1" i="1" dirty="0"/>
              <a:t>π</a:t>
            </a:r>
            <a:r>
              <a:rPr lang="en-US" altLang="zh-CN" sz="2400" b="1" dirty="0"/>
              <a:t>)</a:t>
            </a:r>
            <a:r>
              <a:rPr lang="zh-CN" altLang="en-US" sz="2400" b="1" dirty="0"/>
              <a:t>，假设海藻连续三天的变化序列是：</a:t>
            </a:r>
            <a:endParaRPr lang="en-US" altLang="zh-CN" sz="2400" b="1" dirty="0"/>
          </a:p>
          <a:p>
            <a:pPr marL="0" indent="0" algn="ctr">
              <a:lnSpc>
                <a:spcPct val="90000"/>
              </a:lnSpc>
              <a:buFontTx/>
              <a:buNone/>
              <a:defRPr/>
            </a:pPr>
            <a:r>
              <a:rPr lang="zh-CN" altLang="en-US" sz="2400" b="1" dirty="0"/>
              <a:t>干透</a:t>
            </a:r>
            <a:r>
              <a:rPr lang="en-US" altLang="zh-CN" sz="2400" b="1" dirty="0"/>
              <a:t>→</a:t>
            </a:r>
            <a:r>
              <a:rPr lang="zh-CN" altLang="en-US" sz="2400" b="1" dirty="0"/>
              <a:t>潮湿</a:t>
            </a:r>
            <a:r>
              <a:rPr lang="en-US" altLang="zh-CN" sz="2400" b="1" dirty="0"/>
              <a:t>→</a:t>
            </a:r>
            <a:r>
              <a:rPr lang="zh-CN" altLang="en-US" sz="2400" b="1" dirty="0"/>
              <a:t>湿透</a:t>
            </a:r>
            <a:endParaRPr lang="en-US" altLang="zh-CN" sz="2400" b="1" dirty="0"/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zh-CN" altLang="en-US" sz="2400" b="1" dirty="0"/>
              <a:t>    在</a:t>
            </a:r>
            <a:r>
              <a:rPr lang="zh-CN" altLang="en-US" sz="2400" b="1" dirty="0">
                <a:solidFill>
                  <a:srgbClr val="FF0000"/>
                </a:solidFill>
              </a:rPr>
              <a:t>不知道天气状态</a:t>
            </a:r>
            <a:r>
              <a:rPr lang="zh-CN" altLang="en-US" sz="2400" b="1" dirty="0"/>
              <a:t>的情况下，这个序列的概率是多大？</a:t>
            </a:r>
            <a:endParaRPr lang="zh-CN" altLang="en-US" sz="2400" dirty="0"/>
          </a:p>
        </p:txBody>
      </p:sp>
      <p:sp>
        <p:nvSpPr>
          <p:cNvPr id="5" name="Line 11"/>
          <p:cNvSpPr>
            <a:spLocks noChangeShapeType="1"/>
          </p:cNvSpPr>
          <p:nvPr/>
        </p:nvSpPr>
        <p:spPr bwMode="auto">
          <a:xfrm flipH="1">
            <a:off x="1692273" y="2568376"/>
            <a:ext cx="896940" cy="98397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915816" y="2568376"/>
            <a:ext cx="1368846" cy="156341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  <p:pic>
        <p:nvPicPr>
          <p:cNvPr id="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604741"/>
            <a:ext cx="3402013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263" y="4139729"/>
            <a:ext cx="3414712" cy="123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1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325" y="3468216"/>
            <a:ext cx="2860675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3131841" y="2451858"/>
            <a:ext cx="2016224" cy="13129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771800" y="5748100"/>
            <a:ext cx="3764172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altLang="zh-CN" sz="2400" b="1" i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P</a:t>
            </a:r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(</a:t>
            </a:r>
            <a:r>
              <a:rPr lang="zh-CN" altLang="en-US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干透</a:t>
            </a:r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, </a:t>
            </a:r>
            <a:r>
              <a:rPr lang="zh-CN" altLang="en-US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潮湿</a:t>
            </a:r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, </a:t>
            </a:r>
            <a:r>
              <a:rPr lang="zh-CN" altLang="en-US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湿透</a:t>
            </a:r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) =</a:t>
            </a:r>
            <a:r>
              <a:rPr lang="zh-CN" altLang="en-US" sz="2400" b="1" kern="0" dirty="0">
                <a:solidFill>
                  <a:srgbClr val="E61600"/>
                </a:solidFill>
                <a:latin typeface="Times New Roman"/>
                <a:ea typeface="楷体" pitchFamily="49" charset="-122"/>
              </a:rPr>
              <a:t>？</a:t>
            </a:r>
            <a:endParaRPr lang="zh-CN" altLang="en-US" sz="2400" b="1" kern="0" dirty="0">
              <a:solidFill>
                <a:srgbClr val="006699"/>
              </a:solidFill>
              <a:latin typeface="Times New Roman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1784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03438"/>
            <a:ext cx="8218488" cy="49974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zh-CN" altLang="en-US" sz="2000" b="1" dirty="0"/>
              <a:t>     观察值序列</a:t>
            </a:r>
            <a:r>
              <a:rPr lang="en-US" altLang="zh-CN" sz="2000" b="1" i="1" dirty="0"/>
              <a:t>O</a:t>
            </a:r>
            <a:r>
              <a:rPr lang="zh-CN" altLang="en-US" sz="2000" b="1" dirty="0"/>
              <a:t>：干透		    潮湿		      湿透</a:t>
            </a:r>
          </a:p>
          <a:p>
            <a:pPr>
              <a:lnSpc>
                <a:spcPct val="80000"/>
              </a:lnSpc>
            </a:pPr>
            <a:endParaRPr lang="en-US" altLang="zh-CN" sz="2800" b="1" dirty="0"/>
          </a:p>
          <a:p>
            <a:pPr>
              <a:lnSpc>
                <a:spcPct val="80000"/>
              </a:lnSpc>
            </a:pPr>
            <a:endParaRPr lang="en-US" altLang="zh-CN" sz="3600" b="1" dirty="0"/>
          </a:p>
          <a:p>
            <a:pPr>
              <a:lnSpc>
                <a:spcPct val="80000"/>
              </a:lnSpc>
            </a:pPr>
            <a:endParaRPr lang="en-US" altLang="zh-CN" sz="3600" b="1" dirty="0"/>
          </a:p>
          <a:p>
            <a:pPr>
              <a:lnSpc>
                <a:spcPct val="80000"/>
              </a:lnSpc>
              <a:buFontTx/>
              <a:buNone/>
            </a:pPr>
            <a:endParaRPr lang="en-US" altLang="zh-CN" sz="2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800" b="1" dirty="0"/>
              <a:t>	</a:t>
            </a:r>
            <a:r>
              <a:rPr lang="en-US" altLang="zh-CN" sz="1800" b="1" i="1" dirty="0"/>
              <a:t>Q</a:t>
            </a:r>
            <a:r>
              <a:rPr lang="en-US" altLang="zh-CN" sz="1800" b="1" i="1" baseline="-25000" dirty="0"/>
              <a:t>1</a:t>
            </a:r>
            <a:r>
              <a:rPr lang="en-US" altLang="zh-CN" sz="1800" b="1" dirty="0"/>
              <a:t> =</a:t>
            </a:r>
            <a:r>
              <a:rPr lang="zh-CN" altLang="en-US" sz="1800" b="1" dirty="0"/>
              <a:t> </a:t>
            </a:r>
            <a:r>
              <a:rPr lang="zh-CN" altLang="en-US" sz="1800" b="1" dirty="0">
                <a:solidFill>
                  <a:srgbClr val="E61600"/>
                </a:solidFill>
              </a:rPr>
              <a:t>晴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晴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晴</a:t>
            </a:r>
            <a:endParaRPr lang="en-US" altLang="zh-CN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800" b="1" dirty="0"/>
              <a:t>	</a:t>
            </a:r>
            <a:r>
              <a:rPr lang="en-US" altLang="zh-CN" sz="1800" b="1" i="1" dirty="0"/>
              <a:t>Q</a:t>
            </a:r>
            <a:r>
              <a:rPr lang="en-US" altLang="zh-CN" sz="1800" b="1" i="1" baseline="-25000" dirty="0"/>
              <a:t>2</a:t>
            </a:r>
            <a:r>
              <a:rPr lang="en-US" altLang="zh-CN" sz="1800" b="1" dirty="0"/>
              <a:t> = </a:t>
            </a:r>
            <a:r>
              <a:rPr lang="zh-CN" altLang="en-US" sz="1800" b="1" dirty="0">
                <a:solidFill>
                  <a:srgbClr val="E61600"/>
                </a:solidFill>
              </a:rPr>
              <a:t>阴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晴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晴</a:t>
            </a:r>
            <a:endParaRPr lang="en-US" altLang="zh-CN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800" b="1" dirty="0"/>
              <a:t>	</a:t>
            </a:r>
            <a:r>
              <a:rPr lang="en-US" altLang="zh-CN" sz="1800" b="1" i="1" dirty="0"/>
              <a:t>Q</a:t>
            </a:r>
            <a:r>
              <a:rPr lang="en-US" altLang="zh-CN" sz="1800" b="1" i="1" baseline="-25000" dirty="0"/>
              <a:t>3</a:t>
            </a:r>
            <a:r>
              <a:rPr lang="en-US" altLang="zh-CN" sz="1800" b="1" dirty="0"/>
              <a:t> = </a:t>
            </a:r>
            <a:r>
              <a:rPr lang="zh-CN" altLang="en-US" sz="1800" b="1" dirty="0">
                <a:solidFill>
                  <a:srgbClr val="E61600"/>
                </a:solidFill>
              </a:rPr>
              <a:t>雨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晴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晴</a:t>
            </a:r>
            <a:endParaRPr lang="en-US" altLang="zh-CN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800" b="1" dirty="0"/>
              <a:t>	</a:t>
            </a:r>
            <a:r>
              <a:rPr lang="en-US" altLang="zh-CN" sz="1800" b="1" i="1" dirty="0"/>
              <a:t>Q</a:t>
            </a:r>
            <a:r>
              <a:rPr lang="en-US" altLang="zh-CN" sz="1800" b="1" i="1" baseline="-25000" dirty="0"/>
              <a:t>4</a:t>
            </a:r>
            <a:r>
              <a:rPr lang="en-US" altLang="zh-CN" sz="1800" b="1" dirty="0"/>
              <a:t> = </a:t>
            </a:r>
            <a:r>
              <a:rPr lang="zh-CN" altLang="en-US" sz="1800" b="1" dirty="0">
                <a:solidFill>
                  <a:srgbClr val="E61600"/>
                </a:solidFill>
              </a:rPr>
              <a:t>晴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阴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晴</a:t>
            </a:r>
            <a:endParaRPr lang="en-US" altLang="zh-CN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800" b="1" dirty="0"/>
              <a:t>	</a:t>
            </a:r>
            <a:r>
              <a:rPr lang="en-US" altLang="zh-CN" sz="1800" b="1" i="1" dirty="0"/>
              <a:t>Q</a:t>
            </a:r>
            <a:r>
              <a:rPr lang="en-US" altLang="zh-CN" sz="1800" b="1" i="1" baseline="-25000" dirty="0"/>
              <a:t>5</a:t>
            </a:r>
            <a:r>
              <a:rPr lang="en-US" altLang="zh-CN" sz="1800" b="1" dirty="0"/>
              <a:t> = </a:t>
            </a:r>
            <a:r>
              <a:rPr lang="zh-CN" altLang="en-US" sz="1800" b="1" dirty="0">
                <a:solidFill>
                  <a:srgbClr val="E61600"/>
                </a:solidFill>
              </a:rPr>
              <a:t>阴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阴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晴</a:t>
            </a:r>
            <a:endParaRPr lang="en-US" altLang="zh-CN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800" b="1" dirty="0"/>
              <a:t>	</a:t>
            </a:r>
            <a:r>
              <a:rPr lang="en-US" altLang="zh-CN" sz="1800" b="1" i="1" dirty="0"/>
              <a:t>Q</a:t>
            </a:r>
            <a:r>
              <a:rPr lang="en-US" altLang="zh-CN" sz="1800" b="1" i="1" baseline="-25000" dirty="0"/>
              <a:t>6</a:t>
            </a:r>
            <a:r>
              <a:rPr lang="en-US" altLang="zh-CN" sz="1800" b="1" dirty="0"/>
              <a:t> = </a:t>
            </a:r>
            <a:r>
              <a:rPr lang="zh-CN" altLang="en-US" sz="1800" b="1" dirty="0">
                <a:solidFill>
                  <a:srgbClr val="E61600"/>
                </a:solidFill>
              </a:rPr>
              <a:t>雨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阴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晴</a:t>
            </a:r>
            <a:endParaRPr lang="en-US" altLang="zh-CN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800" b="1" dirty="0"/>
              <a:t>	……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800" b="1" dirty="0"/>
              <a:t>	</a:t>
            </a:r>
            <a:r>
              <a:rPr lang="en-US" altLang="zh-CN" sz="1800" b="1" i="1" dirty="0"/>
              <a:t>Q</a:t>
            </a:r>
            <a:r>
              <a:rPr lang="en-US" altLang="zh-CN" sz="1800" b="1" i="1" baseline="-25000" dirty="0"/>
              <a:t>27</a:t>
            </a:r>
            <a:r>
              <a:rPr lang="en-US" altLang="zh-CN" sz="1800" b="1" dirty="0"/>
              <a:t> = </a:t>
            </a:r>
            <a:r>
              <a:rPr lang="zh-CN" altLang="en-US" sz="1800" b="1" dirty="0">
                <a:solidFill>
                  <a:srgbClr val="E61600"/>
                </a:solidFill>
              </a:rPr>
              <a:t>雨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雨</a:t>
            </a:r>
            <a:r>
              <a:rPr lang="en-US" altLang="zh-CN" sz="1800" b="1" dirty="0">
                <a:solidFill>
                  <a:srgbClr val="E61600"/>
                </a:solidFill>
              </a:rPr>
              <a:t>,</a:t>
            </a:r>
            <a:r>
              <a:rPr lang="zh-CN" altLang="en-US" sz="1800" b="1" dirty="0">
                <a:solidFill>
                  <a:srgbClr val="E61600"/>
                </a:solidFill>
              </a:rPr>
              <a:t>雨</a:t>
            </a:r>
            <a:r>
              <a:rPr lang="en-US" altLang="zh-CN" sz="1800" b="1" dirty="0"/>
              <a:t> 	</a:t>
            </a:r>
          </a:p>
        </p:txBody>
      </p:sp>
      <p:graphicFrame>
        <p:nvGraphicFramePr>
          <p:cNvPr id="34819" name="Object 8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617103695"/>
              </p:ext>
            </p:extLst>
          </p:nvPr>
        </p:nvGraphicFramePr>
        <p:xfrm>
          <a:off x="6610350" y="3214166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5" name="公式" r:id="rId4" imgW="114151" imgH="215619" progId="Equation.3">
                  <p:embed/>
                </p:oleObj>
              </mc:Choice>
              <mc:Fallback>
                <p:oleObj name="公式" r:id="rId4" imgW="114151" imgH="215619" progId="Equation.3">
                  <p:embed/>
                  <p:pic>
                    <p:nvPicPr>
                      <p:cNvPr id="0" name="Object 8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3214166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2" name="AutoShape 4"/>
          <p:cNvSpPr>
            <a:spLocks noChangeArrowheads="1"/>
          </p:cNvSpPr>
          <p:nvPr/>
        </p:nvSpPr>
        <p:spPr bwMode="auto">
          <a:xfrm>
            <a:off x="2555875" y="2709341"/>
            <a:ext cx="647700" cy="360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>
                <a:latin typeface="楷体" panose="02010609060101010101" pitchFamily="49" charset="-122"/>
              </a:rPr>
              <a:t>晴</a:t>
            </a:r>
          </a:p>
        </p:txBody>
      </p:sp>
      <p:sp>
        <p:nvSpPr>
          <p:cNvPr id="78853" name="AutoShape 5"/>
          <p:cNvSpPr>
            <a:spLocks noChangeArrowheads="1"/>
          </p:cNvSpPr>
          <p:nvPr/>
        </p:nvSpPr>
        <p:spPr bwMode="auto">
          <a:xfrm>
            <a:off x="4427538" y="2709341"/>
            <a:ext cx="647700" cy="360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>
                <a:latin typeface="楷体" panose="02010609060101010101" pitchFamily="49" charset="-122"/>
              </a:rPr>
              <a:t>晴</a:t>
            </a:r>
            <a:endParaRPr lang="en-US" altLang="zh-CN" sz="1400" b="1">
              <a:latin typeface="楷体" panose="02010609060101010101" pitchFamily="49" charset="-122"/>
            </a:endParaRPr>
          </a:p>
        </p:txBody>
      </p:sp>
      <p:sp>
        <p:nvSpPr>
          <p:cNvPr id="78854" name="AutoShape 6"/>
          <p:cNvSpPr>
            <a:spLocks noChangeArrowheads="1"/>
          </p:cNvSpPr>
          <p:nvPr/>
        </p:nvSpPr>
        <p:spPr bwMode="auto">
          <a:xfrm>
            <a:off x="6372225" y="2709341"/>
            <a:ext cx="647700" cy="360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>
                <a:latin typeface="楷体" panose="02010609060101010101" pitchFamily="49" charset="-122"/>
              </a:rPr>
              <a:t>晴</a:t>
            </a:r>
            <a:endParaRPr lang="en-US" altLang="zh-CN" sz="1400" b="1">
              <a:latin typeface="楷体" panose="02010609060101010101" pitchFamily="49" charset="-122"/>
            </a:endParaRPr>
          </a:p>
        </p:txBody>
      </p:sp>
      <p:sp>
        <p:nvSpPr>
          <p:cNvPr id="78855" name="AutoShape 7"/>
          <p:cNvSpPr>
            <a:spLocks noChangeArrowheads="1"/>
          </p:cNvSpPr>
          <p:nvPr/>
        </p:nvSpPr>
        <p:spPr bwMode="auto">
          <a:xfrm>
            <a:off x="2555875" y="3357041"/>
            <a:ext cx="647700" cy="360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>
                <a:latin typeface="楷体" panose="02010609060101010101" pitchFamily="49" charset="-122"/>
              </a:rPr>
              <a:t>阴</a:t>
            </a:r>
          </a:p>
        </p:txBody>
      </p:sp>
      <p:sp>
        <p:nvSpPr>
          <p:cNvPr id="78856" name="AutoShape 8"/>
          <p:cNvSpPr>
            <a:spLocks noChangeArrowheads="1"/>
          </p:cNvSpPr>
          <p:nvPr/>
        </p:nvSpPr>
        <p:spPr bwMode="auto">
          <a:xfrm>
            <a:off x="2555875" y="4004741"/>
            <a:ext cx="647700" cy="360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>
                <a:latin typeface="楷体" panose="02010609060101010101" pitchFamily="49" charset="-122"/>
              </a:rPr>
              <a:t>雨</a:t>
            </a:r>
          </a:p>
        </p:txBody>
      </p:sp>
      <p:sp>
        <p:nvSpPr>
          <p:cNvPr id="78857" name="AutoShape 9"/>
          <p:cNvSpPr>
            <a:spLocks noChangeArrowheads="1"/>
          </p:cNvSpPr>
          <p:nvPr/>
        </p:nvSpPr>
        <p:spPr bwMode="auto">
          <a:xfrm>
            <a:off x="4427538" y="3357041"/>
            <a:ext cx="647700" cy="360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>
                <a:latin typeface="楷体" panose="02010609060101010101" pitchFamily="49" charset="-122"/>
              </a:rPr>
              <a:t>阴</a:t>
            </a:r>
          </a:p>
        </p:txBody>
      </p:sp>
      <p:sp>
        <p:nvSpPr>
          <p:cNvPr id="78858" name="AutoShape 10"/>
          <p:cNvSpPr>
            <a:spLocks noChangeArrowheads="1"/>
          </p:cNvSpPr>
          <p:nvPr/>
        </p:nvSpPr>
        <p:spPr bwMode="auto">
          <a:xfrm>
            <a:off x="6372225" y="3357041"/>
            <a:ext cx="647700" cy="360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>
                <a:latin typeface="楷体" panose="02010609060101010101" pitchFamily="49" charset="-122"/>
              </a:rPr>
              <a:t>阴</a:t>
            </a:r>
            <a:endParaRPr lang="en-US" altLang="zh-CN" sz="1400" b="1">
              <a:latin typeface="楷体" panose="02010609060101010101" pitchFamily="49" charset="-122"/>
            </a:endParaRPr>
          </a:p>
        </p:txBody>
      </p:sp>
      <p:sp>
        <p:nvSpPr>
          <p:cNvPr id="78859" name="AutoShape 11"/>
          <p:cNvSpPr>
            <a:spLocks noChangeArrowheads="1"/>
          </p:cNvSpPr>
          <p:nvPr/>
        </p:nvSpPr>
        <p:spPr bwMode="auto">
          <a:xfrm>
            <a:off x="6372225" y="4004741"/>
            <a:ext cx="647700" cy="360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>
                <a:latin typeface="楷体" panose="02010609060101010101" pitchFamily="49" charset="-122"/>
              </a:rPr>
              <a:t>雨</a:t>
            </a:r>
            <a:endParaRPr lang="en-US" altLang="zh-CN" sz="1400" b="1">
              <a:latin typeface="楷体" panose="02010609060101010101" pitchFamily="49" charset="-122"/>
            </a:endParaRPr>
          </a:p>
        </p:txBody>
      </p:sp>
      <p:sp>
        <p:nvSpPr>
          <p:cNvPr id="78860" name="AutoShape 12"/>
          <p:cNvSpPr>
            <a:spLocks noChangeArrowheads="1"/>
          </p:cNvSpPr>
          <p:nvPr/>
        </p:nvSpPr>
        <p:spPr bwMode="auto">
          <a:xfrm>
            <a:off x="4427538" y="4004741"/>
            <a:ext cx="647700" cy="360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>
                <a:latin typeface="楷体" panose="02010609060101010101" pitchFamily="49" charset="-122"/>
              </a:rPr>
              <a:t>雨</a:t>
            </a:r>
            <a:endParaRPr lang="en-US" altLang="zh-CN" sz="1400" b="1">
              <a:latin typeface="楷体" panose="02010609060101010101" pitchFamily="49" charset="-122"/>
            </a:endParaRPr>
          </a:p>
        </p:txBody>
      </p:sp>
      <p:sp>
        <p:nvSpPr>
          <p:cNvPr id="78861" name="Line 13"/>
          <p:cNvSpPr>
            <a:spLocks noChangeShapeType="1"/>
          </p:cNvSpPr>
          <p:nvPr/>
        </p:nvSpPr>
        <p:spPr bwMode="auto">
          <a:xfrm>
            <a:off x="3203575" y="2853804"/>
            <a:ext cx="122396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62" name="Line 14"/>
          <p:cNvSpPr>
            <a:spLocks noChangeShapeType="1"/>
          </p:cNvSpPr>
          <p:nvPr/>
        </p:nvSpPr>
        <p:spPr bwMode="auto">
          <a:xfrm>
            <a:off x="5075238" y="2853804"/>
            <a:ext cx="12969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63" name="Line 15"/>
          <p:cNvSpPr>
            <a:spLocks noChangeShapeType="1"/>
          </p:cNvSpPr>
          <p:nvPr/>
        </p:nvSpPr>
        <p:spPr bwMode="auto">
          <a:xfrm flipV="1">
            <a:off x="3203575" y="2853804"/>
            <a:ext cx="1223963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65" name="Line 17"/>
          <p:cNvSpPr>
            <a:spLocks noChangeShapeType="1"/>
          </p:cNvSpPr>
          <p:nvPr/>
        </p:nvSpPr>
        <p:spPr bwMode="auto">
          <a:xfrm flipV="1">
            <a:off x="3203575" y="2852216"/>
            <a:ext cx="1223963" cy="1296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67" name="Line 19"/>
          <p:cNvSpPr>
            <a:spLocks noChangeShapeType="1"/>
          </p:cNvSpPr>
          <p:nvPr/>
        </p:nvSpPr>
        <p:spPr bwMode="auto">
          <a:xfrm>
            <a:off x="3203575" y="2852216"/>
            <a:ext cx="1223963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68" name="Line 20"/>
          <p:cNvSpPr>
            <a:spLocks noChangeShapeType="1"/>
          </p:cNvSpPr>
          <p:nvPr/>
        </p:nvSpPr>
        <p:spPr bwMode="auto">
          <a:xfrm flipV="1">
            <a:off x="5075238" y="2852216"/>
            <a:ext cx="12969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69" name="Line 21"/>
          <p:cNvSpPr>
            <a:spLocks noChangeShapeType="1"/>
          </p:cNvSpPr>
          <p:nvPr/>
        </p:nvSpPr>
        <p:spPr bwMode="auto">
          <a:xfrm>
            <a:off x="3203575" y="3572941"/>
            <a:ext cx="1223963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71" name="Line 23"/>
          <p:cNvSpPr>
            <a:spLocks noChangeShapeType="1"/>
          </p:cNvSpPr>
          <p:nvPr/>
        </p:nvSpPr>
        <p:spPr bwMode="auto">
          <a:xfrm flipV="1">
            <a:off x="3203575" y="3572941"/>
            <a:ext cx="1223963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73" name="Line 25"/>
          <p:cNvSpPr>
            <a:spLocks noChangeShapeType="1"/>
          </p:cNvSpPr>
          <p:nvPr/>
        </p:nvSpPr>
        <p:spPr bwMode="auto">
          <a:xfrm>
            <a:off x="3203575" y="2852216"/>
            <a:ext cx="1223963" cy="1296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74" name="Line 26"/>
          <p:cNvSpPr>
            <a:spLocks noChangeShapeType="1"/>
          </p:cNvSpPr>
          <p:nvPr/>
        </p:nvSpPr>
        <p:spPr bwMode="auto">
          <a:xfrm flipV="1">
            <a:off x="5075238" y="2852216"/>
            <a:ext cx="1296987" cy="1296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75" name="Line 27"/>
          <p:cNvSpPr>
            <a:spLocks noChangeShapeType="1"/>
          </p:cNvSpPr>
          <p:nvPr/>
        </p:nvSpPr>
        <p:spPr bwMode="auto">
          <a:xfrm>
            <a:off x="3203575" y="3572941"/>
            <a:ext cx="1223963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77" name="Line 29"/>
          <p:cNvSpPr>
            <a:spLocks noChangeShapeType="1"/>
          </p:cNvSpPr>
          <p:nvPr/>
        </p:nvSpPr>
        <p:spPr bwMode="auto">
          <a:xfrm>
            <a:off x="3203575" y="4149204"/>
            <a:ext cx="122396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80" name="Line 32"/>
          <p:cNvSpPr>
            <a:spLocks noChangeShapeType="1"/>
          </p:cNvSpPr>
          <p:nvPr/>
        </p:nvSpPr>
        <p:spPr bwMode="auto">
          <a:xfrm>
            <a:off x="5075238" y="2852216"/>
            <a:ext cx="12969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86" name="Line 38"/>
          <p:cNvSpPr>
            <a:spLocks noChangeShapeType="1"/>
          </p:cNvSpPr>
          <p:nvPr/>
        </p:nvSpPr>
        <p:spPr bwMode="auto">
          <a:xfrm>
            <a:off x="5075238" y="3572941"/>
            <a:ext cx="129698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92" name="Line 44"/>
          <p:cNvSpPr>
            <a:spLocks noChangeShapeType="1"/>
          </p:cNvSpPr>
          <p:nvPr/>
        </p:nvSpPr>
        <p:spPr bwMode="auto">
          <a:xfrm flipV="1">
            <a:off x="5075238" y="3572941"/>
            <a:ext cx="1296987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98" name="Line 50"/>
          <p:cNvSpPr>
            <a:spLocks noChangeShapeType="1"/>
          </p:cNvSpPr>
          <p:nvPr/>
        </p:nvSpPr>
        <p:spPr bwMode="auto">
          <a:xfrm>
            <a:off x="5075238" y="2852216"/>
            <a:ext cx="1296987" cy="1296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904" name="Line 56"/>
          <p:cNvSpPr>
            <a:spLocks noChangeShapeType="1"/>
          </p:cNvSpPr>
          <p:nvPr/>
        </p:nvSpPr>
        <p:spPr bwMode="auto">
          <a:xfrm>
            <a:off x="5075238" y="3572941"/>
            <a:ext cx="1296987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910" name="Line 62"/>
          <p:cNvSpPr>
            <a:spLocks noChangeShapeType="1"/>
          </p:cNvSpPr>
          <p:nvPr/>
        </p:nvSpPr>
        <p:spPr bwMode="auto">
          <a:xfrm>
            <a:off x="5075238" y="4149204"/>
            <a:ext cx="12969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921" name="Line 73"/>
          <p:cNvSpPr>
            <a:spLocks noChangeShapeType="1"/>
          </p:cNvSpPr>
          <p:nvPr/>
        </p:nvSpPr>
        <p:spPr bwMode="auto">
          <a:xfrm>
            <a:off x="5075238" y="2853804"/>
            <a:ext cx="12969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922" name="Line 74"/>
          <p:cNvSpPr>
            <a:spLocks noChangeShapeType="1"/>
          </p:cNvSpPr>
          <p:nvPr/>
        </p:nvSpPr>
        <p:spPr bwMode="auto">
          <a:xfrm>
            <a:off x="5075238" y="2853804"/>
            <a:ext cx="12969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923" name="Line 75"/>
          <p:cNvSpPr>
            <a:spLocks noChangeShapeType="1"/>
          </p:cNvSpPr>
          <p:nvPr/>
        </p:nvSpPr>
        <p:spPr bwMode="auto">
          <a:xfrm flipV="1">
            <a:off x="5075238" y="2853804"/>
            <a:ext cx="12969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924" name="Line 76"/>
          <p:cNvSpPr>
            <a:spLocks noChangeShapeType="1"/>
          </p:cNvSpPr>
          <p:nvPr/>
        </p:nvSpPr>
        <p:spPr bwMode="auto">
          <a:xfrm flipV="1">
            <a:off x="5075238" y="2853804"/>
            <a:ext cx="12969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925" name="Line 77"/>
          <p:cNvSpPr>
            <a:spLocks noChangeShapeType="1"/>
          </p:cNvSpPr>
          <p:nvPr/>
        </p:nvSpPr>
        <p:spPr bwMode="auto">
          <a:xfrm flipV="1">
            <a:off x="5075238" y="2853804"/>
            <a:ext cx="1296987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926" name="Line 78"/>
          <p:cNvSpPr>
            <a:spLocks noChangeShapeType="1"/>
          </p:cNvSpPr>
          <p:nvPr/>
        </p:nvSpPr>
        <p:spPr bwMode="auto">
          <a:xfrm flipV="1">
            <a:off x="5075238" y="2853804"/>
            <a:ext cx="1296987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78932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339975" y="4508500"/>
          <a:ext cx="651668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6" name="公式" r:id="rId6" imgW="4178300" imgH="355600" progId="Equation.3">
                  <p:embed/>
                </p:oleObj>
              </mc:Choice>
              <mc:Fallback>
                <p:oleObj name="公式" r:id="rId6" imgW="4178300" imgH="3556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508500"/>
                        <a:ext cx="651668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935" name="Rectangle 87"/>
          <p:cNvSpPr>
            <a:spLocks noChangeArrowheads="1"/>
          </p:cNvSpPr>
          <p:nvPr/>
        </p:nvSpPr>
        <p:spPr bwMode="auto">
          <a:xfrm>
            <a:off x="2779713" y="4887913"/>
            <a:ext cx="3887787" cy="175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b="1" dirty="0">
                <a:latin typeface="+mn-lt"/>
                <a:ea typeface="楷体" pitchFamily="49" charset="-122"/>
              </a:rPr>
              <a:t>   </a:t>
            </a:r>
            <a:r>
              <a:rPr lang="en-US" altLang="zh-CN" b="1" i="1" dirty="0">
                <a:latin typeface="+mn-lt"/>
                <a:ea typeface="楷体" pitchFamily="49" charset="-122"/>
              </a:rPr>
              <a:t>P</a:t>
            </a:r>
            <a:r>
              <a:rPr lang="en-US" altLang="zh-CN" b="1" dirty="0">
                <a:latin typeface="+mn-lt"/>
                <a:ea typeface="楷体" pitchFamily="49" charset="-122"/>
              </a:rPr>
              <a:t>(</a:t>
            </a:r>
            <a:r>
              <a:rPr lang="zh-CN" altLang="en-US" b="1" dirty="0">
                <a:latin typeface="+mn-lt"/>
                <a:ea typeface="楷体" pitchFamily="49" charset="-122"/>
              </a:rPr>
              <a:t>干透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latin typeface="+mn-lt"/>
                <a:ea typeface="楷体" pitchFamily="49" charset="-122"/>
              </a:rPr>
              <a:t>潮湿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latin typeface="+mn-lt"/>
                <a:ea typeface="楷体" pitchFamily="49" charset="-122"/>
              </a:rPr>
              <a:t>湿透</a:t>
            </a:r>
            <a:r>
              <a:rPr lang="en-US" altLang="zh-CN" b="1" dirty="0">
                <a:latin typeface="+mn-lt"/>
                <a:ea typeface="楷体" pitchFamily="49" charset="-122"/>
              </a:rPr>
              <a:t>) </a:t>
            </a:r>
          </a:p>
          <a:p>
            <a:pPr eaLnBrk="1" hangingPunct="1">
              <a:defRPr/>
            </a:pPr>
            <a:r>
              <a:rPr lang="en-US" altLang="zh-CN" b="1" dirty="0">
                <a:latin typeface="+mn-lt"/>
                <a:ea typeface="楷体" pitchFamily="49" charset="-122"/>
              </a:rPr>
              <a:t>= </a:t>
            </a:r>
            <a:r>
              <a:rPr lang="en-US" altLang="zh-CN" b="1" i="1" dirty="0">
                <a:latin typeface="+mn-lt"/>
                <a:ea typeface="楷体" pitchFamily="49" charset="-122"/>
              </a:rPr>
              <a:t>P</a:t>
            </a:r>
            <a:r>
              <a:rPr lang="en-US" altLang="zh-CN" b="1" dirty="0">
                <a:latin typeface="+mn-lt"/>
                <a:ea typeface="楷体" pitchFamily="49" charset="-122"/>
              </a:rPr>
              <a:t>(</a:t>
            </a:r>
            <a:r>
              <a:rPr lang="zh-CN" altLang="en-US" b="1" dirty="0">
                <a:latin typeface="+mn-lt"/>
                <a:ea typeface="楷体" pitchFamily="49" charset="-122"/>
              </a:rPr>
              <a:t>干透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latin typeface="+mn-lt"/>
                <a:ea typeface="楷体" pitchFamily="49" charset="-122"/>
              </a:rPr>
              <a:t>潮湿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latin typeface="+mn-lt"/>
                <a:ea typeface="楷体" pitchFamily="49" charset="-122"/>
              </a:rPr>
              <a:t>湿透</a:t>
            </a:r>
            <a:r>
              <a:rPr lang="en-US" altLang="zh-CN" b="1" dirty="0">
                <a:latin typeface="+mn-lt"/>
                <a:ea typeface="楷体" pitchFamily="49" charset="-122"/>
              </a:rPr>
              <a:t>,</a:t>
            </a:r>
            <a:r>
              <a:rPr lang="zh-CN" altLang="en-US" b="1" dirty="0">
                <a:latin typeface="+mn-lt"/>
                <a:ea typeface="楷体" pitchFamily="49" charset="-122"/>
              </a:rPr>
              <a:t> 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晴</a:t>
            </a:r>
            <a:r>
              <a:rPr lang="en-US" altLang="zh-CN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,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晴</a:t>
            </a:r>
            <a:r>
              <a:rPr lang="en-US" altLang="zh-CN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,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晴</a:t>
            </a:r>
            <a:r>
              <a:rPr lang="en-US" altLang="zh-CN" b="1" dirty="0">
                <a:latin typeface="+mn-lt"/>
                <a:ea typeface="楷体" pitchFamily="49" charset="-122"/>
              </a:rPr>
              <a:t>) </a:t>
            </a:r>
          </a:p>
          <a:p>
            <a:pPr eaLnBrk="1" hangingPunct="1">
              <a:defRPr/>
            </a:pPr>
            <a:r>
              <a:rPr lang="en-US" altLang="zh-CN" b="1" dirty="0">
                <a:latin typeface="+mn-lt"/>
                <a:ea typeface="楷体" pitchFamily="49" charset="-122"/>
              </a:rPr>
              <a:t> +</a:t>
            </a:r>
            <a:r>
              <a:rPr lang="en-US" altLang="zh-CN" b="1" i="1" dirty="0">
                <a:latin typeface="+mn-lt"/>
                <a:ea typeface="楷体" pitchFamily="49" charset="-122"/>
              </a:rPr>
              <a:t>P</a:t>
            </a:r>
            <a:r>
              <a:rPr lang="en-US" altLang="zh-CN" b="1" dirty="0">
                <a:latin typeface="+mn-lt"/>
                <a:ea typeface="楷体" pitchFamily="49" charset="-122"/>
              </a:rPr>
              <a:t>(</a:t>
            </a:r>
            <a:r>
              <a:rPr lang="zh-CN" altLang="en-US" b="1" dirty="0">
                <a:latin typeface="+mn-lt"/>
                <a:ea typeface="楷体" pitchFamily="49" charset="-122"/>
              </a:rPr>
              <a:t>干透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latin typeface="+mn-lt"/>
                <a:ea typeface="楷体" pitchFamily="49" charset="-122"/>
              </a:rPr>
              <a:t>潮湿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latin typeface="+mn-lt"/>
                <a:ea typeface="楷体" pitchFamily="49" charset="-122"/>
              </a:rPr>
              <a:t>湿透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阴</a:t>
            </a:r>
            <a:r>
              <a:rPr lang="en-US" altLang="zh-CN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,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晴</a:t>
            </a:r>
            <a:r>
              <a:rPr lang="en-US" altLang="zh-CN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,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晴</a:t>
            </a:r>
            <a:r>
              <a:rPr lang="en-US" altLang="zh-CN" b="1" dirty="0">
                <a:latin typeface="+mn-lt"/>
                <a:ea typeface="楷体" pitchFamily="49" charset="-122"/>
              </a:rPr>
              <a:t>) </a:t>
            </a:r>
          </a:p>
          <a:p>
            <a:pPr eaLnBrk="1" hangingPunct="1">
              <a:defRPr/>
            </a:pPr>
            <a:r>
              <a:rPr lang="en-US" altLang="zh-CN" b="1" dirty="0">
                <a:latin typeface="+mn-lt"/>
                <a:ea typeface="楷体" pitchFamily="49" charset="-122"/>
              </a:rPr>
              <a:t> +</a:t>
            </a:r>
            <a:r>
              <a:rPr lang="en-US" altLang="zh-CN" b="1" i="1" dirty="0">
                <a:latin typeface="+mn-lt"/>
                <a:ea typeface="楷体" pitchFamily="49" charset="-122"/>
              </a:rPr>
              <a:t>P</a:t>
            </a:r>
            <a:r>
              <a:rPr lang="en-US" altLang="zh-CN" b="1" dirty="0">
                <a:latin typeface="+mn-lt"/>
                <a:ea typeface="楷体" pitchFamily="49" charset="-122"/>
              </a:rPr>
              <a:t>(</a:t>
            </a:r>
            <a:r>
              <a:rPr lang="zh-CN" altLang="en-US" b="1" dirty="0">
                <a:latin typeface="+mn-lt"/>
                <a:ea typeface="楷体" pitchFamily="49" charset="-122"/>
              </a:rPr>
              <a:t>干透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latin typeface="+mn-lt"/>
                <a:ea typeface="楷体" pitchFamily="49" charset="-122"/>
              </a:rPr>
              <a:t>潮湿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latin typeface="+mn-lt"/>
                <a:ea typeface="楷体" pitchFamily="49" charset="-122"/>
              </a:rPr>
              <a:t>湿透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雨</a:t>
            </a:r>
            <a:r>
              <a:rPr lang="en-US" altLang="zh-CN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,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晴</a:t>
            </a:r>
            <a:r>
              <a:rPr lang="en-US" altLang="zh-CN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,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晴</a:t>
            </a:r>
            <a:r>
              <a:rPr lang="en-US" altLang="zh-CN" b="1" dirty="0">
                <a:latin typeface="+mn-lt"/>
                <a:ea typeface="楷体" pitchFamily="49" charset="-122"/>
              </a:rPr>
              <a:t>) </a:t>
            </a:r>
          </a:p>
          <a:p>
            <a:pPr eaLnBrk="1" hangingPunct="1">
              <a:defRPr/>
            </a:pPr>
            <a:r>
              <a:rPr lang="en-US" altLang="zh-CN" b="1" dirty="0">
                <a:latin typeface="+mn-lt"/>
                <a:ea typeface="楷体" pitchFamily="49" charset="-122"/>
              </a:rPr>
              <a:t> + …</a:t>
            </a:r>
          </a:p>
          <a:p>
            <a:pPr eaLnBrk="1" hangingPunct="1">
              <a:defRPr/>
            </a:pPr>
            <a:r>
              <a:rPr lang="en-US" altLang="zh-CN" b="1" dirty="0">
                <a:latin typeface="+mn-lt"/>
                <a:ea typeface="楷体" pitchFamily="49" charset="-122"/>
              </a:rPr>
              <a:t> +</a:t>
            </a:r>
            <a:r>
              <a:rPr lang="en-US" altLang="zh-CN" b="1" i="1" dirty="0">
                <a:latin typeface="+mn-lt"/>
                <a:ea typeface="楷体" pitchFamily="49" charset="-122"/>
              </a:rPr>
              <a:t>P</a:t>
            </a:r>
            <a:r>
              <a:rPr lang="en-US" altLang="zh-CN" b="1" dirty="0">
                <a:latin typeface="+mn-lt"/>
                <a:ea typeface="楷体" pitchFamily="49" charset="-122"/>
              </a:rPr>
              <a:t>(</a:t>
            </a:r>
            <a:r>
              <a:rPr lang="zh-CN" altLang="en-US" b="1" dirty="0">
                <a:latin typeface="+mn-lt"/>
                <a:ea typeface="楷体" pitchFamily="49" charset="-122"/>
              </a:rPr>
              <a:t>干透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latin typeface="+mn-lt"/>
                <a:ea typeface="楷体" pitchFamily="49" charset="-122"/>
              </a:rPr>
              <a:t>潮湿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latin typeface="+mn-lt"/>
                <a:ea typeface="楷体" pitchFamily="49" charset="-122"/>
              </a:rPr>
              <a:t>湿透</a:t>
            </a:r>
            <a:r>
              <a:rPr lang="en-US" altLang="zh-CN" b="1" dirty="0">
                <a:latin typeface="+mn-lt"/>
                <a:ea typeface="楷体" pitchFamily="49" charset="-122"/>
              </a:rPr>
              <a:t>, 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雨</a:t>
            </a:r>
            <a:r>
              <a:rPr lang="en-US" altLang="zh-CN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,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雨</a:t>
            </a:r>
            <a:r>
              <a:rPr lang="en-US" altLang="zh-CN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,</a:t>
            </a:r>
            <a:r>
              <a:rPr lang="zh-CN" altLang="en-US" b="1" dirty="0">
                <a:solidFill>
                  <a:srgbClr val="E61600"/>
                </a:solidFill>
                <a:latin typeface="+mn-lt"/>
                <a:ea typeface="楷体" pitchFamily="49" charset="-122"/>
              </a:rPr>
              <a:t>雨</a:t>
            </a:r>
            <a:r>
              <a:rPr lang="en-US" altLang="zh-CN" b="1" dirty="0">
                <a:latin typeface="+mn-lt"/>
                <a:ea typeface="楷体" pitchFamily="49" charset="-122"/>
              </a:rPr>
              <a:t>)</a:t>
            </a:r>
            <a:endParaRPr lang="zh-CN" altLang="en-US" b="1" dirty="0">
              <a:latin typeface="+mn-lt"/>
              <a:ea typeface="楷体" pitchFamily="49" charset="-122"/>
            </a:endParaRPr>
          </a:p>
        </p:txBody>
      </p:sp>
      <p:grpSp>
        <p:nvGrpSpPr>
          <p:cNvPr id="78939" name="Group 91"/>
          <p:cNvGrpSpPr>
            <a:grpSpLocks/>
          </p:cNvGrpSpPr>
          <p:nvPr/>
        </p:nvGrpSpPr>
        <p:grpSpPr bwMode="auto">
          <a:xfrm>
            <a:off x="6084888" y="5300663"/>
            <a:ext cx="2195512" cy="1223962"/>
            <a:chOff x="4377" y="3339"/>
            <a:chExt cx="1383" cy="771"/>
          </a:xfrm>
        </p:grpSpPr>
        <p:graphicFrame>
          <p:nvGraphicFramePr>
            <p:cNvPr id="34858" name="Object 89"/>
            <p:cNvGraphicFramePr>
              <a:graphicFrameLocks noChangeAspect="1"/>
            </p:cNvGraphicFramePr>
            <p:nvPr/>
          </p:nvGraphicFramePr>
          <p:xfrm>
            <a:off x="4671" y="3548"/>
            <a:ext cx="1089" cy="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087" name="公式" r:id="rId8" imgW="1333500" imgH="482600" progId="Equation.3">
                    <p:embed/>
                  </p:oleObj>
                </mc:Choice>
                <mc:Fallback>
                  <p:oleObj name="公式" r:id="rId8" imgW="1333500" imgH="482600" progId="Equation.3">
                    <p:embed/>
                    <p:pic>
                      <p:nvPicPr>
                        <p:cNvPr id="0" name="Object 8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71" y="3548"/>
                          <a:ext cx="1089" cy="3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4859" name="AutoShape 90"/>
            <p:cNvSpPr>
              <a:spLocks/>
            </p:cNvSpPr>
            <p:nvPr/>
          </p:nvSpPr>
          <p:spPr bwMode="auto">
            <a:xfrm>
              <a:off x="4377" y="3339"/>
              <a:ext cx="158" cy="771"/>
            </a:xfrm>
            <a:prstGeom prst="rightBrace">
              <a:avLst>
                <a:gd name="adj1" fmla="val 4066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2493963" y="1468438"/>
            <a:ext cx="54546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800" kern="0" dirty="0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" pitchFamily="49" charset="-122"/>
                <a:cs typeface="+mj-cs"/>
              </a:rPr>
              <a:t>例：</a:t>
            </a:r>
            <a:r>
              <a:rPr lang="en-US" altLang="zh-CN" sz="2800" i="1" kern="0" dirty="0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楷体" pitchFamily="49" charset="-122"/>
                <a:cs typeface="+mj-cs"/>
              </a:rPr>
              <a:t>P</a:t>
            </a:r>
            <a:r>
              <a:rPr lang="en-US" altLang="zh-CN" sz="2800" kern="0" dirty="0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楷体" pitchFamily="49" charset="-122"/>
                <a:cs typeface="+mj-cs"/>
              </a:rPr>
              <a:t>(</a:t>
            </a:r>
            <a:r>
              <a:rPr lang="zh-CN" altLang="en-US" sz="2800" kern="0" dirty="0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楷体" pitchFamily="49" charset="-122"/>
                <a:cs typeface="+mj-cs"/>
              </a:rPr>
              <a:t>干透</a:t>
            </a:r>
            <a:r>
              <a:rPr lang="en-US" altLang="zh-CN" sz="2800" kern="0" dirty="0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楷体" pitchFamily="49" charset="-122"/>
                <a:cs typeface="+mj-cs"/>
              </a:rPr>
              <a:t>, </a:t>
            </a:r>
            <a:r>
              <a:rPr lang="zh-CN" altLang="en-US" sz="2800" kern="0" dirty="0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楷体" pitchFamily="49" charset="-122"/>
                <a:cs typeface="+mj-cs"/>
              </a:rPr>
              <a:t>潮湿</a:t>
            </a:r>
            <a:r>
              <a:rPr lang="en-US" altLang="zh-CN" sz="2800" kern="0" dirty="0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楷体" pitchFamily="49" charset="-122"/>
                <a:cs typeface="+mj-cs"/>
              </a:rPr>
              <a:t>, </a:t>
            </a:r>
            <a:r>
              <a:rPr lang="zh-CN" altLang="en-US" sz="2800" kern="0" dirty="0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楷体" pitchFamily="49" charset="-122"/>
                <a:cs typeface="+mj-cs"/>
              </a:rPr>
              <a:t>湿透</a:t>
            </a:r>
            <a:r>
              <a:rPr lang="en-US" altLang="zh-CN" sz="2800" kern="0" dirty="0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楷体" pitchFamily="49" charset="-122"/>
                <a:cs typeface="+mj-cs"/>
              </a:rPr>
              <a:t>) =</a:t>
            </a:r>
            <a:r>
              <a:rPr lang="zh-CN" altLang="en-US" sz="2800" kern="0" dirty="0">
                <a:solidFill>
                  <a:srgbClr val="E61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楷体" pitchFamily="49" charset="-122"/>
                <a:cs typeface="+mj-cs"/>
              </a:rPr>
              <a:t>？</a:t>
            </a:r>
            <a:endParaRPr lang="zh-CN" altLang="en-US" sz="1600" dirty="0"/>
          </a:p>
        </p:txBody>
      </p:sp>
      <p:sp>
        <p:nvSpPr>
          <p:cNvPr id="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defRPr/>
            </a:pPr>
            <a:endParaRPr lang="zh-CN" altLang="en-US" dirty="0"/>
          </a:p>
        </p:txBody>
      </p:sp>
      <p:sp>
        <p:nvSpPr>
          <p:cNvPr id="3" name="下箭头 2"/>
          <p:cNvSpPr/>
          <p:nvPr/>
        </p:nvSpPr>
        <p:spPr bwMode="auto">
          <a:xfrm rot="10800000">
            <a:off x="2779713" y="2420887"/>
            <a:ext cx="208111" cy="144016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46" name="下箭头 45"/>
          <p:cNvSpPr/>
          <p:nvPr/>
        </p:nvSpPr>
        <p:spPr bwMode="auto">
          <a:xfrm rot="10800000">
            <a:off x="4651921" y="2420888"/>
            <a:ext cx="208111" cy="144016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47" name="下箭头 46"/>
          <p:cNvSpPr/>
          <p:nvPr/>
        </p:nvSpPr>
        <p:spPr bwMode="auto">
          <a:xfrm rot="10800000">
            <a:off x="6596137" y="2420888"/>
            <a:ext cx="208111" cy="144016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5" dur="5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500"/>
                                        <p:tgtEl>
                                          <p:spTgt spid="7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0" dur="5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500"/>
                                        <p:tgtEl>
                                          <p:spTgt spid="7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500"/>
                                        <p:tgtEl>
                                          <p:spTgt spid="78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9" dur="500"/>
                                        <p:tgtEl>
                                          <p:spTgt spid="78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500"/>
                                        <p:tgtEl>
                                          <p:spTgt spid="78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4" dur="500"/>
                                        <p:tgtEl>
                                          <p:spTgt spid="7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8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8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78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5" dur="500"/>
                                        <p:tgtEl>
                                          <p:spTgt spid="7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9" dur="500"/>
                                        <p:tgtEl>
                                          <p:spTgt spid="7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8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8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8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0" dur="5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4" dur="500"/>
                                        <p:tgtEl>
                                          <p:spTgt spid="78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88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788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788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4" dur="500"/>
                                        <p:tgtEl>
                                          <p:spTgt spid="78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8" dur="500"/>
                                        <p:tgtEl>
                                          <p:spTgt spid="7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2" dur="500"/>
                                        <p:tgtEl>
                                          <p:spTgt spid="78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6" dur="500"/>
                                        <p:tgtEl>
                                          <p:spTgt spid="7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0" dur="500"/>
                                        <p:tgtEl>
                                          <p:spTgt spid="78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3" dur="500"/>
                                        <p:tgtEl>
                                          <p:spTgt spid="7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6" dur="500"/>
                                        <p:tgtEl>
                                          <p:spTgt spid="78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0" dur="500"/>
                                        <p:tgtEl>
                                          <p:spTgt spid="78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3" dur="500"/>
                                        <p:tgtEl>
                                          <p:spTgt spid="7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6" dur="500"/>
                                        <p:tgtEl>
                                          <p:spTgt spid="78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788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788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788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7" dur="500"/>
                                        <p:tgtEl>
                                          <p:spTgt spid="7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2" dur="500"/>
                                        <p:tgtEl>
                                          <p:spTgt spid="78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7" dur="500"/>
                                        <p:tgtEl>
                                          <p:spTgt spid="78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nimBg="1"/>
      <p:bldP spid="78853" grpId="0" animBg="1"/>
      <p:bldP spid="78854" grpId="0" animBg="1"/>
      <p:bldP spid="78855" grpId="0" animBg="1"/>
      <p:bldP spid="78856" grpId="0" animBg="1"/>
      <p:bldP spid="78857" grpId="0" animBg="1"/>
      <p:bldP spid="78858" grpId="0" animBg="1"/>
      <p:bldP spid="78859" grpId="0" animBg="1"/>
      <p:bldP spid="78860" grpId="0" animBg="1"/>
      <p:bldP spid="78861" grpId="0" animBg="1"/>
      <p:bldP spid="78862" grpId="0" animBg="1"/>
      <p:bldP spid="78863" grpId="0" animBg="1"/>
      <p:bldP spid="78865" grpId="0" animBg="1"/>
      <p:bldP spid="78867" grpId="0" animBg="1"/>
      <p:bldP spid="78868" grpId="0" animBg="1"/>
      <p:bldP spid="78869" grpId="0" animBg="1"/>
      <p:bldP spid="78871" grpId="0" animBg="1"/>
      <p:bldP spid="78873" grpId="0" animBg="1"/>
      <p:bldP spid="78874" grpId="0" animBg="1"/>
      <p:bldP spid="78875" grpId="0" animBg="1"/>
      <p:bldP spid="78877" grpId="0" animBg="1"/>
      <p:bldP spid="78880" grpId="0" animBg="1"/>
      <p:bldP spid="78886" grpId="0" animBg="1"/>
      <p:bldP spid="78892" grpId="0" animBg="1"/>
      <p:bldP spid="78898" grpId="0" animBg="1"/>
      <p:bldP spid="78904" grpId="0" animBg="1"/>
      <p:bldP spid="78910" grpId="0" animBg="1"/>
      <p:bldP spid="78921" grpId="0" animBg="1"/>
      <p:bldP spid="78922" grpId="0" animBg="1"/>
      <p:bldP spid="78923" grpId="0" animBg="1"/>
      <p:bldP spid="78924" grpId="0" animBg="1"/>
      <p:bldP spid="78925" grpId="0" animBg="1"/>
      <p:bldP spid="78926" grpId="0" animBg="1"/>
      <p:bldP spid="78935" grpId="0"/>
      <p:bldP spid="3" grpId="0" animBg="1"/>
      <p:bldP spid="46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dirty="0">
                <a:effectLst/>
              </a:rPr>
              <a:t>引言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CN" altLang="en-US" sz="2800" b="1" dirty="0">
                <a:latin typeface="楷体_GB2312"/>
              </a:rPr>
              <a:t>马尔科夫模型（</a:t>
            </a:r>
            <a:r>
              <a:rPr lang="en-US" altLang="zh-CN" sz="2800" b="1" dirty="0">
                <a:latin typeface="楷体_GB2312"/>
              </a:rPr>
              <a:t>Markov Model</a:t>
            </a:r>
            <a:r>
              <a:rPr lang="zh-CN" altLang="en-US" sz="2800" b="1" dirty="0">
                <a:latin typeface="楷体_GB2312"/>
              </a:rPr>
              <a:t>）</a:t>
            </a:r>
          </a:p>
          <a:p>
            <a:pPr lvl="1">
              <a:lnSpc>
                <a:spcPct val="80000"/>
              </a:lnSpc>
            </a:pPr>
            <a:r>
              <a:rPr lang="zh-CN" altLang="en-US" sz="2400" b="1" dirty="0">
                <a:latin typeface="楷体_GB2312"/>
              </a:rPr>
              <a:t>最早由</a:t>
            </a:r>
            <a:r>
              <a:rPr lang="en-US" altLang="zh-CN" sz="2400" b="1" dirty="0">
                <a:latin typeface="楷体_GB2312"/>
              </a:rPr>
              <a:t>Andrei </a:t>
            </a:r>
            <a:r>
              <a:rPr lang="en-US" altLang="zh-CN" sz="2400" b="1" dirty="0" err="1">
                <a:latin typeface="楷体_GB2312"/>
              </a:rPr>
              <a:t>A.Markov</a:t>
            </a:r>
            <a:r>
              <a:rPr lang="zh-CN" altLang="en-US" sz="2400" b="1" dirty="0">
                <a:latin typeface="楷体_GB2312"/>
              </a:rPr>
              <a:t>（切比雪夫</a:t>
            </a:r>
            <a:r>
              <a:rPr lang="en-US" altLang="zh-CN" sz="2400" b="1" dirty="0">
                <a:latin typeface="楷体_GB2312"/>
              </a:rPr>
              <a:t>Chebyshev</a:t>
            </a:r>
            <a:r>
              <a:rPr lang="zh-CN" altLang="en-US" sz="2400" b="1" dirty="0">
                <a:latin typeface="楷体_GB2312"/>
              </a:rPr>
              <a:t>的一个学生）于</a:t>
            </a:r>
            <a:r>
              <a:rPr lang="en-US" altLang="zh-CN" sz="2400" b="1" dirty="0">
                <a:latin typeface="楷体_GB2312"/>
              </a:rPr>
              <a:t>1913</a:t>
            </a:r>
            <a:r>
              <a:rPr lang="zh-CN" altLang="en-US" sz="2400" b="1" dirty="0">
                <a:latin typeface="楷体_GB2312"/>
              </a:rPr>
              <a:t>年提出，它的最原始目的是为了语言上的应用</a:t>
            </a:r>
          </a:p>
          <a:p>
            <a:pPr>
              <a:lnSpc>
                <a:spcPct val="80000"/>
              </a:lnSpc>
            </a:pPr>
            <a:r>
              <a:rPr lang="zh-CN" altLang="en-US" sz="2800" b="1" dirty="0">
                <a:latin typeface="楷体_GB2312"/>
              </a:rPr>
              <a:t>隐马尔科夫模型（</a:t>
            </a:r>
            <a:r>
              <a:rPr lang="en-US" altLang="zh-CN" sz="2800" b="1" dirty="0">
                <a:latin typeface="楷体_GB2312"/>
              </a:rPr>
              <a:t>Hidden Markov Model</a:t>
            </a:r>
            <a:r>
              <a:rPr lang="zh-CN" altLang="en-US" sz="2800" b="1" dirty="0">
                <a:latin typeface="楷体_GB2312"/>
              </a:rPr>
              <a:t>，</a:t>
            </a:r>
            <a:r>
              <a:rPr lang="en-US" altLang="zh-CN" sz="2800" b="1" dirty="0">
                <a:latin typeface="楷体_GB2312"/>
              </a:rPr>
              <a:t>HMM</a:t>
            </a:r>
            <a:r>
              <a:rPr lang="zh-CN" altLang="en-US" sz="2800" b="1" dirty="0">
                <a:latin typeface="楷体_GB2312"/>
              </a:rPr>
              <a:t>）</a:t>
            </a:r>
          </a:p>
          <a:p>
            <a:pPr lvl="1">
              <a:lnSpc>
                <a:spcPct val="80000"/>
              </a:lnSpc>
            </a:pPr>
            <a:r>
              <a:rPr lang="zh-CN" altLang="en-US" sz="2400" b="1" dirty="0">
                <a:latin typeface="楷体_GB2312"/>
              </a:rPr>
              <a:t>其数学思想是由</a:t>
            </a:r>
            <a:r>
              <a:rPr lang="en-US" altLang="zh-CN" sz="2400" b="1" dirty="0">
                <a:latin typeface="楷体_GB2312"/>
              </a:rPr>
              <a:t>Baum</a:t>
            </a:r>
            <a:r>
              <a:rPr lang="zh-CN" altLang="en-US" sz="2400" b="1" dirty="0">
                <a:latin typeface="楷体_GB2312"/>
              </a:rPr>
              <a:t>等人于</a:t>
            </a:r>
            <a:r>
              <a:rPr lang="en-US" altLang="zh-CN" sz="2400" b="1" dirty="0">
                <a:latin typeface="楷体_GB2312"/>
              </a:rPr>
              <a:t>1966~1970</a:t>
            </a:r>
            <a:r>
              <a:rPr lang="zh-CN" altLang="en-US" sz="2400" b="1" dirty="0">
                <a:latin typeface="楷体_GB2312"/>
              </a:rPr>
              <a:t>提出</a:t>
            </a:r>
          </a:p>
          <a:p>
            <a:pPr lvl="1">
              <a:lnSpc>
                <a:spcPct val="80000"/>
              </a:lnSpc>
            </a:pPr>
            <a:r>
              <a:rPr lang="zh-CN" altLang="en-US" sz="2400" b="1" dirty="0">
                <a:latin typeface="楷体_GB2312"/>
              </a:rPr>
              <a:t>从某种意义上讲，</a:t>
            </a:r>
            <a:r>
              <a:rPr lang="en-US" altLang="zh-CN" sz="2400" b="1" dirty="0">
                <a:latin typeface="楷体_GB2312"/>
              </a:rPr>
              <a:t>HMM</a:t>
            </a:r>
            <a:r>
              <a:rPr lang="zh-CN" altLang="en-US" sz="2400" b="1" dirty="0">
                <a:latin typeface="楷体_GB2312"/>
              </a:rPr>
              <a:t>本身是一个马尔科夫过程的概率函数</a:t>
            </a:r>
          </a:p>
          <a:p>
            <a:pPr lvl="1">
              <a:lnSpc>
                <a:spcPct val="80000"/>
              </a:lnSpc>
            </a:pPr>
            <a:r>
              <a:rPr lang="zh-CN" altLang="en-US" sz="2400" b="1" dirty="0">
                <a:latin typeface="楷体_GB2312"/>
              </a:rPr>
              <a:t>在</a:t>
            </a:r>
            <a:r>
              <a:rPr lang="en-US" altLang="zh-CN" sz="2400" b="1" dirty="0">
                <a:latin typeface="楷体_GB2312"/>
              </a:rPr>
              <a:t>20</a:t>
            </a:r>
            <a:r>
              <a:rPr lang="zh-CN" altLang="en-US" sz="2400" b="1" dirty="0">
                <a:latin typeface="楷体_GB2312"/>
              </a:rPr>
              <a:t>世纪</a:t>
            </a:r>
            <a:r>
              <a:rPr lang="en-US" altLang="zh-CN" sz="2400" b="1" dirty="0">
                <a:latin typeface="楷体_GB2312"/>
              </a:rPr>
              <a:t>70</a:t>
            </a:r>
            <a:r>
              <a:rPr lang="zh-CN" altLang="en-US" sz="2400" b="1" dirty="0">
                <a:latin typeface="楷体_GB2312"/>
              </a:rPr>
              <a:t>年代被</a:t>
            </a:r>
            <a:r>
              <a:rPr lang="en-US" altLang="zh-CN" sz="2400" b="1" dirty="0">
                <a:latin typeface="楷体_GB2312"/>
              </a:rPr>
              <a:t>CMU</a:t>
            </a:r>
            <a:r>
              <a:rPr lang="zh-CN" altLang="en-US" sz="2400" b="1" dirty="0">
                <a:latin typeface="楷体_GB2312"/>
              </a:rPr>
              <a:t>的</a:t>
            </a:r>
            <a:r>
              <a:rPr lang="en-US" altLang="zh-CN" sz="2400" b="1" dirty="0">
                <a:latin typeface="楷体_GB2312"/>
              </a:rPr>
              <a:t>Baker</a:t>
            </a:r>
            <a:r>
              <a:rPr lang="zh-CN" altLang="en-US" sz="2400" b="1" dirty="0">
                <a:latin typeface="楷体_GB2312"/>
              </a:rPr>
              <a:t>以及</a:t>
            </a:r>
            <a:r>
              <a:rPr lang="en-US" altLang="zh-CN" sz="2400" b="1" dirty="0">
                <a:latin typeface="楷体_GB2312"/>
              </a:rPr>
              <a:t>IBM</a:t>
            </a:r>
            <a:r>
              <a:rPr lang="zh-CN" altLang="en-US" sz="2400" b="1" dirty="0">
                <a:latin typeface="楷体_GB2312"/>
              </a:rPr>
              <a:t>的</a:t>
            </a:r>
            <a:r>
              <a:rPr lang="en-US" altLang="zh-CN" sz="2400" b="1" dirty="0">
                <a:latin typeface="楷体_GB2312"/>
              </a:rPr>
              <a:t>Jelinek</a:t>
            </a:r>
            <a:r>
              <a:rPr lang="zh-CN" altLang="en-US" sz="2400" b="1" dirty="0">
                <a:latin typeface="楷体_GB2312"/>
              </a:rPr>
              <a:t>等人应用在了</a:t>
            </a:r>
            <a:r>
              <a:rPr lang="zh-CN" altLang="en-US" sz="2400" b="1" dirty="0">
                <a:solidFill>
                  <a:srgbClr val="E61600"/>
                </a:solidFill>
                <a:latin typeface="楷体_GB2312"/>
              </a:rPr>
              <a:t>语音处理</a:t>
            </a:r>
            <a:r>
              <a:rPr lang="zh-CN" altLang="en-US" sz="2400" b="1" dirty="0">
                <a:latin typeface="楷体_GB2312"/>
              </a:rPr>
              <a:t>上</a:t>
            </a:r>
          </a:p>
          <a:p>
            <a:pPr lvl="1">
              <a:lnSpc>
                <a:spcPct val="80000"/>
              </a:lnSpc>
            </a:pPr>
            <a:r>
              <a:rPr lang="zh-CN" altLang="en-US" sz="2400" b="1" dirty="0">
                <a:latin typeface="楷体_GB2312"/>
              </a:rPr>
              <a:t>之后被广泛应用在了</a:t>
            </a:r>
            <a:r>
              <a:rPr lang="zh-CN" altLang="en-US" sz="2400" b="1" dirty="0">
                <a:solidFill>
                  <a:srgbClr val="E61600"/>
                </a:solidFill>
                <a:latin typeface="楷体_GB2312"/>
              </a:rPr>
              <a:t>汉语自动分词</a:t>
            </a:r>
            <a:r>
              <a:rPr lang="zh-CN" altLang="en-US" sz="2400" b="1" dirty="0">
                <a:latin typeface="楷体_GB2312"/>
              </a:rPr>
              <a:t>、</a:t>
            </a:r>
            <a:r>
              <a:rPr lang="zh-CN" altLang="en-US" sz="2400" b="1" dirty="0">
                <a:solidFill>
                  <a:srgbClr val="E61600"/>
                </a:solidFill>
                <a:latin typeface="楷体_GB2312"/>
              </a:rPr>
              <a:t>词性标注</a:t>
            </a:r>
            <a:r>
              <a:rPr lang="zh-CN" altLang="en-US" sz="2400" b="1" dirty="0">
                <a:latin typeface="楷体_GB2312"/>
              </a:rPr>
              <a:t>、</a:t>
            </a:r>
            <a:r>
              <a:rPr lang="zh-CN" altLang="en-US" sz="2400" b="1" dirty="0">
                <a:solidFill>
                  <a:srgbClr val="E61600"/>
                </a:solidFill>
                <a:latin typeface="楷体_GB2312"/>
              </a:rPr>
              <a:t>统计机器翻译</a:t>
            </a:r>
            <a:r>
              <a:rPr lang="zh-CN" altLang="en-US" sz="2400" b="1" dirty="0">
                <a:latin typeface="楷体_GB2312"/>
              </a:rPr>
              <a:t>等很多方面</a:t>
            </a:r>
          </a:p>
          <a:p>
            <a:pPr>
              <a:lnSpc>
                <a:spcPct val="80000"/>
              </a:lnSpc>
            </a:pPr>
            <a:endParaRPr lang="zh-CN" altLang="en-US" sz="2800" b="1" dirty="0">
              <a:latin typeface="楷体_GB231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/>
              <a:t>计算过程</a:t>
            </a:r>
          </a:p>
        </p:txBody>
      </p:sp>
      <p:graphicFrame>
        <p:nvGraphicFramePr>
          <p:cNvPr id="36867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900113" y="1773238"/>
          <a:ext cx="185102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36" name="公式" r:id="rId4" imgW="1180588" imgH="355446" progId="Equation.3">
                  <p:embed/>
                </p:oleObj>
              </mc:Choice>
              <mc:Fallback>
                <p:oleObj name="公式" r:id="rId4" imgW="1180588" imgH="355446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773238"/>
                        <a:ext cx="1851025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779838" y="1484313"/>
          <a:ext cx="2305050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37" name="公式" r:id="rId6" imgW="1549400" imgH="914400" progId="Equation.3">
                  <p:embed/>
                </p:oleObj>
              </mc:Choice>
              <mc:Fallback>
                <p:oleObj name="公式" r:id="rId6" imgW="1549400" imgH="914400" progId="Equation.3">
                  <p:embed/>
                  <p:pic>
                    <p:nvPicPr>
                      <p:cNvPr id="0" name="Object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484313"/>
                        <a:ext cx="2305050" cy="1360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0" name="Object 1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932363" y="2708275"/>
          <a:ext cx="3189287" cy="331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38" name="公式" r:id="rId8" imgW="2286000" imgH="2374900" progId="Equation.3">
                  <p:embed/>
                </p:oleObj>
              </mc:Choice>
              <mc:Fallback>
                <p:oleObj name="公式" r:id="rId8" imgW="2286000" imgH="2374900" progId="Equation.3">
                  <p:embed/>
                  <p:pic>
                    <p:nvPicPr>
                      <p:cNvPr id="0" name="Object 1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708275"/>
                        <a:ext cx="3189287" cy="331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6" name="Rectangle 12"/>
          <p:cNvSpPr>
            <a:spLocks noChangeArrowheads="1"/>
          </p:cNvSpPr>
          <p:nvPr/>
        </p:nvSpPr>
        <p:spPr bwMode="auto">
          <a:xfrm>
            <a:off x="6877050" y="6424613"/>
            <a:ext cx="86518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 dirty="0">
                <a:latin typeface="楷体" panose="02010609060101010101" pitchFamily="49" charset="-122"/>
              </a:rPr>
              <a:t>发射概率</a:t>
            </a: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1835150" y="4941888"/>
            <a:ext cx="86518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 dirty="0">
                <a:latin typeface="楷体" panose="02010609060101010101" pitchFamily="49" charset="-122"/>
              </a:rPr>
              <a:t>转移概率</a:t>
            </a:r>
          </a:p>
        </p:txBody>
      </p:sp>
      <p:graphicFrame>
        <p:nvGraphicFramePr>
          <p:cNvPr id="52242" name="Object 18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611188" y="2924175"/>
          <a:ext cx="3576637" cy="145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39" name="公式" r:id="rId10" imgW="2311400" imgH="939800" progId="Equation.3">
                  <p:embed/>
                </p:oleObj>
              </mc:Choice>
              <mc:Fallback>
                <p:oleObj name="公式" r:id="rId10" imgW="2311400" imgH="939800" progId="Equation.3">
                  <p:embed/>
                  <p:pic>
                    <p:nvPicPr>
                      <p:cNvPr id="0" name="Object 1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924175"/>
                        <a:ext cx="3576637" cy="145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4" name="Object 20"/>
          <p:cNvGraphicFramePr>
            <a:graphicFrameLocks noChangeAspect="1"/>
          </p:cNvGraphicFramePr>
          <p:nvPr/>
        </p:nvGraphicFramePr>
        <p:xfrm>
          <a:off x="3419475" y="6196013"/>
          <a:ext cx="2805113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40" name="公式" r:id="rId12" imgW="1828800" imgH="431800" progId="Equation.3">
                  <p:embed/>
                </p:oleObj>
              </mc:Choice>
              <mc:Fallback>
                <p:oleObj name="公式" r:id="rId12" imgW="1828800" imgH="4318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6196013"/>
                        <a:ext cx="2805113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5" name="Line 21"/>
          <p:cNvSpPr>
            <a:spLocks noChangeShapeType="1"/>
          </p:cNvSpPr>
          <p:nvPr/>
        </p:nvSpPr>
        <p:spPr bwMode="auto">
          <a:xfrm flipH="1">
            <a:off x="1547813" y="2420938"/>
            <a:ext cx="2592387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4932363" y="2492375"/>
            <a:ext cx="7921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2771775" y="4437063"/>
            <a:ext cx="1800225" cy="1871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 flipH="1">
            <a:off x="5292725" y="6021388"/>
            <a:ext cx="719138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51" name="AutoShape 27"/>
          <p:cNvSpPr>
            <a:spLocks noChangeArrowheads="1"/>
          </p:cNvSpPr>
          <p:nvPr/>
        </p:nvSpPr>
        <p:spPr bwMode="auto">
          <a:xfrm>
            <a:off x="2987675" y="1844675"/>
            <a:ext cx="647700" cy="2159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2252" name="AutoShape 28"/>
          <p:cNvSpPr>
            <a:spLocks noChangeArrowheads="1"/>
          </p:cNvSpPr>
          <p:nvPr/>
        </p:nvSpPr>
        <p:spPr bwMode="auto">
          <a:xfrm>
            <a:off x="2124075" y="4581525"/>
            <a:ext cx="215900" cy="4318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2253" name="AutoShape 29"/>
          <p:cNvSpPr>
            <a:spLocks noChangeArrowheads="1"/>
          </p:cNvSpPr>
          <p:nvPr/>
        </p:nvSpPr>
        <p:spPr bwMode="auto">
          <a:xfrm>
            <a:off x="7092950" y="6064250"/>
            <a:ext cx="215900" cy="4318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2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6" grpId="0"/>
      <p:bldP spid="52237" grpId="0"/>
      <p:bldP spid="52245" grpId="0" animBg="1"/>
      <p:bldP spid="52246" grpId="0" animBg="1"/>
      <p:bldP spid="52247" grpId="0" animBg="1"/>
      <p:bldP spid="52248" grpId="0" animBg="1"/>
      <p:bldP spid="52251" grpId="0" animBg="1"/>
      <p:bldP spid="52252" grpId="0" animBg="1"/>
      <p:bldP spid="5225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>
                <a:ea typeface="+mj-ea"/>
              </a:rPr>
              <a:t>例</a:t>
            </a:r>
            <a:endParaRPr lang="en-US" altLang="zh-CN" dirty="0">
              <a:ea typeface="+mj-ea"/>
            </a:endParaRPr>
          </a:p>
        </p:txBody>
      </p:sp>
      <p:sp>
        <p:nvSpPr>
          <p:cNvPr id="37891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zh-CN" b="1"/>
          </a:p>
          <a:p>
            <a:pPr eaLnBrk="1" hangingPunct="1"/>
            <a:endParaRPr lang="en-US" altLang="zh-CN" b="1"/>
          </a:p>
        </p:txBody>
      </p:sp>
      <p:graphicFrame>
        <p:nvGraphicFramePr>
          <p:cNvPr id="37892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1962150" y="1628775"/>
          <a:ext cx="5218113" cy="240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6" name="公式" r:id="rId4" imgW="2971800" imgH="1371600" progId="Equation.3">
                  <p:embed/>
                </p:oleObj>
              </mc:Choice>
              <mc:Fallback>
                <p:oleObj name="公式" r:id="rId4" imgW="2971800" imgH="13716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1628775"/>
                        <a:ext cx="5218113" cy="240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893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581525"/>
            <a:ext cx="1800225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1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789363"/>
            <a:ext cx="3689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5" name="Picture 2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038" y="5218113"/>
            <a:ext cx="3646487" cy="1319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 bwMode="auto">
          <a:xfrm>
            <a:off x="5220072" y="2010153"/>
            <a:ext cx="3888432" cy="1286473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dirty="0">
                <a:effectLst/>
              </a:rPr>
              <a:t>采用动态规划方法降低复杂度</a:t>
            </a:r>
          </a:p>
        </p:txBody>
      </p:sp>
      <p:grpSp>
        <p:nvGrpSpPr>
          <p:cNvPr id="80899" name="Group 3"/>
          <p:cNvGrpSpPr>
            <a:grpSpLocks/>
          </p:cNvGrpSpPr>
          <p:nvPr/>
        </p:nvGrpSpPr>
        <p:grpSpPr bwMode="auto">
          <a:xfrm>
            <a:off x="4140841" y="3614"/>
            <a:ext cx="720727" cy="5803461"/>
            <a:chOff x="4648" y="3613"/>
            <a:chExt cx="454" cy="5803461"/>
          </a:xfrm>
        </p:grpSpPr>
        <p:sp>
          <p:nvSpPr>
            <p:cNvPr id="39976" name="Oval 4"/>
            <p:cNvSpPr>
              <a:spLocks noChangeArrowheads="1"/>
            </p:cNvSpPr>
            <p:nvPr/>
          </p:nvSpPr>
          <p:spPr bwMode="auto">
            <a:xfrm>
              <a:off x="4648" y="242093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77" name="Oval 5"/>
            <p:cNvSpPr>
              <a:spLocks noChangeArrowheads="1"/>
            </p:cNvSpPr>
            <p:nvPr/>
          </p:nvSpPr>
          <p:spPr bwMode="auto">
            <a:xfrm>
              <a:off x="4648" y="270827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78" name="Oval 6"/>
            <p:cNvSpPr>
              <a:spLocks noChangeArrowheads="1"/>
            </p:cNvSpPr>
            <p:nvPr/>
          </p:nvSpPr>
          <p:spPr bwMode="auto">
            <a:xfrm>
              <a:off x="4648" y="299719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79" name="Oval 7"/>
            <p:cNvSpPr>
              <a:spLocks noChangeArrowheads="1"/>
            </p:cNvSpPr>
            <p:nvPr/>
          </p:nvSpPr>
          <p:spPr bwMode="auto">
            <a:xfrm>
              <a:off x="4830" y="242093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80" name="Oval 8"/>
            <p:cNvSpPr>
              <a:spLocks noChangeArrowheads="1"/>
            </p:cNvSpPr>
            <p:nvPr/>
          </p:nvSpPr>
          <p:spPr bwMode="auto">
            <a:xfrm>
              <a:off x="4830" y="270827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81" name="Oval 9"/>
            <p:cNvSpPr>
              <a:spLocks noChangeArrowheads="1"/>
            </p:cNvSpPr>
            <p:nvPr/>
          </p:nvSpPr>
          <p:spPr bwMode="auto">
            <a:xfrm>
              <a:off x="5011" y="242093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82" name="Oval 10"/>
            <p:cNvSpPr>
              <a:spLocks noChangeArrowheads="1"/>
            </p:cNvSpPr>
            <p:nvPr/>
          </p:nvSpPr>
          <p:spPr bwMode="auto">
            <a:xfrm>
              <a:off x="5011" y="270827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83" name="Oval 11"/>
            <p:cNvSpPr>
              <a:spLocks noChangeArrowheads="1"/>
            </p:cNvSpPr>
            <p:nvPr/>
          </p:nvSpPr>
          <p:spPr bwMode="auto">
            <a:xfrm>
              <a:off x="4830" y="299719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84" name="Oval 12"/>
            <p:cNvSpPr>
              <a:spLocks noChangeArrowheads="1"/>
            </p:cNvSpPr>
            <p:nvPr/>
          </p:nvSpPr>
          <p:spPr bwMode="auto">
            <a:xfrm>
              <a:off x="5011" y="299719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85" name="Oval 13"/>
            <p:cNvSpPr>
              <a:spLocks noChangeArrowheads="1"/>
            </p:cNvSpPr>
            <p:nvPr/>
          </p:nvSpPr>
          <p:spPr bwMode="auto">
            <a:xfrm>
              <a:off x="4648" y="371792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86" name="Oval 14"/>
            <p:cNvSpPr>
              <a:spLocks noChangeArrowheads="1"/>
            </p:cNvSpPr>
            <p:nvPr/>
          </p:nvSpPr>
          <p:spPr bwMode="auto">
            <a:xfrm>
              <a:off x="4648" y="400526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87" name="Oval 15"/>
            <p:cNvSpPr>
              <a:spLocks noChangeArrowheads="1"/>
            </p:cNvSpPr>
            <p:nvPr/>
          </p:nvSpPr>
          <p:spPr bwMode="auto">
            <a:xfrm>
              <a:off x="4648" y="42941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88" name="Oval 16"/>
            <p:cNvSpPr>
              <a:spLocks noChangeArrowheads="1"/>
            </p:cNvSpPr>
            <p:nvPr/>
          </p:nvSpPr>
          <p:spPr bwMode="auto">
            <a:xfrm>
              <a:off x="4830" y="371792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89" name="Oval 17"/>
            <p:cNvSpPr>
              <a:spLocks noChangeArrowheads="1"/>
            </p:cNvSpPr>
            <p:nvPr/>
          </p:nvSpPr>
          <p:spPr bwMode="auto">
            <a:xfrm>
              <a:off x="4830" y="400526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90" name="Oval 18"/>
            <p:cNvSpPr>
              <a:spLocks noChangeArrowheads="1"/>
            </p:cNvSpPr>
            <p:nvPr/>
          </p:nvSpPr>
          <p:spPr bwMode="auto">
            <a:xfrm>
              <a:off x="5011" y="371792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91" name="Oval 19"/>
            <p:cNvSpPr>
              <a:spLocks noChangeArrowheads="1"/>
            </p:cNvSpPr>
            <p:nvPr/>
          </p:nvSpPr>
          <p:spPr bwMode="auto">
            <a:xfrm>
              <a:off x="5011" y="400526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92" name="Oval 20"/>
            <p:cNvSpPr>
              <a:spLocks noChangeArrowheads="1"/>
            </p:cNvSpPr>
            <p:nvPr/>
          </p:nvSpPr>
          <p:spPr bwMode="auto">
            <a:xfrm>
              <a:off x="4830" y="42941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93" name="Oval 21"/>
            <p:cNvSpPr>
              <a:spLocks noChangeArrowheads="1"/>
            </p:cNvSpPr>
            <p:nvPr/>
          </p:nvSpPr>
          <p:spPr bwMode="auto">
            <a:xfrm>
              <a:off x="5011" y="42941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94" name="Oval 22"/>
            <p:cNvSpPr>
              <a:spLocks noChangeArrowheads="1"/>
            </p:cNvSpPr>
            <p:nvPr/>
          </p:nvSpPr>
          <p:spPr bwMode="auto">
            <a:xfrm>
              <a:off x="4648" y="508634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95" name="Oval 23"/>
            <p:cNvSpPr>
              <a:spLocks noChangeArrowheads="1"/>
            </p:cNvSpPr>
            <p:nvPr/>
          </p:nvSpPr>
          <p:spPr bwMode="auto">
            <a:xfrm>
              <a:off x="4648" y="53736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96" name="Oval 24"/>
            <p:cNvSpPr>
              <a:spLocks noChangeArrowheads="1"/>
            </p:cNvSpPr>
            <p:nvPr/>
          </p:nvSpPr>
          <p:spPr bwMode="auto">
            <a:xfrm>
              <a:off x="4648" y="566261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97" name="Oval 25"/>
            <p:cNvSpPr>
              <a:spLocks noChangeArrowheads="1"/>
            </p:cNvSpPr>
            <p:nvPr/>
          </p:nvSpPr>
          <p:spPr bwMode="auto">
            <a:xfrm>
              <a:off x="4830" y="508634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98" name="Oval 26"/>
            <p:cNvSpPr>
              <a:spLocks noChangeArrowheads="1"/>
            </p:cNvSpPr>
            <p:nvPr/>
          </p:nvSpPr>
          <p:spPr bwMode="auto">
            <a:xfrm>
              <a:off x="4830" y="53736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9999" name="Oval 27"/>
            <p:cNvSpPr>
              <a:spLocks noChangeArrowheads="1"/>
            </p:cNvSpPr>
            <p:nvPr/>
          </p:nvSpPr>
          <p:spPr bwMode="auto">
            <a:xfrm>
              <a:off x="5011" y="508634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0000" name="Oval 28"/>
            <p:cNvSpPr>
              <a:spLocks noChangeArrowheads="1"/>
            </p:cNvSpPr>
            <p:nvPr/>
          </p:nvSpPr>
          <p:spPr bwMode="auto">
            <a:xfrm>
              <a:off x="5011" y="53736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0001" name="Oval 29"/>
            <p:cNvSpPr>
              <a:spLocks noChangeArrowheads="1"/>
            </p:cNvSpPr>
            <p:nvPr/>
          </p:nvSpPr>
          <p:spPr bwMode="auto">
            <a:xfrm>
              <a:off x="4830" y="566261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0002" name="Oval 30"/>
            <p:cNvSpPr>
              <a:spLocks noChangeArrowheads="1"/>
            </p:cNvSpPr>
            <p:nvPr/>
          </p:nvSpPr>
          <p:spPr bwMode="auto">
            <a:xfrm>
              <a:off x="5011" y="566261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0003" name="Line 31"/>
            <p:cNvSpPr>
              <a:spLocks noChangeShapeType="1"/>
            </p:cNvSpPr>
            <p:nvPr/>
          </p:nvSpPr>
          <p:spPr bwMode="auto">
            <a:xfrm>
              <a:off x="4739" y="2493962"/>
              <a:ext cx="91" cy="1587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40004" name="Line 32"/>
            <p:cNvSpPr>
              <a:spLocks noChangeShapeType="1"/>
            </p:cNvSpPr>
            <p:nvPr/>
          </p:nvSpPr>
          <p:spPr bwMode="auto">
            <a:xfrm flipV="1">
              <a:off x="4740" y="2493962"/>
              <a:ext cx="90" cy="287337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40005" name="Line 33"/>
            <p:cNvSpPr>
              <a:spLocks noChangeShapeType="1"/>
            </p:cNvSpPr>
            <p:nvPr/>
          </p:nvSpPr>
          <p:spPr bwMode="auto">
            <a:xfrm flipV="1">
              <a:off x="4739" y="2493962"/>
              <a:ext cx="91" cy="647700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40006" name="Line 34"/>
            <p:cNvSpPr>
              <a:spLocks noChangeShapeType="1"/>
            </p:cNvSpPr>
            <p:nvPr/>
          </p:nvSpPr>
          <p:spPr bwMode="auto">
            <a:xfrm>
              <a:off x="4739" y="3790949"/>
              <a:ext cx="91" cy="287337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40007" name="Line 35"/>
            <p:cNvSpPr>
              <a:spLocks noChangeShapeType="1"/>
            </p:cNvSpPr>
            <p:nvPr/>
          </p:nvSpPr>
          <p:spPr bwMode="auto">
            <a:xfrm>
              <a:off x="4739" y="4078287"/>
              <a:ext cx="91" cy="0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40008" name="Line 36"/>
            <p:cNvSpPr>
              <a:spLocks noChangeShapeType="1"/>
            </p:cNvSpPr>
            <p:nvPr/>
          </p:nvSpPr>
          <p:spPr bwMode="auto">
            <a:xfrm flipV="1">
              <a:off x="4739" y="4078287"/>
              <a:ext cx="91" cy="360362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40009" name="Line 37"/>
            <p:cNvSpPr>
              <a:spLocks noChangeShapeType="1"/>
            </p:cNvSpPr>
            <p:nvPr/>
          </p:nvSpPr>
          <p:spPr bwMode="auto">
            <a:xfrm>
              <a:off x="4739" y="5159374"/>
              <a:ext cx="90" cy="576262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40010" name="Line 38"/>
            <p:cNvSpPr>
              <a:spLocks noChangeShapeType="1"/>
            </p:cNvSpPr>
            <p:nvPr/>
          </p:nvSpPr>
          <p:spPr bwMode="auto">
            <a:xfrm>
              <a:off x="4739" y="5446712"/>
              <a:ext cx="90" cy="288925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40011" name="Line 39"/>
            <p:cNvSpPr>
              <a:spLocks noChangeShapeType="1"/>
            </p:cNvSpPr>
            <p:nvPr/>
          </p:nvSpPr>
          <p:spPr bwMode="auto">
            <a:xfrm>
              <a:off x="4739" y="3613"/>
              <a:ext cx="90" cy="0"/>
            </a:xfrm>
            <a:prstGeom prst="line">
              <a:avLst/>
            </a:prstGeom>
            <a:noFill/>
            <a:ln w="9525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</p:grpSp>
      <p:grpSp>
        <p:nvGrpSpPr>
          <p:cNvPr id="80936" name="Group 40"/>
          <p:cNvGrpSpPr>
            <a:grpSpLocks/>
          </p:cNvGrpSpPr>
          <p:nvPr/>
        </p:nvGrpSpPr>
        <p:grpSpPr bwMode="auto">
          <a:xfrm>
            <a:off x="1550020" y="2205038"/>
            <a:ext cx="1508125" cy="3675062"/>
            <a:chOff x="3016" y="1389"/>
            <a:chExt cx="950" cy="2315"/>
          </a:xfrm>
        </p:grpSpPr>
        <p:pic>
          <p:nvPicPr>
            <p:cNvPr id="39970" name="Picture 4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8" y="1389"/>
              <a:ext cx="666" cy="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71" name="Picture 4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8" y="2206"/>
              <a:ext cx="67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72" name="Picture 4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3" y="3068"/>
              <a:ext cx="630" cy="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973" name="Line 44"/>
            <p:cNvSpPr>
              <a:spLocks noChangeShapeType="1"/>
            </p:cNvSpPr>
            <p:nvPr/>
          </p:nvSpPr>
          <p:spPr bwMode="auto">
            <a:xfrm flipV="1">
              <a:off x="3016" y="1798"/>
              <a:ext cx="272" cy="680"/>
            </a:xfrm>
            <a:prstGeom prst="line">
              <a:avLst/>
            </a:prstGeom>
            <a:noFill/>
            <a:ln w="63500">
              <a:solidFill>
                <a:srgbClr val="E61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39974" name="Line 45"/>
            <p:cNvSpPr>
              <a:spLocks noChangeShapeType="1"/>
            </p:cNvSpPr>
            <p:nvPr/>
          </p:nvSpPr>
          <p:spPr bwMode="auto">
            <a:xfrm>
              <a:off x="3016" y="2569"/>
              <a:ext cx="318" cy="1"/>
            </a:xfrm>
            <a:prstGeom prst="line">
              <a:avLst/>
            </a:prstGeom>
            <a:noFill/>
            <a:ln w="63500">
              <a:solidFill>
                <a:srgbClr val="E61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39975" name="Line 46"/>
            <p:cNvSpPr>
              <a:spLocks noChangeShapeType="1"/>
            </p:cNvSpPr>
            <p:nvPr/>
          </p:nvSpPr>
          <p:spPr bwMode="auto">
            <a:xfrm>
              <a:off x="3061" y="2660"/>
              <a:ext cx="227" cy="862"/>
            </a:xfrm>
            <a:prstGeom prst="line">
              <a:avLst/>
            </a:prstGeom>
            <a:noFill/>
            <a:ln w="63500">
              <a:solidFill>
                <a:srgbClr val="E61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</p:grpSp>
      <p:sp>
        <p:nvSpPr>
          <p:cNvPr id="80944" name="Line 48"/>
          <p:cNvSpPr>
            <a:spLocks noChangeShapeType="1"/>
          </p:cNvSpPr>
          <p:nvPr/>
        </p:nvSpPr>
        <p:spPr bwMode="auto">
          <a:xfrm>
            <a:off x="4574208" y="2492375"/>
            <a:ext cx="144462" cy="0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80945" name="Line 49"/>
          <p:cNvSpPr>
            <a:spLocks noChangeShapeType="1"/>
          </p:cNvSpPr>
          <p:nvPr/>
        </p:nvSpPr>
        <p:spPr bwMode="auto">
          <a:xfrm flipV="1">
            <a:off x="4574208" y="3789363"/>
            <a:ext cx="144462" cy="287337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80953" name="Line 57"/>
          <p:cNvSpPr>
            <a:spLocks noChangeShapeType="1"/>
          </p:cNvSpPr>
          <p:nvPr/>
        </p:nvSpPr>
        <p:spPr bwMode="auto">
          <a:xfrm>
            <a:off x="3062908" y="2349500"/>
            <a:ext cx="935037" cy="287338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80954" name="Line 58"/>
          <p:cNvSpPr>
            <a:spLocks noChangeShapeType="1"/>
          </p:cNvSpPr>
          <p:nvPr/>
        </p:nvSpPr>
        <p:spPr bwMode="auto">
          <a:xfrm>
            <a:off x="3062908" y="2349500"/>
            <a:ext cx="935037" cy="1584325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80955" name="Line 59"/>
          <p:cNvSpPr>
            <a:spLocks noChangeShapeType="1"/>
          </p:cNvSpPr>
          <p:nvPr/>
        </p:nvSpPr>
        <p:spPr bwMode="auto">
          <a:xfrm>
            <a:off x="3062908" y="2349500"/>
            <a:ext cx="935037" cy="3095625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5220072" y="1916832"/>
                <a:ext cx="4188742" cy="1371115"/>
              </a:xfrm>
              <a:noFill/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e>
                    </m:d>
                    <m:r>
                      <a:rPr lang="en-US" altLang="zh-CN" sz="1800" b="1" i="1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sz="1800" b="1" dirty="0">
                    <a:solidFill>
                      <a:srgbClr val="4D4D4D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1800" b="1" dirty="0">
                  <a:solidFill>
                    <a:srgbClr val="4D4D4D"/>
                  </a:solidFill>
                </a:endParaRPr>
              </a:p>
              <a:p>
                <a:pPr marL="0" indent="0">
                  <a:buNone/>
                </a:pPr>
                <a:r>
                  <a:rPr lang="en-US" altLang="zh-CN" sz="1800" b="1" dirty="0">
                    <a:solidFill>
                      <a:srgbClr val="4D4D4D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zh-CN" sz="1800" b="1" i="0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CN" sz="1800" b="1" dirty="0">
                    <a:solidFill>
                      <a:srgbClr val="4D4D4D"/>
                    </a:solidFill>
                  </a:rPr>
                  <a:t>]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zh-CN" altLang="en-US" sz="1800" b="1" dirty="0">
                  <a:solidFill>
                    <a:srgbClr val="4D4D4D"/>
                  </a:solidFill>
                </a:endParaRPr>
              </a:p>
            </p:txBody>
          </p:sp>
        </mc:Choice>
        <mc:Fallback xmlns="">
          <p:sp>
            <p:nvSpPr>
              <p:cNvPr id="78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20072" y="1916832"/>
                <a:ext cx="4188742" cy="1371115"/>
              </a:xfrm>
              <a:blipFill rotWithShape="0">
                <a:blip r:embed="rId6"/>
                <a:stretch>
                  <a:fillRect l="-2911" b="-42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图片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482" y="3411921"/>
            <a:ext cx="1519238" cy="1437360"/>
          </a:xfrm>
          <a:prstGeom prst="rect">
            <a:avLst/>
          </a:prstGeom>
        </p:spPr>
      </p:pic>
      <p:sp>
        <p:nvSpPr>
          <p:cNvPr id="8" name="燕尾形箭头 7"/>
          <p:cNvSpPr/>
          <p:nvPr/>
        </p:nvSpPr>
        <p:spPr bwMode="auto">
          <a:xfrm rot="-1800000">
            <a:off x="4919762" y="2264863"/>
            <a:ext cx="300309" cy="225103"/>
          </a:xfrm>
          <a:prstGeom prst="notched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5254898" y="3558976"/>
            <a:ext cx="3888432" cy="1286473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zh-CN" altLang="en-US">
              <a:solidFill>
                <a:srgbClr val="0066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5254898" y="3465655"/>
                <a:ext cx="4188742" cy="1371115"/>
              </a:xfrm>
              <a:noFill/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e>
                    </m:d>
                    <m:r>
                      <a:rPr lang="en-US" altLang="zh-CN" sz="18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sz="1800" b="1" dirty="0">
                    <a:solidFill>
                      <a:srgbClr val="000000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1800" b="1" dirty="0">
                  <a:solidFill>
                    <a:srgbClr val="000000"/>
                  </a:solidFill>
                </a:endParaRPr>
              </a:p>
              <a:p>
                <a:pPr marL="0" indent="0">
                  <a:buNone/>
                </a:pPr>
                <a:r>
                  <a:rPr lang="en-US" altLang="zh-CN" sz="1800" b="1" dirty="0">
                    <a:solidFill>
                      <a:srgbClr val="00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zh-CN" sz="1800" b="1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ctrlP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altLang="zh-CN" sz="1800" b="1" i="1" smtClean="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altLang="zh-CN" sz="1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CN" sz="1800" b="1" dirty="0">
                    <a:solidFill>
                      <a:srgbClr val="000000"/>
                    </a:solidFill>
                  </a:rPr>
                  <a:t>]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zh-CN" altLang="en-US" sz="1800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82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54898" y="3465655"/>
                <a:ext cx="4188742" cy="1371115"/>
              </a:xfrm>
              <a:blipFill rotWithShape="0">
                <a:blip r:embed="rId8"/>
                <a:stretch>
                  <a:fillRect l="-2911" b="-4330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燕尾形箭头 82"/>
          <p:cNvSpPr/>
          <p:nvPr/>
        </p:nvSpPr>
        <p:spPr bwMode="auto">
          <a:xfrm>
            <a:off x="4954588" y="3645024"/>
            <a:ext cx="300309" cy="225103"/>
          </a:xfrm>
          <a:prstGeom prst="notched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75" name="矩形 74"/>
          <p:cNvSpPr/>
          <p:nvPr/>
        </p:nvSpPr>
        <p:spPr bwMode="auto">
          <a:xfrm>
            <a:off x="5220071" y="5043217"/>
            <a:ext cx="3888432" cy="1286473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zh-CN" altLang="en-US">
              <a:solidFill>
                <a:srgbClr val="0066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5220071" y="4949896"/>
                <a:ext cx="4188742" cy="1371115"/>
              </a:xfrm>
              <a:noFill/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e>
                    </m:d>
                    <m:r>
                      <a:rPr lang="en-US" altLang="zh-CN" sz="18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sz="1800" b="1" dirty="0">
                    <a:solidFill>
                      <a:srgbClr val="000000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1800" b="1" dirty="0">
                  <a:solidFill>
                    <a:srgbClr val="000000"/>
                  </a:solidFill>
                </a:endParaRPr>
              </a:p>
              <a:p>
                <a:pPr marL="0" indent="0">
                  <a:buNone/>
                </a:pPr>
                <a:r>
                  <a:rPr lang="en-US" altLang="zh-CN" sz="1800" b="1" dirty="0">
                    <a:solidFill>
                      <a:srgbClr val="00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zh-CN" sz="1800" b="1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ctrlP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altLang="zh-CN" sz="1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altLang="zh-CN" sz="1800" b="1" i="1" smtClean="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chemeClr val="accent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altLang="zh-CN" sz="1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CN" sz="1800" b="1" dirty="0">
                    <a:solidFill>
                      <a:srgbClr val="000000"/>
                    </a:solidFill>
                  </a:rPr>
                  <a:t>]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zh-CN" altLang="en-US" sz="1800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76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20071" y="4949896"/>
                <a:ext cx="4188742" cy="1371115"/>
              </a:xfrm>
              <a:blipFill rotWithShape="0">
                <a:blip r:embed="rId9"/>
                <a:stretch>
                  <a:fillRect l="-2911" b="-42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燕尾形箭头 78"/>
          <p:cNvSpPr/>
          <p:nvPr/>
        </p:nvSpPr>
        <p:spPr bwMode="auto">
          <a:xfrm rot="1800000">
            <a:off x="4919761" y="5129265"/>
            <a:ext cx="300309" cy="225103"/>
          </a:xfrm>
          <a:prstGeom prst="notched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zh-CN" altLang="en-US">
              <a:solidFill>
                <a:srgbClr val="006699"/>
              </a:solidFill>
            </a:endParaRPr>
          </a:p>
        </p:txBody>
      </p:sp>
      <p:sp>
        <p:nvSpPr>
          <p:cNvPr id="80" name="Line 50"/>
          <p:cNvSpPr>
            <a:spLocks noChangeShapeType="1"/>
          </p:cNvSpPr>
          <p:nvPr/>
        </p:nvSpPr>
        <p:spPr bwMode="auto">
          <a:xfrm flipV="1">
            <a:off x="4574208" y="5157788"/>
            <a:ext cx="144462" cy="576262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" name="Line 31"/>
          <p:cNvSpPr>
            <a:spLocks noChangeShapeType="1"/>
          </p:cNvSpPr>
          <p:nvPr/>
        </p:nvSpPr>
        <p:spPr bwMode="auto">
          <a:xfrm>
            <a:off x="4283968" y="5731669"/>
            <a:ext cx="144463" cy="1587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63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80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0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0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0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0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0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0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500" fill="hold"/>
                                        <p:tgtEl>
                                          <p:spTgt spid="809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8095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809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8095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8095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0944" grpId="0" animBg="1"/>
      <p:bldP spid="80945" grpId="0" animBg="1"/>
      <p:bldP spid="80953" grpId="0" animBg="1"/>
      <p:bldP spid="80954" grpId="0" animBg="1"/>
      <p:bldP spid="80955" grpId="0" animBg="1"/>
      <p:bldP spid="78" grpId="0" build="p"/>
      <p:bldP spid="8" grpId="0" animBg="1"/>
      <p:bldP spid="81" grpId="0" animBg="1"/>
      <p:bldP spid="81" grpId="1" animBg="1"/>
      <p:bldP spid="82" grpId="0" build="p"/>
      <p:bldP spid="82" grpId="1" uiExpand="1" build="p"/>
      <p:bldP spid="83" grpId="0" animBg="1"/>
      <p:bldP spid="83" grpId="1" animBg="1"/>
      <p:bldP spid="75" grpId="0" animBg="1"/>
      <p:bldP spid="75" grpId="1" animBg="1"/>
      <p:bldP spid="76" grpId="0" build="p"/>
      <p:bldP spid="76" grpId="1" uiExpand="1" build="p"/>
      <p:bldP spid="79" grpId="0" animBg="1"/>
      <p:bldP spid="79" grpId="1" animBg="1"/>
      <p:bldP spid="80" grpId="0" animBg="1"/>
      <p:bldP spid="6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 bwMode="auto">
          <a:xfrm>
            <a:off x="5220072" y="2010153"/>
            <a:ext cx="3888432" cy="1286473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zh-CN" altLang="en-US" dirty="0">
                <a:effectLst/>
              </a:rPr>
              <a:t>采用动态规划方法降低复杂度</a:t>
            </a:r>
          </a:p>
        </p:txBody>
      </p:sp>
      <p:grpSp>
        <p:nvGrpSpPr>
          <p:cNvPr id="80936" name="Group 40"/>
          <p:cNvGrpSpPr>
            <a:grpSpLocks/>
          </p:cNvGrpSpPr>
          <p:nvPr/>
        </p:nvGrpSpPr>
        <p:grpSpPr bwMode="auto">
          <a:xfrm>
            <a:off x="1550020" y="2205038"/>
            <a:ext cx="1508125" cy="3675062"/>
            <a:chOff x="3016" y="1389"/>
            <a:chExt cx="950" cy="2315"/>
          </a:xfrm>
        </p:grpSpPr>
        <p:pic>
          <p:nvPicPr>
            <p:cNvPr id="39970" name="Picture 4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8" y="1389"/>
              <a:ext cx="666" cy="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71" name="Picture 4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8" y="2206"/>
              <a:ext cx="67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72" name="Picture 4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3" y="3068"/>
              <a:ext cx="630" cy="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973" name="Line 44"/>
            <p:cNvSpPr>
              <a:spLocks noChangeShapeType="1"/>
            </p:cNvSpPr>
            <p:nvPr/>
          </p:nvSpPr>
          <p:spPr bwMode="auto">
            <a:xfrm flipV="1">
              <a:off x="3016" y="1798"/>
              <a:ext cx="272" cy="680"/>
            </a:xfrm>
            <a:prstGeom prst="line">
              <a:avLst/>
            </a:prstGeom>
            <a:noFill/>
            <a:ln w="63500">
              <a:solidFill>
                <a:srgbClr val="E61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4" name="Line 45"/>
            <p:cNvSpPr>
              <a:spLocks noChangeShapeType="1"/>
            </p:cNvSpPr>
            <p:nvPr/>
          </p:nvSpPr>
          <p:spPr bwMode="auto">
            <a:xfrm>
              <a:off x="3016" y="2569"/>
              <a:ext cx="318" cy="1"/>
            </a:xfrm>
            <a:prstGeom prst="line">
              <a:avLst/>
            </a:prstGeom>
            <a:noFill/>
            <a:ln w="63500">
              <a:solidFill>
                <a:srgbClr val="E61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5" name="Line 46"/>
            <p:cNvSpPr>
              <a:spLocks noChangeShapeType="1"/>
            </p:cNvSpPr>
            <p:nvPr/>
          </p:nvSpPr>
          <p:spPr bwMode="auto">
            <a:xfrm>
              <a:off x="3061" y="2660"/>
              <a:ext cx="227" cy="862"/>
            </a:xfrm>
            <a:prstGeom prst="line">
              <a:avLst/>
            </a:prstGeom>
            <a:noFill/>
            <a:ln w="63500">
              <a:solidFill>
                <a:srgbClr val="E61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80944" name="Line 48"/>
          <p:cNvSpPr>
            <a:spLocks noChangeShapeType="1"/>
          </p:cNvSpPr>
          <p:nvPr/>
        </p:nvSpPr>
        <p:spPr bwMode="auto">
          <a:xfrm>
            <a:off x="4574208" y="2492375"/>
            <a:ext cx="144462" cy="0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45" name="Line 49"/>
          <p:cNvSpPr>
            <a:spLocks noChangeShapeType="1"/>
          </p:cNvSpPr>
          <p:nvPr/>
        </p:nvSpPr>
        <p:spPr bwMode="auto">
          <a:xfrm flipV="1">
            <a:off x="4574208" y="3789363"/>
            <a:ext cx="144462" cy="287337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46" name="Line 50"/>
          <p:cNvSpPr>
            <a:spLocks noChangeShapeType="1"/>
          </p:cNvSpPr>
          <p:nvPr/>
        </p:nvSpPr>
        <p:spPr bwMode="auto">
          <a:xfrm flipV="1">
            <a:off x="4574208" y="5157788"/>
            <a:ext cx="144462" cy="576262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47" name="Line 51"/>
          <p:cNvSpPr>
            <a:spLocks noChangeShapeType="1"/>
          </p:cNvSpPr>
          <p:nvPr/>
        </p:nvSpPr>
        <p:spPr bwMode="auto">
          <a:xfrm>
            <a:off x="4574208" y="2492375"/>
            <a:ext cx="144462" cy="288925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48" name="Line 52"/>
          <p:cNvSpPr>
            <a:spLocks noChangeShapeType="1"/>
          </p:cNvSpPr>
          <p:nvPr/>
        </p:nvSpPr>
        <p:spPr bwMode="auto">
          <a:xfrm>
            <a:off x="4574208" y="4076700"/>
            <a:ext cx="144462" cy="0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49" name="Line 53"/>
          <p:cNvSpPr>
            <a:spLocks noChangeShapeType="1"/>
          </p:cNvSpPr>
          <p:nvPr/>
        </p:nvSpPr>
        <p:spPr bwMode="auto">
          <a:xfrm flipV="1">
            <a:off x="4574208" y="5445125"/>
            <a:ext cx="144462" cy="288925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50" name="Line 54"/>
          <p:cNvSpPr>
            <a:spLocks noChangeShapeType="1"/>
          </p:cNvSpPr>
          <p:nvPr/>
        </p:nvSpPr>
        <p:spPr bwMode="auto">
          <a:xfrm>
            <a:off x="4574208" y="2492375"/>
            <a:ext cx="144462" cy="576263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51" name="Line 55"/>
          <p:cNvSpPr>
            <a:spLocks noChangeShapeType="1"/>
          </p:cNvSpPr>
          <p:nvPr/>
        </p:nvSpPr>
        <p:spPr bwMode="auto">
          <a:xfrm>
            <a:off x="4574208" y="4076700"/>
            <a:ext cx="144462" cy="288925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52" name="Line 56"/>
          <p:cNvSpPr>
            <a:spLocks noChangeShapeType="1"/>
          </p:cNvSpPr>
          <p:nvPr/>
        </p:nvSpPr>
        <p:spPr bwMode="auto">
          <a:xfrm flipV="1">
            <a:off x="4574208" y="5734050"/>
            <a:ext cx="144462" cy="0"/>
          </a:xfrm>
          <a:prstGeom prst="line">
            <a:avLst/>
          </a:prstGeom>
          <a:noFill/>
          <a:ln w="19050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53" name="Line 57"/>
          <p:cNvSpPr>
            <a:spLocks noChangeShapeType="1"/>
          </p:cNvSpPr>
          <p:nvPr/>
        </p:nvSpPr>
        <p:spPr bwMode="auto">
          <a:xfrm>
            <a:off x="3062908" y="2349500"/>
            <a:ext cx="935037" cy="287338"/>
          </a:xfrm>
          <a:prstGeom prst="line">
            <a:avLst/>
          </a:prstGeom>
          <a:noFill/>
          <a:ln w="63500">
            <a:solidFill>
              <a:schemeClr val="bg1">
                <a:lumMod val="6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54" name="Line 58"/>
          <p:cNvSpPr>
            <a:spLocks noChangeShapeType="1"/>
          </p:cNvSpPr>
          <p:nvPr/>
        </p:nvSpPr>
        <p:spPr bwMode="auto">
          <a:xfrm>
            <a:off x="3062908" y="2349500"/>
            <a:ext cx="935037" cy="1584325"/>
          </a:xfrm>
          <a:prstGeom prst="line">
            <a:avLst/>
          </a:prstGeom>
          <a:noFill/>
          <a:ln w="63500">
            <a:solidFill>
              <a:schemeClr val="bg1">
                <a:lumMod val="6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55" name="Line 59"/>
          <p:cNvSpPr>
            <a:spLocks noChangeShapeType="1"/>
          </p:cNvSpPr>
          <p:nvPr/>
        </p:nvSpPr>
        <p:spPr bwMode="auto">
          <a:xfrm>
            <a:off x="3062908" y="2349500"/>
            <a:ext cx="935037" cy="3095625"/>
          </a:xfrm>
          <a:prstGeom prst="line">
            <a:avLst/>
          </a:prstGeom>
          <a:noFill/>
          <a:ln w="63500">
            <a:solidFill>
              <a:schemeClr val="bg1">
                <a:lumMod val="6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56" name="Line 60"/>
          <p:cNvSpPr>
            <a:spLocks noChangeShapeType="1"/>
          </p:cNvSpPr>
          <p:nvPr/>
        </p:nvSpPr>
        <p:spPr bwMode="auto">
          <a:xfrm flipV="1">
            <a:off x="3062908" y="2708275"/>
            <a:ext cx="935037" cy="1296988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57" name="Line 61"/>
          <p:cNvSpPr>
            <a:spLocks noChangeShapeType="1"/>
          </p:cNvSpPr>
          <p:nvPr/>
        </p:nvSpPr>
        <p:spPr bwMode="auto">
          <a:xfrm>
            <a:off x="3062908" y="4005263"/>
            <a:ext cx="935037" cy="0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58" name="Line 62"/>
          <p:cNvSpPr>
            <a:spLocks noChangeShapeType="1"/>
          </p:cNvSpPr>
          <p:nvPr/>
        </p:nvSpPr>
        <p:spPr bwMode="auto">
          <a:xfrm>
            <a:off x="3062908" y="4076700"/>
            <a:ext cx="935037" cy="1584325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59" name="Line 63"/>
          <p:cNvSpPr>
            <a:spLocks noChangeShapeType="1"/>
          </p:cNvSpPr>
          <p:nvPr/>
        </p:nvSpPr>
        <p:spPr bwMode="auto">
          <a:xfrm flipV="1">
            <a:off x="3134345" y="2924175"/>
            <a:ext cx="863600" cy="2809875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60" name="Line 64"/>
          <p:cNvSpPr>
            <a:spLocks noChangeShapeType="1"/>
          </p:cNvSpPr>
          <p:nvPr/>
        </p:nvSpPr>
        <p:spPr bwMode="auto">
          <a:xfrm flipV="1">
            <a:off x="3134345" y="4076700"/>
            <a:ext cx="863600" cy="1657350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961" name="Line 65"/>
          <p:cNvSpPr>
            <a:spLocks noChangeShapeType="1"/>
          </p:cNvSpPr>
          <p:nvPr/>
        </p:nvSpPr>
        <p:spPr bwMode="auto">
          <a:xfrm>
            <a:off x="3134345" y="5734050"/>
            <a:ext cx="863600" cy="0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5220072" y="1916832"/>
                <a:ext cx="4188742" cy="1371115"/>
              </a:xfrm>
              <a:noFill/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e>
                    </m:d>
                    <m:r>
                      <a:rPr lang="en-US" altLang="zh-CN" sz="1800" b="1" i="1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sz="1800" b="1" dirty="0">
                    <a:solidFill>
                      <a:srgbClr val="4D4D4D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1800" b="1" dirty="0">
                  <a:solidFill>
                    <a:srgbClr val="4D4D4D"/>
                  </a:solidFill>
                </a:endParaRPr>
              </a:p>
              <a:p>
                <a:pPr marL="0" indent="0">
                  <a:buNone/>
                </a:pPr>
                <a:r>
                  <a:rPr lang="en-US" altLang="zh-CN" sz="1800" b="1" dirty="0">
                    <a:solidFill>
                      <a:srgbClr val="4D4D4D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zh-CN" sz="1800" b="1" i="0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CN" sz="1800" b="1" dirty="0">
                    <a:solidFill>
                      <a:srgbClr val="4D4D4D"/>
                    </a:solidFill>
                  </a:rPr>
                  <a:t>]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zh-CN" altLang="en-US" sz="1800" b="1" dirty="0">
                  <a:solidFill>
                    <a:srgbClr val="4D4D4D"/>
                  </a:solidFill>
                </a:endParaRPr>
              </a:p>
            </p:txBody>
          </p:sp>
        </mc:Choice>
        <mc:Fallback xmlns="">
          <p:sp>
            <p:nvSpPr>
              <p:cNvPr id="78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20072" y="1916832"/>
                <a:ext cx="4188742" cy="1371115"/>
              </a:xfrm>
              <a:blipFill rotWithShape="0">
                <a:blip r:embed="rId6"/>
                <a:stretch>
                  <a:fillRect l="-2911" b="-42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图片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482" y="3411921"/>
            <a:ext cx="1519238" cy="1437360"/>
          </a:xfrm>
          <a:prstGeom prst="rect">
            <a:avLst/>
          </a:prstGeom>
        </p:spPr>
      </p:pic>
      <p:sp>
        <p:nvSpPr>
          <p:cNvPr id="8" name="燕尾形箭头 7"/>
          <p:cNvSpPr/>
          <p:nvPr/>
        </p:nvSpPr>
        <p:spPr bwMode="auto">
          <a:xfrm rot="-1800000">
            <a:off x="4919762" y="2264863"/>
            <a:ext cx="300309" cy="225103"/>
          </a:xfrm>
          <a:prstGeom prst="notched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83" name="燕尾形箭头 82"/>
          <p:cNvSpPr/>
          <p:nvPr/>
        </p:nvSpPr>
        <p:spPr bwMode="auto">
          <a:xfrm rot="3900000">
            <a:off x="4663152" y="3104825"/>
            <a:ext cx="717952" cy="181822"/>
          </a:xfrm>
          <a:prstGeom prst="notched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79" name="燕尾形箭头 78"/>
          <p:cNvSpPr/>
          <p:nvPr/>
        </p:nvSpPr>
        <p:spPr bwMode="auto">
          <a:xfrm rot="4800000">
            <a:off x="4019300" y="4053519"/>
            <a:ext cx="1984614" cy="148414"/>
          </a:xfrm>
          <a:prstGeom prst="notched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5220071" y="3533923"/>
            <a:ext cx="3888432" cy="1286473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5220071" y="3440602"/>
                <a:ext cx="4188742" cy="1371115"/>
              </a:xfrm>
              <a:noFill/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e>
                    </m:d>
                    <m:r>
                      <a:rPr lang="en-US" altLang="zh-CN" sz="1800" b="1" i="1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sz="1800" b="1" dirty="0">
                    <a:solidFill>
                      <a:srgbClr val="4D4D4D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1800" b="1" dirty="0">
                  <a:solidFill>
                    <a:srgbClr val="4D4D4D"/>
                  </a:solidFill>
                </a:endParaRPr>
              </a:p>
              <a:p>
                <a:pPr marL="0" indent="0">
                  <a:buNone/>
                </a:pPr>
                <a:r>
                  <a:rPr lang="en-US" altLang="zh-CN" sz="1800" b="1" dirty="0">
                    <a:solidFill>
                      <a:srgbClr val="4D4D4D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zh-CN" sz="1800" b="1" i="0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CN" sz="1800" b="1" dirty="0">
                    <a:solidFill>
                      <a:srgbClr val="4D4D4D"/>
                    </a:solidFill>
                  </a:rPr>
                  <a:t>]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zh-CN" altLang="en-US" sz="1800" b="1" dirty="0">
                  <a:solidFill>
                    <a:srgbClr val="4D4D4D"/>
                  </a:solidFill>
                </a:endParaRPr>
              </a:p>
            </p:txBody>
          </p:sp>
        </mc:Choice>
        <mc:Fallback xmlns="">
          <p:sp>
            <p:nvSpPr>
              <p:cNvPr id="84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20071" y="3440602"/>
                <a:ext cx="4188742" cy="1371115"/>
              </a:xfrm>
              <a:blipFill rotWithShape="0">
                <a:blip r:embed="rId8"/>
                <a:stretch>
                  <a:fillRect l="-2911" b="-42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矩形 84"/>
          <p:cNvSpPr/>
          <p:nvPr/>
        </p:nvSpPr>
        <p:spPr bwMode="auto">
          <a:xfrm>
            <a:off x="5220072" y="5086350"/>
            <a:ext cx="3888432" cy="1286473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5220072" y="4993029"/>
                <a:ext cx="4188742" cy="1371115"/>
              </a:xfrm>
              <a:noFill/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e>
                    </m:d>
                    <m:r>
                      <a:rPr lang="en-US" altLang="zh-CN" sz="1800" b="1" i="1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sz="1800" b="1" dirty="0">
                    <a:solidFill>
                      <a:srgbClr val="4D4D4D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25A7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1800" b="1" dirty="0">
                  <a:solidFill>
                    <a:srgbClr val="4D4D4D"/>
                  </a:solidFill>
                </a:endParaRPr>
              </a:p>
              <a:p>
                <a:pPr marL="0" indent="0">
                  <a:buNone/>
                </a:pPr>
                <a:r>
                  <a:rPr lang="en-US" altLang="zh-CN" sz="1800" b="1" dirty="0">
                    <a:solidFill>
                      <a:srgbClr val="4D4D4D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zh-CN" sz="1800" b="1" i="0" smtClean="0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ctrl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altLang="zh-CN" sz="1800" b="1" i="1" smtClean="0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  <m:e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 smtClean="0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zh-CN" sz="1800" b="1" i="1" smtClean="0">
                                <a:solidFill>
                                  <a:srgbClr val="25A7FF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e>
                          <m:sub>
                            <m:r>
                              <a:rPr lang="en-US" altLang="zh-CN" sz="1800" b="1" i="1">
                                <a:solidFill>
                                  <a:srgbClr val="4D4D4D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CN" sz="1800" b="1" dirty="0">
                    <a:solidFill>
                      <a:srgbClr val="4D4D4D"/>
                    </a:solidFill>
                  </a:rPr>
                  <a:t>]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zh-CN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altLang="zh-CN" sz="1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e>
                      <m:sub>
                        <m:r>
                          <a:rPr lang="en-US" altLang="zh-CN" sz="1800" b="1" i="1">
                            <a:solidFill>
                              <a:srgbClr val="4D4D4D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r>
                      <a:rPr lang="en-US" altLang="zh-CN" sz="1800" b="1" i="1">
                        <a:solidFill>
                          <a:srgbClr val="4D4D4D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zh-CN" altLang="en-US" sz="1800" b="1" dirty="0">
                  <a:solidFill>
                    <a:srgbClr val="4D4D4D"/>
                  </a:solidFill>
                </a:endParaRPr>
              </a:p>
            </p:txBody>
          </p:sp>
        </mc:Choice>
        <mc:Fallback xmlns="">
          <p:sp>
            <p:nvSpPr>
              <p:cNvPr id="86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20072" y="4993029"/>
                <a:ext cx="4188742" cy="1371115"/>
              </a:xfrm>
              <a:blipFill rotWithShape="0">
                <a:blip r:embed="rId9"/>
                <a:stretch>
                  <a:fillRect l="-2911" b="-42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矩形 86"/>
          <p:cNvSpPr/>
          <p:nvPr/>
        </p:nvSpPr>
        <p:spPr bwMode="auto">
          <a:xfrm>
            <a:off x="5436096" y="2812925"/>
            <a:ext cx="2592288" cy="400051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88" name="矩形 87"/>
          <p:cNvSpPr/>
          <p:nvPr/>
        </p:nvSpPr>
        <p:spPr bwMode="auto">
          <a:xfrm>
            <a:off x="5436096" y="4365104"/>
            <a:ext cx="2592288" cy="400051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89" name="矩形 88"/>
          <p:cNvSpPr/>
          <p:nvPr/>
        </p:nvSpPr>
        <p:spPr bwMode="auto">
          <a:xfrm>
            <a:off x="5436096" y="5909269"/>
            <a:ext cx="2592288" cy="400051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grpSp>
        <p:nvGrpSpPr>
          <p:cNvPr id="81" name="Group 3"/>
          <p:cNvGrpSpPr>
            <a:grpSpLocks/>
          </p:cNvGrpSpPr>
          <p:nvPr/>
        </p:nvGrpSpPr>
        <p:grpSpPr bwMode="auto">
          <a:xfrm>
            <a:off x="4140841" y="3614"/>
            <a:ext cx="720727" cy="5803461"/>
            <a:chOff x="4648" y="3613"/>
            <a:chExt cx="454" cy="5803461"/>
          </a:xfrm>
        </p:grpSpPr>
        <p:sp>
          <p:nvSpPr>
            <p:cNvPr id="82" name="Oval 4"/>
            <p:cNvSpPr>
              <a:spLocks noChangeArrowheads="1"/>
            </p:cNvSpPr>
            <p:nvPr/>
          </p:nvSpPr>
          <p:spPr bwMode="auto">
            <a:xfrm>
              <a:off x="4648" y="242093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0" name="Oval 5"/>
            <p:cNvSpPr>
              <a:spLocks noChangeArrowheads="1"/>
            </p:cNvSpPr>
            <p:nvPr/>
          </p:nvSpPr>
          <p:spPr bwMode="auto">
            <a:xfrm>
              <a:off x="4648" y="270827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1" name="Oval 6"/>
            <p:cNvSpPr>
              <a:spLocks noChangeArrowheads="1"/>
            </p:cNvSpPr>
            <p:nvPr/>
          </p:nvSpPr>
          <p:spPr bwMode="auto">
            <a:xfrm>
              <a:off x="4648" y="299719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2" name="Oval 7"/>
            <p:cNvSpPr>
              <a:spLocks noChangeArrowheads="1"/>
            </p:cNvSpPr>
            <p:nvPr/>
          </p:nvSpPr>
          <p:spPr bwMode="auto">
            <a:xfrm>
              <a:off x="4830" y="242093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3" name="Oval 8"/>
            <p:cNvSpPr>
              <a:spLocks noChangeArrowheads="1"/>
            </p:cNvSpPr>
            <p:nvPr/>
          </p:nvSpPr>
          <p:spPr bwMode="auto">
            <a:xfrm>
              <a:off x="4830" y="270827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4" name="Oval 9"/>
            <p:cNvSpPr>
              <a:spLocks noChangeArrowheads="1"/>
            </p:cNvSpPr>
            <p:nvPr/>
          </p:nvSpPr>
          <p:spPr bwMode="auto">
            <a:xfrm>
              <a:off x="5011" y="242093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5" name="Oval 10"/>
            <p:cNvSpPr>
              <a:spLocks noChangeArrowheads="1"/>
            </p:cNvSpPr>
            <p:nvPr/>
          </p:nvSpPr>
          <p:spPr bwMode="auto">
            <a:xfrm>
              <a:off x="5011" y="270827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6" name="Oval 11"/>
            <p:cNvSpPr>
              <a:spLocks noChangeArrowheads="1"/>
            </p:cNvSpPr>
            <p:nvPr/>
          </p:nvSpPr>
          <p:spPr bwMode="auto">
            <a:xfrm>
              <a:off x="4830" y="299719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7" name="Oval 12"/>
            <p:cNvSpPr>
              <a:spLocks noChangeArrowheads="1"/>
            </p:cNvSpPr>
            <p:nvPr/>
          </p:nvSpPr>
          <p:spPr bwMode="auto">
            <a:xfrm>
              <a:off x="5011" y="299719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8" name="Oval 13"/>
            <p:cNvSpPr>
              <a:spLocks noChangeArrowheads="1"/>
            </p:cNvSpPr>
            <p:nvPr/>
          </p:nvSpPr>
          <p:spPr bwMode="auto">
            <a:xfrm>
              <a:off x="4648" y="371792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9" name="Oval 14"/>
            <p:cNvSpPr>
              <a:spLocks noChangeArrowheads="1"/>
            </p:cNvSpPr>
            <p:nvPr/>
          </p:nvSpPr>
          <p:spPr bwMode="auto">
            <a:xfrm>
              <a:off x="4648" y="400526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0" name="Oval 15"/>
            <p:cNvSpPr>
              <a:spLocks noChangeArrowheads="1"/>
            </p:cNvSpPr>
            <p:nvPr/>
          </p:nvSpPr>
          <p:spPr bwMode="auto">
            <a:xfrm>
              <a:off x="4648" y="42941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1" name="Oval 16"/>
            <p:cNvSpPr>
              <a:spLocks noChangeArrowheads="1"/>
            </p:cNvSpPr>
            <p:nvPr/>
          </p:nvSpPr>
          <p:spPr bwMode="auto">
            <a:xfrm>
              <a:off x="4830" y="371792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" name="Oval 17"/>
            <p:cNvSpPr>
              <a:spLocks noChangeArrowheads="1"/>
            </p:cNvSpPr>
            <p:nvPr/>
          </p:nvSpPr>
          <p:spPr bwMode="auto">
            <a:xfrm>
              <a:off x="4830" y="400526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3" name="Oval 18"/>
            <p:cNvSpPr>
              <a:spLocks noChangeArrowheads="1"/>
            </p:cNvSpPr>
            <p:nvPr/>
          </p:nvSpPr>
          <p:spPr bwMode="auto">
            <a:xfrm>
              <a:off x="5011" y="3717924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4" name="Oval 19"/>
            <p:cNvSpPr>
              <a:spLocks noChangeArrowheads="1"/>
            </p:cNvSpPr>
            <p:nvPr/>
          </p:nvSpPr>
          <p:spPr bwMode="auto">
            <a:xfrm>
              <a:off x="5011" y="400526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5" name="Oval 20"/>
            <p:cNvSpPr>
              <a:spLocks noChangeArrowheads="1"/>
            </p:cNvSpPr>
            <p:nvPr/>
          </p:nvSpPr>
          <p:spPr bwMode="auto">
            <a:xfrm>
              <a:off x="4830" y="42941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6" name="Oval 21"/>
            <p:cNvSpPr>
              <a:spLocks noChangeArrowheads="1"/>
            </p:cNvSpPr>
            <p:nvPr/>
          </p:nvSpPr>
          <p:spPr bwMode="auto">
            <a:xfrm>
              <a:off x="5011" y="42941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7" name="Oval 22"/>
            <p:cNvSpPr>
              <a:spLocks noChangeArrowheads="1"/>
            </p:cNvSpPr>
            <p:nvPr/>
          </p:nvSpPr>
          <p:spPr bwMode="auto">
            <a:xfrm>
              <a:off x="4648" y="508634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8" name="Oval 23"/>
            <p:cNvSpPr>
              <a:spLocks noChangeArrowheads="1"/>
            </p:cNvSpPr>
            <p:nvPr/>
          </p:nvSpPr>
          <p:spPr bwMode="auto">
            <a:xfrm>
              <a:off x="4648" y="53736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9" name="Oval 24"/>
            <p:cNvSpPr>
              <a:spLocks noChangeArrowheads="1"/>
            </p:cNvSpPr>
            <p:nvPr/>
          </p:nvSpPr>
          <p:spPr bwMode="auto">
            <a:xfrm>
              <a:off x="4648" y="566261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0" name="Oval 25"/>
            <p:cNvSpPr>
              <a:spLocks noChangeArrowheads="1"/>
            </p:cNvSpPr>
            <p:nvPr/>
          </p:nvSpPr>
          <p:spPr bwMode="auto">
            <a:xfrm>
              <a:off x="4830" y="508634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1" name="Oval 26"/>
            <p:cNvSpPr>
              <a:spLocks noChangeArrowheads="1"/>
            </p:cNvSpPr>
            <p:nvPr/>
          </p:nvSpPr>
          <p:spPr bwMode="auto">
            <a:xfrm>
              <a:off x="4830" y="53736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" name="Oval 27"/>
            <p:cNvSpPr>
              <a:spLocks noChangeArrowheads="1"/>
            </p:cNvSpPr>
            <p:nvPr/>
          </p:nvSpPr>
          <p:spPr bwMode="auto">
            <a:xfrm>
              <a:off x="5011" y="5086349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3" name="Oval 28"/>
            <p:cNvSpPr>
              <a:spLocks noChangeArrowheads="1"/>
            </p:cNvSpPr>
            <p:nvPr/>
          </p:nvSpPr>
          <p:spPr bwMode="auto">
            <a:xfrm>
              <a:off x="5011" y="5373687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4" name="Oval 29"/>
            <p:cNvSpPr>
              <a:spLocks noChangeArrowheads="1"/>
            </p:cNvSpPr>
            <p:nvPr/>
          </p:nvSpPr>
          <p:spPr bwMode="auto">
            <a:xfrm>
              <a:off x="4830" y="566261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5" name="Oval 30"/>
            <p:cNvSpPr>
              <a:spLocks noChangeArrowheads="1"/>
            </p:cNvSpPr>
            <p:nvPr/>
          </p:nvSpPr>
          <p:spPr bwMode="auto">
            <a:xfrm>
              <a:off x="5011" y="5662612"/>
              <a:ext cx="91" cy="14446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6" name="Line 31"/>
            <p:cNvSpPr>
              <a:spLocks noChangeShapeType="1"/>
            </p:cNvSpPr>
            <p:nvPr/>
          </p:nvSpPr>
          <p:spPr bwMode="auto">
            <a:xfrm>
              <a:off x="4739" y="2493962"/>
              <a:ext cx="91" cy="1587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17" name="Line 32"/>
            <p:cNvSpPr>
              <a:spLocks noChangeShapeType="1"/>
            </p:cNvSpPr>
            <p:nvPr/>
          </p:nvSpPr>
          <p:spPr bwMode="auto">
            <a:xfrm flipV="1">
              <a:off x="4740" y="2493962"/>
              <a:ext cx="90" cy="287337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18" name="Line 33"/>
            <p:cNvSpPr>
              <a:spLocks noChangeShapeType="1"/>
            </p:cNvSpPr>
            <p:nvPr/>
          </p:nvSpPr>
          <p:spPr bwMode="auto">
            <a:xfrm flipV="1">
              <a:off x="4739" y="2493962"/>
              <a:ext cx="91" cy="647700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19" name="Line 34"/>
            <p:cNvSpPr>
              <a:spLocks noChangeShapeType="1"/>
            </p:cNvSpPr>
            <p:nvPr/>
          </p:nvSpPr>
          <p:spPr bwMode="auto">
            <a:xfrm>
              <a:off x="4739" y="3790949"/>
              <a:ext cx="91" cy="287337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20" name="Line 35"/>
            <p:cNvSpPr>
              <a:spLocks noChangeShapeType="1"/>
            </p:cNvSpPr>
            <p:nvPr/>
          </p:nvSpPr>
          <p:spPr bwMode="auto">
            <a:xfrm>
              <a:off x="4739" y="4078287"/>
              <a:ext cx="91" cy="0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21" name="Line 36"/>
            <p:cNvSpPr>
              <a:spLocks noChangeShapeType="1"/>
            </p:cNvSpPr>
            <p:nvPr/>
          </p:nvSpPr>
          <p:spPr bwMode="auto">
            <a:xfrm flipV="1">
              <a:off x="4739" y="4078287"/>
              <a:ext cx="91" cy="360362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22" name="Line 37"/>
            <p:cNvSpPr>
              <a:spLocks noChangeShapeType="1"/>
            </p:cNvSpPr>
            <p:nvPr/>
          </p:nvSpPr>
          <p:spPr bwMode="auto">
            <a:xfrm>
              <a:off x="4739" y="5159374"/>
              <a:ext cx="90" cy="576262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23" name="Line 38"/>
            <p:cNvSpPr>
              <a:spLocks noChangeShapeType="1"/>
            </p:cNvSpPr>
            <p:nvPr/>
          </p:nvSpPr>
          <p:spPr bwMode="auto">
            <a:xfrm>
              <a:off x="4739" y="5446712"/>
              <a:ext cx="90" cy="288925"/>
            </a:xfrm>
            <a:prstGeom prst="line">
              <a:avLst/>
            </a:prstGeom>
            <a:noFill/>
            <a:ln w="19050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24" name="Line 39"/>
            <p:cNvSpPr>
              <a:spLocks noChangeShapeType="1"/>
            </p:cNvSpPr>
            <p:nvPr/>
          </p:nvSpPr>
          <p:spPr bwMode="auto">
            <a:xfrm>
              <a:off x="4739" y="3613"/>
              <a:ext cx="90" cy="0"/>
            </a:xfrm>
            <a:prstGeom prst="line">
              <a:avLst/>
            </a:prstGeom>
            <a:noFill/>
            <a:ln w="9525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80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80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80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80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500"/>
                                        <p:tgtEl>
                                          <p:spTgt spid="80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80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809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809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809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809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809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09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8" dur="500"/>
                                        <p:tgtEl>
                                          <p:spTgt spid="80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500"/>
                                        <p:tgtEl>
                                          <p:spTgt spid="80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8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8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0" dur="500"/>
                                        <p:tgtEl>
                                          <p:spTgt spid="8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500"/>
                                        <p:tgtEl>
                                          <p:spTgt spid="80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500" fill="hold"/>
                                        <p:tgtEl>
                                          <p:spTgt spid="809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809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809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5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8094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809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809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809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809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809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8095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47" grpId="0" animBg="1"/>
      <p:bldP spid="80948" grpId="0" animBg="1"/>
      <p:bldP spid="80949" grpId="0" animBg="1"/>
      <p:bldP spid="80950" grpId="0" animBg="1"/>
      <p:bldP spid="80951" grpId="0" animBg="1"/>
      <p:bldP spid="80952" grpId="0" animBg="1"/>
      <p:bldP spid="80956" grpId="0" animBg="1"/>
      <p:bldP spid="80957" grpId="0" animBg="1"/>
      <p:bldP spid="80958" grpId="0" animBg="1"/>
      <p:bldP spid="80959" grpId="0" animBg="1"/>
      <p:bldP spid="80960" grpId="0" animBg="1"/>
      <p:bldP spid="80961" grpId="0" animBg="1"/>
      <p:bldP spid="83" grpId="0" animBg="1"/>
      <p:bldP spid="79" grpId="0" animBg="1"/>
      <p:bldP spid="80" grpId="0" animBg="1"/>
      <p:bldP spid="84" grpId="0" uiExpand="1" build="p"/>
      <p:bldP spid="85" grpId="0" animBg="1"/>
      <p:bldP spid="86" grpId="0" build="p"/>
      <p:bldP spid="87" grpId="0" animBg="1"/>
      <p:bldP spid="88" grpId="0" animBg="1"/>
      <p:bldP spid="8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动态规划</a:t>
            </a:r>
            <a:r>
              <a:rPr lang="zh-CN" altLang="en-US" sz="4000"/>
              <a:t>（</a:t>
            </a:r>
            <a:r>
              <a:rPr lang="en-US" altLang="zh-CN" sz="4000"/>
              <a:t>D</a:t>
            </a:r>
            <a:r>
              <a:rPr lang="en-US" altLang="en-US" sz="4000"/>
              <a:t>ynamic</a:t>
            </a:r>
            <a:r>
              <a:rPr lang="en-US" altLang="zh-CN" sz="4000"/>
              <a:t> Programming</a:t>
            </a:r>
            <a:r>
              <a:rPr lang="zh-CN" altLang="en-US" sz="4000"/>
              <a:t>）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456113"/>
          </a:xfrm>
        </p:spPr>
        <p:txBody>
          <a:bodyPr/>
          <a:lstStyle/>
          <a:p>
            <a:pPr eaLnBrk="1" hangingPunct="1"/>
            <a:r>
              <a:rPr lang="zh-CN" altLang="en-US" sz="2800" b="1" dirty="0"/>
              <a:t>前向变量</a:t>
            </a:r>
            <a:r>
              <a:rPr lang="en-US" altLang="zh-CN" sz="2800" b="1" i="1" dirty="0"/>
              <a:t>α</a:t>
            </a:r>
            <a:r>
              <a:rPr lang="en-US" altLang="zh-CN" sz="2800" b="1" i="1" baseline="-25000" dirty="0"/>
              <a:t>t</a:t>
            </a:r>
            <a:r>
              <a:rPr lang="en-US" altLang="zh-CN" sz="2800" b="1" dirty="0"/>
              <a:t>(</a:t>
            </a:r>
            <a:r>
              <a:rPr lang="en-US" altLang="zh-CN" sz="2800" b="1" i="1" dirty="0" err="1"/>
              <a:t>i</a:t>
            </a:r>
            <a:r>
              <a:rPr lang="en-US" altLang="zh-CN" sz="2800" b="1" dirty="0"/>
              <a:t>)</a:t>
            </a:r>
          </a:p>
          <a:p>
            <a:pPr lvl="1" eaLnBrk="1" hangingPunct="1"/>
            <a:r>
              <a:rPr lang="zh-CN" altLang="en-US" sz="2400" b="1" dirty="0"/>
              <a:t>以时刻</a:t>
            </a:r>
            <a:r>
              <a:rPr lang="en-US" altLang="zh-CN" sz="2400" b="1" i="1" dirty="0"/>
              <a:t>t</a:t>
            </a:r>
            <a:r>
              <a:rPr lang="zh-CN" altLang="en-US" sz="2400" b="1" dirty="0"/>
              <a:t>的第</a:t>
            </a:r>
            <a:r>
              <a:rPr lang="en-US" altLang="zh-CN" sz="2400" b="1" i="1" dirty="0" err="1"/>
              <a:t>i</a:t>
            </a:r>
            <a:r>
              <a:rPr lang="zh-CN" altLang="en-US" sz="2400" b="1" dirty="0"/>
              <a:t>个状态</a:t>
            </a:r>
            <a:r>
              <a:rPr lang="en-US" altLang="zh-CN" sz="2400" b="1" dirty="0" err="1"/>
              <a:t>s</a:t>
            </a:r>
            <a:r>
              <a:rPr lang="en-US" altLang="zh-CN" sz="2400" b="1" i="1" baseline="-25000" dirty="0" err="1"/>
              <a:t>i</a:t>
            </a:r>
            <a:r>
              <a:rPr lang="zh-CN" altLang="en-US" sz="2400" b="1" dirty="0"/>
              <a:t>结束的所有路径的概率之和</a:t>
            </a:r>
            <a:endParaRPr lang="zh-CN" altLang="en-US" sz="2400" b="1" baseline="-25000" dirty="0"/>
          </a:p>
          <a:p>
            <a:pPr eaLnBrk="1" hangingPunct="1">
              <a:buFontTx/>
              <a:buNone/>
            </a:pPr>
            <a:endParaRPr lang="zh-CN" altLang="en-US" sz="2800" b="1" dirty="0"/>
          </a:p>
          <a:p>
            <a:pPr lvl="1" eaLnBrk="1" hangingPunct="1"/>
            <a:r>
              <a:rPr lang="zh-CN" altLang="en-US" sz="2400" b="1" dirty="0"/>
              <a:t>例</a:t>
            </a:r>
            <a:endParaRPr lang="en-US" altLang="zh-CN" sz="2400" b="1" dirty="0"/>
          </a:p>
          <a:p>
            <a:pPr eaLnBrk="1" hangingPunct="1"/>
            <a:endParaRPr lang="en-US" altLang="zh-CN" sz="2400" b="1" dirty="0"/>
          </a:p>
          <a:p>
            <a:pPr eaLnBrk="1" hangingPunct="1"/>
            <a:endParaRPr lang="en-US" altLang="zh-CN" sz="2800" b="1" dirty="0"/>
          </a:p>
          <a:p>
            <a:pPr eaLnBrk="1" hangingPunct="1"/>
            <a:endParaRPr lang="en-US" altLang="zh-CN" sz="2800" b="1" dirty="0"/>
          </a:p>
          <a:p>
            <a:pPr eaLnBrk="1" hangingPunct="1"/>
            <a:r>
              <a:rPr lang="zh-CN" altLang="en-US" sz="2800" b="1" dirty="0"/>
              <a:t>递归关系</a:t>
            </a:r>
          </a:p>
          <a:p>
            <a:pPr eaLnBrk="1" hangingPunct="1"/>
            <a:endParaRPr lang="en-US" altLang="zh-CN" sz="2800" b="1" dirty="0"/>
          </a:p>
        </p:txBody>
      </p:sp>
      <p:graphicFrame>
        <p:nvGraphicFramePr>
          <p:cNvPr id="1269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563998"/>
              </p:ext>
            </p:extLst>
          </p:nvPr>
        </p:nvGraphicFramePr>
        <p:xfrm>
          <a:off x="179512" y="5837239"/>
          <a:ext cx="6269037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6" name="公式" r:id="rId4" imgW="4419360" imgH="457200" progId="Equation.3">
                  <p:embed/>
                </p:oleObj>
              </mc:Choice>
              <mc:Fallback>
                <p:oleObj name="公式" r:id="rId4" imgW="441936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5837239"/>
                        <a:ext cx="6269037" cy="68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84" name="Group 20"/>
          <p:cNvGrpSpPr>
            <a:grpSpLocks/>
          </p:cNvGrpSpPr>
          <p:nvPr/>
        </p:nvGrpSpPr>
        <p:grpSpPr bwMode="auto">
          <a:xfrm>
            <a:off x="6437311" y="4205287"/>
            <a:ext cx="2989510" cy="2305050"/>
            <a:chOff x="4059" y="2659"/>
            <a:chExt cx="1588" cy="1452"/>
          </a:xfrm>
        </p:grpSpPr>
        <p:pic>
          <p:nvPicPr>
            <p:cNvPr id="41998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9" y="2659"/>
              <a:ext cx="1315" cy="1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999" name="Rectangle 7"/>
            <p:cNvSpPr>
              <a:spLocks noChangeArrowheads="1"/>
            </p:cNvSpPr>
            <p:nvPr/>
          </p:nvSpPr>
          <p:spPr bwMode="auto">
            <a:xfrm>
              <a:off x="4105" y="3884"/>
              <a:ext cx="1542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1800" dirty="0">
                  <a:latin typeface="Verdana" panose="020B0604030504040204" pitchFamily="34" charset="0"/>
                  <a:ea typeface="宋体" panose="02010600030101010101" pitchFamily="2" charset="-122"/>
                </a:rPr>
                <a:t>t-2       t-1         t</a:t>
              </a:r>
            </a:p>
          </p:txBody>
        </p:sp>
      </p:grpSp>
      <p:graphicFrame>
        <p:nvGraphicFramePr>
          <p:cNvPr id="126992" name="Object 1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54005874"/>
              </p:ext>
            </p:extLst>
          </p:nvPr>
        </p:nvGraphicFramePr>
        <p:xfrm>
          <a:off x="539750" y="5460208"/>
          <a:ext cx="475297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7" name="公式" r:id="rId7" imgW="2527300" imgH="228600" progId="Equation.3">
                  <p:embed/>
                </p:oleObj>
              </mc:Choice>
              <mc:Fallback>
                <p:oleObj name="公式" r:id="rId7" imgW="2527300" imgH="228600" progId="Equation.3">
                  <p:embed/>
                  <p:pic>
                    <p:nvPicPr>
                      <p:cNvPr id="0" name="Object 1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460208"/>
                        <a:ext cx="4752975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2" name="Rectangle 18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415212" y="4292600"/>
            <a:ext cx="901203" cy="20161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1400" b="1" i="1" dirty="0"/>
              <a:t>a</a:t>
            </a:r>
            <a:r>
              <a:rPr lang="en-US" altLang="zh-CN" sz="1400" b="1" i="1" baseline="-25000" dirty="0"/>
              <a:t>t-1</a:t>
            </a:r>
            <a:r>
              <a:rPr lang="en-US" altLang="zh-CN" sz="1400" b="1" dirty="0"/>
              <a:t>(</a:t>
            </a:r>
            <a:r>
              <a:rPr lang="en-US" altLang="zh-CN" sz="1400" b="1" i="1" dirty="0"/>
              <a:t>1</a:t>
            </a:r>
            <a:r>
              <a:rPr lang="en-US" altLang="zh-CN" sz="1400" b="1" dirty="0"/>
              <a:t>)</a:t>
            </a:r>
            <a:endParaRPr lang="zh-CN" altLang="en-US" sz="1400" b="1" dirty="0"/>
          </a:p>
          <a:p>
            <a:pPr>
              <a:buFontTx/>
              <a:buNone/>
            </a:pPr>
            <a:endParaRPr lang="en-US" altLang="zh-CN" sz="2800" b="1" i="1" dirty="0"/>
          </a:p>
          <a:p>
            <a:pPr>
              <a:buFontTx/>
              <a:buNone/>
            </a:pPr>
            <a:r>
              <a:rPr lang="en-US" altLang="zh-CN" sz="1400" b="1" i="1" dirty="0"/>
              <a:t>a</a:t>
            </a:r>
            <a:r>
              <a:rPr lang="en-US" altLang="zh-CN" sz="1400" b="1" i="1" baseline="-25000" dirty="0"/>
              <a:t>t-1</a:t>
            </a:r>
            <a:r>
              <a:rPr lang="en-US" altLang="zh-CN" sz="1400" b="1" dirty="0"/>
              <a:t>(</a:t>
            </a:r>
            <a:r>
              <a:rPr lang="en-US" altLang="zh-CN" sz="1400" b="1" i="1" dirty="0"/>
              <a:t>2</a:t>
            </a:r>
            <a:r>
              <a:rPr lang="en-US" altLang="zh-CN" sz="1400" b="1" dirty="0"/>
              <a:t>)</a:t>
            </a:r>
            <a:endParaRPr lang="zh-CN" altLang="en-US" sz="1400" b="1" dirty="0"/>
          </a:p>
          <a:p>
            <a:pPr>
              <a:buFontTx/>
              <a:buNone/>
            </a:pPr>
            <a:endParaRPr lang="en-US" altLang="zh-CN" sz="2800" b="1" i="1" dirty="0"/>
          </a:p>
          <a:p>
            <a:pPr>
              <a:buFontTx/>
              <a:buNone/>
            </a:pPr>
            <a:r>
              <a:rPr lang="en-US" altLang="zh-CN" sz="1400" b="1" i="1" dirty="0"/>
              <a:t>a</a:t>
            </a:r>
            <a:r>
              <a:rPr lang="en-US" altLang="zh-CN" sz="1400" b="1" i="1" baseline="-25000" dirty="0"/>
              <a:t>t-1</a:t>
            </a:r>
            <a:r>
              <a:rPr lang="en-US" altLang="zh-CN" sz="1400" b="1" dirty="0"/>
              <a:t>(</a:t>
            </a:r>
            <a:r>
              <a:rPr lang="en-US" altLang="zh-CN" sz="1400" b="1" i="1" dirty="0"/>
              <a:t>3</a:t>
            </a:r>
            <a:r>
              <a:rPr lang="en-US" altLang="zh-CN" sz="1400" b="1" dirty="0"/>
              <a:t>)</a:t>
            </a:r>
            <a:endParaRPr lang="zh-CN" altLang="en-US" sz="1400" b="1" dirty="0"/>
          </a:p>
          <a:p>
            <a:pPr>
              <a:buFontTx/>
              <a:buNone/>
            </a:pPr>
            <a:endParaRPr lang="zh-CN" altLang="en-US" sz="1400" b="1" dirty="0"/>
          </a:p>
        </p:txBody>
      </p:sp>
      <p:graphicFrame>
        <p:nvGraphicFramePr>
          <p:cNvPr id="41992" name="Object 4"/>
          <p:cNvGraphicFramePr>
            <a:graphicFrameLocks noChangeAspect="1"/>
          </p:cNvGraphicFramePr>
          <p:nvPr/>
        </p:nvGraphicFramePr>
        <p:xfrm>
          <a:off x="1258888" y="2492375"/>
          <a:ext cx="54006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8" name="Microsoft 公式 3.0" r:id="rId9" imgW="2387600" imgH="228600" progId="Equation.3">
                  <p:embed/>
                </p:oleObj>
              </mc:Choice>
              <mc:Fallback>
                <p:oleObj name="Microsoft 公式 3.0" r:id="rId9" imgW="23876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2492375"/>
                        <a:ext cx="5400675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88" name="Group 24"/>
          <p:cNvGrpSpPr>
            <a:grpSpLocks/>
          </p:cNvGrpSpPr>
          <p:nvPr/>
        </p:nvGrpSpPr>
        <p:grpSpPr bwMode="auto">
          <a:xfrm>
            <a:off x="2627313" y="3141663"/>
            <a:ext cx="3776662" cy="1908175"/>
            <a:chOff x="1655" y="1979"/>
            <a:chExt cx="2379" cy="1202"/>
          </a:xfrm>
        </p:grpSpPr>
        <p:graphicFrame>
          <p:nvGraphicFramePr>
            <p:cNvPr id="41994" name="Object 9"/>
            <p:cNvGraphicFramePr>
              <a:graphicFrameLocks noChangeAspect="1"/>
            </p:cNvGraphicFramePr>
            <p:nvPr/>
          </p:nvGraphicFramePr>
          <p:xfrm>
            <a:off x="1791" y="2976"/>
            <a:ext cx="2205" cy="1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99" name="公式" r:id="rId11" imgW="2578100" imgH="215900" progId="Equation.3">
                    <p:embed/>
                  </p:oleObj>
                </mc:Choice>
                <mc:Fallback>
                  <p:oleObj name="公式" r:id="rId11" imgW="2578100" imgH="21590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91" y="2976"/>
                          <a:ext cx="2205" cy="1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995" name="Rectangle 14"/>
            <p:cNvSpPr>
              <a:spLocks noChangeArrowheads="1"/>
            </p:cNvSpPr>
            <p:nvPr/>
          </p:nvSpPr>
          <p:spPr bwMode="auto">
            <a:xfrm>
              <a:off x="1655" y="1979"/>
              <a:ext cx="2379" cy="1202"/>
            </a:xfrm>
            <a:prstGeom prst="rect">
              <a:avLst/>
            </a:prstGeom>
            <a:noFill/>
            <a:ln w="254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pic>
          <p:nvPicPr>
            <p:cNvPr id="41996" name="Picture 21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7" y="2069"/>
              <a:ext cx="1769" cy="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997" name="Oval 11"/>
            <p:cNvSpPr>
              <a:spLocks noChangeArrowheads="1"/>
            </p:cNvSpPr>
            <p:nvPr/>
          </p:nvSpPr>
          <p:spPr bwMode="auto">
            <a:xfrm>
              <a:off x="2562" y="2659"/>
              <a:ext cx="308" cy="271"/>
            </a:xfrm>
            <a:prstGeom prst="ellipse">
              <a:avLst/>
            </a:prstGeom>
            <a:noFill/>
            <a:ln w="9525" algn="ctr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6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>
                <a:ea typeface="+mj-ea"/>
              </a:rPr>
              <a:t>例</a:t>
            </a:r>
            <a:endParaRPr lang="en-US" altLang="zh-CN" dirty="0">
              <a:ea typeface="+mj-ea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76375" y="3213100"/>
            <a:ext cx="2879725" cy="676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干透	潮湿	    湿透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3716338"/>
            <a:ext cx="863600" cy="2160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晴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CN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CN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阴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CN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CN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雨</a:t>
            </a:r>
          </a:p>
        </p:txBody>
      </p:sp>
      <p:graphicFrame>
        <p:nvGraphicFramePr>
          <p:cNvPr id="13447" name="Group 135"/>
          <p:cNvGraphicFramePr>
            <a:graphicFrameLocks noGrp="1"/>
          </p:cNvGraphicFramePr>
          <p:nvPr>
            <p:ph sz="quarter" idx="4294967295"/>
          </p:nvPr>
        </p:nvGraphicFramePr>
        <p:xfrm>
          <a:off x="1908175" y="1844675"/>
          <a:ext cx="1868488" cy="1219200"/>
        </p:xfrm>
        <a:graphic>
          <a:graphicData uri="http://schemas.openxmlformats.org/drawingml/2006/table">
            <a:tbl>
              <a:tblPr/>
              <a:tblGrid>
                <a:gridCol w="931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隐式状态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初始概率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445" name="Group 133"/>
          <p:cNvGraphicFramePr>
            <a:graphicFrameLocks noGrp="1"/>
          </p:cNvGraphicFramePr>
          <p:nvPr/>
        </p:nvGraphicFramePr>
        <p:xfrm>
          <a:off x="4643438" y="1700213"/>
          <a:ext cx="4319587" cy="1524000"/>
        </p:xfrm>
        <a:graphic>
          <a:graphicData uri="http://schemas.openxmlformats.org/drawingml/2006/table">
            <a:tbl>
              <a:tblPr/>
              <a:tblGrid>
                <a:gridCol w="120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975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 </a:t>
                      </a: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转移概率</a:t>
                      </a: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A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today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 gridSpan="2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yesterday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0.375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0.375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0.375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4618" name="AutoShape 10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19250" y="3789363"/>
            <a:ext cx="146050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4619" name="AutoShape 10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00338" y="37893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4620" name="AutoShape 10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79838" y="37893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4621" name="AutoShape 10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20838" y="46529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4622" name="AutoShape 1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00338" y="46529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4623" name="AutoShape 1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79838" y="46529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4624" name="AutoShape 1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19250" y="5516563"/>
            <a:ext cx="144463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4625" name="AutoShape 1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00338" y="55165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4626" name="AutoShape 1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79838" y="55165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4628" name="Rectangle 116"/>
          <p:cNvSpPr>
            <a:spLocks noChangeArrowheads="1"/>
          </p:cNvSpPr>
          <p:nvPr/>
        </p:nvSpPr>
        <p:spPr bwMode="auto">
          <a:xfrm>
            <a:off x="1476375" y="3500438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0.378</a:t>
            </a:r>
          </a:p>
        </p:txBody>
      </p:sp>
      <p:sp>
        <p:nvSpPr>
          <p:cNvPr id="64630" name="Rectangle 118"/>
          <p:cNvSpPr>
            <a:spLocks noChangeArrowheads="1"/>
          </p:cNvSpPr>
          <p:nvPr/>
        </p:nvSpPr>
        <p:spPr bwMode="auto">
          <a:xfrm>
            <a:off x="1547813" y="43656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0.0425</a:t>
            </a:r>
          </a:p>
        </p:txBody>
      </p:sp>
      <p:sp>
        <p:nvSpPr>
          <p:cNvPr id="64631" name="Rectangle 119"/>
          <p:cNvSpPr>
            <a:spLocks noChangeArrowheads="1"/>
          </p:cNvSpPr>
          <p:nvPr/>
        </p:nvSpPr>
        <p:spPr bwMode="auto">
          <a:xfrm>
            <a:off x="1476375" y="52292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0.01</a:t>
            </a:r>
          </a:p>
        </p:txBody>
      </p:sp>
      <p:sp>
        <p:nvSpPr>
          <p:cNvPr id="64632" name="Rectangle 120"/>
          <p:cNvSpPr>
            <a:spLocks noChangeArrowheads="1"/>
          </p:cNvSpPr>
          <p:nvPr/>
        </p:nvSpPr>
        <p:spPr bwMode="auto">
          <a:xfrm>
            <a:off x="2555875" y="52292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0.027</a:t>
            </a:r>
          </a:p>
        </p:txBody>
      </p:sp>
      <p:sp>
        <p:nvSpPr>
          <p:cNvPr id="64633" name="Rectangle 121"/>
          <p:cNvSpPr>
            <a:spLocks noChangeArrowheads="1"/>
          </p:cNvSpPr>
          <p:nvPr/>
        </p:nvSpPr>
        <p:spPr bwMode="auto">
          <a:xfrm>
            <a:off x="2555875" y="43656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0.038</a:t>
            </a:r>
          </a:p>
        </p:txBody>
      </p:sp>
      <p:sp>
        <p:nvSpPr>
          <p:cNvPr id="64634" name="Rectangle 122"/>
          <p:cNvSpPr>
            <a:spLocks noChangeArrowheads="1"/>
          </p:cNvSpPr>
          <p:nvPr/>
        </p:nvSpPr>
        <p:spPr bwMode="auto">
          <a:xfrm>
            <a:off x="2555875" y="3500438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0.03</a:t>
            </a:r>
          </a:p>
        </p:txBody>
      </p:sp>
      <p:sp>
        <p:nvSpPr>
          <p:cNvPr id="64635" name="Rectangle 123"/>
          <p:cNvSpPr>
            <a:spLocks noChangeArrowheads="1"/>
          </p:cNvSpPr>
          <p:nvPr/>
        </p:nvSpPr>
        <p:spPr bwMode="auto">
          <a:xfrm>
            <a:off x="3636963" y="52292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0.0188</a:t>
            </a:r>
          </a:p>
        </p:txBody>
      </p:sp>
      <p:sp>
        <p:nvSpPr>
          <p:cNvPr id="64636" name="Rectangle 124"/>
          <p:cNvSpPr>
            <a:spLocks noChangeArrowheads="1"/>
          </p:cNvSpPr>
          <p:nvPr/>
        </p:nvSpPr>
        <p:spPr bwMode="auto">
          <a:xfrm>
            <a:off x="3636963" y="43656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0.0066</a:t>
            </a:r>
          </a:p>
        </p:txBody>
      </p:sp>
      <p:sp>
        <p:nvSpPr>
          <p:cNvPr id="64637" name="Rectangle 125"/>
          <p:cNvSpPr>
            <a:spLocks noChangeArrowheads="1"/>
          </p:cNvSpPr>
          <p:nvPr/>
        </p:nvSpPr>
        <p:spPr bwMode="auto">
          <a:xfrm>
            <a:off x="3708400" y="3500438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0.0016</a:t>
            </a:r>
          </a:p>
        </p:txBody>
      </p:sp>
      <p:sp>
        <p:nvSpPr>
          <p:cNvPr id="64641" name="Rectangle 129"/>
          <p:cNvSpPr>
            <a:spLocks noChangeArrowheads="1"/>
          </p:cNvSpPr>
          <p:nvPr/>
        </p:nvSpPr>
        <p:spPr bwMode="auto">
          <a:xfrm>
            <a:off x="1258888" y="5876925"/>
            <a:ext cx="705643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α</a:t>
            </a:r>
            <a:r>
              <a:rPr lang="en-US" altLang="zh-CN" sz="900" b="1">
                <a:ea typeface="宋体" panose="02010600030101010101" pitchFamily="2" charset="-122"/>
              </a:rPr>
              <a:t>1</a:t>
            </a:r>
            <a:r>
              <a:rPr lang="en-US" altLang="zh-CN" sz="1400" b="1">
                <a:ea typeface="宋体" panose="02010600030101010101" pitchFamily="2" charset="-122"/>
              </a:rPr>
              <a:t>(</a:t>
            </a:r>
            <a:r>
              <a:rPr lang="zh-CN" altLang="en-US" sz="1400" b="1">
                <a:ea typeface="宋体" panose="02010600030101010101" pitchFamily="2" charset="-122"/>
              </a:rPr>
              <a:t>晴</a:t>
            </a:r>
            <a:r>
              <a:rPr lang="en-US" altLang="zh-CN" sz="1400" b="1">
                <a:ea typeface="宋体" panose="02010600030101010101" pitchFamily="2" charset="-122"/>
              </a:rPr>
              <a:t>)= 0.63*0.60=0.378</a:t>
            </a:r>
            <a:endParaRPr lang="en-US" altLang="zh-CN" sz="1400">
              <a:ea typeface="宋体" panose="02010600030101010101" pitchFamily="2" charset="-122"/>
            </a:endParaRPr>
          </a:p>
        </p:txBody>
      </p:sp>
      <p:sp>
        <p:nvSpPr>
          <p:cNvPr id="64643" name="Rectangle 131"/>
          <p:cNvSpPr>
            <a:spLocks noChangeArrowheads="1"/>
          </p:cNvSpPr>
          <p:nvPr/>
        </p:nvSpPr>
        <p:spPr bwMode="auto">
          <a:xfrm>
            <a:off x="1258888" y="5876925"/>
            <a:ext cx="7056437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α</a:t>
            </a:r>
            <a:r>
              <a:rPr lang="en-US" altLang="zh-CN" sz="900" b="1">
                <a:ea typeface="宋体" panose="02010600030101010101" pitchFamily="2" charset="-122"/>
              </a:rPr>
              <a:t>1</a:t>
            </a:r>
            <a:r>
              <a:rPr lang="en-US" altLang="zh-CN" sz="1400" b="1">
                <a:ea typeface="宋体" panose="02010600030101010101" pitchFamily="2" charset="-122"/>
              </a:rPr>
              <a:t>(</a:t>
            </a:r>
            <a:r>
              <a:rPr lang="zh-CN" altLang="en-US" sz="1400" b="1">
                <a:ea typeface="宋体" panose="02010600030101010101" pitchFamily="2" charset="-122"/>
              </a:rPr>
              <a:t>阴</a:t>
            </a:r>
            <a:r>
              <a:rPr lang="en-US" altLang="zh-CN" sz="1400" b="1">
                <a:ea typeface="宋体" panose="02010600030101010101" pitchFamily="2" charset="-122"/>
              </a:rPr>
              <a:t>)= 0.17*0.25=0.0425</a:t>
            </a:r>
            <a:endParaRPr lang="en-US" altLang="zh-CN" sz="1400">
              <a:ea typeface="宋体" panose="02010600030101010101" pitchFamily="2" charset="-122"/>
            </a:endParaRPr>
          </a:p>
        </p:txBody>
      </p:sp>
      <p:sp>
        <p:nvSpPr>
          <p:cNvPr id="64644" name="Rectangle 132"/>
          <p:cNvSpPr>
            <a:spLocks noChangeArrowheads="1"/>
          </p:cNvSpPr>
          <p:nvPr/>
        </p:nvSpPr>
        <p:spPr bwMode="auto">
          <a:xfrm>
            <a:off x="1258888" y="5876925"/>
            <a:ext cx="705643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α</a:t>
            </a:r>
            <a:r>
              <a:rPr lang="en-US" altLang="zh-CN" sz="900" b="1">
                <a:ea typeface="宋体" panose="02010600030101010101" pitchFamily="2" charset="-122"/>
              </a:rPr>
              <a:t>1</a:t>
            </a:r>
            <a:r>
              <a:rPr lang="en-US" altLang="zh-CN" sz="1400" b="1">
                <a:ea typeface="宋体" panose="02010600030101010101" pitchFamily="2" charset="-122"/>
              </a:rPr>
              <a:t>(</a:t>
            </a:r>
            <a:r>
              <a:rPr lang="zh-CN" altLang="en-US" sz="1400" b="1">
                <a:ea typeface="宋体" panose="02010600030101010101" pitchFamily="2" charset="-122"/>
              </a:rPr>
              <a:t>雨</a:t>
            </a:r>
            <a:r>
              <a:rPr lang="en-US" altLang="zh-CN" sz="1400" b="1">
                <a:ea typeface="宋体" panose="02010600030101010101" pitchFamily="2" charset="-122"/>
              </a:rPr>
              <a:t>)=0.20*0.05=0.01</a:t>
            </a:r>
          </a:p>
        </p:txBody>
      </p:sp>
      <p:sp>
        <p:nvSpPr>
          <p:cNvPr id="64645" name="Rectangle 133"/>
          <p:cNvSpPr>
            <a:spLocks noChangeArrowheads="1"/>
          </p:cNvSpPr>
          <p:nvPr/>
        </p:nvSpPr>
        <p:spPr bwMode="auto">
          <a:xfrm>
            <a:off x="1258888" y="5876925"/>
            <a:ext cx="705643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α</a:t>
            </a:r>
            <a:r>
              <a:rPr lang="en-US" altLang="zh-CN" sz="900" b="1">
                <a:ea typeface="宋体" panose="02010600030101010101" pitchFamily="2" charset="-122"/>
              </a:rPr>
              <a:t>2</a:t>
            </a:r>
            <a:r>
              <a:rPr lang="en-US" altLang="zh-CN" sz="1400" b="1">
                <a:ea typeface="宋体" panose="02010600030101010101" pitchFamily="2" charset="-122"/>
              </a:rPr>
              <a:t>(</a:t>
            </a:r>
            <a:r>
              <a:rPr lang="zh-CN" altLang="en-US" sz="1400" b="1">
                <a:ea typeface="宋体" panose="02010600030101010101" pitchFamily="2" charset="-122"/>
              </a:rPr>
              <a:t>晴</a:t>
            </a:r>
            <a:r>
              <a:rPr lang="en-US" altLang="zh-CN" sz="1400" b="1">
                <a:ea typeface="宋体" panose="02010600030101010101" pitchFamily="2" charset="-122"/>
              </a:rPr>
              <a:t>)=(0.378*0.5+0.0425*0.25+0.01*0.25)*0.15=0.03</a:t>
            </a:r>
          </a:p>
        </p:txBody>
      </p:sp>
      <p:sp>
        <p:nvSpPr>
          <p:cNvPr id="64646" name="Rectangle 134"/>
          <p:cNvSpPr>
            <a:spLocks noChangeArrowheads="1"/>
          </p:cNvSpPr>
          <p:nvPr/>
        </p:nvSpPr>
        <p:spPr bwMode="auto">
          <a:xfrm>
            <a:off x="1258888" y="5876925"/>
            <a:ext cx="705643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α</a:t>
            </a:r>
            <a:r>
              <a:rPr lang="en-US" altLang="zh-CN" sz="900" b="1">
                <a:ea typeface="宋体" panose="02010600030101010101" pitchFamily="2" charset="-122"/>
              </a:rPr>
              <a:t>2</a:t>
            </a:r>
            <a:r>
              <a:rPr lang="en-US" altLang="zh-CN" sz="1400" b="1">
                <a:ea typeface="宋体" panose="02010600030101010101" pitchFamily="2" charset="-122"/>
              </a:rPr>
              <a:t>(</a:t>
            </a:r>
            <a:r>
              <a:rPr lang="zh-CN" altLang="en-US" sz="1400" b="1">
                <a:ea typeface="宋体" panose="02010600030101010101" pitchFamily="2" charset="-122"/>
              </a:rPr>
              <a:t>阴</a:t>
            </a:r>
            <a:r>
              <a:rPr lang="en-US" altLang="zh-CN" sz="1400" b="1">
                <a:ea typeface="宋体" panose="02010600030101010101" pitchFamily="2" charset="-122"/>
              </a:rPr>
              <a:t>)=(0.378*0.375 </a:t>
            </a:r>
            <a:r>
              <a:rPr lang="en-US" altLang="en-US" sz="1400" b="1">
                <a:ea typeface="宋体" panose="02010600030101010101" pitchFamily="2" charset="-122"/>
              </a:rPr>
              <a:t>+ 0.0425*0.125 + </a:t>
            </a:r>
            <a:r>
              <a:rPr lang="en-US" altLang="zh-CN" sz="1400" b="1">
                <a:ea typeface="宋体" panose="02010600030101010101" pitchFamily="2" charset="-122"/>
              </a:rPr>
              <a:t>0.01*0.375</a:t>
            </a:r>
            <a:r>
              <a:rPr lang="en-US" altLang="en-US" sz="1400" b="1">
                <a:ea typeface="宋体" panose="02010600030101010101" pitchFamily="2" charset="-122"/>
              </a:rPr>
              <a:t>) * 0.25 = 0.0</a:t>
            </a:r>
            <a:r>
              <a:rPr lang="en-US" altLang="zh-CN" sz="1400" b="1">
                <a:ea typeface="宋体" panose="02010600030101010101" pitchFamily="2" charset="-122"/>
              </a:rPr>
              <a:t>38</a:t>
            </a:r>
          </a:p>
        </p:txBody>
      </p:sp>
      <p:sp>
        <p:nvSpPr>
          <p:cNvPr id="64647" name="Rectangle 135"/>
          <p:cNvSpPr>
            <a:spLocks noChangeArrowheads="1"/>
          </p:cNvSpPr>
          <p:nvPr/>
        </p:nvSpPr>
        <p:spPr bwMode="auto">
          <a:xfrm>
            <a:off x="1258888" y="5876923"/>
            <a:ext cx="705643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 dirty="0">
                <a:ea typeface="宋体" panose="02010600030101010101" pitchFamily="2" charset="-122"/>
              </a:rPr>
              <a:t>α2(</a:t>
            </a:r>
            <a:r>
              <a:rPr lang="zh-CN" altLang="en-US" sz="1400" b="1" dirty="0">
                <a:ea typeface="宋体" panose="02010600030101010101" pitchFamily="2" charset="-122"/>
              </a:rPr>
              <a:t>雨</a:t>
            </a:r>
            <a:r>
              <a:rPr lang="en-US" altLang="zh-CN" sz="1400" b="1" dirty="0">
                <a:ea typeface="宋体" panose="02010600030101010101" pitchFamily="2" charset="-122"/>
              </a:rPr>
              <a:t>)=(0.378×0.125+0.0425×0.625+0.01×0.375 </a:t>
            </a:r>
            <a:r>
              <a:rPr lang="en-US" altLang="en-US" sz="1400" b="1" dirty="0">
                <a:ea typeface="宋体" panose="02010600030101010101" pitchFamily="2" charset="-122"/>
              </a:rPr>
              <a:t>) * 0.35 = 0.0</a:t>
            </a:r>
            <a:r>
              <a:rPr lang="en-US" altLang="zh-CN" sz="1400" b="1" dirty="0">
                <a:ea typeface="宋体" panose="02010600030101010101" pitchFamily="2" charset="-122"/>
              </a:rPr>
              <a:t>27</a:t>
            </a:r>
          </a:p>
        </p:txBody>
      </p:sp>
      <p:sp>
        <p:nvSpPr>
          <p:cNvPr id="64648" name="Rectangle 136"/>
          <p:cNvSpPr>
            <a:spLocks noChangeArrowheads="1"/>
          </p:cNvSpPr>
          <p:nvPr/>
        </p:nvSpPr>
        <p:spPr bwMode="auto">
          <a:xfrm>
            <a:off x="1258888" y="5882430"/>
            <a:ext cx="705643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 dirty="0">
                <a:ea typeface="宋体" panose="02010600030101010101" pitchFamily="2" charset="-122"/>
              </a:rPr>
              <a:t>α</a:t>
            </a:r>
            <a:r>
              <a:rPr lang="en-US" altLang="zh-CN" sz="900" b="1" dirty="0">
                <a:ea typeface="宋体" panose="02010600030101010101" pitchFamily="2" charset="-122"/>
              </a:rPr>
              <a:t>3</a:t>
            </a:r>
            <a:r>
              <a:rPr lang="en-US" altLang="zh-CN" sz="1400" b="1" dirty="0">
                <a:ea typeface="宋体" panose="02010600030101010101" pitchFamily="2" charset="-122"/>
              </a:rPr>
              <a:t>(</a:t>
            </a:r>
            <a:r>
              <a:rPr lang="zh-CN" altLang="en-US" sz="1400" b="1" dirty="0">
                <a:ea typeface="宋体" panose="02010600030101010101" pitchFamily="2" charset="-122"/>
              </a:rPr>
              <a:t>晴</a:t>
            </a:r>
            <a:r>
              <a:rPr lang="en-US" altLang="zh-CN" sz="1400" b="1" dirty="0">
                <a:ea typeface="宋体" panose="02010600030101010101" pitchFamily="2" charset="-122"/>
              </a:rPr>
              <a:t>)=(0.03×0.5+0.038×0.25+0.027×0.25</a:t>
            </a:r>
            <a:r>
              <a:rPr lang="en-US" altLang="zh-CN" sz="1800" dirty="0">
                <a:latin typeface="Verdana" panose="020B0604030504040204" pitchFamily="34" charset="0"/>
                <a:ea typeface="宋体" panose="02010600030101010101" pitchFamily="2" charset="-122"/>
              </a:rPr>
              <a:t> </a:t>
            </a:r>
            <a:r>
              <a:rPr lang="en-US" altLang="en-US" sz="1400" b="1" dirty="0">
                <a:ea typeface="宋体" panose="02010600030101010101" pitchFamily="2" charset="-122"/>
              </a:rPr>
              <a:t>) * 0.05 = 0.00</a:t>
            </a:r>
            <a:r>
              <a:rPr lang="en-US" altLang="zh-CN" sz="1400" b="1" dirty="0">
                <a:ea typeface="宋体" panose="02010600030101010101" pitchFamily="2" charset="-122"/>
              </a:rPr>
              <a:t>16</a:t>
            </a:r>
          </a:p>
        </p:txBody>
      </p:sp>
      <p:sp>
        <p:nvSpPr>
          <p:cNvPr id="64650" name="Rectangle 138"/>
          <p:cNvSpPr>
            <a:spLocks noChangeArrowheads="1"/>
          </p:cNvSpPr>
          <p:nvPr/>
        </p:nvSpPr>
        <p:spPr bwMode="auto">
          <a:xfrm>
            <a:off x="1258887" y="5885977"/>
            <a:ext cx="705643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 dirty="0">
                <a:ea typeface="宋体" panose="02010600030101010101" pitchFamily="2" charset="-122"/>
              </a:rPr>
              <a:t>α</a:t>
            </a:r>
            <a:r>
              <a:rPr lang="en-US" altLang="zh-CN" sz="900" b="1" dirty="0">
                <a:ea typeface="宋体" panose="02010600030101010101" pitchFamily="2" charset="-122"/>
              </a:rPr>
              <a:t>3</a:t>
            </a:r>
            <a:r>
              <a:rPr lang="en-US" altLang="zh-CN" sz="1400" b="1" dirty="0">
                <a:ea typeface="宋体" panose="02010600030101010101" pitchFamily="2" charset="-122"/>
              </a:rPr>
              <a:t>(</a:t>
            </a:r>
            <a:r>
              <a:rPr lang="zh-CN" altLang="en-US" sz="1400" b="1" dirty="0">
                <a:ea typeface="宋体" panose="02010600030101010101" pitchFamily="2" charset="-122"/>
              </a:rPr>
              <a:t>阴</a:t>
            </a:r>
            <a:r>
              <a:rPr lang="en-US" altLang="zh-CN" sz="1400" b="1" dirty="0">
                <a:ea typeface="宋体" panose="02010600030101010101" pitchFamily="2" charset="-122"/>
              </a:rPr>
              <a:t>)=(0.03×0.375+0.038×0.125+0.027×0.375</a:t>
            </a:r>
            <a:r>
              <a:rPr lang="en-US" altLang="zh-CN" sz="1800" dirty="0">
                <a:latin typeface="Verdana" panose="020B0604030504040204" pitchFamily="34" charset="0"/>
                <a:ea typeface="宋体" panose="02010600030101010101" pitchFamily="2" charset="-122"/>
              </a:rPr>
              <a:t> </a:t>
            </a:r>
            <a:r>
              <a:rPr lang="en-US" altLang="en-US" sz="1400" b="1" dirty="0">
                <a:ea typeface="宋体" panose="02010600030101010101" pitchFamily="2" charset="-122"/>
              </a:rPr>
              <a:t>) * 0.25 = 0.00</a:t>
            </a:r>
            <a:r>
              <a:rPr lang="en-US" altLang="zh-CN" sz="1400" b="1" dirty="0">
                <a:ea typeface="宋体" panose="02010600030101010101" pitchFamily="2" charset="-122"/>
              </a:rPr>
              <a:t>66</a:t>
            </a:r>
          </a:p>
        </p:txBody>
      </p:sp>
      <p:sp>
        <p:nvSpPr>
          <p:cNvPr id="64652" name="Rectangle 140"/>
          <p:cNvSpPr>
            <a:spLocks noChangeArrowheads="1"/>
          </p:cNvSpPr>
          <p:nvPr/>
        </p:nvSpPr>
        <p:spPr bwMode="auto">
          <a:xfrm>
            <a:off x="1260557" y="5891482"/>
            <a:ext cx="705643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 dirty="0">
                <a:ea typeface="宋体" panose="02010600030101010101" pitchFamily="2" charset="-122"/>
              </a:rPr>
              <a:t>0.0016+0.0066+0.0188=</a:t>
            </a:r>
            <a:r>
              <a:rPr lang="en-US" altLang="en-US" sz="1400" b="1" dirty="0">
                <a:ea typeface="宋体" panose="02010600030101010101" pitchFamily="2" charset="-122"/>
              </a:rPr>
              <a:t> </a:t>
            </a:r>
            <a:r>
              <a:rPr lang="en-US" altLang="zh-CN" sz="1400" b="1" dirty="0">
                <a:ea typeface="宋体" panose="02010600030101010101" pitchFamily="2" charset="-122"/>
              </a:rPr>
              <a:t>0.027</a:t>
            </a:r>
          </a:p>
        </p:txBody>
      </p:sp>
      <p:sp>
        <p:nvSpPr>
          <p:cNvPr id="64653" name="Line 141"/>
          <p:cNvSpPr>
            <a:spLocks noChangeShapeType="1"/>
          </p:cNvSpPr>
          <p:nvPr/>
        </p:nvSpPr>
        <p:spPr bwMode="auto">
          <a:xfrm>
            <a:off x="1763713" y="38608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54" name="Line 142"/>
          <p:cNvSpPr>
            <a:spLocks noChangeShapeType="1"/>
          </p:cNvSpPr>
          <p:nvPr/>
        </p:nvSpPr>
        <p:spPr bwMode="auto">
          <a:xfrm flipH="1">
            <a:off x="1763713" y="3860800"/>
            <a:ext cx="936625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55" name="Line 143"/>
          <p:cNvSpPr>
            <a:spLocks noChangeShapeType="1"/>
          </p:cNvSpPr>
          <p:nvPr/>
        </p:nvSpPr>
        <p:spPr bwMode="auto">
          <a:xfrm flipH="1">
            <a:off x="1763713" y="3860800"/>
            <a:ext cx="936625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56" name="Line 144"/>
          <p:cNvSpPr>
            <a:spLocks noChangeShapeType="1"/>
          </p:cNvSpPr>
          <p:nvPr/>
        </p:nvSpPr>
        <p:spPr bwMode="auto">
          <a:xfrm flipH="1" flipV="1">
            <a:off x="1763713" y="3860800"/>
            <a:ext cx="936625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57" name="Line 145"/>
          <p:cNvSpPr>
            <a:spLocks noChangeShapeType="1"/>
          </p:cNvSpPr>
          <p:nvPr/>
        </p:nvSpPr>
        <p:spPr bwMode="auto">
          <a:xfrm flipH="1">
            <a:off x="1763713" y="47244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58" name="Line 146"/>
          <p:cNvSpPr>
            <a:spLocks noChangeShapeType="1"/>
          </p:cNvSpPr>
          <p:nvPr/>
        </p:nvSpPr>
        <p:spPr bwMode="auto">
          <a:xfrm flipH="1">
            <a:off x="1763713" y="4724400"/>
            <a:ext cx="936625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59" name="Line 147"/>
          <p:cNvSpPr>
            <a:spLocks noChangeShapeType="1"/>
          </p:cNvSpPr>
          <p:nvPr/>
        </p:nvSpPr>
        <p:spPr bwMode="auto">
          <a:xfrm flipH="1" flipV="1">
            <a:off x="1763713" y="3860800"/>
            <a:ext cx="936625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60" name="Line 148"/>
          <p:cNvSpPr>
            <a:spLocks noChangeShapeType="1"/>
          </p:cNvSpPr>
          <p:nvPr/>
        </p:nvSpPr>
        <p:spPr bwMode="auto">
          <a:xfrm flipH="1" flipV="1">
            <a:off x="1763713" y="4724400"/>
            <a:ext cx="936625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61" name="Line 149"/>
          <p:cNvSpPr>
            <a:spLocks noChangeShapeType="1"/>
          </p:cNvSpPr>
          <p:nvPr/>
        </p:nvSpPr>
        <p:spPr bwMode="auto">
          <a:xfrm flipH="1">
            <a:off x="1763713" y="558958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62" name="Line 150"/>
          <p:cNvSpPr>
            <a:spLocks noChangeShapeType="1"/>
          </p:cNvSpPr>
          <p:nvPr/>
        </p:nvSpPr>
        <p:spPr bwMode="auto">
          <a:xfrm flipH="1">
            <a:off x="2843213" y="38608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63" name="Line 151"/>
          <p:cNvSpPr>
            <a:spLocks noChangeShapeType="1"/>
          </p:cNvSpPr>
          <p:nvPr/>
        </p:nvSpPr>
        <p:spPr bwMode="auto">
          <a:xfrm flipH="1">
            <a:off x="2843213" y="3860800"/>
            <a:ext cx="936625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64" name="Line 152"/>
          <p:cNvSpPr>
            <a:spLocks noChangeShapeType="1"/>
          </p:cNvSpPr>
          <p:nvPr/>
        </p:nvSpPr>
        <p:spPr bwMode="auto">
          <a:xfrm flipH="1">
            <a:off x="2843213" y="3860800"/>
            <a:ext cx="936625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65" name="Line 153"/>
          <p:cNvSpPr>
            <a:spLocks noChangeShapeType="1"/>
          </p:cNvSpPr>
          <p:nvPr/>
        </p:nvSpPr>
        <p:spPr bwMode="auto">
          <a:xfrm flipH="1" flipV="1">
            <a:off x="2843213" y="3860800"/>
            <a:ext cx="936625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66" name="Line 154"/>
          <p:cNvSpPr>
            <a:spLocks noChangeShapeType="1"/>
          </p:cNvSpPr>
          <p:nvPr/>
        </p:nvSpPr>
        <p:spPr bwMode="auto">
          <a:xfrm flipH="1">
            <a:off x="2843213" y="47244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67" name="Line 155"/>
          <p:cNvSpPr>
            <a:spLocks noChangeShapeType="1"/>
          </p:cNvSpPr>
          <p:nvPr/>
        </p:nvSpPr>
        <p:spPr bwMode="auto">
          <a:xfrm flipH="1">
            <a:off x="2843213" y="4724400"/>
            <a:ext cx="936625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68" name="Line 156"/>
          <p:cNvSpPr>
            <a:spLocks noChangeShapeType="1"/>
          </p:cNvSpPr>
          <p:nvPr/>
        </p:nvSpPr>
        <p:spPr bwMode="auto">
          <a:xfrm flipH="1" flipV="1">
            <a:off x="2843213" y="3860800"/>
            <a:ext cx="936625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69" name="Line 157"/>
          <p:cNvSpPr>
            <a:spLocks noChangeShapeType="1"/>
          </p:cNvSpPr>
          <p:nvPr/>
        </p:nvSpPr>
        <p:spPr bwMode="auto">
          <a:xfrm flipH="1" flipV="1">
            <a:off x="2843213" y="4724400"/>
            <a:ext cx="936625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670" name="Line 158"/>
          <p:cNvSpPr>
            <a:spLocks noChangeShapeType="1"/>
          </p:cNvSpPr>
          <p:nvPr/>
        </p:nvSpPr>
        <p:spPr bwMode="auto">
          <a:xfrm flipH="1">
            <a:off x="2843213" y="558958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64671" name="Object 159"/>
          <p:cNvGraphicFramePr>
            <a:graphicFrameLocks noChangeAspect="1"/>
          </p:cNvGraphicFramePr>
          <p:nvPr/>
        </p:nvGraphicFramePr>
        <p:xfrm>
          <a:off x="5724525" y="6237288"/>
          <a:ext cx="26511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34" name="公式" r:id="rId3" imgW="1409700" imgH="228600" progId="Equation.3">
                  <p:embed/>
                </p:oleObj>
              </mc:Choice>
              <mc:Fallback>
                <p:oleObj name="公式" r:id="rId3" imgW="1409700" imgH="228600" progId="Equation.3">
                  <p:embed/>
                  <p:pic>
                    <p:nvPicPr>
                      <p:cNvPr id="0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6237288"/>
                        <a:ext cx="2651125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675" name="Rectangle 163"/>
          <p:cNvSpPr>
            <a:spLocks noChangeArrowheads="1"/>
          </p:cNvSpPr>
          <p:nvPr/>
        </p:nvSpPr>
        <p:spPr bwMode="auto">
          <a:xfrm>
            <a:off x="1258887" y="5876921"/>
            <a:ext cx="705643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 dirty="0">
                <a:ea typeface="宋体" panose="02010600030101010101" pitchFamily="2" charset="-122"/>
              </a:rPr>
              <a:t>α</a:t>
            </a:r>
            <a:r>
              <a:rPr lang="en-US" altLang="zh-CN" sz="900" b="1" dirty="0">
                <a:ea typeface="宋体" panose="02010600030101010101" pitchFamily="2" charset="-122"/>
              </a:rPr>
              <a:t>3</a:t>
            </a:r>
            <a:r>
              <a:rPr lang="en-US" altLang="zh-CN" sz="1400" b="1" dirty="0">
                <a:ea typeface="宋体" panose="02010600030101010101" pitchFamily="2" charset="-122"/>
              </a:rPr>
              <a:t>(</a:t>
            </a:r>
            <a:r>
              <a:rPr lang="zh-CN" altLang="en-US" sz="1400" b="1" dirty="0">
                <a:ea typeface="宋体" panose="02010600030101010101" pitchFamily="2" charset="-122"/>
              </a:rPr>
              <a:t>雨</a:t>
            </a:r>
            <a:r>
              <a:rPr lang="en-US" altLang="zh-CN" sz="1400" b="1" dirty="0">
                <a:ea typeface="宋体" panose="02010600030101010101" pitchFamily="2" charset="-122"/>
              </a:rPr>
              <a:t>)=(0.03×0.125+0.038×0.625+0.027×0.375</a:t>
            </a:r>
            <a:r>
              <a:rPr lang="en-US" altLang="zh-CN" sz="1800" dirty="0">
                <a:latin typeface="Verdana" panose="020B060403050404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1400" b="1" dirty="0">
                <a:ea typeface="宋体" panose="02010600030101010101" pitchFamily="2" charset="-122"/>
              </a:rPr>
              <a:t> </a:t>
            </a:r>
            <a:r>
              <a:rPr lang="en-US" altLang="en-US" sz="1400" b="1" dirty="0">
                <a:ea typeface="宋体" panose="02010600030101010101" pitchFamily="2" charset="-122"/>
              </a:rPr>
              <a:t>) * 0.5 = 0.0</a:t>
            </a:r>
            <a:r>
              <a:rPr lang="en-US" altLang="zh-CN" sz="1400" b="1" dirty="0">
                <a:ea typeface="宋体" panose="02010600030101010101" pitchFamily="2" charset="-122"/>
              </a:rPr>
              <a:t>188</a:t>
            </a:r>
          </a:p>
        </p:txBody>
      </p:sp>
      <p:sp>
        <p:nvSpPr>
          <p:cNvPr id="64676" name="Rectangle 164"/>
          <p:cNvSpPr>
            <a:spLocks noChangeArrowheads="1"/>
          </p:cNvSpPr>
          <p:nvPr/>
        </p:nvSpPr>
        <p:spPr bwMode="auto">
          <a:xfrm>
            <a:off x="1258887" y="5891583"/>
            <a:ext cx="7056437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zh-CN" altLang="zh-CN" sz="1400" b="1">
              <a:ea typeface="宋体" panose="02010600030101010101" pitchFamily="2" charset="-122"/>
            </a:endParaRPr>
          </a:p>
        </p:txBody>
      </p:sp>
      <p:graphicFrame>
        <p:nvGraphicFramePr>
          <p:cNvPr id="58" name="Group 49"/>
          <p:cNvGraphicFramePr>
            <a:graphicFrameLocks noGrp="1"/>
          </p:cNvGraphicFramePr>
          <p:nvPr/>
        </p:nvGraphicFramePr>
        <p:xfrm>
          <a:off x="4643438" y="3573463"/>
          <a:ext cx="4321175" cy="1524000"/>
        </p:xfrm>
        <a:graphic>
          <a:graphicData uri="http://schemas.openxmlformats.org/drawingml/2006/table">
            <a:tbl>
              <a:tblPr/>
              <a:tblGrid>
                <a:gridCol w="36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B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观察值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干透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较干</a:t>
                      </a:r>
                      <a:endParaRPr kumimoji="0" lang="en-US" altLang="zh-CN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潮湿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湿透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隐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状态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0.50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4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646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46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646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64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46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46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46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64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646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646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646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6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64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4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4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646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646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646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6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6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64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64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64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64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64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64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64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500" fill="hold"/>
                                        <p:tgtEl>
                                          <p:spTgt spid="646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64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646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6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6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64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64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64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64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64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64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64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646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646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646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3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6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6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64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64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64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64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64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64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64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6" dur="500" fill="hold"/>
                                        <p:tgtEl>
                                          <p:spTgt spid="646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646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646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0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" dur="500"/>
                                        <p:tgtEl>
                                          <p:spTgt spid="6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" dur="500"/>
                                        <p:tgtEl>
                                          <p:spTgt spid="6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64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64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64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64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00"/>
                                        <p:tgtEl>
                                          <p:spTgt spid="64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64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500"/>
                                        <p:tgtEl>
                                          <p:spTgt spid="64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3" dur="500" fill="hold"/>
                                        <p:tgtEl>
                                          <p:spTgt spid="64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234" dur="500" fill="hold"/>
                                        <p:tgtEl>
                                          <p:spTgt spid="64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646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500"/>
                                        <p:tgtEl>
                                          <p:spTgt spid="6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" dur="500"/>
                                        <p:tgtEl>
                                          <p:spTgt spid="6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7" dur="500"/>
                                        <p:tgtEl>
                                          <p:spTgt spid="64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0" dur="500"/>
                                        <p:tgtEl>
                                          <p:spTgt spid="64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3" dur="500"/>
                                        <p:tgtEl>
                                          <p:spTgt spid="64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6" dur="500"/>
                                        <p:tgtEl>
                                          <p:spTgt spid="64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1" dur="500"/>
                                        <p:tgtEl>
                                          <p:spTgt spid="64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4" dur="500"/>
                                        <p:tgtEl>
                                          <p:spTgt spid="64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64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0" dur="500" fill="hold"/>
                                        <p:tgtEl>
                                          <p:spTgt spid="646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271" dur="500" fill="hold"/>
                                        <p:tgtEl>
                                          <p:spTgt spid="646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2" dur="500" fill="hold"/>
                                        <p:tgtEl>
                                          <p:spTgt spid="646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6" dur="500"/>
                                        <p:tgtEl>
                                          <p:spTgt spid="64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0" dur="500"/>
                                        <p:tgtEl>
                                          <p:spTgt spid="6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4" dur="500"/>
                                        <p:tgtEl>
                                          <p:spTgt spid="64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7" dur="500"/>
                                        <p:tgtEl>
                                          <p:spTgt spid="64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0" dur="500"/>
                                        <p:tgtEl>
                                          <p:spTgt spid="64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3" dur="500"/>
                                        <p:tgtEl>
                                          <p:spTgt spid="646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8" dur="500"/>
                                        <p:tgtEl>
                                          <p:spTgt spid="64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 nodeType="clickPar">
                      <p:stCondLst>
                        <p:cond delay="indefinite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3" dur="500"/>
                                        <p:tgtEl>
                                          <p:spTgt spid="64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28" grpId="0"/>
      <p:bldP spid="64630" grpId="0"/>
      <p:bldP spid="64631" grpId="0"/>
      <p:bldP spid="64632" grpId="0"/>
      <p:bldP spid="64634" grpId="0"/>
      <p:bldP spid="64635" grpId="0"/>
      <p:bldP spid="64637" grpId="0"/>
      <p:bldP spid="64641" grpId="0" animBg="1"/>
      <p:bldP spid="64641" grpId="1" animBg="1"/>
      <p:bldP spid="64643" grpId="0" animBg="1"/>
      <p:bldP spid="64643" grpId="1" animBg="1"/>
      <p:bldP spid="64644" grpId="0" animBg="1"/>
      <p:bldP spid="64644" grpId="1" animBg="1"/>
      <p:bldP spid="64645" grpId="0" animBg="1"/>
      <p:bldP spid="64646" grpId="0" animBg="1"/>
      <p:bldP spid="64646" grpId="1" animBg="1"/>
      <p:bldP spid="64647" grpId="0" animBg="1"/>
      <p:bldP spid="64647" grpId="1" animBg="1"/>
      <p:bldP spid="64648" grpId="0" animBg="1"/>
      <p:bldP spid="64648" grpId="1" animBg="1"/>
      <p:bldP spid="64650" grpId="0" animBg="1"/>
      <p:bldP spid="64650" grpId="1" animBg="1"/>
      <p:bldP spid="64652" grpId="0" animBg="1"/>
      <p:bldP spid="64653" grpId="0" animBg="1"/>
      <p:bldP spid="64653" grpId="1" animBg="1"/>
      <p:bldP spid="64654" grpId="0" animBg="1"/>
      <p:bldP spid="64654" grpId="1" animBg="1"/>
      <p:bldP spid="64655" grpId="0" animBg="1"/>
      <p:bldP spid="64655" grpId="1" animBg="1"/>
      <p:bldP spid="64656" grpId="0" animBg="1"/>
      <p:bldP spid="64656" grpId="1" animBg="1"/>
      <p:bldP spid="64657" grpId="0" animBg="1"/>
      <p:bldP spid="64657" grpId="1" animBg="1"/>
      <p:bldP spid="64658" grpId="0" animBg="1"/>
      <p:bldP spid="64658" grpId="1" animBg="1"/>
      <p:bldP spid="64659" grpId="0" animBg="1"/>
      <p:bldP spid="64659" grpId="1" animBg="1"/>
      <p:bldP spid="64660" grpId="0" animBg="1"/>
      <p:bldP spid="64660" grpId="1" animBg="1"/>
      <p:bldP spid="64661" grpId="0" animBg="1"/>
      <p:bldP spid="64661" grpId="1" animBg="1"/>
      <p:bldP spid="64662" grpId="0" animBg="1"/>
      <p:bldP spid="64662" grpId="1" animBg="1"/>
      <p:bldP spid="64663" grpId="0" animBg="1"/>
      <p:bldP spid="64663" grpId="1" animBg="1"/>
      <p:bldP spid="64664" grpId="0" animBg="1"/>
      <p:bldP spid="64664" grpId="1" animBg="1"/>
      <p:bldP spid="64665" grpId="0" animBg="1"/>
      <p:bldP spid="64665" grpId="1" animBg="1"/>
      <p:bldP spid="64666" grpId="0" animBg="1"/>
      <p:bldP spid="64666" grpId="1" animBg="1"/>
      <p:bldP spid="64667" grpId="0" animBg="1"/>
      <p:bldP spid="64667" grpId="1" animBg="1"/>
      <p:bldP spid="64668" grpId="0" animBg="1"/>
      <p:bldP spid="64668" grpId="1" animBg="1"/>
      <p:bldP spid="64669" grpId="0" animBg="1"/>
      <p:bldP spid="64669" grpId="1" animBg="1"/>
      <p:bldP spid="64670" grpId="0" animBg="1"/>
      <p:bldP spid="64670" grpId="1" animBg="1"/>
      <p:bldP spid="64675" grpId="0" animBg="1"/>
      <p:bldP spid="64675" grpId="1" animBg="1"/>
      <p:bldP spid="6467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前向算法</a:t>
            </a:r>
          </a:p>
        </p:txBody>
      </p:sp>
      <p:graphicFrame>
        <p:nvGraphicFramePr>
          <p:cNvPr id="45059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1068388" y="1989138"/>
          <a:ext cx="3332162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73" name="公式" r:id="rId4" imgW="1612900" imgH="457200" progId="Equation.3">
                  <p:embed/>
                </p:oleObj>
              </mc:Choice>
              <mc:Fallback>
                <p:oleObj name="公式" r:id="rId4" imgW="1612900" imgH="4572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1989138"/>
                        <a:ext cx="3332162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116774977"/>
              </p:ext>
            </p:extLst>
          </p:nvPr>
        </p:nvGraphicFramePr>
        <p:xfrm>
          <a:off x="1068388" y="3352800"/>
          <a:ext cx="6370637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74" name="公式" r:id="rId6" imgW="3733560" imgH="685800" progId="Equation.3">
                  <p:embed/>
                </p:oleObj>
              </mc:Choice>
              <mc:Fallback>
                <p:oleObj name="公式" r:id="rId6" imgW="3733560" imgH="685800" progId="Equation.3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3352800"/>
                        <a:ext cx="6370637" cy="1169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042988" y="4941888"/>
          <a:ext cx="2447925" cy="134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75" name="公式" r:id="rId8" imgW="1206500" imgH="660400" progId="Equation.3">
                  <p:embed/>
                </p:oleObj>
              </mc:Choice>
              <mc:Fallback>
                <p:oleObj name="公式" r:id="rId8" imgW="1206500" imgH="660400" progId="Equation.3">
                  <p:embed/>
                  <p:pic>
                    <p:nvPicPr>
                      <p:cNvPr id="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941888"/>
                        <a:ext cx="2447925" cy="134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84">
            <a:extLst>
              <a:ext uri="{FF2B5EF4-FFF2-40B4-BE49-F238E27FC236}">
                <a16:creationId xmlns:a16="http://schemas.microsoft.com/office/drawing/2014/main" id="{993F16F1-4E22-4CAB-A25D-EBD573C0B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653136"/>
            <a:ext cx="3654425" cy="174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zh-CN" altLang="en-US"/>
              <a:t>后向算法</a:t>
            </a:r>
          </a:p>
        </p:txBody>
      </p:sp>
      <p:sp>
        <p:nvSpPr>
          <p:cNvPr id="90144" name="Line 32"/>
          <p:cNvSpPr>
            <a:spLocks noChangeShapeType="1"/>
          </p:cNvSpPr>
          <p:nvPr/>
        </p:nvSpPr>
        <p:spPr bwMode="auto">
          <a:xfrm flipV="1">
            <a:off x="7524750" y="2492375"/>
            <a:ext cx="142875" cy="287338"/>
          </a:xfrm>
          <a:prstGeom prst="line">
            <a:avLst/>
          </a:prstGeom>
          <a:noFill/>
          <a:ln w="9525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45" name="Line 33"/>
          <p:cNvSpPr>
            <a:spLocks noChangeShapeType="1"/>
          </p:cNvSpPr>
          <p:nvPr/>
        </p:nvSpPr>
        <p:spPr bwMode="auto">
          <a:xfrm flipV="1">
            <a:off x="7524750" y="2492375"/>
            <a:ext cx="144463" cy="647700"/>
          </a:xfrm>
          <a:prstGeom prst="line">
            <a:avLst/>
          </a:prstGeom>
          <a:noFill/>
          <a:ln w="9525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47" name="Line 35"/>
          <p:cNvSpPr>
            <a:spLocks noChangeShapeType="1"/>
          </p:cNvSpPr>
          <p:nvPr/>
        </p:nvSpPr>
        <p:spPr bwMode="auto">
          <a:xfrm>
            <a:off x="7524750" y="4078288"/>
            <a:ext cx="144463" cy="0"/>
          </a:xfrm>
          <a:prstGeom prst="line">
            <a:avLst/>
          </a:prstGeom>
          <a:noFill/>
          <a:ln w="9525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48" name="Line 36"/>
          <p:cNvSpPr>
            <a:spLocks noChangeShapeType="1"/>
          </p:cNvSpPr>
          <p:nvPr/>
        </p:nvSpPr>
        <p:spPr bwMode="auto">
          <a:xfrm flipV="1">
            <a:off x="7524750" y="4078288"/>
            <a:ext cx="144463" cy="360362"/>
          </a:xfrm>
          <a:prstGeom prst="line">
            <a:avLst/>
          </a:prstGeom>
          <a:noFill/>
          <a:ln w="9525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43" name="Line 31"/>
          <p:cNvSpPr>
            <a:spLocks noChangeShapeType="1"/>
          </p:cNvSpPr>
          <p:nvPr/>
        </p:nvSpPr>
        <p:spPr bwMode="auto">
          <a:xfrm>
            <a:off x="7524750" y="2492375"/>
            <a:ext cx="144463" cy="1588"/>
          </a:xfrm>
          <a:prstGeom prst="line">
            <a:avLst/>
          </a:prstGeom>
          <a:noFill/>
          <a:ln w="9525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46" name="Line 34"/>
          <p:cNvSpPr>
            <a:spLocks noChangeShapeType="1"/>
          </p:cNvSpPr>
          <p:nvPr/>
        </p:nvSpPr>
        <p:spPr bwMode="auto">
          <a:xfrm>
            <a:off x="7524750" y="3789363"/>
            <a:ext cx="144463" cy="287337"/>
          </a:xfrm>
          <a:prstGeom prst="line">
            <a:avLst/>
          </a:prstGeom>
          <a:noFill/>
          <a:ln w="9525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49" name="Line 37"/>
          <p:cNvSpPr>
            <a:spLocks noChangeShapeType="1"/>
          </p:cNvSpPr>
          <p:nvPr/>
        </p:nvSpPr>
        <p:spPr bwMode="auto">
          <a:xfrm>
            <a:off x="7524750" y="5157788"/>
            <a:ext cx="142875" cy="576262"/>
          </a:xfrm>
          <a:prstGeom prst="line">
            <a:avLst/>
          </a:prstGeom>
          <a:noFill/>
          <a:ln w="9525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50" name="Line 38"/>
          <p:cNvSpPr>
            <a:spLocks noChangeShapeType="1"/>
          </p:cNvSpPr>
          <p:nvPr/>
        </p:nvSpPr>
        <p:spPr bwMode="auto">
          <a:xfrm>
            <a:off x="7524750" y="5446713"/>
            <a:ext cx="142875" cy="288925"/>
          </a:xfrm>
          <a:prstGeom prst="line">
            <a:avLst/>
          </a:prstGeom>
          <a:noFill/>
          <a:ln w="9525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51" name="Line 39"/>
          <p:cNvSpPr>
            <a:spLocks noChangeShapeType="1"/>
          </p:cNvSpPr>
          <p:nvPr/>
        </p:nvSpPr>
        <p:spPr bwMode="auto">
          <a:xfrm>
            <a:off x="7524750" y="5735638"/>
            <a:ext cx="142875" cy="0"/>
          </a:xfrm>
          <a:prstGeom prst="line">
            <a:avLst/>
          </a:prstGeom>
          <a:noFill/>
          <a:ln w="9525">
            <a:solidFill>
              <a:srgbClr val="E61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90217" name="Group 105"/>
          <p:cNvGrpSpPr>
            <a:grpSpLocks/>
          </p:cNvGrpSpPr>
          <p:nvPr/>
        </p:nvGrpSpPr>
        <p:grpSpPr bwMode="auto">
          <a:xfrm>
            <a:off x="7380288" y="2420938"/>
            <a:ext cx="720725" cy="3386137"/>
            <a:chOff x="4649" y="1525"/>
            <a:chExt cx="454" cy="2133"/>
          </a:xfrm>
        </p:grpSpPr>
        <p:sp>
          <p:nvSpPr>
            <p:cNvPr id="47146" name="Oval 4"/>
            <p:cNvSpPr>
              <a:spLocks noChangeArrowheads="1"/>
            </p:cNvSpPr>
            <p:nvPr/>
          </p:nvSpPr>
          <p:spPr bwMode="auto">
            <a:xfrm>
              <a:off x="4649" y="1525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47" name="Oval 5"/>
            <p:cNvSpPr>
              <a:spLocks noChangeArrowheads="1"/>
            </p:cNvSpPr>
            <p:nvPr/>
          </p:nvSpPr>
          <p:spPr bwMode="auto">
            <a:xfrm>
              <a:off x="4649" y="1706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48" name="Oval 6"/>
            <p:cNvSpPr>
              <a:spLocks noChangeArrowheads="1"/>
            </p:cNvSpPr>
            <p:nvPr/>
          </p:nvSpPr>
          <p:spPr bwMode="auto">
            <a:xfrm>
              <a:off x="4649" y="1888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49" name="Oval 7"/>
            <p:cNvSpPr>
              <a:spLocks noChangeArrowheads="1"/>
            </p:cNvSpPr>
            <p:nvPr/>
          </p:nvSpPr>
          <p:spPr bwMode="auto">
            <a:xfrm>
              <a:off x="4831" y="1525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50" name="Oval 8"/>
            <p:cNvSpPr>
              <a:spLocks noChangeArrowheads="1"/>
            </p:cNvSpPr>
            <p:nvPr/>
          </p:nvSpPr>
          <p:spPr bwMode="auto">
            <a:xfrm>
              <a:off x="4831" y="1706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51" name="Oval 9"/>
            <p:cNvSpPr>
              <a:spLocks noChangeArrowheads="1"/>
            </p:cNvSpPr>
            <p:nvPr/>
          </p:nvSpPr>
          <p:spPr bwMode="auto">
            <a:xfrm>
              <a:off x="5012" y="1525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52" name="Oval 10"/>
            <p:cNvSpPr>
              <a:spLocks noChangeArrowheads="1"/>
            </p:cNvSpPr>
            <p:nvPr/>
          </p:nvSpPr>
          <p:spPr bwMode="auto">
            <a:xfrm>
              <a:off x="5012" y="1706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53" name="Oval 11"/>
            <p:cNvSpPr>
              <a:spLocks noChangeArrowheads="1"/>
            </p:cNvSpPr>
            <p:nvPr/>
          </p:nvSpPr>
          <p:spPr bwMode="auto">
            <a:xfrm>
              <a:off x="4831" y="1888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54" name="Oval 12"/>
            <p:cNvSpPr>
              <a:spLocks noChangeArrowheads="1"/>
            </p:cNvSpPr>
            <p:nvPr/>
          </p:nvSpPr>
          <p:spPr bwMode="auto">
            <a:xfrm>
              <a:off x="5012" y="1888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55" name="Oval 13"/>
            <p:cNvSpPr>
              <a:spLocks noChangeArrowheads="1"/>
            </p:cNvSpPr>
            <p:nvPr/>
          </p:nvSpPr>
          <p:spPr bwMode="auto">
            <a:xfrm>
              <a:off x="4649" y="2342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56" name="Oval 14"/>
            <p:cNvSpPr>
              <a:spLocks noChangeArrowheads="1"/>
            </p:cNvSpPr>
            <p:nvPr/>
          </p:nvSpPr>
          <p:spPr bwMode="auto">
            <a:xfrm>
              <a:off x="4649" y="2523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57" name="Oval 15"/>
            <p:cNvSpPr>
              <a:spLocks noChangeArrowheads="1"/>
            </p:cNvSpPr>
            <p:nvPr/>
          </p:nvSpPr>
          <p:spPr bwMode="auto">
            <a:xfrm>
              <a:off x="4649" y="2705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58" name="Oval 16"/>
            <p:cNvSpPr>
              <a:spLocks noChangeArrowheads="1"/>
            </p:cNvSpPr>
            <p:nvPr/>
          </p:nvSpPr>
          <p:spPr bwMode="auto">
            <a:xfrm>
              <a:off x="4831" y="2342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59" name="Oval 17"/>
            <p:cNvSpPr>
              <a:spLocks noChangeArrowheads="1"/>
            </p:cNvSpPr>
            <p:nvPr/>
          </p:nvSpPr>
          <p:spPr bwMode="auto">
            <a:xfrm>
              <a:off x="4831" y="2523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60" name="Oval 18"/>
            <p:cNvSpPr>
              <a:spLocks noChangeArrowheads="1"/>
            </p:cNvSpPr>
            <p:nvPr/>
          </p:nvSpPr>
          <p:spPr bwMode="auto">
            <a:xfrm>
              <a:off x="5012" y="2342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61" name="Oval 19"/>
            <p:cNvSpPr>
              <a:spLocks noChangeArrowheads="1"/>
            </p:cNvSpPr>
            <p:nvPr/>
          </p:nvSpPr>
          <p:spPr bwMode="auto">
            <a:xfrm>
              <a:off x="5012" y="2523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62" name="Oval 20"/>
            <p:cNvSpPr>
              <a:spLocks noChangeArrowheads="1"/>
            </p:cNvSpPr>
            <p:nvPr/>
          </p:nvSpPr>
          <p:spPr bwMode="auto">
            <a:xfrm>
              <a:off x="4831" y="2705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63" name="Oval 21"/>
            <p:cNvSpPr>
              <a:spLocks noChangeArrowheads="1"/>
            </p:cNvSpPr>
            <p:nvPr/>
          </p:nvSpPr>
          <p:spPr bwMode="auto">
            <a:xfrm>
              <a:off x="5012" y="2705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64" name="Oval 22"/>
            <p:cNvSpPr>
              <a:spLocks noChangeArrowheads="1"/>
            </p:cNvSpPr>
            <p:nvPr/>
          </p:nvSpPr>
          <p:spPr bwMode="auto">
            <a:xfrm>
              <a:off x="4649" y="3204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65" name="Oval 23"/>
            <p:cNvSpPr>
              <a:spLocks noChangeArrowheads="1"/>
            </p:cNvSpPr>
            <p:nvPr/>
          </p:nvSpPr>
          <p:spPr bwMode="auto">
            <a:xfrm>
              <a:off x="4649" y="3385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66" name="Oval 24"/>
            <p:cNvSpPr>
              <a:spLocks noChangeArrowheads="1"/>
            </p:cNvSpPr>
            <p:nvPr/>
          </p:nvSpPr>
          <p:spPr bwMode="auto">
            <a:xfrm>
              <a:off x="4649" y="3567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67" name="Oval 25"/>
            <p:cNvSpPr>
              <a:spLocks noChangeArrowheads="1"/>
            </p:cNvSpPr>
            <p:nvPr/>
          </p:nvSpPr>
          <p:spPr bwMode="auto">
            <a:xfrm>
              <a:off x="4831" y="3204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68" name="Oval 26"/>
            <p:cNvSpPr>
              <a:spLocks noChangeArrowheads="1"/>
            </p:cNvSpPr>
            <p:nvPr/>
          </p:nvSpPr>
          <p:spPr bwMode="auto">
            <a:xfrm>
              <a:off x="4831" y="3385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69" name="Oval 27"/>
            <p:cNvSpPr>
              <a:spLocks noChangeArrowheads="1"/>
            </p:cNvSpPr>
            <p:nvPr/>
          </p:nvSpPr>
          <p:spPr bwMode="auto">
            <a:xfrm>
              <a:off x="5012" y="3204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70" name="Oval 28"/>
            <p:cNvSpPr>
              <a:spLocks noChangeArrowheads="1"/>
            </p:cNvSpPr>
            <p:nvPr/>
          </p:nvSpPr>
          <p:spPr bwMode="auto">
            <a:xfrm>
              <a:off x="5012" y="3385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71" name="Oval 29"/>
            <p:cNvSpPr>
              <a:spLocks noChangeArrowheads="1"/>
            </p:cNvSpPr>
            <p:nvPr/>
          </p:nvSpPr>
          <p:spPr bwMode="auto">
            <a:xfrm>
              <a:off x="4831" y="3567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72" name="Oval 30"/>
            <p:cNvSpPr>
              <a:spLocks noChangeArrowheads="1"/>
            </p:cNvSpPr>
            <p:nvPr/>
          </p:nvSpPr>
          <p:spPr bwMode="auto">
            <a:xfrm>
              <a:off x="5012" y="3567"/>
              <a:ext cx="91" cy="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47173" name="Line 48"/>
            <p:cNvSpPr>
              <a:spLocks noChangeShapeType="1"/>
            </p:cNvSpPr>
            <p:nvPr/>
          </p:nvSpPr>
          <p:spPr bwMode="auto">
            <a:xfrm>
              <a:off x="4921" y="1570"/>
              <a:ext cx="91" cy="0"/>
            </a:xfrm>
            <a:prstGeom prst="line">
              <a:avLst/>
            </a:prstGeom>
            <a:noFill/>
            <a:ln w="9525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74" name="Line 49"/>
            <p:cNvSpPr>
              <a:spLocks noChangeShapeType="1"/>
            </p:cNvSpPr>
            <p:nvPr/>
          </p:nvSpPr>
          <p:spPr bwMode="auto">
            <a:xfrm flipV="1">
              <a:off x="4921" y="2387"/>
              <a:ext cx="91" cy="181"/>
            </a:xfrm>
            <a:prstGeom prst="line">
              <a:avLst/>
            </a:prstGeom>
            <a:noFill/>
            <a:ln w="9525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75" name="Line 50"/>
            <p:cNvSpPr>
              <a:spLocks noChangeShapeType="1"/>
            </p:cNvSpPr>
            <p:nvPr/>
          </p:nvSpPr>
          <p:spPr bwMode="auto">
            <a:xfrm flipV="1">
              <a:off x="4921" y="3249"/>
              <a:ext cx="91" cy="363"/>
            </a:xfrm>
            <a:prstGeom prst="line">
              <a:avLst/>
            </a:prstGeom>
            <a:noFill/>
            <a:ln w="9525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76" name="Line 51"/>
            <p:cNvSpPr>
              <a:spLocks noChangeShapeType="1"/>
            </p:cNvSpPr>
            <p:nvPr/>
          </p:nvSpPr>
          <p:spPr bwMode="auto">
            <a:xfrm>
              <a:off x="4921" y="1570"/>
              <a:ext cx="91" cy="182"/>
            </a:xfrm>
            <a:prstGeom prst="line">
              <a:avLst/>
            </a:prstGeom>
            <a:noFill/>
            <a:ln w="9525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77" name="Line 52"/>
            <p:cNvSpPr>
              <a:spLocks noChangeShapeType="1"/>
            </p:cNvSpPr>
            <p:nvPr/>
          </p:nvSpPr>
          <p:spPr bwMode="auto">
            <a:xfrm>
              <a:off x="4921" y="2568"/>
              <a:ext cx="91" cy="0"/>
            </a:xfrm>
            <a:prstGeom prst="line">
              <a:avLst/>
            </a:prstGeom>
            <a:noFill/>
            <a:ln w="9525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78" name="Line 53"/>
            <p:cNvSpPr>
              <a:spLocks noChangeShapeType="1"/>
            </p:cNvSpPr>
            <p:nvPr/>
          </p:nvSpPr>
          <p:spPr bwMode="auto">
            <a:xfrm flipV="1">
              <a:off x="4921" y="3430"/>
              <a:ext cx="91" cy="182"/>
            </a:xfrm>
            <a:prstGeom prst="line">
              <a:avLst/>
            </a:prstGeom>
            <a:noFill/>
            <a:ln w="9525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79" name="Line 54"/>
            <p:cNvSpPr>
              <a:spLocks noChangeShapeType="1"/>
            </p:cNvSpPr>
            <p:nvPr/>
          </p:nvSpPr>
          <p:spPr bwMode="auto">
            <a:xfrm>
              <a:off x="4921" y="1570"/>
              <a:ext cx="91" cy="363"/>
            </a:xfrm>
            <a:prstGeom prst="line">
              <a:avLst/>
            </a:prstGeom>
            <a:noFill/>
            <a:ln w="9525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80" name="Line 55"/>
            <p:cNvSpPr>
              <a:spLocks noChangeShapeType="1"/>
            </p:cNvSpPr>
            <p:nvPr/>
          </p:nvSpPr>
          <p:spPr bwMode="auto">
            <a:xfrm>
              <a:off x="4921" y="2568"/>
              <a:ext cx="91" cy="182"/>
            </a:xfrm>
            <a:prstGeom prst="line">
              <a:avLst/>
            </a:prstGeom>
            <a:noFill/>
            <a:ln w="9525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81" name="Line 56"/>
            <p:cNvSpPr>
              <a:spLocks noChangeShapeType="1"/>
            </p:cNvSpPr>
            <p:nvPr/>
          </p:nvSpPr>
          <p:spPr bwMode="auto">
            <a:xfrm flipV="1">
              <a:off x="4921" y="3612"/>
              <a:ext cx="91" cy="0"/>
            </a:xfrm>
            <a:prstGeom prst="line">
              <a:avLst/>
            </a:prstGeom>
            <a:noFill/>
            <a:ln w="9525">
              <a:solidFill>
                <a:srgbClr val="E61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90169" name="Line 57"/>
          <p:cNvSpPr>
            <a:spLocks noChangeShapeType="1"/>
          </p:cNvSpPr>
          <p:nvPr/>
        </p:nvSpPr>
        <p:spPr bwMode="auto">
          <a:xfrm>
            <a:off x="6300788" y="2349500"/>
            <a:ext cx="935037" cy="287338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170" name="Line 58"/>
          <p:cNvSpPr>
            <a:spLocks noChangeShapeType="1"/>
          </p:cNvSpPr>
          <p:nvPr/>
        </p:nvSpPr>
        <p:spPr bwMode="auto">
          <a:xfrm>
            <a:off x="6300788" y="2349500"/>
            <a:ext cx="935037" cy="1584325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171" name="Line 59"/>
          <p:cNvSpPr>
            <a:spLocks noChangeShapeType="1"/>
          </p:cNvSpPr>
          <p:nvPr/>
        </p:nvSpPr>
        <p:spPr bwMode="auto">
          <a:xfrm>
            <a:off x="6300788" y="2349500"/>
            <a:ext cx="935037" cy="3095625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172" name="Line 60"/>
          <p:cNvSpPr>
            <a:spLocks noChangeShapeType="1"/>
          </p:cNvSpPr>
          <p:nvPr/>
        </p:nvSpPr>
        <p:spPr bwMode="auto">
          <a:xfrm flipV="1">
            <a:off x="6300788" y="2708275"/>
            <a:ext cx="935037" cy="1296988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173" name="Line 61"/>
          <p:cNvSpPr>
            <a:spLocks noChangeShapeType="1"/>
          </p:cNvSpPr>
          <p:nvPr/>
        </p:nvSpPr>
        <p:spPr bwMode="auto">
          <a:xfrm>
            <a:off x="6300788" y="4005263"/>
            <a:ext cx="935037" cy="0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174" name="Line 62"/>
          <p:cNvSpPr>
            <a:spLocks noChangeShapeType="1"/>
          </p:cNvSpPr>
          <p:nvPr/>
        </p:nvSpPr>
        <p:spPr bwMode="auto">
          <a:xfrm>
            <a:off x="6300788" y="4076700"/>
            <a:ext cx="935037" cy="1584325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175" name="Line 63"/>
          <p:cNvSpPr>
            <a:spLocks noChangeShapeType="1"/>
          </p:cNvSpPr>
          <p:nvPr/>
        </p:nvSpPr>
        <p:spPr bwMode="auto">
          <a:xfrm flipV="1">
            <a:off x="6372225" y="2924175"/>
            <a:ext cx="863600" cy="2809875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176" name="Line 64"/>
          <p:cNvSpPr>
            <a:spLocks noChangeShapeType="1"/>
          </p:cNvSpPr>
          <p:nvPr/>
        </p:nvSpPr>
        <p:spPr bwMode="auto">
          <a:xfrm flipV="1">
            <a:off x="6372225" y="4076700"/>
            <a:ext cx="863600" cy="1657350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177" name="Line 65"/>
          <p:cNvSpPr>
            <a:spLocks noChangeShapeType="1"/>
          </p:cNvSpPr>
          <p:nvPr/>
        </p:nvSpPr>
        <p:spPr bwMode="auto">
          <a:xfrm>
            <a:off x="6372225" y="5734050"/>
            <a:ext cx="863600" cy="0"/>
          </a:xfrm>
          <a:prstGeom prst="line">
            <a:avLst/>
          </a:prstGeom>
          <a:noFill/>
          <a:ln w="63500">
            <a:solidFill>
              <a:srgbClr val="E61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90194" name="Group 82"/>
          <p:cNvGrpSpPr>
            <a:grpSpLocks/>
          </p:cNvGrpSpPr>
          <p:nvPr/>
        </p:nvGrpSpPr>
        <p:grpSpPr bwMode="auto">
          <a:xfrm>
            <a:off x="4787900" y="2420938"/>
            <a:ext cx="1406525" cy="3411537"/>
            <a:chOff x="3016" y="1525"/>
            <a:chExt cx="886" cy="2149"/>
          </a:xfrm>
        </p:grpSpPr>
        <p:sp>
          <p:nvSpPr>
            <p:cNvPr id="47128" name="Line 44"/>
            <p:cNvSpPr>
              <a:spLocks noChangeShapeType="1"/>
            </p:cNvSpPr>
            <p:nvPr/>
          </p:nvSpPr>
          <p:spPr bwMode="auto">
            <a:xfrm flipV="1">
              <a:off x="3016" y="1798"/>
              <a:ext cx="272" cy="680"/>
            </a:xfrm>
            <a:prstGeom prst="line">
              <a:avLst/>
            </a:prstGeom>
            <a:noFill/>
            <a:ln w="63500">
              <a:solidFill>
                <a:srgbClr val="E61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7129" name="Line 45"/>
            <p:cNvSpPr>
              <a:spLocks noChangeShapeType="1"/>
            </p:cNvSpPr>
            <p:nvPr/>
          </p:nvSpPr>
          <p:spPr bwMode="auto">
            <a:xfrm>
              <a:off x="3016" y="2569"/>
              <a:ext cx="318" cy="1"/>
            </a:xfrm>
            <a:prstGeom prst="line">
              <a:avLst/>
            </a:prstGeom>
            <a:noFill/>
            <a:ln w="63500">
              <a:solidFill>
                <a:srgbClr val="E61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7130" name="Line 46"/>
            <p:cNvSpPr>
              <a:spLocks noChangeShapeType="1"/>
            </p:cNvSpPr>
            <p:nvPr/>
          </p:nvSpPr>
          <p:spPr bwMode="auto">
            <a:xfrm>
              <a:off x="3061" y="2660"/>
              <a:ext cx="227" cy="862"/>
            </a:xfrm>
            <a:prstGeom prst="line">
              <a:avLst/>
            </a:prstGeom>
            <a:noFill/>
            <a:ln w="63500">
              <a:solidFill>
                <a:srgbClr val="E61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47131" name="Picture 6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0" y="1525"/>
              <a:ext cx="342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132" name="Picture 6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8" y="1525"/>
              <a:ext cx="129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133" name="Picture 6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0" y="2296"/>
              <a:ext cx="342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134" name="Picture 7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8" y="2296"/>
              <a:ext cx="129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135" name="Picture 7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0" y="3158"/>
              <a:ext cx="342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136" name="Picture 7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8" y="3158"/>
              <a:ext cx="129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7137" name="Line 73"/>
            <p:cNvSpPr>
              <a:spLocks noChangeShapeType="1"/>
            </p:cNvSpPr>
            <p:nvPr/>
          </p:nvSpPr>
          <p:spPr bwMode="auto">
            <a:xfrm>
              <a:off x="3470" y="1616"/>
              <a:ext cx="136" cy="0"/>
            </a:xfrm>
            <a:prstGeom prst="line">
              <a:avLst/>
            </a:prstGeom>
            <a:noFill/>
            <a:ln w="9525">
              <a:solidFill>
                <a:srgbClr val="5F5F5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38" name="Line 74"/>
            <p:cNvSpPr>
              <a:spLocks noChangeShapeType="1"/>
            </p:cNvSpPr>
            <p:nvPr/>
          </p:nvSpPr>
          <p:spPr bwMode="auto">
            <a:xfrm>
              <a:off x="3470" y="1616"/>
              <a:ext cx="135" cy="181"/>
            </a:xfrm>
            <a:prstGeom prst="line">
              <a:avLst/>
            </a:prstGeom>
            <a:noFill/>
            <a:ln w="9525">
              <a:solidFill>
                <a:srgbClr val="5F5F5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39" name="Line 75"/>
            <p:cNvSpPr>
              <a:spLocks noChangeShapeType="1"/>
            </p:cNvSpPr>
            <p:nvPr/>
          </p:nvSpPr>
          <p:spPr bwMode="auto">
            <a:xfrm>
              <a:off x="3470" y="1616"/>
              <a:ext cx="136" cy="363"/>
            </a:xfrm>
            <a:prstGeom prst="line">
              <a:avLst/>
            </a:prstGeom>
            <a:noFill/>
            <a:ln w="9525">
              <a:solidFill>
                <a:srgbClr val="5F5F5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40" name="Line 76"/>
            <p:cNvSpPr>
              <a:spLocks noChangeShapeType="1"/>
            </p:cNvSpPr>
            <p:nvPr/>
          </p:nvSpPr>
          <p:spPr bwMode="auto">
            <a:xfrm flipV="1">
              <a:off x="3470" y="2387"/>
              <a:ext cx="136" cy="181"/>
            </a:xfrm>
            <a:prstGeom prst="line">
              <a:avLst/>
            </a:prstGeom>
            <a:noFill/>
            <a:ln w="9525">
              <a:solidFill>
                <a:srgbClr val="5F5F5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41" name="Line 77"/>
            <p:cNvSpPr>
              <a:spLocks noChangeShapeType="1"/>
            </p:cNvSpPr>
            <p:nvPr/>
          </p:nvSpPr>
          <p:spPr bwMode="auto">
            <a:xfrm>
              <a:off x="3470" y="2568"/>
              <a:ext cx="136" cy="0"/>
            </a:xfrm>
            <a:prstGeom prst="line">
              <a:avLst/>
            </a:prstGeom>
            <a:noFill/>
            <a:ln w="9525">
              <a:solidFill>
                <a:srgbClr val="5F5F5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42" name="Line 78"/>
            <p:cNvSpPr>
              <a:spLocks noChangeShapeType="1"/>
            </p:cNvSpPr>
            <p:nvPr/>
          </p:nvSpPr>
          <p:spPr bwMode="auto">
            <a:xfrm>
              <a:off x="3470" y="2568"/>
              <a:ext cx="136" cy="182"/>
            </a:xfrm>
            <a:prstGeom prst="line">
              <a:avLst/>
            </a:prstGeom>
            <a:noFill/>
            <a:ln w="9525">
              <a:solidFill>
                <a:srgbClr val="5F5F5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43" name="Line 79"/>
            <p:cNvSpPr>
              <a:spLocks noChangeShapeType="1"/>
            </p:cNvSpPr>
            <p:nvPr/>
          </p:nvSpPr>
          <p:spPr bwMode="auto">
            <a:xfrm flipV="1">
              <a:off x="3470" y="3249"/>
              <a:ext cx="136" cy="363"/>
            </a:xfrm>
            <a:prstGeom prst="line">
              <a:avLst/>
            </a:prstGeom>
            <a:noFill/>
            <a:ln w="9525">
              <a:solidFill>
                <a:srgbClr val="5F5F5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44" name="Line 80"/>
            <p:cNvSpPr>
              <a:spLocks noChangeShapeType="1"/>
            </p:cNvSpPr>
            <p:nvPr/>
          </p:nvSpPr>
          <p:spPr bwMode="auto">
            <a:xfrm flipV="1">
              <a:off x="3470" y="3430"/>
              <a:ext cx="136" cy="182"/>
            </a:xfrm>
            <a:prstGeom prst="line">
              <a:avLst/>
            </a:prstGeom>
            <a:noFill/>
            <a:ln w="9525">
              <a:solidFill>
                <a:srgbClr val="5F5F5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45" name="Line 81"/>
            <p:cNvSpPr>
              <a:spLocks noChangeShapeType="1"/>
            </p:cNvSpPr>
            <p:nvPr/>
          </p:nvSpPr>
          <p:spPr bwMode="auto">
            <a:xfrm>
              <a:off x="3470" y="3612"/>
              <a:ext cx="136" cy="0"/>
            </a:xfrm>
            <a:prstGeom prst="line">
              <a:avLst/>
            </a:prstGeom>
            <a:noFill/>
            <a:ln w="9525">
              <a:solidFill>
                <a:srgbClr val="5F5F5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pic>
        <p:nvPicPr>
          <p:cNvPr id="90296" name="Picture 18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141663"/>
            <a:ext cx="3654425" cy="174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0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0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0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0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0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0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0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0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90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901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90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901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90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9014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901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9016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901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9017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901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901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8" dur="500"/>
                                        <p:tgtEl>
                                          <p:spTgt spid="90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"/>
                                        <p:tgtEl>
                                          <p:spTgt spid="90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90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8" dur="500"/>
                                        <p:tgtEl>
                                          <p:spTgt spid="90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500"/>
                                        <p:tgtEl>
                                          <p:spTgt spid="90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500"/>
                                        <p:tgtEl>
                                          <p:spTgt spid="9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901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9017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500" fill="hold"/>
                                        <p:tgtEl>
                                          <p:spTgt spid="901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9017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901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901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901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901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901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9015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901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901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8" dur="500"/>
                                        <p:tgtEl>
                                          <p:spTgt spid="90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1" dur="500"/>
                                        <p:tgtEl>
                                          <p:spTgt spid="90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4" dur="500"/>
                                        <p:tgtEl>
                                          <p:spTgt spid="9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7" dur="500"/>
                                        <p:tgtEl>
                                          <p:spTgt spid="90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0" dur="500"/>
                                        <p:tgtEl>
                                          <p:spTgt spid="90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3" dur="500"/>
                                        <p:tgtEl>
                                          <p:spTgt spid="90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44" grpId="0" animBg="1"/>
      <p:bldP spid="90145" grpId="0" animBg="1"/>
      <p:bldP spid="90147" grpId="0" animBg="1"/>
      <p:bldP spid="90148" grpId="0" animBg="1"/>
      <p:bldP spid="90143" grpId="0" animBg="1"/>
      <p:bldP spid="90146" grpId="0" animBg="1"/>
      <p:bldP spid="90149" grpId="0" animBg="1"/>
      <p:bldP spid="90150" grpId="0" animBg="1"/>
      <p:bldP spid="90151" grpId="0" animBg="1"/>
      <p:bldP spid="90169" grpId="0" animBg="1"/>
      <p:bldP spid="90170" grpId="0" animBg="1"/>
      <p:bldP spid="90171" grpId="0" animBg="1"/>
      <p:bldP spid="90172" grpId="0" animBg="1"/>
      <p:bldP spid="90173" grpId="0" animBg="1"/>
      <p:bldP spid="90174" grpId="0" animBg="1"/>
      <p:bldP spid="90175" grpId="0" animBg="1"/>
      <p:bldP spid="90176" grpId="0" animBg="1"/>
      <p:bldP spid="9017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5613" cy="4456113"/>
          </a:xfrm>
        </p:spPr>
        <p:txBody>
          <a:bodyPr/>
          <a:lstStyle/>
          <a:p>
            <a:pPr eaLnBrk="1" hangingPunct="1"/>
            <a:r>
              <a:rPr lang="zh-CN" altLang="en-US" sz="2800" b="1" dirty="0"/>
              <a:t>后向变量</a:t>
            </a:r>
            <a:r>
              <a:rPr lang="en-US" altLang="zh-CN" sz="2800" b="1" i="1" dirty="0"/>
              <a:t>β</a:t>
            </a:r>
            <a:r>
              <a:rPr lang="en-US" altLang="zh-CN" sz="2800" b="1" i="1" baseline="-25000" dirty="0"/>
              <a:t>t</a:t>
            </a:r>
            <a:r>
              <a:rPr lang="en-US" altLang="zh-CN" sz="2800" b="1" dirty="0"/>
              <a:t>(</a:t>
            </a:r>
            <a:r>
              <a:rPr lang="en-US" altLang="zh-CN" sz="2800" b="1" i="1" dirty="0" err="1"/>
              <a:t>i</a:t>
            </a:r>
            <a:r>
              <a:rPr lang="en-US" altLang="zh-CN" sz="2800" b="1" dirty="0"/>
              <a:t>)</a:t>
            </a:r>
          </a:p>
          <a:p>
            <a:pPr lvl="1" eaLnBrk="1" hangingPunct="1"/>
            <a:endParaRPr lang="en-US" altLang="zh-CN" b="1" dirty="0"/>
          </a:p>
          <a:p>
            <a:pPr marL="457200" lvl="1" indent="0" eaLnBrk="1" hangingPunct="1">
              <a:buNone/>
            </a:pPr>
            <a:endParaRPr lang="en-US" altLang="zh-CN" b="1" dirty="0"/>
          </a:p>
          <a:p>
            <a:pPr lvl="1" eaLnBrk="1" hangingPunct="1"/>
            <a:r>
              <a:rPr lang="zh-CN" altLang="en-US" sz="2400" b="1" dirty="0"/>
              <a:t>以时刻</a:t>
            </a:r>
            <a:r>
              <a:rPr lang="en-US" altLang="zh-CN" sz="2400" b="1" i="1" dirty="0"/>
              <a:t>t</a:t>
            </a:r>
            <a:r>
              <a:rPr lang="zh-CN" altLang="en-US" sz="2400" b="1" dirty="0"/>
              <a:t>的第</a:t>
            </a:r>
            <a:r>
              <a:rPr lang="en-US" altLang="zh-CN" sz="2400" b="1" i="1" dirty="0" err="1"/>
              <a:t>i</a:t>
            </a:r>
            <a:r>
              <a:rPr lang="zh-CN" altLang="en-US" sz="2400" b="1" dirty="0"/>
              <a:t>个状态</a:t>
            </a:r>
            <a:r>
              <a:rPr lang="en-US" altLang="zh-CN" sz="2400" b="1" dirty="0" err="1"/>
              <a:t>s</a:t>
            </a:r>
            <a:r>
              <a:rPr lang="en-US" altLang="zh-CN" sz="2400" b="1" i="1" baseline="-25000" dirty="0" err="1"/>
              <a:t>i</a:t>
            </a:r>
            <a:r>
              <a:rPr lang="zh-CN" altLang="en-US" sz="2400" b="1" dirty="0"/>
              <a:t>开始的所有路径的概率之和</a:t>
            </a:r>
            <a:endParaRPr lang="en-US" altLang="zh-CN" sz="2800" b="1" dirty="0"/>
          </a:p>
          <a:p>
            <a:pPr eaLnBrk="1" hangingPunct="1"/>
            <a:endParaRPr lang="en-US" altLang="zh-CN" sz="2800" b="1" dirty="0"/>
          </a:p>
          <a:p>
            <a:pPr eaLnBrk="1" hangingPunct="1"/>
            <a:r>
              <a:rPr lang="zh-CN" altLang="en-US" sz="2800" b="1" dirty="0"/>
              <a:t>递归关系</a:t>
            </a:r>
          </a:p>
        </p:txBody>
      </p:sp>
      <p:graphicFrame>
        <p:nvGraphicFramePr>
          <p:cNvPr id="49156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67669859"/>
              </p:ext>
            </p:extLst>
          </p:nvPr>
        </p:nvGraphicFramePr>
        <p:xfrm>
          <a:off x="1308100" y="2308035"/>
          <a:ext cx="60007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08" name="Microsoft 公式 3.0" r:id="rId4" imgW="4000320" imgH="482400" progId="Equation.3">
                  <p:embed/>
                </p:oleObj>
              </mc:Choice>
              <mc:Fallback>
                <p:oleObj name="Microsoft 公式 3.0" r:id="rId4" imgW="4000320" imgH="4824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2308035"/>
                        <a:ext cx="60007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666732542"/>
              </p:ext>
            </p:extLst>
          </p:nvPr>
        </p:nvGraphicFramePr>
        <p:xfrm>
          <a:off x="250825" y="4617492"/>
          <a:ext cx="2808288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09" name="公式" r:id="rId6" imgW="1218671" imgH="215806" progId="Equation.3">
                  <p:embed/>
                </p:oleObj>
              </mc:Choice>
              <mc:Fallback>
                <p:oleObj name="公式" r:id="rId6" imgW="1218671" imgH="215806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617492"/>
                        <a:ext cx="2808288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72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227763" y="4149725"/>
            <a:ext cx="146050" cy="144463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7773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08850" y="4149725"/>
            <a:ext cx="144463" cy="144463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7774" name="AutoShape 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88350" y="4149725"/>
            <a:ext cx="144463" cy="144463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7775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229350" y="5013325"/>
            <a:ext cx="144463" cy="144463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7776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08850" y="5013325"/>
            <a:ext cx="144463" cy="144463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7777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88350" y="5013325"/>
            <a:ext cx="144463" cy="144463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7778" name="AutoShape 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227763" y="5876925"/>
            <a:ext cx="144462" cy="144463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77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08850" y="5876925"/>
            <a:ext cx="144463" cy="144463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7780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88350" y="5876925"/>
            <a:ext cx="144463" cy="144463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7790" name="Line 30"/>
          <p:cNvSpPr>
            <a:spLocks noChangeShapeType="1"/>
          </p:cNvSpPr>
          <p:nvPr/>
        </p:nvSpPr>
        <p:spPr bwMode="auto">
          <a:xfrm>
            <a:off x="6372225" y="4221163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791" name="Line 31"/>
          <p:cNvSpPr>
            <a:spLocks noChangeShapeType="1"/>
          </p:cNvSpPr>
          <p:nvPr/>
        </p:nvSpPr>
        <p:spPr bwMode="auto">
          <a:xfrm flipH="1">
            <a:off x="6372225" y="4221163"/>
            <a:ext cx="936625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792" name="Line 32"/>
          <p:cNvSpPr>
            <a:spLocks noChangeShapeType="1"/>
          </p:cNvSpPr>
          <p:nvPr/>
        </p:nvSpPr>
        <p:spPr bwMode="auto">
          <a:xfrm flipH="1">
            <a:off x="6372225" y="4221163"/>
            <a:ext cx="936625" cy="172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793" name="Line 33"/>
          <p:cNvSpPr>
            <a:spLocks noChangeShapeType="1"/>
          </p:cNvSpPr>
          <p:nvPr/>
        </p:nvSpPr>
        <p:spPr bwMode="auto">
          <a:xfrm flipH="1" flipV="1">
            <a:off x="6372225" y="4221163"/>
            <a:ext cx="936625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794" name="Line 34"/>
          <p:cNvSpPr>
            <a:spLocks noChangeShapeType="1"/>
          </p:cNvSpPr>
          <p:nvPr/>
        </p:nvSpPr>
        <p:spPr bwMode="auto">
          <a:xfrm flipH="1">
            <a:off x="6372225" y="5084763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795" name="Line 35"/>
          <p:cNvSpPr>
            <a:spLocks noChangeShapeType="1"/>
          </p:cNvSpPr>
          <p:nvPr/>
        </p:nvSpPr>
        <p:spPr bwMode="auto">
          <a:xfrm flipH="1">
            <a:off x="6372225" y="5084763"/>
            <a:ext cx="936625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796" name="Line 36"/>
          <p:cNvSpPr>
            <a:spLocks noChangeShapeType="1"/>
          </p:cNvSpPr>
          <p:nvPr/>
        </p:nvSpPr>
        <p:spPr bwMode="auto">
          <a:xfrm flipH="1" flipV="1">
            <a:off x="6372225" y="4221163"/>
            <a:ext cx="936625" cy="172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797" name="Line 37"/>
          <p:cNvSpPr>
            <a:spLocks noChangeShapeType="1"/>
          </p:cNvSpPr>
          <p:nvPr/>
        </p:nvSpPr>
        <p:spPr bwMode="auto">
          <a:xfrm flipH="1" flipV="1">
            <a:off x="6372225" y="5084763"/>
            <a:ext cx="936625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798" name="Line 38"/>
          <p:cNvSpPr>
            <a:spLocks noChangeShapeType="1"/>
          </p:cNvSpPr>
          <p:nvPr/>
        </p:nvSpPr>
        <p:spPr bwMode="auto">
          <a:xfrm flipH="1">
            <a:off x="6372225" y="594995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799" name="Line 39"/>
          <p:cNvSpPr>
            <a:spLocks noChangeShapeType="1"/>
          </p:cNvSpPr>
          <p:nvPr/>
        </p:nvSpPr>
        <p:spPr bwMode="auto">
          <a:xfrm flipH="1">
            <a:off x="7451725" y="4221163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800" name="Line 40"/>
          <p:cNvSpPr>
            <a:spLocks noChangeShapeType="1"/>
          </p:cNvSpPr>
          <p:nvPr/>
        </p:nvSpPr>
        <p:spPr bwMode="auto">
          <a:xfrm flipH="1">
            <a:off x="7451725" y="4221163"/>
            <a:ext cx="936625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801" name="Line 41"/>
          <p:cNvSpPr>
            <a:spLocks noChangeShapeType="1"/>
          </p:cNvSpPr>
          <p:nvPr/>
        </p:nvSpPr>
        <p:spPr bwMode="auto">
          <a:xfrm flipH="1">
            <a:off x="7451725" y="4221163"/>
            <a:ext cx="936625" cy="172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802" name="Line 42"/>
          <p:cNvSpPr>
            <a:spLocks noChangeShapeType="1"/>
          </p:cNvSpPr>
          <p:nvPr/>
        </p:nvSpPr>
        <p:spPr bwMode="auto">
          <a:xfrm flipH="1" flipV="1">
            <a:off x="7451725" y="4221163"/>
            <a:ext cx="936625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803" name="Line 43"/>
          <p:cNvSpPr>
            <a:spLocks noChangeShapeType="1"/>
          </p:cNvSpPr>
          <p:nvPr/>
        </p:nvSpPr>
        <p:spPr bwMode="auto">
          <a:xfrm flipH="1">
            <a:off x="7451725" y="5084763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804" name="Line 44"/>
          <p:cNvSpPr>
            <a:spLocks noChangeShapeType="1"/>
          </p:cNvSpPr>
          <p:nvPr/>
        </p:nvSpPr>
        <p:spPr bwMode="auto">
          <a:xfrm flipH="1">
            <a:off x="7451725" y="5084763"/>
            <a:ext cx="936625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805" name="Line 45"/>
          <p:cNvSpPr>
            <a:spLocks noChangeShapeType="1"/>
          </p:cNvSpPr>
          <p:nvPr/>
        </p:nvSpPr>
        <p:spPr bwMode="auto">
          <a:xfrm flipH="1" flipV="1">
            <a:off x="7451725" y="4221163"/>
            <a:ext cx="936625" cy="172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806" name="Line 46"/>
          <p:cNvSpPr>
            <a:spLocks noChangeShapeType="1"/>
          </p:cNvSpPr>
          <p:nvPr/>
        </p:nvSpPr>
        <p:spPr bwMode="auto">
          <a:xfrm flipH="1" flipV="1">
            <a:off x="7451725" y="5084763"/>
            <a:ext cx="936625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7807" name="Line 47"/>
          <p:cNvSpPr>
            <a:spLocks noChangeShapeType="1"/>
          </p:cNvSpPr>
          <p:nvPr/>
        </p:nvSpPr>
        <p:spPr bwMode="auto">
          <a:xfrm flipH="1">
            <a:off x="7451725" y="594995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1437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437899"/>
              </p:ext>
            </p:extLst>
          </p:nvPr>
        </p:nvGraphicFramePr>
        <p:xfrm>
          <a:off x="179959" y="5253038"/>
          <a:ext cx="5832201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10" name="公式" r:id="rId8" imgW="3886200" imgH="457200" progId="Equation.3">
                  <p:embed/>
                </p:oleObj>
              </mc:Choice>
              <mc:Fallback>
                <p:oleObj name="公式" r:id="rId8" imgW="3886200" imgH="4572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959" y="5253038"/>
                        <a:ext cx="5832201" cy="925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7"/>
          <p:cNvSpPr>
            <a:spLocks noChangeArrowheads="1"/>
          </p:cNvSpPr>
          <p:nvPr/>
        </p:nvSpPr>
        <p:spPr bwMode="auto">
          <a:xfrm>
            <a:off x="6084168" y="6093296"/>
            <a:ext cx="29029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dirty="0">
                <a:latin typeface="Verdana" panose="020B0604030504040204" pitchFamily="34" charset="0"/>
                <a:ea typeface="宋体" panose="02010600030101010101" pitchFamily="2" charset="-122"/>
              </a:rPr>
              <a:t>t-1          t           t+1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7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7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7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7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7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0" fill="hold"/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500"/>
                                        <p:tgtEl>
                                          <p:spTgt spid="117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500"/>
                                        <p:tgtEl>
                                          <p:spTgt spid="117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500"/>
                                        <p:tgtEl>
                                          <p:spTgt spid="117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3" dur="500"/>
                                        <p:tgtEl>
                                          <p:spTgt spid="117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500"/>
                                        <p:tgtEl>
                                          <p:spTgt spid="117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500"/>
                                        <p:tgtEl>
                                          <p:spTgt spid="117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6" dur="500"/>
                                        <p:tgtEl>
                                          <p:spTgt spid="117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9" dur="500"/>
                                        <p:tgtEl>
                                          <p:spTgt spid="117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2" dur="500"/>
                                        <p:tgtEl>
                                          <p:spTgt spid="117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9" dur="500"/>
                                        <p:tgtEl>
                                          <p:spTgt spid="117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2" dur="500"/>
                                        <p:tgtEl>
                                          <p:spTgt spid="117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5" dur="500"/>
                                        <p:tgtEl>
                                          <p:spTgt spid="117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8" dur="500" fill="hold"/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2" dur="500"/>
                                        <p:tgtEl>
                                          <p:spTgt spid="117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5" dur="500"/>
                                        <p:tgtEl>
                                          <p:spTgt spid="117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8" dur="500"/>
                                        <p:tgtEl>
                                          <p:spTgt spid="117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500" fill="hold"/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5" dur="500"/>
                                        <p:tgtEl>
                                          <p:spTgt spid="117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8" dur="500"/>
                                        <p:tgtEl>
                                          <p:spTgt spid="117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1" dur="500"/>
                                        <p:tgtEl>
                                          <p:spTgt spid="117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4" dur="500" fill="hold"/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2" grpId="0" animBg="1"/>
      <p:bldP spid="117773" grpId="0" animBg="1"/>
      <p:bldP spid="117774" grpId="0" animBg="1"/>
      <p:bldP spid="117775" grpId="0" animBg="1"/>
      <p:bldP spid="117776" grpId="0" animBg="1"/>
      <p:bldP spid="117777" grpId="0" animBg="1"/>
      <p:bldP spid="117778" grpId="0" animBg="1"/>
      <p:bldP spid="117779" grpId="0" animBg="1"/>
      <p:bldP spid="117780" grpId="0" animBg="1"/>
      <p:bldP spid="117790" grpId="0" animBg="1"/>
      <p:bldP spid="117790" grpId="1" animBg="1"/>
      <p:bldP spid="117791" grpId="0" animBg="1"/>
      <p:bldP spid="117791" grpId="1" animBg="1"/>
      <p:bldP spid="117792" grpId="0" animBg="1"/>
      <p:bldP spid="117793" grpId="0" animBg="1"/>
      <p:bldP spid="117793" grpId="1" animBg="1"/>
      <p:bldP spid="117794" grpId="0" animBg="1"/>
      <p:bldP spid="117794" grpId="1" animBg="1"/>
      <p:bldP spid="117795" grpId="0" animBg="1"/>
      <p:bldP spid="117796" grpId="0" animBg="1"/>
      <p:bldP spid="117796" grpId="1" animBg="1"/>
      <p:bldP spid="117797" grpId="0" animBg="1"/>
      <p:bldP spid="117797" grpId="1" animBg="1"/>
      <p:bldP spid="117798" grpId="0" animBg="1"/>
      <p:bldP spid="117799" grpId="0" animBg="1"/>
      <p:bldP spid="117799" grpId="1" animBg="1"/>
      <p:bldP spid="117800" grpId="0" animBg="1"/>
      <p:bldP spid="117800" grpId="1" animBg="1"/>
      <p:bldP spid="117801" grpId="0" animBg="1"/>
      <p:bldP spid="117801" grpId="1" animBg="1"/>
      <p:bldP spid="117802" grpId="0" animBg="1"/>
      <p:bldP spid="117802" grpId="1" animBg="1"/>
      <p:bldP spid="117803" grpId="0" animBg="1"/>
      <p:bldP spid="117803" grpId="1" animBg="1"/>
      <p:bldP spid="117804" grpId="0" animBg="1"/>
      <p:bldP spid="117804" grpId="1" animBg="1"/>
      <p:bldP spid="117805" grpId="0" animBg="1"/>
      <p:bldP spid="117805" grpId="1" animBg="1"/>
      <p:bldP spid="117806" grpId="0" animBg="1"/>
      <p:bldP spid="117806" grpId="1" animBg="1"/>
      <p:bldP spid="117807" grpId="0" animBg="1"/>
      <p:bldP spid="117807" grpId="1" animBg="1"/>
      <p:bldP spid="3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83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graphicFrame>
        <p:nvGraphicFramePr>
          <p:cNvPr id="50179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1331913" y="1700213"/>
          <a:ext cx="2592387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01" name="公式" r:id="rId3" imgW="1219200" imgH="457200" progId="Equation.3">
                  <p:embed/>
                </p:oleObj>
              </mc:Choice>
              <mc:Fallback>
                <p:oleObj name="公式" r:id="rId3" imgW="1219200" imgH="4572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700213"/>
                        <a:ext cx="2592387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9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494874098"/>
              </p:ext>
            </p:extLst>
          </p:nvPr>
        </p:nvGraphicFramePr>
        <p:xfrm>
          <a:off x="1258887" y="2955925"/>
          <a:ext cx="7344151" cy="1271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02" name="公式" r:id="rId5" imgW="3962160" imgH="685800" progId="Equation.3">
                  <p:embed/>
                </p:oleObj>
              </mc:Choice>
              <mc:Fallback>
                <p:oleObj name="公式" r:id="rId5" imgW="3962160" imgH="685800" progId="Equation.3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7" y="2955925"/>
                        <a:ext cx="7344151" cy="12715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2" name="Object 10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076209969"/>
              </p:ext>
            </p:extLst>
          </p:nvPr>
        </p:nvGraphicFramePr>
        <p:xfrm>
          <a:off x="1331913" y="4534694"/>
          <a:ext cx="3095625" cy="124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03" name="公式" r:id="rId7" imgW="1638300" imgH="660400" progId="Equation.3">
                  <p:embed/>
                </p:oleObj>
              </mc:Choice>
              <mc:Fallback>
                <p:oleObj name="公式" r:id="rId7" imgW="1638300" imgH="660400" progId="Equation.3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534694"/>
                        <a:ext cx="3095625" cy="1246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组合 1"/>
          <p:cNvGrpSpPr/>
          <p:nvPr/>
        </p:nvGrpSpPr>
        <p:grpSpPr>
          <a:xfrm>
            <a:off x="6227763" y="4149725"/>
            <a:ext cx="2305050" cy="1871663"/>
            <a:chOff x="6227763" y="4149725"/>
            <a:chExt cx="2305050" cy="1871663"/>
          </a:xfrm>
        </p:grpSpPr>
        <p:sp>
          <p:nvSpPr>
            <p:cNvPr id="6" name="AutoShape 1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6227763" y="4149725"/>
              <a:ext cx="146050" cy="144463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" name="AutoShape 1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308850" y="4149725"/>
              <a:ext cx="144463" cy="144463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" name="AutoShape 1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8388350" y="4149725"/>
              <a:ext cx="144463" cy="144463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9" name="AutoShape 1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6229350" y="5013325"/>
              <a:ext cx="144463" cy="144463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" name="AutoShape 1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308850" y="5013325"/>
              <a:ext cx="144463" cy="144463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" name="AutoShape 1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8388350" y="5013325"/>
              <a:ext cx="144463" cy="144463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2" name="AutoShape 1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6227763" y="5876925"/>
              <a:ext cx="144462" cy="144463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" name="AutoShape 1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7308850" y="5876925"/>
              <a:ext cx="144463" cy="144463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8388350" y="5876925"/>
              <a:ext cx="144463" cy="144463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5" name="Line 30"/>
            <p:cNvSpPr>
              <a:spLocks noChangeShapeType="1"/>
            </p:cNvSpPr>
            <p:nvPr/>
          </p:nvSpPr>
          <p:spPr bwMode="auto">
            <a:xfrm>
              <a:off x="6372225" y="4221163"/>
              <a:ext cx="936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Line 31"/>
            <p:cNvSpPr>
              <a:spLocks noChangeShapeType="1"/>
            </p:cNvSpPr>
            <p:nvPr/>
          </p:nvSpPr>
          <p:spPr bwMode="auto">
            <a:xfrm flipH="1">
              <a:off x="6372225" y="4221163"/>
              <a:ext cx="936625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Line 32"/>
            <p:cNvSpPr>
              <a:spLocks noChangeShapeType="1"/>
            </p:cNvSpPr>
            <p:nvPr/>
          </p:nvSpPr>
          <p:spPr bwMode="auto">
            <a:xfrm flipH="1">
              <a:off x="6372225" y="4221163"/>
              <a:ext cx="936625" cy="17287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Line 33"/>
            <p:cNvSpPr>
              <a:spLocks noChangeShapeType="1"/>
            </p:cNvSpPr>
            <p:nvPr/>
          </p:nvSpPr>
          <p:spPr bwMode="auto">
            <a:xfrm flipH="1" flipV="1">
              <a:off x="6372225" y="4221163"/>
              <a:ext cx="936625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Line 34"/>
            <p:cNvSpPr>
              <a:spLocks noChangeShapeType="1"/>
            </p:cNvSpPr>
            <p:nvPr/>
          </p:nvSpPr>
          <p:spPr bwMode="auto">
            <a:xfrm flipH="1">
              <a:off x="6372225" y="5084763"/>
              <a:ext cx="936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Line 35"/>
            <p:cNvSpPr>
              <a:spLocks noChangeShapeType="1"/>
            </p:cNvSpPr>
            <p:nvPr/>
          </p:nvSpPr>
          <p:spPr bwMode="auto">
            <a:xfrm flipH="1">
              <a:off x="6372225" y="5084763"/>
              <a:ext cx="936625" cy="865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36"/>
            <p:cNvSpPr>
              <a:spLocks noChangeShapeType="1"/>
            </p:cNvSpPr>
            <p:nvPr/>
          </p:nvSpPr>
          <p:spPr bwMode="auto">
            <a:xfrm flipH="1" flipV="1">
              <a:off x="6372225" y="4221163"/>
              <a:ext cx="936625" cy="17287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37"/>
            <p:cNvSpPr>
              <a:spLocks noChangeShapeType="1"/>
            </p:cNvSpPr>
            <p:nvPr/>
          </p:nvSpPr>
          <p:spPr bwMode="auto">
            <a:xfrm flipH="1" flipV="1">
              <a:off x="6372225" y="5084763"/>
              <a:ext cx="936625" cy="865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38"/>
            <p:cNvSpPr>
              <a:spLocks noChangeShapeType="1"/>
            </p:cNvSpPr>
            <p:nvPr/>
          </p:nvSpPr>
          <p:spPr bwMode="auto">
            <a:xfrm flipH="1">
              <a:off x="6372225" y="5949950"/>
              <a:ext cx="936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Line 39"/>
            <p:cNvSpPr>
              <a:spLocks noChangeShapeType="1"/>
            </p:cNvSpPr>
            <p:nvPr/>
          </p:nvSpPr>
          <p:spPr bwMode="auto">
            <a:xfrm flipH="1">
              <a:off x="7451725" y="4221163"/>
              <a:ext cx="936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Line 40"/>
            <p:cNvSpPr>
              <a:spLocks noChangeShapeType="1"/>
            </p:cNvSpPr>
            <p:nvPr/>
          </p:nvSpPr>
          <p:spPr bwMode="auto">
            <a:xfrm flipH="1">
              <a:off x="7451725" y="4221163"/>
              <a:ext cx="936625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Line 41"/>
            <p:cNvSpPr>
              <a:spLocks noChangeShapeType="1"/>
            </p:cNvSpPr>
            <p:nvPr/>
          </p:nvSpPr>
          <p:spPr bwMode="auto">
            <a:xfrm flipH="1">
              <a:off x="7451725" y="4221163"/>
              <a:ext cx="936625" cy="17287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Line 42"/>
            <p:cNvSpPr>
              <a:spLocks noChangeShapeType="1"/>
            </p:cNvSpPr>
            <p:nvPr/>
          </p:nvSpPr>
          <p:spPr bwMode="auto">
            <a:xfrm flipH="1" flipV="1">
              <a:off x="7451725" y="4221163"/>
              <a:ext cx="936625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Line 43"/>
            <p:cNvSpPr>
              <a:spLocks noChangeShapeType="1"/>
            </p:cNvSpPr>
            <p:nvPr/>
          </p:nvSpPr>
          <p:spPr bwMode="auto">
            <a:xfrm flipH="1">
              <a:off x="7451725" y="5084763"/>
              <a:ext cx="936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Line 44"/>
            <p:cNvSpPr>
              <a:spLocks noChangeShapeType="1"/>
            </p:cNvSpPr>
            <p:nvPr/>
          </p:nvSpPr>
          <p:spPr bwMode="auto">
            <a:xfrm flipH="1">
              <a:off x="7451725" y="5084763"/>
              <a:ext cx="936625" cy="865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" name="Line 45"/>
            <p:cNvSpPr>
              <a:spLocks noChangeShapeType="1"/>
            </p:cNvSpPr>
            <p:nvPr/>
          </p:nvSpPr>
          <p:spPr bwMode="auto">
            <a:xfrm flipH="1" flipV="1">
              <a:off x="7451725" y="4221163"/>
              <a:ext cx="936625" cy="17287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" name="Line 46"/>
            <p:cNvSpPr>
              <a:spLocks noChangeShapeType="1"/>
            </p:cNvSpPr>
            <p:nvPr/>
          </p:nvSpPr>
          <p:spPr bwMode="auto">
            <a:xfrm flipH="1" flipV="1">
              <a:off x="7451725" y="5084763"/>
              <a:ext cx="936625" cy="865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Line 47"/>
            <p:cNvSpPr>
              <a:spLocks noChangeShapeType="1"/>
            </p:cNvSpPr>
            <p:nvPr/>
          </p:nvSpPr>
          <p:spPr bwMode="auto">
            <a:xfrm flipH="1">
              <a:off x="7451725" y="5949950"/>
              <a:ext cx="9366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本章内容</a:t>
            </a: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/>
              <a:t>4.1 </a:t>
            </a:r>
            <a:r>
              <a:rPr lang="zh-CN" altLang="en-US" sz="2800" b="1" dirty="0"/>
              <a:t>马尔科夫模型</a:t>
            </a:r>
          </a:p>
          <a:p>
            <a:pPr eaLnBrk="1" hangingPunct="1"/>
            <a:r>
              <a:rPr lang="en-US" altLang="zh-CN" sz="2800" b="1" dirty="0"/>
              <a:t>4.2 </a:t>
            </a:r>
            <a:r>
              <a:rPr lang="zh-CN" altLang="en-US" sz="2800" b="1" dirty="0"/>
              <a:t>隐马尔科夫模型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前向算法和后向算法相结合</a:t>
            </a:r>
          </a:p>
        </p:txBody>
      </p:sp>
      <p:graphicFrame>
        <p:nvGraphicFramePr>
          <p:cNvPr id="133128" name="Object 8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742697552"/>
              </p:ext>
            </p:extLst>
          </p:nvPr>
        </p:nvGraphicFramePr>
        <p:xfrm>
          <a:off x="2542925" y="3383031"/>
          <a:ext cx="37449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2" name="公式" r:id="rId4" imgW="1905000" imgH="431800" progId="Equation.3">
                  <p:embed/>
                </p:oleObj>
              </mc:Choice>
              <mc:Fallback>
                <p:oleObj name="公式" r:id="rId4" imgW="1905000" imgH="431800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2925" y="3383031"/>
                        <a:ext cx="3744913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83"/>
          <p:cNvGrpSpPr>
            <a:grpSpLocks/>
          </p:cNvGrpSpPr>
          <p:nvPr/>
        </p:nvGrpSpPr>
        <p:grpSpPr bwMode="auto">
          <a:xfrm>
            <a:off x="2413793" y="4653136"/>
            <a:ext cx="4211637" cy="1943100"/>
            <a:chOff x="2971" y="1026"/>
            <a:chExt cx="2653" cy="1224"/>
          </a:xfrm>
        </p:grpSpPr>
        <p:sp>
          <p:nvSpPr>
            <p:cNvPr id="51206" name="Rectangle 77"/>
            <p:cNvSpPr>
              <a:spLocks noChangeArrowheads="1"/>
            </p:cNvSpPr>
            <p:nvPr/>
          </p:nvSpPr>
          <p:spPr bwMode="auto">
            <a:xfrm>
              <a:off x="3288" y="1026"/>
              <a:ext cx="2336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zh-CN" altLang="en-US" sz="1400" b="1">
                  <a:ea typeface="宋体" panose="02010600030101010101" pitchFamily="2" charset="-122"/>
                </a:rPr>
                <a:t>干透         潮湿         湿透         干透        潮湿</a:t>
              </a:r>
              <a:endParaRPr lang="en-US" altLang="zh-CN" sz="1400" b="1">
                <a:ea typeface="宋体" panose="02010600030101010101" pitchFamily="2" charset="-122"/>
              </a:endParaRPr>
            </a:p>
          </p:txBody>
        </p:sp>
        <p:sp>
          <p:nvSpPr>
            <p:cNvPr id="51207" name="Rectangle 78"/>
            <p:cNvSpPr>
              <a:spLocks noChangeArrowheads="1"/>
            </p:cNvSpPr>
            <p:nvPr/>
          </p:nvSpPr>
          <p:spPr bwMode="auto">
            <a:xfrm>
              <a:off x="2971" y="1207"/>
              <a:ext cx="499" cy="1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zh-CN" altLang="en-US" sz="1400" b="1">
                  <a:ea typeface="宋体" panose="02010600030101010101" pitchFamily="2" charset="-122"/>
                </a:rPr>
                <a:t>晴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zh-CN" altLang="en-US" sz="1400" b="1">
                  <a:ea typeface="宋体" panose="02010600030101010101" pitchFamily="2" charset="-122"/>
                </a:rPr>
                <a:t>阴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zh-CN" altLang="en-US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zh-CN" altLang="en-US" sz="1400" b="1">
                  <a:ea typeface="宋体" panose="02010600030101010101" pitchFamily="2" charset="-122"/>
                </a:rPr>
                <a:t>雨</a:t>
              </a:r>
            </a:p>
          </p:txBody>
        </p:sp>
        <p:grpSp>
          <p:nvGrpSpPr>
            <p:cNvPr id="51208" name="Group 181"/>
            <p:cNvGrpSpPr>
              <a:grpSpLocks/>
            </p:cNvGrpSpPr>
            <p:nvPr/>
          </p:nvGrpSpPr>
          <p:grpSpPr bwMode="auto">
            <a:xfrm>
              <a:off x="3379" y="1252"/>
              <a:ext cx="2041" cy="863"/>
              <a:chOff x="2699" y="1390"/>
              <a:chExt cx="2812" cy="1179"/>
            </a:xfrm>
          </p:grpSpPr>
          <p:sp>
            <p:nvSpPr>
              <p:cNvPr id="51209" name="AutoShape 79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379" y="1390"/>
                <a:ext cx="92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10" name="AutoShape 80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060" y="1390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11" name="AutoShape 81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40" y="1390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12" name="AutoShape 82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380" y="1934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13" name="AutoShape 83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060" y="1934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14" name="AutoShape 84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40" y="1934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15" name="AutoShape 85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379" y="2478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16" name="AutoShape 86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060" y="2478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17" name="AutoShape 87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40" y="2478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18" name="Line 97"/>
              <p:cNvSpPr>
                <a:spLocks noChangeShapeType="1"/>
              </p:cNvSpPr>
              <p:nvPr/>
            </p:nvSpPr>
            <p:spPr bwMode="auto">
              <a:xfrm>
                <a:off x="3470" y="1435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19" name="Line 98"/>
              <p:cNvSpPr>
                <a:spLocks noChangeShapeType="1"/>
              </p:cNvSpPr>
              <p:nvPr/>
            </p:nvSpPr>
            <p:spPr bwMode="auto">
              <a:xfrm flipH="1">
                <a:off x="3470" y="1435"/>
                <a:ext cx="590" cy="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20" name="Line 99"/>
              <p:cNvSpPr>
                <a:spLocks noChangeShapeType="1"/>
              </p:cNvSpPr>
              <p:nvPr/>
            </p:nvSpPr>
            <p:spPr bwMode="auto">
              <a:xfrm flipH="1">
                <a:off x="3471" y="1435"/>
                <a:ext cx="590" cy="10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21" name="Line 100"/>
              <p:cNvSpPr>
                <a:spLocks noChangeShapeType="1"/>
              </p:cNvSpPr>
              <p:nvPr/>
            </p:nvSpPr>
            <p:spPr bwMode="auto">
              <a:xfrm flipH="1" flipV="1">
                <a:off x="3471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22" name="Line 101"/>
              <p:cNvSpPr>
                <a:spLocks noChangeShapeType="1"/>
              </p:cNvSpPr>
              <p:nvPr/>
            </p:nvSpPr>
            <p:spPr bwMode="auto">
              <a:xfrm flipH="1">
                <a:off x="3471" y="1979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23" name="Line 102"/>
              <p:cNvSpPr>
                <a:spLocks noChangeShapeType="1"/>
              </p:cNvSpPr>
              <p:nvPr/>
            </p:nvSpPr>
            <p:spPr bwMode="auto">
              <a:xfrm flipH="1">
                <a:off x="347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24" name="Line 103"/>
              <p:cNvSpPr>
                <a:spLocks noChangeShapeType="1"/>
              </p:cNvSpPr>
              <p:nvPr/>
            </p:nvSpPr>
            <p:spPr bwMode="auto">
              <a:xfrm flipH="1" flipV="1">
                <a:off x="3470" y="1435"/>
                <a:ext cx="590" cy="10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25" name="Line 104"/>
              <p:cNvSpPr>
                <a:spLocks noChangeShapeType="1"/>
              </p:cNvSpPr>
              <p:nvPr/>
            </p:nvSpPr>
            <p:spPr bwMode="auto">
              <a:xfrm flipH="1" flipV="1">
                <a:off x="3470" y="1979"/>
                <a:ext cx="590" cy="5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26" name="Line 105"/>
              <p:cNvSpPr>
                <a:spLocks noChangeShapeType="1"/>
              </p:cNvSpPr>
              <p:nvPr/>
            </p:nvSpPr>
            <p:spPr bwMode="auto">
              <a:xfrm flipH="1">
                <a:off x="3470" y="2524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27" name="Line 106"/>
              <p:cNvSpPr>
                <a:spLocks noChangeShapeType="1"/>
              </p:cNvSpPr>
              <p:nvPr/>
            </p:nvSpPr>
            <p:spPr bwMode="auto">
              <a:xfrm flipH="1">
                <a:off x="4150" y="1435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28" name="Line 107"/>
              <p:cNvSpPr>
                <a:spLocks noChangeShapeType="1"/>
              </p:cNvSpPr>
              <p:nvPr/>
            </p:nvSpPr>
            <p:spPr bwMode="auto">
              <a:xfrm flipH="1">
                <a:off x="4150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29" name="Line 108"/>
              <p:cNvSpPr>
                <a:spLocks noChangeShapeType="1"/>
              </p:cNvSpPr>
              <p:nvPr/>
            </p:nvSpPr>
            <p:spPr bwMode="auto">
              <a:xfrm flipH="1">
                <a:off x="4150" y="1435"/>
                <a:ext cx="590" cy="10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30" name="Line 109"/>
              <p:cNvSpPr>
                <a:spLocks noChangeShapeType="1"/>
              </p:cNvSpPr>
              <p:nvPr/>
            </p:nvSpPr>
            <p:spPr bwMode="auto">
              <a:xfrm flipH="1" flipV="1">
                <a:off x="4150" y="1435"/>
                <a:ext cx="590" cy="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31" name="Line 110"/>
              <p:cNvSpPr>
                <a:spLocks noChangeShapeType="1"/>
              </p:cNvSpPr>
              <p:nvPr/>
            </p:nvSpPr>
            <p:spPr bwMode="auto">
              <a:xfrm flipH="1">
                <a:off x="4150" y="1979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32" name="Line 111"/>
              <p:cNvSpPr>
                <a:spLocks noChangeShapeType="1"/>
              </p:cNvSpPr>
              <p:nvPr/>
            </p:nvSpPr>
            <p:spPr bwMode="auto">
              <a:xfrm flipH="1">
                <a:off x="4150" y="1979"/>
                <a:ext cx="590" cy="5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33" name="Line 112"/>
              <p:cNvSpPr>
                <a:spLocks noChangeShapeType="1"/>
              </p:cNvSpPr>
              <p:nvPr/>
            </p:nvSpPr>
            <p:spPr bwMode="auto">
              <a:xfrm flipH="1" flipV="1">
                <a:off x="4150" y="1435"/>
                <a:ext cx="590" cy="10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34" name="Line 113"/>
              <p:cNvSpPr>
                <a:spLocks noChangeShapeType="1"/>
              </p:cNvSpPr>
              <p:nvPr/>
            </p:nvSpPr>
            <p:spPr bwMode="auto">
              <a:xfrm flipH="1" flipV="1">
                <a:off x="415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35" name="Line 114"/>
              <p:cNvSpPr>
                <a:spLocks noChangeShapeType="1"/>
              </p:cNvSpPr>
              <p:nvPr/>
            </p:nvSpPr>
            <p:spPr bwMode="auto">
              <a:xfrm flipH="1">
                <a:off x="4150" y="2524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36" name="AutoShape 154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699" y="1390"/>
                <a:ext cx="92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37" name="AutoShape 156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420" y="1390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38" name="AutoShape 157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00" y="1934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39" name="AutoShape 159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420" y="1934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40" name="AutoShape 160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699" y="2478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41" name="AutoShape 162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420" y="2478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1242" name="Line 163"/>
              <p:cNvSpPr>
                <a:spLocks noChangeShapeType="1"/>
              </p:cNvSpPr>
              <p:nvPr/>
            </p:nvSpPr>
            <p:spPr bwMode="auto">
              <a:xfrm>
                <a:off x="2790" y="1435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43" name="Line 164"/>
              <p:cNvSpPr>
                <a:spLocks noChangeShapeType="1"/>
              </p:cNvSpPr>
              <p:nvPr/>
            </p:nvSpPr>
            <p:spPr bwMode="auto">
              <a:xfrm flipH="1">
                <a:off x="2790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44" name="Line 165"/>
              <p:cNvSpPr>
                <a:spLocks noChangeShapeType="1"/>
              </p:cNvSpPr>
              <p:nvPr/>
            </p:nvSpPr>
            <p:spPr bwMode="auto">
              <a:xfrm flipH="1">
                <a:off x="2791" y="1435"/>
                <a:ext cx="590" cy="1089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45" name="Line 166"/>
              <p:cNvSpPr>
                <a:spLocks noChangeShapeType="1"/>
              </p:cNvSpPr>
              <p:nvPr/>
            </p:nvSpPr>
            <p:spPr bwMode="auto">
              <a:xfrm flipH="1" flipV="1">
                <a:off x="2791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46" name="Line 167"/>
              <p:cNvSpPr>
                <a:spLocks noChangeShapeType="1"/>
              </p:cNvSpPr>
              <p:nvPr/>
            </p:nvSpPr>
            <p:spPr bwMode="auto">
              <a:xfrm flipH="1">
                <a:off x="2791" y="1979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47" name="Line 168"/>
              <p:cNvSpPr>
                <a:spLocks noChangeShapeType="1"/>
              </p:cNvSpPr>
              <p:nvPr/>
            </p:nvSpPr>
            <p:spPr bwMode="auto">
              <a:xfrm flipH="1">
                <a:off x="279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48" name="Line 169"/>
              <p:cNvSpPr>
                <a:spLocks noChangeShapeType="1"/>
              </p:cNvSpPr>
              <p:nvPr/>
            </p:nvSpPr>
            <p:spPr bwMode="auto">
              <a:xfrm flipH="1" flipV="1">
                <a:off x="2790" y="1435"/>
                <a:ext cx="590" cy="1089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49" name="Line 170"/>
              <p:cNvSpPr>
                <a:spLocks noChangeShapeType="1"/>
              </p:cNvSpPr>
              <p:nvPr/>
            </p:nvSpPr>
            <p:spPr bwMode="auto">
              <a:xfrm flipH="1" flipV="1">
                <a:off x="279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50" name="Line 171"/>
              <p:cNvSpPr>
                <a:spLocks noChangeShapeType="1"/>
              </p:cNvSpPr>
              <p:nvPr/>
            </p:nvSpPr>
            <p:spPr bwMode="auto">
              <a:xfrm flipH="1">
                <a:off x="2790" y="2524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51" name="Line 172"/>
              <p:cNvSpPr>
                <a:spLocks noChangeShapeType="1"/>
              </p:cNvSpPr>
              <p:nvPr/>
            </p:nvSpPr>
            <p:spPr bwMode="auto">
              <a:xfrm flipH="1">
                <a:off x="4830" y="1435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52" name="Line 173"/>
              <p:cNvSpPr>
                <a:spLocks noChangeShapeType="1"/>
              </p:cNvSpPr>
              <p:nvPr/>
            </p:nvSpPr>
            <p:spPr bwMode="auto">
              <a:xfrm flipH="1">
                <a:off x="4830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53" name="Line 174"/>
              <p:cNvSpPr>
                <a:spLocks noChangeShapeType="1"/>
              </p:cNvSpPr>
              <p:nvPr/>
            </p:nvSpPr>
            <p:spPr bwMode="auto">
              <a:xfrm flipH="1">
                <a:off x="4830" y="1435"/>
                <a:ext cx="590" cy="1089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54" name="Line 175"/>
              <p:cNvSpPr>
                <a:spLocks noChangeShapeType="1"/>
              </p:cNvSpPr>
              <p:nvPr/>
            </p:nvSpPr>
            <p:spPr bwMode="auto">
              <a:xfrm flipH="1" flipV="1">
                <a:off x="4830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55" name="Line 176"/>
              <p:cNvSpPr>
                <a:spLocks noChangeShapeType="1"/>
              </p:cNvSpPr>
              <p:nvPr/>
            </p:nvSpPr>
            <p:spPr bwMode="auto">
              <a:xfrm flipH="1">
                <a:off x="4830" y="1979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56" name="Line 177"/>
              <p:cNvSpPr>
                <a:spLocks noChangeShapeType="1"/>
              </p:cNvSpPr>
              <p:nvPr/>
            </p:nvSpPr>
            <p:spPr bwMode="auto">
              <a:xfrm flipH="1">
                <a:off x="483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57" name="Line 178"/>
              <p:cNvSpPr>
                <a:spLocks noChangeShapeType="1"/>
              </p:cNvSpPr>
              <p:nvPr/>
            </p:nvSpPr>
            <p:spPr bwMode="auto">
              <a:xfrm flipH="1" flipV="1">
                <a:off x="4830" y="1434"/>
                <a:ext cx="590" cy="1090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58" name="Line 179"/>
              <p:cNvSpPr>
                <a:spLocks noChangeShapeType="1"/>
              </p:cNvSpPr>
              <p:nvPr/>
            </p:nvSpPr>
            <p:spPr bwMode="auto">
              <a:xfrm flipH="1" flipV="1">
                <a:off x="483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259" name="Line 180"/>
              <p:cNvSpPr>
                <a:spLocks noChangeShapeType="1"/>
              </p:cNvSpPr>
              <p:nvPr/>
            </p:nvSpPr>
            <p:spPr bwMode="auto">
              <a:xfrm flipH="1">
                <a:off x="4830" y="2524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aphicFrame>
        <p:nvGraphicFramePr>
          <p:cNvPr id="131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852887"/>
              </p:ext>
            </p:extLst>
          </p:nvPr>
        </p:nvGraphicFramePr>
        <p:xfrm>
          <a:off x="2471488" y="1489076"/>
          <a:ext cx="4362506" cy="1754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3" name="公式" r:id="rId6" imgW="2209800" imgH="889000" progId="Equation.3">
                  <p:embed/>
                </p:oleObj>
              </mc:Choice>
              <mc:Fallback>
                <p:oleObj name="公式" r:id="rId6" imgW="2209800" imgH="8890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1488" y="1489076"/>
                        <a:ext cx="4362506" cy="17542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Rectangle 7"/>
          <p:cNvSpPr>
            <a:spLocks noChangeArrowheads="1"/>
          </p:cNvSpPr>
          <p:nvPr/>
        </p:nvSpPr>
        <p:spPr bwMode="auto">
          <a:xfrm>
            <a:off x="2873122" y="6465519"/>
            <a:ext cx="378711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dirty="0">
                <a:latin typeface="Verdana" panose="020B0604030504040204" pitchFamily="34" charset="0"/>
                <a:ea typeface="宋体" panose="02010600030101010101" pitchFamily="2" charset="-122"/>
              </a:rPr>
              <a:t>t-2      t-1      t       t+1     t+2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8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412875"/>
            <a:ext cx="815975" cy="223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/>
            <a:r>
              <a:rPr lang="zh-CN" altLang="en-US" sz="3200" b="1">
                <a:effectLst/>
              </a:rPr>
              <a:t>推导过程</a:t>
            </a:r>
          </a:p>
        </p:txBody>
      </p:sp>
      <p:graphicFrame>
        <p:nvGraphicFramePr>
          <p:cNvPr id="133124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187450" y="1844675"/>
          <a:ext cx="7956550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2" name="公式" r:id="rId4" imgW="4356100" imgH="660400" progId="Equation.3">
                  <p:embed/>
                </p:oleObj>
              </mc:Choice>
              <mc:Fallback>
                <p:oleObj name="公式" r:id="rId4" imgW="4356100" imgH="6604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844675"/>
                        <a:ext cx="7956550" cy="1204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1258888" y="3141663"/>
          <a:ext cx="5688012" cy="217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3" name="Microsoft 公式 3.0" r:id="rId6" imgW="2984500" imgH="1143000" progId="Equation.3">
                  <p:embed/>
                </p:oleObj>
              </mc:Choice>
              <mc:Fallback>
                <p:oleObj name="Microsoft 公式 3.0" r:id="rId6" imgW="2984500" imgH="11430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141663"/>
                        <a:ext cx="5688012" cy="2179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8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1258888" y="5805488"/>
          <a:ext cx="3817937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4" name="公式" r:id="rId8" imgW="1905000" imgH="431800" progId="Equation.3">
                  <p:embed/>
                </p:oleObj>
              </mc:Choice>
              <mc:Fallback>
                <p:oleObj name="公式" r:id="rId8" imgW="1905000" imgH="431800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5805488"/>
                        <a:ext cx="3817937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203575" y="4941888"/>
            <a:ext cx="3889375" cy="935037"/>
            <a:chOff x="1292" y="2795"/>
            <a:chExt cx="2404" cy="635"/>
          </a:xfrm>
        </p:grpSpPr>
        <p:sp>
          <p:nvSpPr>
            <p:cNvPr id="53256" name="Rectangle 10"/>
            <p:cNvSpPr>
              <a:spLocks noChangeArrowheads="1"/>
            </p:cNvSpPr>
            <p:nvPr/>
          </p:nvSpPr>
          <p:spPr bwMode="auto">
            <a:xfrm>
              <a:off x="1292" y="2795"/>
              <a:ext cx="2404" cy="635"/>
            </a:xfrm>
            <a:prstGeom prst="rect">
              <a:avLst/>
            </a:prstGeom>
            <a:solidFill>
              <a:schemeClr val="accent1">
                <a:alpha val="49019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53257" name="Object 7"/>
            <p:cNvGraphicFramePr>
              <a:graphicFrameLocks noChangeAspect="1"/>
            </p:cNvGraphicFramePr>
            <p:nvPr/>
          </p:nvGraphicFramePr>
          <p:xfrm>
            <a:off x="1390" y="2840"/>
            <a:ext cx="2209" cy="5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545" name="公式" r:id="rId10" imgW="1892300" imgH="457200" progId="Equation.3">
                    <p:embed/>
                  </p:oleObj>
                </mc:Choice>
                <mc:Fallback>
                  <p:oleObj name="公式" r:id="rId10" imgW="1892300" imgH="45720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" y="2840"/>
                          <a:ext cx="2209" cy="5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3255" name="Rectangle 72"/>
          <p:cNvSpPr>
            <a:spLocks noGrp="1" noChangeArrowheads="1"/>
          </p:cNvSpPr>
          <p:nvPr>
            <p:ph sz="half" idx="4294967295"/>
          </p:nvPr>
        </p:nvSpPr>
        <p:spPr>
          <a:xfrm>
            <a:off x="457200" y="1600200"/>
            <a:ext cx="730250" cy="4456113"/>
          </a:xfrm>
        </p:spPr>
        <p:txBody>
          <a:bodyPr/>
          <a:lstStyle/>
          <a:p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/>
              <a:t>4.2.2 Viterbi</a:t>
            </a:r>
            <a:r>
              <a:rPr lang="zh-CN" altLang="en-US" dirty="0"/>
              <a:t>算法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47050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2800" b="1"/>
              <a:t>问题的定义</a:t>
            </a:r>
          </a:p>
          <a:p>
            <a:pPr lvl="1" eaLnBrk="1" hangingPunct="1">
              <a:lnSpc>
                <a:spcPct val="80000"/>
              </a:lnSpc>
            </a:pPr>
            <a:r>
              <a:rPr lang="zh-CN" altLang="en-US" sz="2400" b="1"/>
              <a:t>给定模型</a:t>
            </a:r>
            <a:r>
              <a:rPr lang="en-US" altLang="zh-CN" sz="2400" b="1" i="1"/>
              <a:t>μ=</a:t>
            </a:r>
            <a:r>
              <a:rPr lang="en-US" altLang="zh-CN" sz="2400" b="1"/>
              <a:t>(</a:t>
            </a:r>
            <a:r>
              <a:rPr lang="en-US" altLang="zh-CN" sz="2400" b="1" i="1"/>
              <a:t>A,B,π</a:t>
            </a:r>
            <a:r>
              <a:rPr lang="en-US" altLang="zh-CN" sz="2400" b="1"/>
              <a:t>)</a:t>
            </a:r>
            <a:r>
              <a:rPr lang="zh-CN" altLang="en-US" sz="2400" b="1"/>
              <a:t>和观察序列</a:t>
            </a:r>
            <a:r>
              <a:rPr lang="en-US" altLang="zh-CN" sz="2400" b="1" i="1"/>
              <a:t>O=o</a:t>
            </a:r>
            <a:r>
              <a:rPr lang="en-US" altLang="zh-CN" sz="2400" b="1" i="1" baseline="-25000"/>
              <a:t>1</a:t>
            </a:r>
            <a:r>
              <a:rPr lang="en-US" altLang="zh-CN" sz="2400" b="1" i="1"/>
              <a:t>o</a:t>
            </a:r>
            <a:r>
              <a:rPr lang="en-US" altLang="zh-CN" sz="2400" b="1" i="1" baseline="-25000"/>
              <a:t>2 </a:t>
            </a:r>
            <a:r>
              <a:rPr lang="en-US" altLang="zh-CN" sz="2400" b="1" i="1"/>
              <a:t>……</a:t>
            </a:r>
            <a:r>
              <a:rPr lang="en-US" altLang="zh-CN" sz="2400" b="1" i="1" baseline="-25000"/>
              <a:t> </a:t>
            </a:r>
            <a:r>
              <a:rPr lang="en-US" altLang="zh-CN" sz="2400" b="1" i="1"/>
              <a:t>o</a:t>
            </a:r>
            <a:r>
              <a:rPr lang="en-US" altLang="zh-CN" sz="2400" b="1" i="1" baseline="-25000"/>
              <a:t>T </a:t>
            </a:r>
            <a:r>
              <a:rPr lang="zh-CN" altLang="en-US" sz="2400" b="1"/>
              <a:t>，如何确定最优的状态序列</a:t>
            </a:r>
            <a:r>
              <a:rPr lang="en-US" altLang="zh-CN" sz="2400" b="1" i="1"/>
              <a:t>Q=q</a:t>
            </a:r>
            <a:r>
              <a:rPr lang="en-US" altLang="zh-CN" sz="2400" b="1" i="1" baseline="-25000"/>
              <a:t>1</a:t>
            </a:r>
            <a:r>
              <a:rPr lang="en-US" altLang="zh-CN" sz="2400" b="1" i="1"/>
              <a:t>q</a:t>
            </a:r>
            <a:r>
              <a:rPr lang="en-US" altLang="zh-CN" sz="2400" b="1" i="1" baseline="-25000"/>
              <a:t>2 </a:t>
            </a:r>
            <a:r>
              <a:rPr lang="en-US" altLang="zh-CN" sz="2400" b="1" i="1"/>
              <a:t>……</a:t>
            </a:r>
            <a:r>
              <a:rPr lang="en-US" altLang="zh-CN" sz="2400" b="1" i="1" baseline="-25000"/>
              <a:t> </a:t>
            </a:r>
            <a:r>
              <a:rPr lang="en-US" altLang="zh-CN" sz="2400" b="1" i="1"/>
              <a:t>q</a:t>
            </a:r>
            <a:r>
              <a:rPr lang="en-US" altLang="zh-CN" sz="2400" b="1" i="1" baseline="-25000"/>
              <a:t>T </a:t>
            </a:r>
            <a:r>
              <a:rPr lang="zh-CN" altLang="en-US" sz="2400" b="1"/>
              <a:t>，即</a:t>
            </a:r>
          </a:p>
          <a:p>
            <a:pPr lvl="1" eaLnBrk="1" hangingPunct="1">
              <a:lnSpc>
                <a:spcPct val="80000"/>
              </a:lnSpc>
            </a:pPr>
            <a:endParaRPr lang="zh-CN" altLang="en-US" sz="2400" b="1"/>
          </a:p>
          <a:p>
            <a:pPr eaLnBrk="1" hangingPunct="1">
              <a:lnSpc>
                <a:spcPct val="80000"/>
              </a:lnSpc>
            </a:pPr>
            <a:endParaRPr lang="zh-CN" altLang="en-US" sz="2000" b="1"/>
          </a:p>
          <a:p>
            <a:pPr eaLnBrk="1" hangingPunct="1">
              <a:lnSpc>
                <a:spcPct val="80000"/>
              </a:lnSpc>
            </a:pPr>
            <a:endParaRPr lang="zh-CN" altLang="en-US" sz="2000"/>
          </a:p>
          <a:p>
            <a:pPr eaLnBrk="1" hangingPunct="1">
              <a:lnSpc>
                <a:spcPct val="80000"/>
              </a:lnSpc>
            </a:pPr>
            <a:endParaRPr lang="zh-CN" altLang="en-US" sz="2000"/>
          </a:p>
          <a:p>
            <a:pPr eaLnBrk="1" hangingPunct="1">
              <a:lnSpc>
                <a:spcPct val="80000"/>
              </a:lnSpc>
            </a:pPr>
            <a:endParaRPr lang="zh-CN" altLang="en-US" sz="2000"/>
          </a:p>
          <a:p>
            <a:pPr eaLnBrk="1" hangingPunct="1">
              <a:lnSpc>
                <a:spcPct val="80000"/>
              </a:lnSpc>
            </a:pPr>
            <a:endParaRPr lang="zh-CN" altLang="en-US" sz="2000" b="1"/>
          </a:p>
          <a:p>
            <a:pPr eaLnBrk="1" hangingPunct="1">
              <a:lnSpc>
                <a:spcPct val="80000"/>
              </a:lnSpc>
            </a:pPr>
            <a:endParaRPr lang="zh-CN" altLang="en-US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zh-CN" sz="2000" b="1"/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600" b="1"/>
              <a:t>			P(</a:t>
            </a:r>
            <a:r>
              <a:rPr lang="zh-CN" altLang="en-US" sz="1600" b="1"/>
              <a:t>干透</a:t>
            </a:r>
            <a:r>
              <a:rPr lang="en-US" altLang="zh-CN" sz="1600" b="1"/>
              <a:t>, </a:t>
            </a:r>
            <a:r>
              <a:rPr lang="zh-CN" altLang="en-US" sz="1600" b="1"/>
              <a:t>潮湿</a:t>
            </a:r>
            <a:r>
              <a:rPr lang="en-US" altLang="zh-CN" sz="1600" b="1"/>
              <a:t>, </a:t>
            </a:r>
            <a:r>
              <a:rPr lang="zh-CN" altLang="en-US" sz="1600" b="1"/>
              <a:t>湿透</a:t>
            </a:r>
            <a:r>
              <a:rPr lang="en-US" altLang="zh-CN" sz="1600" b="1"/>
              <a:t>,</a:t>
            </a:r>
            <a:r>
              <a:rPr lang="zh-CN" altLang="en-US" sz="1600" b="1"/>
              <a:t> </a:t>
            </a:r>
            <a:r>
              <a:rPr lang="zh-CN" altLang="en-US" sz="1600" b="1">
                <a:solidFill>
                  <a:srgbClr val="E61600"/>
                </a:solidFill>
              </a:rPr>
              <a:t>晴</a:t>
            </a:r>
            <a:r>
              <a:rPr lang="en-US" altLang="zh-CN" sz="1600" b="1">
                <a:solidFill>
                  <a:srgbClr val="E61600"/>
                </a:solidFill>
              </a:rPr>
              <a:t>,</a:t>
            </a:r>
            <a:r>
              <a:rPr lang="zh-CN" altLang="en-US" sz="1600" b="1">
                <a:solidFill>
                  <a:srgbClr val="E61600"/>
                </a:solidFill>
              </a:rPr>
              <a:t>晴</a:t>
            </a:r>
            <a:r>
              <a:rPr lang="en-US" altLang="zh-CN" sz="1600" b="1">
                <a:solidFill>
                  <a:srgbClr val="E61600"/>
                </a:solidFill>
              </a:rPr>
              <a:t>,</a:t>
            </a:r>
            <a:r>
              <a:rPr lang="zh-CN" altLang="en-US" sz="1600" b="1">
                <a:solidFill>
                  <a:srgbClr val="E61600"/>
                </a:solidFill>
              </a:rPr>
              <a:t>晴</a:t>
            </a:r>
            <a:r>
              <a:rPr lang="en-US" altLang="zh-CN" sz="1600" b="1"/>
              <a:t>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600" b="1"/>
              <a:t>			P(</a:t>
            </a:r>
            <a:r>
              <a:rPr lang="zh-CN" altLang="en-US" sz="1600" b="1"/>
              <a:t>干透</a:t>
            </a:r>
            <a:r>
              <a:rPr lang="en-US" altLang="zh-CN" sz="1600" b="1"/>
              <a:t>, </a:t>
            </a:r>
            <a:r>
              <a:rPr lang="zh-CN" altLang="en-US" sz="1600" b="1"/>
              <a:t>潮湿</a:t>
            </a:r>
            <a:r>
              <a:rPr lang="en-US" altLang="zh-CN" sz="1600" b="1"/>
              <a:t>, </a:t>
            </a:r>
            <a:r>
              <a:rPr lang="zh-CN" altLang="en-US" sz="1600" b="1"/>
              <a:t>湿透</a:t>
            </a:r>
            <a:r>
              <a:rPr lang="en-US" altLang="zh-CN" sz="1600" b="1"/>
              <a:t>, </a:t>
            </a:r>
            <a:r>
              <a:rPr lang="zh-CN" altLang="en-US" sz="1600" b="1">
                <a:solidFill>
                  <a:srgbClr val="E61600"/>
                </a:solidFill>
              </a:rPr>
              <a:t>阴</a:t>
            </a:r>
            <a:r>
              <a:rPr lang="en-US" altLang="zh-CN" sz="1600" b="1">
                <a:solidFill>
                  <a:srgbClr val="E61600"/>
                </a:solidFill>
              </a:rPr>
              <a:t>,</a:t>
            </a:r>
            <a:r>
              <a:rPr lang="zh-CN" altLang="en-US" sz="1600" b="1">
                <a:solidFill>
                  <a:srgbClr val="E61600"/>
                </a:solidFill>
              </a:rPr>
              <a:t>晴</a:t>
            </a:r>
            <a:r>
              <a:rPr lang="en-US" altLang="zh-CN" sz="1600" b="1">
                <a:solidFill>
                  <a:srgbClr val="E61600"/>
                </a:solidFill>
              </a:rPr>
              <a:t>,</a:t>
            </a:r>
            <a:r>
              <a:rPr lang="zh-CN" altLang="en-US" sz="1600" b="1">
                <a:solidFill>
                  <a:srgbClr val="E61600"/>
                </a:solidFill>
              </a:rPr>
              <a:t>晴</a:t>
            </a:r>
            <a:r>
              <a:rPr lang="en-US" altLang="zh-CN" sz="1600" b="1"/>
              <a:t>)</a:t>
            </a:r>
            <a:endParaRPr lang="en-US" altLang="zh-CN" sz="160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600" b="1"/>
              <a:t>			P(</a:t>
            </a:r>
            <a:r>
              <a:rPr lang="zh-CN" altLang="en-US" sz="1600" b="1"/>
              <a:t>干透</a:t>
            </a:r>
            <a:r>
              <a:rPr lang="en-US" altLang="zh-CN" sz="1600" b="1"/>
              <a:t>, </a:t>
            </a:r>
            <a:r>
              <a:rPr lang="zh-CN" altLang="en-US" sz="1600" b="1"/>
              <a:t>潮湿</a:t>
            </a:r>
            <a:r>
              <a:rPr lang="en-US" altLang="zh-CN" sz="1600" b="1"/>
              <a:t>, </a:t>
            </a:r>
            <a:r>
              <a:rPr lang="zh-CN" altLang="en-US" sz="1600" b="1"/>
              <a:t>湿透</a:t>
            </a:r>
            <a:r>
              <a:rPr lang="en-US" altLang="zh-CN" sz="1600" b="1"/>
              <a:t>, </a:t>
            </a:r>
            <a:r>
              <a:rPr lang="zh-CN" altLang="en-US" sz="1600" b="1">
                <a:solidFill>
                  <a:srgbClr val="E61600"/>
                </a:solidFill>
              </a:rPr>
              <a:t>雨</a:t>
            </a:r>
            <a:r>
              <a:rPr lang="en-US" altLang="zh-CN" sz="1600" b="1">
                <a:solidFill>
                  <a:srgbClr val="E61600"/>
                </a:solidFill>
              </a:rPr>
              <a:t>,</a:t>
            </a:r>
            <a:r>
              <a:rPr lang="zh-CN" altLang="en-US" sz="1600" b="1">
                <a:solidFill>
                  <a:srgbClr val="E61600"/>
                </a:solidFill>
              </a:rPr>
              <a:t>晴</a:t>
            </a:r>
            <a:r>
              <a:rPr lang="en-US" altLang="zh-CN" sz="1600" b="1">
                <a:solidFill>
                  <a:srgbClr val="E61600"/>
                </a:solidFill>
              </a:rPr>
              <a:t>,</a:t>
            </a:r>
            <a:r>
              <a:rPr lang="zh-CN" altLang="en-US" sz="1600" b="1">
                <a:solidFill>
                  <a:srgbClr val="E61600"/>
                </a:solidFill>
              </a:rPr>
              <a:t>晴</a:t>
            </a:r>
            <a:r>
              <a:rPr lang="en-US" altLang="zh-CN" sz="1600" b="1"/>
              <a:t>) </a:t>
            </a:r>
            <a:endParaRPr lang="en-US" altLang="zh-CN" sz="160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600" b="1"/>
              <a:t>			……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CN" sz="1600" b="1"/>
              <a:t>			P(</a:t>
            </a:r>
            <a:r>
              <a:rPr lang="zh-CN" altLang="en-US" sz="1600" b="1"/>
              <a:t>干透</a:t>
            </a:r>
            <a:r>
              <a:rPr lang="en-US" altLang="zh-CN" sz="1600" b="1"/>
              <a:t>, </a:t>
            </a:r>
            <a:r>
              <a:rPr lang="zh-CN" altLang="en-US" sz="1600" b="1"/>
              <a:t>潮湿</a:t>
            </a:r>
            <a:r>
              <a:rPr lang="en-US" altLang="zh-CN" sz="1600" b="1"/>
              <a:t>, </a:t>
            </a:r>
            <a:r>
              <a:rPr lang="zh-CN" altLang="en-US" sz="1600" b="1"/>
              <a:t>湿透</a:t>
            </a:r>
            <a:r>
              <a:rPr lang="en-US" altLang="zh-CN" sz="1600" b="1"/>
              <a:t>, </a:t>
            </a:r>
            <a:r>
              <a:rPr lang="zh-CN" altLang="en-US" sz="1600" b="1">
                <a:solidFill>
                  <a:srgbClr val="E61600"/>
                </a:solidFill>
              </a:rPr>
              <a:t>雨</a:t>
            </a:r>
            <a:r>
              <a:rPr lang="en-US" altLang="zh-CN" sz="1600" b="1">
                <a:solidFill>
                  <a:srgbClr val="E61600"/>
                </a:solidFill>
              </a:rPr>
              <a:t>,</a:t>
            </a:r>
            <a:r>
              <a:rPr lang="zh-CN" altLang="en-US" sz="1600" b="1">
                <a:solidFill>
                  <a:srgbClr val="E61600"/>
                </a:solidFill>
              </a:rPr>
              <a:t>雨</a:t>
            </a:r>
            <a:r>
              <a:rPr lang="en-US" altLang="zh-CN" sz="1600" b="1">
                <a:solidFill>
                  <a:srgbClr val="E61600"/>
                </a:solidFill>
              </a:rPr>
              <a:t>,</a:t>
            </a:r>
            <a:r>
              <a:rPr lang="zh-CN" altLang="en-US" sz="1600" b="1">
                <a:solidFill>
                  <a:srgbClr val="E61600"/>
                </a:solidFill>
              </a:rPr>
              <a:t>雨</a:t>
            </a:r>
            <a:r>
              <a:rPr lang="en-US" altLang="zh-CN" sz="1600" b="1"/>
              <a:t>)</a:t>
            </a:r>
            <a:endParaRPr lang="zh-CN" altLang="en-US" sz="1600" b="1"/>
          </a:p>
        </p:txBody>
      </p:sp>
      <p:graphicFrame>
        <p:nvGraphicFramePr>
          <p:cNvPr id="5530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203575" y="2852738"/>
          <a:ext cx="1963738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5" name="公式" r:id="rId4" imgW="1320227" imgH="355446" progId="Equation.3">
                  <p:embed/>
                </p:oleObj>
              </mc:Choice>
              <mc:Fallback>
                <p:oleObj name="公式" r:id="rId4" imgW="1320227" imgH="355446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852738"/>
                        <a:ext cx="1963738" cy="52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418" name="Group 10"/>
          <p:cNvGrpSpPr>
            <a:grpSpLocks/>
          </p:cNvGrpSpPr>
          <p:nvPr/>
        </p:nvGrpSpPr>
        <p:grpSpPr bwMode="auto">
          <a:xfrm>
            <a:off x="1403350" y="5300663"/>
            <a:ext cx="865188" cy="1008062"/>
            <a:chOff x="884" y="3294"/>
            <a:chExt cx="545" cy="635"/>
          </a:xfrm>
        </p:grpSpPr>
        <p:sp>
          <p:nvSpPr>
            <p:cNvPr id="55303" name="AutoShape 74"/>
            <p:cNvSpPr>
              <a:spLocks/>
            </p:cNvSpPr>
            <p:nvPr/>
          </p:nvSpPr>
          <p:spPr bwMode="auto">
            <a:xfrm>
              <a:off x="1247" y="3294"/>
              <a:ext cx="182" cy="635"/>
            </a:xfrm>
            <a:prstGeom prst="leftBrace">
              <a:avLst>
                <a:gd name="adj1" fmla="val 2907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5304" name="Rectangle 75"/>
            <p:cNvSpPr>
              <a:spLocks noChangeArrowheads="1"/>
            </p:cNvSpPr>
            <p:nvPr/>
          </p:nvSpPr>
          <p:spPr bwMode="auto">
            <a:xfrm>
              <a:off x="884" y="3430"/>
              <a:ext cx="318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1800" b="1">
                  <a:ea typeface="宋体" panose="02010600030101010101" pitchFamily="2" charset="-122"/>
                </a:rPr>
                <a:t>Max</a:t>
              </a:r>
            </a:p>
          </p:txBody>
        </p:sp>
      </p:grpSp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357563"/>
            <a:ext cx="338455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93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93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/>
              <a:t>计算过程</a:t>
            </a:r>
          </a:p>
        </p:txBody>
      </p:sp>
      <p:graphicFrame>
        <p:nvGraphicFramePr>
          <p:cNvPr id="36867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900113" y="1773238"/>
          <a:ext cx="185102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18" name="公式" r:id="rId4" imgW="1180588" imgH="355446" progId="Equation.3">
                  <p:embed/>
                </p:oleObj>
              </mc:Choice>
              <mc:Fallback>
                <p:oleObj name="公式" r:id="rId4" imgW="1180588" imgH="355446" progId="Equation.3">
                  <p:embed/>
                  <p:pic>
                    <p:nvPicPr>
                      <p:cNvPr id="36867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773238"/>
                        <a:ext cx="1851025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779838" y="1484313"/>
          <a:ext cx="2305050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19" name="公式" r:id="rId6" imgW="1549400" imgH="914400" progId="Equation.3">
                  <p:embed/>
                </p:oleObj>
              </mc:Choice>
              <mc:Fallback>
                <p:oleObj name="公式" r:id="rId6" imgW="1549400" imgH="914400" progId="Equation.3">
                  <p:embed/>
                  <p:pic>
                    <p:nvPicPr>
                      <p:cNvPr id="52238" name="Object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484313"/>
                        <a:ext cx="2305050" cy="1360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0" name="Object 1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932363" y="2708275"/>
          <a:ext cx="3189287" cy="331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20" name="公式" r:id="rId8" imgW="2286000" imgH="2374900" progId="Equation.3">
                  <p:embed/>
                </p:oleObj>
              </mc:Choice>
              <mc:Fallback>
                <p:oleObj name="公式" r:id="rId8" imgW="2286000" imgH="2374900" progId="Equation.3">
                  <p:embed/>
                  <p:pic>
                    <p:nvPicPr>
                      <p:cNvPr id="52240" name="Object 1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708275"/>
                        <a:ext cx="3189287" cy="331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6" name="Rectangle 12"/>
          <p:cNvSpPr>
            <a:spLocks noChangeArrowheads="1"/>
          </p:cNvSpPr>
          <p:nvPr/>
        </p:nvSpPr>
        <p:spPr bwMode="auto">
          <a:xfrm>
            <a:off x="6877050" y="6424613"/>
            <a:ext cx="86518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 dirty="0">
                <a:latin typeface="楷体" panose="02010609060101010101" pitchFamily="49" charset="-122"/>
              </a:rPr>
              <a:t>发射概率</a:t>
            </a: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1835150" y="4941888"/>
            <a:ext cx="86518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400" b="1" dirty="0">
                <a:latin typeface="楷体" panose="02010609060101010101" pitchFamily="49" charset="-122"/>
              </a:rPr>
              <a:t>转移概率</a:t>
            </a:r>
          </a:p>
        </p:txBody>
      </p:sp>
      <p:graphicFrame>
        <p:nvGraphicFramePr>
          <p:cNvPr id="52242" name="Object 18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611188" y="2924175"/>
          <a:ext cx="3576637" cy="145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21" name="公式" r:id="rId10" imgW="2311400" imgH="939800" progId="Equation.3">
                  <p:embed/>
                </p:oleObj>
              </mc:Choice>
              <mc:Fallback>
                <p:oleObj name="公式" r:id="rId10" imgW="2311400" imgH="939800" progId="Equation.3">
                  <p:embed/>
                  <p:pic>
                    <p:nvPicPr>
                      <p:cNvPr id="52242" name="Object 1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924175"/>
                        <a:ext cx="3576637" cy="145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4" name="Object 20"/>
          <p:cNvGraphicFramePr>
            <a:graphicFrameLocks noChangeAspect="1"/>
          </p:cNvGraphicFramePr>
          <p:nvPr/>
        </p:nvGraphicFramePr>
        <p:xfrm>
          <a:off x="3419475" y="6196013"/>
          <a:ext cx="2805113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22" name="公式" r:id="rId12" imgW="1828800" imgH="431800" progId="Equation.3">
                  <p:embed/>
                </p:oleObj>
              </mc:Choice>
              <mc:Fallback>
                <p:oleObj name="公式" r:id="rId12" imgW="1828800" imgH="431800" progId="Equation.3">
                  <p:embed/>
                  <p:pic>
                    <p:nvPicPr>
                      <p:cNvPr id="5224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6196013"/>
                        <a:ext cx="2805113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5" name="Line 21"/>
          <p:cNvSpPr>
            <a:spLocks noChangeShapeType="1"/>
          </p:cNvSpPr>
          <p:nvPr/>
        </p:nvSpPr>
        <p:spPr bwMode="auto">
          <a:xfrm flipH="1">
            <a:off x="1547813" y="2420938"/>
            <a:ext cx="2592387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4932363" y="2492375"/>
            <a:ext cx="7921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2771775" y="4437063"/>
            <a:ext cx="1800225" cy="1871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 flipH="1">
            <a:off x="5292725" y="6021388"/>
            <a:ext cx="719138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51" name="AutoShape 27"/>
          <p:cNvSpPr>
            <a:spLocks noChangeArrowheads="1"/>
          </p:cNvSpPr>
          <p:nvPr/>
        </p:nvSpPr>
        <p:spPr bwMode="auto">
          <a:xfrm>
            <a:off x="2987675" y="1844675"/>
            <a:ext cx="647700" cy="2159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2252" name="AutoShape 28"/>
          <p:cNvSpPr>
            <a:spLocks noChangeArrowheads="1"/>
          </p:cNvSpPr>
          <p:nvPr/>
        </p:nvSpPr>
        <p:spPr bwMode="auto">
          <a:xfrm>
            <a:off x="2124075" y="4581525"/>
            <a:ext cx="215900" cy="4318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2253" name="AutoShape 29"/>
          <p:cNvSpPr>
            <a:spLocks noChangeArrowheads="1"/>
          </p:cNvSpPr>
          <p:nvPr/>
        </p:nvSpPr>
        <p:spPr bwMode="auto">
          <a:xfrm>
            <a:off x="7092950" y="6064250"/>
            <a:ext cx="215900" cy="4318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084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2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6" grpId="0"/>
      <p:bldP spid="52237" grpId="0"/>
      <p:bldP spid="52245" grpId="0" animBg="1"/>
      <p:bldP spid="52246" grpId="0" animBg="1"/>
      <p:bldP spid="52247" grpId="0" animBg="1"/>
      <p:bldP spid="52248" grpId="0" animBg="1"/>
      <p:bldP spid="52251" grpId="0" animBg="1"/>
      <p:bldP spid="52252" grpId="0" animBg="1"/>
      <p:bldP spid="5225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/>
              <a:t>最优路径求解问题</a:t>
            </a:r>
            <a:endParaRPr lang="zh-CN" altLang="zh-CN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zh-CN" sz="2800" b="1" dirty="0"/>
          </a:p>
          <a:p>
            <a:pPr eaLnBrk="1" hangingPunct="1">
              <a:lnSpc>
                <a:spcPct val="80000"/>
              </a:lnSpc>
            </a:pPr>
            <a:endParaRPr lang="en-US" altLang="zh-CN" sz="2800" b="1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zh-CN" sz="2800" b="1" dirty="0"/>
          </a:p>
          <a:p>
            <a:pPr lvl="1" eaLnBrk="1" hangingPunct="1">
              <a:lnSpc>
                <a:spcPct val="80000"/>
              </a:lnSpc>
            </a:pPr>
            <a:r>
              <a:rPr lang="en-US" altLang="zh-CN" sz="2000" b="1" dirty="0"/>
              <a:t> </a:t>
            </a:r>
            <a:r>
              <a:rPr lang="zh-CN" altLang="en-US" sz="2000" b="1" dirty="0">
                <a:solidFill>
                  <a:srgbClr val="FF0000"/>
                </a:solidFill>
              </a:rPr>
              <a:t>直线</a:t>
            </a:r>
            <a:r>
              <a:rPr lang="zh-CN" altLang="en-US" sz="2000" b="1" dirty="0"/>
              <a:t>表示边</a:t>
            </a:r>
          </a:p>
          <a:p>
            <a:pPr lvl="1" eaLnBrk="1" hangingPunct="1">
              <a:lnSpc>
                <a:spcPct val="80000"/>
              </a:lnSpc>
            </a:pPr>
            <a:r>
              <a:rPr lang="zh-CN" altLang="en-US" sz="2000" b="1" dirty="0"/>
              <a:t> </a:t>
            </a:r>
            <a:r>
              <a:rPr lang="zh-CN" altLang="en-US" sz="2000" b="1" dirty="0">
                <a:solidFill>
                  <a:srgbClr val="FF0000"/>
                </a:solidFill>
              </a:rPr>
              <a:t>波状线</a:t>
            </a:r>
            <a:r>
              <a:rPr lang="zh-CN" altLang="en-US" sz="2000" b="1" dirty="0"/>
              <a:t>表示两节点间的最短路径（路径中其它节点未显示）</a:t>
            </a:r>
          </a:p>
          <a:p>
            <a:pPr lvl="1" eaLnBrk="1" hangingPunct="1">
              <a:lnSpc>
                <a:spcPct val="80000"/>
              </a:lnSpc>
            </a:pPr>
            <a:r>
              <a:rPr lang="zh-CN" altLang="en-US" sz="2000" b="1" dirty="0"/>
              <a:t> </a:t>
            </a:r>
            <a:r>
              <a:rPr lang="zh-CN" altLang="en-US" sz="2000" b="1" dirty="0">
                <a:solidFill>
                  <a:srgbClr val="FF0000"/>
                </a:solidFill>
              </a:rPr>
              <a:t>粗线</a:t>
            </a:r>
            <a:r>
              <a:rPr lang="zh-CN" altLang="en-US" sz="2000" b="1" dirty="0"/>
              <a:t>表示从起点到终点的最短路径 </a:t>
            </a:r>
            <a:endParaRPr lang="en-US" altLang="zh-CN" sz="2000" b="1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b="1" dirty="0"/>
              <a:t>最优路径的重要特征</a:t>
            </a:r>
            <a:endParaRPr lang="en-US" altLang="zh-CN" sz="2400" b="1" dirty="0"/>
          </a:p>
          <a:p>
            <a:pPr lvl="1" eaLnBrk="1" hangingPunct="1">
              <a:lnSpc>
                <a:spcPct val="80000"/>
              </a:lnSpc>
            </a:pPr>
            <a:r>
              <a:rPr lang="zh-CN" altLang="en-US" sz="2400" b="1" dirty="0"/>
              <a:t>如果从起点</a:t>
            </a:r>
            <a:r>
              <a:rPr lang="en-US" altLang="zh-CN" sz="2400" b="1" dirty="0"/>
              <a:t>A</a:t>
            </a:r>
            <a:r>
              <a:rPr lang="zh-CN" altLang="en-US" sz="2400" b="1" dirty="0"/>
              <a:t>经过</a:t>
            </a:r>
            <a:r>
              <a:rPr lang="en-US" altLang="zh-CN" sz="2400" b="1" dirty="0"/>
              <a:t>P</a:t>
            </a:r>
            <a:r>
              <a:rPr lang="zh-CN" altLang="en-US" sz="2400" b="1" dirty="0"/>
              <a:t>、</a:t>
            </a:r>
            <a:r>
              <a:rPr lang="en-US" altLang="zh-CN" sz="2400" b="1" dirty="0"/>
              <a:t>H</a:t>
            </a:r>
            <a:r>
              <a:rPr lang="zh-CN" altLang="en-US" sz="2400" b="1" dirty="0"/>
              <a:t>到达终点</a:t>
            </a:r>
            <a:r>
              <a:rPr lang="en-US" altLang="zh-CN" sz="2400" b="1" dirty="0"/>
              <a:t>G</a:t>
            </a:r>
            <a:r>
              <a:rPr lang="zh-CN" altLang="en-US" sz="2400" b="1" dirty="0"/>
              <a:t>是一条最短路径，那么，由</a:t>
            </a:r>
            <a:r>
              <a:rPr lang="en-US" altLang="zh-CN" sz="2400" b="1" dirty="0"/>
              <a:t>A</a:t>
            </a:r>
            <a:r>
              <a:rPr lang="zh-CN" altLang="en-US" sz="2400" b="1" dirty="0"/>
              <a:t>出发经过</a:t>
            </a:r>
            <a:r>
              <a:rPr lang="en-US" altLang="zh-CN" sz="2400" b="1" dirty="0"/>
              <a:t>P</a:t>
            </a:r>
            <a:r>
              <a:rPr lang="zh-CN" altLang="en-US" sz="2400" b="1" dirty="0"/>
              <a:t>到达</a:t>
            </a:r>
            <a:r>
              <a:rPr lang="en-US" altLang="zh-CN" sz="2400" b="1" dirty="0"/>
              <a:t>H</a:t>
            </a:r>
            <a:r>
              <a:rPr lang="zh-CN" altLang="en-US" sz="2400" b="1" dirty="0"/>
              <a:t>所走的这条</a:t>
            </a:r>
            <a:r>
              <a:rPr lang="zh-CN" altLang="en-US" sz="2400" b="1" dirty="0">
                <a:solidFill>
                  <a:srgbClr val="D60093"/>
                </a:solidFill>
              </a:rPr>
              <a:t>子路径</a:t>
            </a:r>
            <a:r>
              <a:rPr lang="zh-CN" altLang="en-US" sz="2400" b="1" dirty="0"/>
              <a:t>，对于从</a:t>
            </a:r>
            <a:r>
              <a:rPr lang="en-US" altLang="zh-CN" sz="2400" b="1" dirty="0"/>
              <a:t>A</a:t>
            </a:r>
            <a:r>
              <a:rPr lang="zh-CN" altLang="en-US" sz="2400" b="1" dirty="0"/>
              <a:t>出发到</a:t>
            </a:r>
            <a:r>
              <a:rPr lang="en-US" altLang="zh-CN" sz="2400" b="1" dirty="0"/>
              <a:t>H</a:t>
            </a:r>
            <a:r>
              <a:rPr lang="zh-CN" altLang="en-US" sz="2400" b="1" dirty="0"/>
              <a:t>的所有可能的路径来说，必定也是最短路径</a:t>
            </a:r>
          </a:p>
          <a:p>
            <a:pPr lvl="1" eaLnBrk="1" hangingPunct="1">
              <a:lnSpc>
                <a:spcPct val="80000"/>
              </a:lnSpc>
            </a:pPr>
            <a:r>
              <a:rPr lang="zh-CN" altLang="en-US" sz="2400" b="1" dirty="0"/>
              <a:t>全局最优</a:t>
            </a:r>
            <a:r>
              <a:rPr lang="en-US" altLang="zh-CN" sz="2400" b="1" dirty="0"/>
              <a:t>→</a:t>
            </a:r>
            <a:r>
              <a:rPr lang="zh-CN" altLang="en-US" sz="2400" b="1" dirty="0"/>
              <a:t>局部最优</a:t>
            </a:r>
            <a:endParaRPr lang="en-US" altLang="zh-CN" sz="2400" b="1" dirty="0"/>
          </a:p>
          <a:p>
            <a:pPr lvl="1" eaLnBrk="1" hangingPunct="1">
              <a:lnSpc>
                <a:spcPct val="80000"/>
              </a:lnSpc>
            </a:pPr>
            <a:r>
              <a:rPr lang="zh-CN" altLang="en-US" sz="2400" b="1" dirty="0"/>
              <a:t>局部最优是全局最优的必要条件</a:t>
            </a:r>
            <a:endParaRPr lang="zh-CN" altLang="en-US" sz="2400" dirty="0"/>
          </a:p>
        </p:txBody>
      </p:sp>
      <p:grpSp>
        <p:nvGrpSpPr>
          <p:cNvPr id="43" name="组合 42"/>
          <p:cNvGrpSpPr/>
          <p:nvPr/>
        </p:nvGrpSpPr>
        <p:grpSpPr>
          <a:xfrm>
            <a:off x="3479006" y="1906414"/>
            <a:ext cx="2171700" cy="1210817"/>
            <a:chOff x="4685507" y="1795323"/>
            <a:chExt cx="2171700" cy="1210817"/>
          </a:xfrm>
        </p:grpSpPr>
        <p:sp>
          <p:nvSpPr>
            <p:cNvPr id="24" name="Oval 6"/>
            <p:cNvSpPr>
              <a:spLocks noChangeArrowheads="1"/>
            </p:cNvSpPr>
            <p:nvPr/>
          </p:nvSpPr>
          <p:spPr bwMode="auto">
            <a:xfrm>
              <a:off x="4685507" y="2266529"/>
              <a:ext cx="228600" cy="2984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>
                  <a:latin typeface="Times New Roman" panose="02020603050405020304" pitchFamily="18" charset="0"/>
                </a:rPr>
                <a:t>A</a:t>
              </a:r>
              <a:endParaRPr lang="en-US" altLang="zh-CN"/>
            </a:p>
          </p:txBody>
        </p:sp>
        <p:sp>
          <p:nvSpPr>
            <p:cNvPr id="25" name="Oval 7"/>
            <p:cNvSpPr>
              <a:spLocks noChangeArrowheads="1"/>
            </p:cNvSpPr>
            <p:nvPr/>
          </p:nvSpPr>
          <p:spPr bwMode="auto">
            <a:xfrm>
              <a:off x="5242029" y="1795323"/>
              <a:ext cx="228600" cy="2984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>
                  <a:latin typeface="Times New Roman" panose="02020603050405020304" pitchFamily="18" charset="0"/>
                </a:rPr>
                <a:t>P</a:t>
              </a:r>
              <a:endParaRPr lang="en-US" altLang="zh-CN"/>
            </a:p>
          </p:txBody>
        </p:sp>
        <p:sp>
          <p:nvSpPr>
            <p:cNvPr id="26" name="Oval 8"/>
            <p:cNvSpPr>
              <a:spLocks noChangeArrowheads="1"/>
            </p:cNvSpPr>
            <p:nvPr/>
          </p:nvSpPr>
          <p:spPr bwMode="auto">
            <a:xfrm>
              <a:off x="6092825" y="2275212"/>
              <a:ext cx="228600" cy="2984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hangingPunct="1"/>
              <a:r>
                <a:rPr lang="en-US" altLang="zh-CN" sz="1000" b="1" dirty="0">
                  <a:latin typeface="Times New Roman" panose="02020603050405020304" pitchFamily="18" charset="0"/>
                </a:rPr>
                <a:t>S</a:t>
              </a:r>
            </a:p>
          </p:txBody>
        </p:sp>
        <p:sp>
          <p:nvSpPr>
            <p:cNvPr id="27" name="Oval 9"/>
            <p:cNvSpPr>
              <a:spLocks noChangeArrowheads="1"/>
            </p:cNvSpPr>
            <p:nvPr/>
          </p:nvSpPr>
          <p:spPr bwMode="auto">
            <a:xfrm>
              <a:off x="6042622" y="2673981"/>
              <a:ext cx="228600" cy="29686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hangingPunct="1"/>
              <a:r>
                <a:rPr lang="en-US" altLang="zh-CN" sz="1000" b="1">
                  <a:latin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28" name="Oval 10"/>
            <p:cNvSpPr>
              <a:spLocks noChangeArrowheads="1"/>
            </p:cNvSpPr>
            <p:nvPr/>
          </p:nvSpPr>
          <p:spPr bwMode="auto">
            <a:xfrm>
              <a:off x="6628607" y="2266529"/>
              <a:ext cx="228600" cy="2984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>
                  <a:latin typeface="Times New Roman" panose="02020603050405020304" pitchFamily="18" charset="0"/>
                </a:rPr>
                <a:t>G</a:t>
              </a:r>
              <a:endParaRPr lang="en-US" altLang="zh-CN"/>
            </a:p>
          </p:txBody>
        </p:sp>
        <p:sp>
          <p:nvSpPr>
            <p:cNvPr id="29" name="Line 11"/>
            <p:cNvSpPr>
              <a:spLocks noChangeShapeType="1"/>
            </p:cNvSpPr>
            <p:nvPr/>
          </p:nvSpPr>
          <p:spPr bwMode="auto">
            <a:xfrm flipH="1" flipV="1">
              <a:off x="6312298" y="2069679"/>
              <a:ext cx="287734" cy="28495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" name="Line 12"/>
            <p:cNvSpPr>
              <a:spLocks noChangeShapeType="1"/>
            </p:cNvSpPr>
            <p:nvPr/>
          </p:nvSpPr>
          <p:spPr bwMode="auto">
            <a:xfrm flipV="1">
              <a:off x="6350000" y="2415753"/>
              <a:ext cx="250032" cy="67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" name="Line 13"/>
            <p:cNvSpPr>
              <a:spLocks noChangeShapeType="1"/>
            </p:cNvSpPr>
            <p:nvPr/>
          </p:nvSpPr>
          <p:spPr bwMode="auto">
            <a:xfrm flipH="1">
              <a:off x="6300192" y="2492896"/>
              <a:ext cx="350439" cy="2968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Freeform 14"/>
            <p:cNvSpPr>
              <a:spLocks/>
            </p:cNvSpPr>
            <p:nvPr/>
          </p:nvSpPr>
          <p:spPr bwMode="auto">
            <a:xfrm rot="10800000">
              <a:off x="4875612" y="2564979"/>
              <a:ext cx="1152525" cy="349250"/>
            </a:xfrm>
            <a:custGeom>
              <a:avLst/>
              <a:gdLst>
                <a:gd name="T0" fmla="*/ 0 w 1815"/>
                <a:gd name="T1" fmla="*/ 67188 h 551"/>
                <a:gd name="T2" fmla="*/ 85725 w 1815"/>
                <a:gd name="T3" fmla="*/ 10142 h 551"/>
                <a:gd name="T4" fmla="*/ 228600 w 1815"/>
                <a:gd name="T5" fmla="*/ 38665 h 551"/>
                <a:gd name="T6" fmla="*/ 285750 w 1815"/>
                <a:gd name="T7" fmla="*/ 95711 h 551"/>
                <a:gd name="T8" fmla="*/ 314325 w 1815"/>
                <a:gd name="T9" fmla="*/ 228819 h 551"/>
                <a:gd name="T10" fmla="*/ 419100 w 1815"/>
                <a:gd name="T11" fmla="*/ 219311 h 551"/>
                <a:gd name="T12" fmla="*/ 476250 w 1815"/>
                <a:gd name="T13" fmla="*/ 181280 h 551"/>
                <a:gd name="T14" fmla="*/ 552450 w 1815"/>
                <a:gd name="T15" fmla="*/ 124234 h 551"/>
                <a:gd name="T16" fmla="*/ 600075 w 1815"/>
                <a:gd name="T17" fmla="*/ 171773 h 551"/>
                <a:gd name="T18" fmla="*/ 638175 w 1815"/>
                <a:gd name="T19" fmla="*/ 228819 h 551"/>
                <a:gd name="T20" fmla="*/ 695325 w 1815"/>
                <a:gd name="T21" fmla="*/ 219311 h 551"/>
                <a:gd name="T22" fmla="*/ 790575 w 1815"/>
                <a:gd name="T23" fmla="*/ 171773 h 551"/>
                <a:gd name="T24" fmla="*/ 819150 w 1815"/>
                <a:gd name="T25" fmla="*/ 181280 h 551"/>
                <a:gd name="T26" fmla="*/ 828675 w 1815"/>
                <a:gd name="T27" fmla="*/ 209804 h 551"/>
                <a:gd name="T28" fmla="*/ 857250 w 1815"/>
                <a:gd name="T29" fmla="*/ 342912 h 551"/>
                <a:gd name="T30" fmla="*/ 1000125 w 1815"/>
                <a:gd name="T31" fmla="*/ 295373 h 551"/>
                <a:gd name="T32" fmla="*/ 1000125 w 1815"/>
                <a:gd name="T33" fmla="*/ 295373 h 551"/>
                <a:gd name="T34" fmla="*/ 1057275 w 1815"/>
                <a:gd name="T35" fmla="*/ 276357 h 551"/>
                <a:gd name="T36" fmla="*/ 1095375 w 1815"/>
                <a:gd name="T37" fmla="*/ 285865 h 551"/>
                <a:gd name="T38" fmla="*/ 1114425 w 1815"/>
                <a:gd name="T39" fmla="*/ 314388 h 551"/>
                <a:gd name="T40" fmla="*/ 1152525 w 1815"/>
                <a:gd name="T41" fmla="*/ 314388 h 55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815"/>
                <a:gd name="T64" fmla="*/ 0 h 551"/>
                <a:gd name="T65" fmla="*/ 1815 w 1815"/>
                <a:gd name="T66" fmla="*/ 551 h 55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815" h="551">
                  <a:moveTo>
                    <a:pt x="0" y="106"/>
                  </a:moveTo>
                  <a:cubicBezTo>
                    <a:pt x="45" y="61"/>
                    <a:pt x="75" y="36"/>
                    <a:pt x="135" y="16"/>
                  </a:cubicBezTo>
                  <a:cubicBezTo>
                    <a:pt x="245" y="25"/>
                    <a:pt x="291" y="0"/>
                    <a:pt x="360" y="61"/>
                  </a:cubicBezTo>
                  <a:cubicBezTo>
                    <a:pt x="392" y="89"/>
                    <a:pt x="450" y="151"/>
                    <a:pt x="450" y="151"/>
                  </a:cubicBezTo>
                  <a:cubicBezTo>
                    <a:pt x="473" y="220"/>
                    <a:pt x="472" y="292"/>
                    <a:pt x="495" y="361"/>
                  </a:cubicBezTo>
                  <a:cubicBezTo>
                    <a:pt x="550" y="356"/>
                    <a:pt x="607" y="362"/>
                    <a:pt x="660" y="346"/>
                  </a:cubicBezTo>
                  <a:cubicBezTo>
                    <a:pt x="695" y="336"/>
                    <a:pt x="750" y="286"/>
                    <a:pt x="750" y="286"/>
                  </a:cubicBezTo>
                  <a:cubicBezTo>
                    <a:pt x="785" y="234"/>
                    <a:pt x="811" y="216"/>
                    <a:pt x="870" y="196"/>
                  </a:cubicBezTo>
                  <a:cubicBezTo>
                    <a:pt x="907" y="220"/>
                    <a:pt x="928" y="227"/>
                    <a:pt x="945" y="271"/>
                  </a:cubicBezTo>
                  <a:cubicBezTo>
                    <a:pt x="981" y="368"/>
                    <a:pt x="925" y="334"/>
                    <a:pt x="1005" y="361"/>
                  </a:cubicBezTo>
                  <a:cubicBezTo>
                    <a:pt x="1035" y="356"/>
                    <a:pt x="1066" y="355"/>
                    <a:pt x="1095" y="346"/>
                  </a:cubicBezTo>
                  <a:cubicBezTo>
                    <a:pt x="1150" y="330"/>
                    <a:pt x="1190" y="289"/>
                    <a:pt x="1245" y="271"/>
                  </a:cubicBezTo>
                  <a:cubicBezTo>
                    <a:pt x="1260" y="276"/>
                    <a:pt x="1279" y="275"/>
                    <a:pt x="1290" y="286"/>
                  </a:cubicBezTo>
                  <a:cubicBezTo>
                    <a:pt x="1301" y="297"/>
                    <a:pt x="1302" y="316"/>
                    <a:pt x="1305" y="331"/>
                  </a:cubicBezTo>
                  <a:cubicBezTo>
                    <a:pt x="1321" y="402"/>
                    <a:pt x="1327" y="472"/>
                    <a:pt x="1350" y="541"/>
                  </a:cubicBezTo>
                  <a:cubicBezTo>
                    <a:pt x="1521" y="522"/>
                    <a:pt x="1447" y="551"/>
                    <a:pt x="1575" y="466"/>
                  </a:cubicBezTo>
                  <a:cubicBezTo>
                    <a:pt x="1605" y="456"/>
                    <a:pt x="1665" y="436"/>
                    <a:pt x="1665" y="436"/>
                  </a:cubicBezTo>
                  <a:cubicBezTo>
                    <a:pt x="1685" y="441"/>
                    <a:pt x="1708" y="440"/>
                    <a:pt x="1725" y="451"/>
                  </a:cubicBezTo>
                  <a:cubicBezTo>
                    <a:pt x="1740" y="461"/>
                    <a:pt x="1739" y="488"/>
                    <a:pt x="1755" y="496"/>
                  </a:cubicBezTo>
                  <a:cubicBezTo>
                    <a:pt x="1773" y="505"/>
                    <a:pt x="1795" y="496"/>
                    <a:pt x="1815" y="496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3" name="Freeform 15"/>
            <p:cNvSpPr>
              <a:spLocks/>
            </p:cNvSpPr>
            <p:nvPr/>
          </p:nvSpPr>
          <p:spPr bwMode="auto">
            <a:xfrm>
              <a:off x="4926409" y="2377631"/>
              <a:ext cx="1152525" cy="152400"/>
            </a:xfrm>
            <a:custGeom>
              <a:avLst/>
              <a:gdLst>
                <a:gd name="T0" fmla="*/ 0 w 1815"/>
                <a:gd name="T1" fmla="*/ 75881 h 239"/>
                <a:gd name="T2" fmla="*/ 28575 w 1815"/>
                <a:gd name="T3" fmla="*/ 47187 h 239"/>
                <a:gd name="T4" fmla="*/ 123825 w 1815"/>
                <a:gd name="T5" fmla="*/ 56751 h 239"/>
                <a:gd name="T6" fmla="*/ 285750 w 1815"/>
                <a:gd name="T7" fmla="*/ 85446 h 239"/>
                <a:gd name="T8" fmla="*/ 314325 w 1815"/>
                <a:gd name="T9" fmla="*/ 66316 h 239"/>
                <a:gd name="T10" fmla="*/ 352425 w 1815"/>
                <a:gd name="T11" fmla="*/ 18492 h 239"/>
                <a:gd name="T12" fmla="*/ 466725 w 1815"/>
                <a:gd name="T13" fmla="*/ 104576 h 239"/>
                <a:gd name="T14" fmla="*/ 561975 w 1815"/>
                <a:gd name="T15" fmla="*/ 95011 h 239"/>
                <a:gd name="T16" fmla="*/ 647700 w 1815"/>
                <a:gd name="T17" fmla="*/ 47187 h 239"/>
                <a:gd name="T18" fmla="*/ 704850 w 1815"/>
                <a:gd name="T19" fmla="*/ 95011 h 239"/>
                <a:gd name="T20" fmla="*/ 742950 w 1815"/>
                <a:gd name="T21" fmla="*/ 152400 h 239"/>
                <a:gd name="T22" fmla="*/ 828675 w 1815"/>
                <a:gd name="T23" fmla="*/ 123705 h 239"/>
                <a:gd name="T24" fmla="*/ 895350 w 1815"/>
                <a:gd name="T25" fmla="*/ 56751 h 239"/>
                <a:gd name="T26" fmla="*/ 933450 w 1815"/>
                <a:gd name="T27" fmla="*/ 66316 h 239"/>
                <a:gd name="T28" fmla="*/ 952500 w 1815"/>
                <a:gd name="T29" fmla="*/ 95011 h 239"/>
                <a:gd name="T30" fmla="*/ 1057275 w 1815"/>
                <a:gd name="T31" fmla="*/ 85446 h 239"/>
                <a:gd name="T32" fmla="*/ 1152525 w 1815"/>
                <a:gd name="T33" fmla="*/ 8927 h 2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15"/>
                <a:gd name="T52" fmla="*/ 0 h 239"/>
                <a:gd name="T53" fmla="*/ 1815 w 1815"/>
                <a:gd name="T54" fmla="*/ 239 h 2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15" h="239">
                  <a:moveTo>
                    <a:pt x="0" y="119"/>
                  </a:moveTo>
                  <a:cubicBezTo>
                    <a:pt x="15" y="104"/>
                    <a:pt x="27" y="86"/>
                    <a:pt x="45" y="74"/>
                  </a:cubicBezTo>
                  <a:cubicBezTo>
                    <a:pt x="93" y="42"/>
                    <a:pt x="147" y="73"/>
                    <a:pt x="195" y="89"/>
                  </a:cubicBezTo>
                  <a:cubicBezTo>
                    <a:pt x="261" y="188"/>
                    <a:pt x="320" y="145"/>
                    <a:pt x="450" y="134"/>
                  </a:cubicBezTo>
                  <a:cubicBezTo>
                    <a:pt x="465" y="124"/>
                    <a:pt x="484" y="118"/>
                    <a:pt x="495" y="104"/>
                  </a:cubicBezTo>
                  <a:cubicBezTo>
                    <a:pt x="578" y="0"/>
                    <a:pt x="426" y="115"/>
                    <a:pt x="555" y="29"/>
                  </a:cubicBezTo>
                  <a:cubicBezTo>
                    <a:pt x="621" y="73"/>
                    <a:pt x="659" y="139"/>
                    <a:pt x="735" y="164"/>
                  </a:cubicBezTo>
                  <a:cubicBezTo>
                    <a:pt x="785" y="159"/>
                    <a:pt x="837" y="164"/>
                    <a:pt x="885" y="149"/>
                  </a:cubicBezTo>
                  <a:cubicBezTo>
                    <a:pt x="934" y="134"/>
                    <a:pt x="971" y="90"/>
                    <a:pt x="1020" y="74"/>
                  </a:cubicBezTo>
                  <a:cubicBezTo>
                    <a:pt x="1110" y="97"/>
                    <a:pt x="1062" y="68"/>
                    <a:pt x="1110" y="149"/>
                  </a:cubicBezTo>
                  <a:cubicBezTo>
                    <a:pt x="1129" y="180"/>
                    <a:pt x="1170" y="239"/>
                    <a:pt x="1170" y="239"/>
                  </a:cubicBezTo>
                  <a:cubicBezTo>
                    <a:pt x="1208" y="231"/>
                    <a:pt x="1274" y="225"/>
                    <a:pt x="1305" y="194"/>
                  </a:cubicBezTo>
                  <a:cubicBezTo>
                    <a:pt x="1425" y="74"/>
                    <a:pt x="1308" y="123"/>
                    <a:pt x="1410" y="89"/>
                  </a:cubicBezTo>
                  <a:cubicBezTo>
                    <a:pt x="1430" y="94"/>
                    <a:pt x="1453" y="93"/>
                    <a:pt x="1470" y="104"/>
                  </a:cubicBezTo>
                  <a:cubicBezTo>
                    <a:pt x="1485" y="114"/>
                    <a:pt x="1482" y="146"/>
                    <a:pt x="1500" y="149"/>
                  </a:cubicBezTo>
                  <a:cubicBezTo>
                    <a:pt x="1555" y="157"/>
                    <a:pt x="1610" y="139"/>
                    <a:pt x="1665" y="134"/>
                  </a:cubicBezTo>
                  <a:cubicBezTo>
                    <a:pt x="1719" y="98"/>
                    <a:pt x="1786" y="73"/>
                    <a:pt x="1815" y="1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" name="Freeform 16"/>
            <p:cNvSpPr>
              <a:spLocks/>
            </p:cNvSpPr>
            <p:nvPr/>
          </p:nvSpPr>
          <p:spPr bwMode="auto">
            <a:xfrm rot="10800000">
              <a:off x="4926409" y="1883752"/>
              <a:ext cx="1200150" cy="409575"/>
            </a:xfrm>
            <a:custGeom>
              <a:avLst/>
              <a:gdLst>
                <a:gd name="T0" fmla="*/ 0 w 1890"/>
                <a:gd name="T1" fmla="*/ 408309 h 647"/>
                <a:gd name="T2" fmla="*/ 152400 w 1890"/>
                <a:gd name="T3" fmla="*/ 398813 h 647"/>
                <a:gd name="T4" fmla="*/ 180975 w 1890"/>
                <a:gd name="T5" fmla="*/ 370327 h 647"/>
                <a:gd name="T6" fmla="*/ 238125 w 1890"/>
                <a:gd name="T7" fmla="*/ 341840 h 647"/>
                <a:gd name="T8" fmla="*/ 276225 w 1890"/>
                <a:gd name="T9" fmla="*/ 351336 h 647"/>
                <a:gd name="T10" fmla="*/ 304800 w 1890"/>
                <a:gd name="T11" fmla="*/ 370327 h 647"/>
                <a:gd name="T12" fmla="*/ 409575 w 1890"/>
                <a:gd name="T13" fmla="*/ 360831 h 647"/>
                <a:gd name="T14" fmla="*/ 438150 w 1890"/>
                <a:gd name="T15" fmla="*/ 341840 h 647"/>
                <a:gd name="T16" fmla="*/ 466725 w 1890"/>
                <a:gd name="T17" fmla="*/ 332345 h 647"/>
                <a:gd name="T18" fmla="*/ 514350 w 1890"/>
                <a:gd name="T19" fmla="*/ 265876 h 647"/>
                <a:gd name="T20" fmla="*/ 647700 w 1890"/>
                <a:gd name="T21" fmla="*/ 246884 h 647"/>
                <a:gd name="T22" fmla="*/ 704850 w 1890"/>
                <a:gd name="T23" fmla="*/ 170920 h 647"/>
                <a:gd name="T24" fmla="*/ 857250 w 1890"/>
                <a:gd name="T25" fmla="*/ 170920 h 647"/>
                <a:gd name="T26" fmla="*/ 942975 w 1890"/>
                <a:gd name="T27" fmla="*/ 94956 h 647"/>
                <a:gd name="T28" fmla="*/ 1085850 w 1890"/>
                <a:gd name="T29" fmla="*/ 94956 h 647"/>
                <a:gd name="T30" fmla="*/ 1104900 w 1890"/>
                <a:gd name="T31" fmla="*/ 66469 h 647"/>
                <a:gd name="T32" fmla="*/ 1162050 w 1890"/>
                <a:gd name="T33" fmla="*/ 37982 h 647"/>
                <a:gd name="T34" fmla="*/ 1200150 w 1890"/>
                <a:gd name="T35" fmla="*/ 0 h 64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890"/>
                <a:gd name="T55" fmla="*/ 0 h 647"/>
                <a:gd name="T56" fmla="*/ 1890 w 1890"/>
                <a:gd name="T57" fmla="*/ 647 h 64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890" h="647">
                  <a:moveTo>
                    <a:pt x="0" y="645"/>
                  </a:moveTo>
                  <a:cubicBezTo>
                    <a:pt x="80" y="640"/>
                    <a:pt x="162" y="647"/>
                    <a:pt x="240" y="630"/>
                  </a:cubicBezTo>
                  <a:cubicBezTo>
                    <a:pt x="261" y="626"/>
                    <a:pt x="267" y="597"/>
                    <a:pt x="285" y="585"/>
                  </a:cubicBezTo>
                  <a:cubicBezTo>
                    <a:pt x="313" y="566"/>
                    <a:pt x="347" y="559"/>
                    <a:pt x="375" y="540"/>
                  </a:cubicBezTo>
                  <a:cubicBezTo>
                    <a:pt x="395" y="545"/>
                    <a:pt x="416" y="547"/>
                    <a:pt x="435" y="555"/>
                  </a:cubicBezTo>
                  <a:cubicBezTo>
                    <a:pt x="452" y="562"/>
                    <a:pt x="462" y="584"/>
                    <a:pt x="480" y="585"/>
                  </a:cubicBezTo>
                  <a:cubicBezTo>
                    <a:pt x="535" y="589"/>
                    <a:pt x="590" y="575"/>
                    <a:pt x="645" y="570"/>
                  </a:cubicBezTo>
                  <a:cubicBezTo>
                    <a:pt x="660" y="560"/>
                    <a:pt x="674" y="548"/>
                    <a:pt x="690" y="540"/>
                  </a:cubicBezTo>
                  <a:cubicBezTo>
                    <a:pt x="704" y="533"/>
                    <a:pt x="726" y="538"/>
                    <a:pt x="735" y="525"/>
                  </a:cubicBezTo>
                  <a:cubicBezTo>
                    <a:pt x="823" y="402"/>
                    <a:pt x="709" y="454"/>
                    <a:pt x="810" y="420"/>
                  </a:cubicBezTo>
                  <a:cubicBezTo>
                    <a:pt x="904" y="467"/>
                    <a:pt x="945" y="465"/>
                    <a:pt x="1020" y="390"/>
                  </a:cubicBezTo>
                  <a:cubicBezTo>
                    <a:pt x="1040" y="331"/>
                    <a:pt x="1058" y="305"/>
                    <a:pt x="1110" y="270"/>
                  </a:cubicBezTo>
                  <a:cubicBezTo>
                    <a:pt x="1206" y="289"/>
                    <a:pt x="1231" y="302"/>
                    <a:pt x="1350" y="270"/>
                  </a:cubicBezTo>
                  <a:cubicBezTo>
                    <a:pt x="1397" y="258"/>
                    <a:pt x="1440" y="180"/>
                    <a:pt x="1485" y="150"/>
                  </a:cubicBezTo>
                  <a:cubicBezTo>
                    <a:pt x="1570" y="178"/>
                    <a:pt x="1578" y="188"/>
                    <a:pt x="1710" y="150"/>
                  </a:cubicBezTo>
                  <a:cubicBezTo>
                    <a:pt x="1727" y="145"/>
                    <a:pt x="1727" y="118"/>
                    <a:pt x="1740" y="105"/>
                  </a:cubicBezTo>
                  <a:cubicBezTo>
                    <a:pt x="1769" y="76"/>
                    <a:pt x="1793" y="72"/>
                    <a:pt x="1830" y="60"/>
                  </a:cubicBezTo>
                  <a:cubicBezTo>
                    <a:pt x="1866" y="6"/>
                    <a:pt x="1844" y="23"/>
                    <a:pt x="1890" y="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" name="Rectangle 17"/>
            <p:cNvSpPr>
              <a:spLocks noChangeArrowheads="1"/>
            </p:cNvSpPr>
            <p:nvPr/>
          </p:nvSpPr>
          <p:spPr bwMode="auto">
            <a:xfrm>
              <a:off x="6527801" y="1942679"/>
              <a:ext cx="228600" cy="19685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>
                  <a:latin typeface="Times New Roman" panose="02020603050405020304" pitchFamily="18" charset="0"/>
                </a:rPr>
                <a:t>5</a:t>
              </a:r>
              <a:endParaRPr lang="en-US" altLang="zh-CN"/>
            </a:p>
          </p:txBody>
        </p:sp>
        <p:sp>
          <p:nvSpPr>
            <p:cNvPr id="36" name="Rectangle 18"/>
            <p:cNvSpPr>
              <a:spLocks noChangeArrowheads="1"/>
            </p:cNvSpPr>
            <p:nvPr/>
          </p:nvSpPr>
          <p:spPr bwMode="auto">
            <a:xfrm>
              <a:off x="6392861" y="2264324"/>
              <a:ext cx="228600" cy="19843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latin typeface="Times New Roman" panose="02020603050405020304" pitchFamily="18" charset="0"/>
                </a:rPr>
                <a:t>2</a:t>
              </a:r>
              <a:endParaRPr lang="en-US" altLang="zh-CN" dirty="0"/>
            </a:p>
          </p:txBody>
        </p:sp>
        <p:sp>
          <p:nvSpPr>
            <p:cNvPr id="37" name="Rectangle 19"/>
            <p:cNvSpPr>
              <a:spLocks noChangeArrowheads="1"/>
            </p:cNvSpPr>
            <p:nvPr/>
          </p:nvSpPr>
          <p:spPr bwMode="auto">
            <a:xfrm>
              <a:off x="6486129" y="2654203"/>
              <a:ext cx="228600" cy="19685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latin typeface="Times New Roman" panose="02020603050405020304" pitchFamily="18" charset="0"/>
                </a:rPr>
                <a:t>11</a:t>
              </a:r>
              <a:endParaRPr lang="en-US" altLang="zh-CN" dirty="0"/>
            </a:p>
          </p:txBody>
        </p:sp>
        <p:sp>
          <p:nvSpPr>
            <p:cNvPr id="38" name="Rectangle 20"/>
            <p:cNvSpPr>
              <a:spLocks noChangeArrowheads="1"/>
            </p:cNvSpPr>
            <p:nvPr/>
          </p:nvSpPr>
          <p:spPr bwMode="auto">
            <a:xfrm>
              <a:off x="5548313" y="2807703"/>
              <a:ext cx="228600" cy="19843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latin typeface="Times New Roman" panose="02020603050405020304" pitchFamily="18" charset="0"/>
                </a:rPr>
                <a:t>17</a:t>
              </a:r>
              <a:endParaRPr lang="en-US" altLang="zh-CN" dirty="0"/>
            </a:p>
          </p:txBody>
        </p:sp>
        <p:sp>
          <p:nvSpPr>
            <p:cNvPr id="39" name="Rectangle 21"/>
            <p:cNvSpPr>
              <a:spLocks noChangeArrowheads="1"/>
            </p:cNvSpPr>
            <p:nvPr/>
          </p:nvSpPr>
          <p:spPr bwMode="auto">
            <a:xfrm>
              <a:off x="5612807" y="2293327"/>
              <a:ext cx="230188" cy="19685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latin typeface="Times New Roman" panose="02020603050405020304" pitchFamily="18" charset="0"/>
                </a:rPr>
                <a:t>25</a:t>
              </a:r>
              <a:endParaRPr lang="en-US" altLang="zh-CN" dirty="0"/>
            </a:p>
          </p:txBody>
        </p:sp>
        <p:sp>
          <p:nvSpPr>
            <p:cNvPr id="40" name="Rectangle 22"/>
            <p:cNvSpPr>
              <a:spLocks noChangeArrowheads="1"/>
            </p:cNvSpPr>
            <p:nvPr/>
          </p:nvSpPr>
          <p:spPr bwMode="auto">
            <a:xfrm>
              <a:off x="5502671" y="2072456"/>
              <a:ext cx="228600" cy="19843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latin typeface="Times New Roman" panose="02020603050405020304" pitchFamily="18" charset="0"/>
                </a:rPr>
                <a:t>20</a:t>
              </a:r>
              <a:endParaRPr lang="en-US" altLang="zh-CN" dirty="0"/>
            </a:p>
          </p:txBody>
        </p:sp>
        <p:sp>
          <p:nvSpPr>
            <p:cNvPr id="41" name="Oval 23"/>
            <p:cNvSpPr>
              <a:spLocks noChangeArrowheads="1"/>
            </p:cNvSpPr>
            <p:nvPr/>
          </p:nvSpPr>
          <p:spPr bwMode="auto">
            <a:xfrm>
              <a:off x="6111283" y="1807271"/>
              <a:ext cx="228600" cy="2984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latin typeface="Times New Roman" panose="02020603050405020304" pitchFamily="18" charset="0"/>
                </a:rPr>
                <a:t>H</a:t>
              </a:r>
              <a:endParaRPr lang="en-US" altLang="zh-CN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8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8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78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78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78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/>
              <a:t>最优路径求解问题</a:t>
            </a:r>
            <a:endParaRPr lang="zh-CN" altLang="zh-CN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zh-CN" sz="2800" b="1" dirty="0"/>
          </a:p>
          <a:p>
            <a:pPr eaLnBrk="1" hangingPunct="1">
              <a:lnSpc>
                <a:spcPct val="80000"/>
              </a:lnSpc>
            </a:pPr>
            <a:endParaRPr lang="en-US" altLang="zh-CN" sz="2800" b="1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zh-CN" sz="2800" b="1" dirty="0"/>
          </a:p>
          <a:p>
            <a:pPr lvl="1" eaLnBrk="1" hangingPunct="1">
              <a:lnSpc>
                <a:spcPct val="80000"/>
              </a:lnSpc>
            </a:pPr>
            <a:r>
              <a:rPr lang="en-US" altLang="zh-CN" sz="2000" b="1" dirty="0"/>
              <a:t> </a:t>
            </a:r>
            <a:r>
              <a:rPr lang="zh-CN" altLang="en-US" sz="2000" b="1" dirty="0">
                <a:solidFill>
                  <a:srgbClr val="FF0000"/>
                </a:solidFill>
              </a:rPr>
              <a:t>直线</a:t>
            </a:r>
            <a:r>
              <a:rPr lang="zh-CN" altLang="en-US" sz="2000" b="1" dirty="0"/>
              <a:t>表示边</a:t>
            </a:r>
          </a:p>
          <a:p>
            <a:pPr lvl="1" eaLnBrk="1" hangingPunct="1">
              <a:lnSpc>
                <a:spcPct val="80000"/>
              </a:lnSpc>
            </a:pPr>
            <a:r>
              <a:rPr lang="zh-CN" altLang="en-US" sz="2000" b="1" dirty="0"/>
              <a:t> </a:t>
            </a:r>
            <a:r>
              <a:rPr lang="zh-CN" altLang="en-US" sz="2000" b="1" dirty="0">
                <a:solidFill>
                  <a:srgbClr val="FF0000"/>
                </a:solidFill>
              </a:rPr>
              <a:t>波状线</a:t>
            </a:r>
            <a:r>
              <a:rPr lang="zh-CN" altLang="en-US" sz="2000" b="1" dirty="0"/>
              <a:t>表示两节点间的最短路径（路径中其它节点未显示）</a:t>
            </a:r>
          </a:p>
          <a:p>
            <a:pPr lvl="1" eaLnBrk="1" hangingPunct="1">
              <a:lnSpc>
                <a:spcPct val="80000"/>
              </a:lnSpc>
            </a:pPr>
            <a:r>
              <a:rPr lang="zh-CN" altLang="en-US" sz="2000" b="1" dirty="0"/>
              <a:t> </a:t>
            </a:r>
            <a:r>
              <a:rPr lang="zh-CN" altLang="en-US" sz="2000" b="1" dirty="0">
                <a:solidFill>
                  <a:srgbClr val="FF0000"/>
                </a:solidFill>
              </a:rPr>
              <a:t>粗线</a:t>
            </a:r>
            <a:r>
              <a:rPr lang="zh-CN" altLang="en-US" sz="2000" b="1" dirty="0"/>
              <a:t>表示从起点到终点的最短路径 </a:t>
            </a:r>
            <a:endParaRPr lang="en-US" altLang="zh-CN" sz="2000" b="1" dirty="0"/>
          </a:p>
          <a:p>
            <a:pPr eaLnBrk="1" hangingPunct="1">
              <a:lnSpc>
                <a:spcPct val="80000"/>
              </a:lnSpc>
            </a:pPr>
            <a:r>
              <a:rPr lang="zh-CN" altLang="en-US" sz="2800" b="1" dirty="0"/>
              <a:t>最优路径的重要特征</a:t>
            </a:r>
            <a:endParaRPr lang="en-US" altLang="zh-CN" sz="2800" b="1" dirty="0"/>
          </a:p>
          <a:p>
            <a:pPr lvl="0" eaLnBrk="1" hangingPunct="1">
              <a:lnSpc>
                <a:spcPct val="80000"/>
              </a:lnSpc>
            </a:pPr>
            <a:r>
              <a:rPr lang="zh-CN" altLang="en-US" sz="2800" b="1" dirty="0">
                <a:solidFill>
                  <a:srgbClr val="006699"/>
                </a:solidFill>
              </a:rPr>
              <a:t>动态规划</a:t>
            </a:r>
            <a:endParaRPr lang="en-US" altLang="zh-CN" sz="2800" b="1" dirty="0">
              <a:solidFill>
                <a:srgbClr val="006699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zh-CN" altLang="en-US" sz="2400" b="1" dirty="0">
                <a:solidFill>
                  <a:srgbClr val="006699"/>
                </a:solidFill>
              </a:rPr>
              <a:t>在每个节点中</a:t>
            </a:r>
            <a:r>
              <a:rPr lang="zh-CN" altLang="en-US" sz="2400" b="1" dirty="0">
                <a:solidFill>
                  <a:srgbClr val="D60093"/>
                </a:solidFill>
              </a:rPr>
              <a:t>仅存储</a:t>
            </a:r>
            <a:r>
              <a:rPr lang="zh-CN" altLang="en-US" sz="2400" b="1" dirty="0">
                <a:solidFill>
                  <a:srgbClr val="006699"/>
                </a:solidFill>
              </a:rPr>
              <a:t>从起点到当前节点的</a:t>
            </a:r>
            <a:r>
              <a:rPr lang="zh-CN" altLang="en-US" sz="2400" b="1" dirty="0">
                <a:solidFill>
                  <a:srgbClr val="D60093"/>
                </a:solidFill>
              </a:rPr>
              <a:t>最优路径</a:t>
            </a:r>
            <a:endParaRPr lang="en-US" altLang="zh-CN" sz="2400" b="1" dirty="0">
              <a:solidFill>
                <a:srgbClr val="D60093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zh-CN" altLang="en-US" sz="2400" b="1" dirty="0">
                <a:solidFill>
                  <a:srgbClr val="006699"/>
                </a:solidFill>
              </a:rPr>
              <a:t>每增加一个节点，都把它跟</a:t>
            </a:r>
            <a:r>
              <a:rPr lang="zh-CN" altLang="en-US" sz="2400" b="1" dirty="0">
                <a:solidFill>
                  <a:srgbClr val="D60093"/>
                </a:solidFill>
              </a:rPr>
              <a:t>各个前驱节点的最优路径</a:t>
            </a:r>
            <a:r>
              <a:rPr lang="zh-CN" altLang="en-US" sz="2400" b="1" dirty="0">
                <a:solidFill>
                  <a:srgbClr val="006699"/>
                </a:solidFill>
              </a:rPr>
              <a:t>连接起来，找出</a:t>
            </a:r>
            <a:r>
              <a:rPr lang="zh-CN" altLang="en-US" sz="2400" b="1" dirty="0">
                <a:solidFill>
                  <a:srgbClr val="D60093"/>
                </a:solidFill>
              </a:rPr>
              <a:t>连接后的最优路径</a:t>
            </a:r>
            <a:r>
              <a:rPr lang="zh-CN" altLang="en-US" sz="2400" b="1" dirty="0">
                <a:solidFill>
                  <a:srgbClr val="006699"/>
                </a:solidFill>
              </a:rPr>
              <a:t>，仅把它存储起来</a:t>
            </a:r>
            <a:endParaRPr lang="en-US" altLang="zh-CN" sz="2400" b="1" dirty="0">
              <a:solidFill>
                <a:srgbClr val="00669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altLang="zh-CN" sz="2400" b="1" dirty="0"/>
          </a:p>
        </p:txBody>
      </p:sp>
      <p:grpSp>
        <p:nvGrpSpPr>
          <p:cNvPr id="43" name="组合 42"/>
          <p:cNvGrpSpPr/>
          <p:nvPr/>
        </p:nvGrpSpPr>
        <p:grpSpPr>
          <a:xfrm>
            <a:off x="3479006" y="1906414"/>
            <a:ext cx="2171700" cy="1210817"/>
            <a:chOff x="4685507" y="1795323"/>
            <a:chExt cx="2171700" cy="1210817"/>
          </a:xfrm>
        </p:grpSpPr>
        <p:sp>
          <p:nvSpPr>
            <p:cNvPr id="24" name="Oval 6"/>
            <p:cNvSpPr>
              <a:spLocks noChangeArrowheads="1"/>
            </p:cNvSpPr>
            <p:nvPr/>
          </p:nvSpPr>
          <p:spPr bwMode="auto">
            <a:xfrm>
              <a:off x="4685507" y="2266529"/>
              <a:ext cx="228600" cy="2984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>
                  <a:solidFill>
                    <a:srgbClr val="006699"/>
                  </a:solidFill>
                  <a:latin typeface="Times New Roman" panose="02020603050405020304" pitchFamily="18" charset="0"/>
                </a:rPr>
                <a:t>A</a:t>
              </a:r>
              <a:endParaRPr lang="en-US" altLang="zh-CN">
                <a:solidFill>
                  <a:srgbClr val="006699"/>
                </a:solidFill>
              </a:endParaRPr>
            </a:p>
          </p:txBody>
        </p:sp>
        <p:sp>
          <p:nvSpPr>
            <p:cNvPr id="25" name="Oval 7"/>
            <p:cNvSpPr>
              <a:spLocks noChangeArrowheads="1"/>
            </p:cNvSpPr>
            <p:nvPr/>
          </p:nvSpPr>
          <p:spPr bwMode="auto">
            <a:xfrm>
              <a:off x="5242029" y="1795323"/>
              <a:ext cx="228600" cy="2984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solidFill>
                    <a:srgbClr val="006699"/>
                  </a:solidFill>
                  <a:latin typeface="Times New Roman" panose="02020603050405020304" pitchFamily="18" charset="0"/>
                </a:rPr>
                <a:t>P</a:t>
              </a:r>
              <a:endParaRPr lang="en-US" altLang="zh-CN" dirty="0">
                <a:solidFill>
                  <a:srgbClr val="006699"/>
                </a:solidFill>
              </a:endParaRPr>
            </a:p>
          </p:txBody>
        </p:sp>
        <p:sp>
          <p:nvSpPr>
            <p:cNvPr id="26" name="Oval 8"/>
            <p:cNvSpPr>
              <a:spLocks noChangeArrowheads="1"/>
            </p:cNvSpPr>
            <p:nvPr/>
          </p:nvSpPr>
          <p:spPr bwMode="auto">
            <a:xfrm>
              <a:off x="6092825" y="2275212"/>
              <a:ext cx="228600" cy="2984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solidFill>
                    <a:srgbClr val="006699"/>
                  </a:solidFill>
                  <a:latin typeface="Times New Roman" panose="02020603050405020304" pitchFamily="18" charset="0"/>
                </a:rPr>
                <a:t>S</a:t>
              </a:r>
            </a:p>
          </p:txBody>
        </p:sp>
        <p:sp>
          <p:nvSpPr>
            <p:cNvPr id="27" name="Oval 9"/>
            <p:cNvSpPr>
              <a:spLocks noChangeArrowheads="1"/>
            </p:cNvSpPr>
            <p:nvPr/>
          </p:nvSpPr>
          <p:spPr bwMode="auto">
            <a:xfrm>
              <a:off x="6042622" y="2673981"/>
              <a:ext cx="228600" cy="29686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>
                  <a:solidFill>
                    <a:srgbClr val="006699"/>
                  </a:solidFill>
                  <a:latin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28" name="Oval 10"/>
            <p:cNvSpPr>
              <a:spLocks noChangeArrowheads="1"/>
            </p:cNvSpPr>
            <p:nvPr/>
          </p:nvSpPr>
          <p:spPr bwMode="auto">
            <a:xfrm>
              <a:off x="6628607" y="2266529"/>
              <a:ext cx="228600" cy="2984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>
                  <a:solidFill>
                    <a:srgbClr val="006699"/>
                  </a:solidFill>
                  <a:latin typeface="Times New Roman" panose="02020603050405020304" pitchFamily="18" charset="0"/>
                </a:rPr>
                <a:t>G</a:t>
              </a:r>
              <a:endParaRPr lang="en-US" altLang="zh-CN">
                <a:solidFill>
                  <a:srgbClr val="006699"/>
                </a:solidFill>
              </a:endParaRPr>
            </a:p>
          </p:txBody>
        </p:sp>
        <p:sp>
          <p:nvSpPr>
            <p:cNvPr id="29" name="Line 11"/>
            <p:cNvSpPr>
              <a:spLocks noChangeShapeType="1"/>
            </p:cNvSpPr>
            <p:nvPr/>
          </p:nvSpPr>
          <p:spPr bwMode="auto">
            <a:xfrm flipH="1" flipV="1">
              <a:off x="6312298" y="2069679"/>
              <a:ext cx="287734" cy="28495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30" name="Line 12"/>
            <p:cNvSpPr>
              <a:spLocks noChangeShapeType="1"/>
            </p:cNvSpPr>
            <p:nvPr/>
          </p:nvSpPr>
          <p:spPr bwMode="auto">
            <a:xfrm flipV="1">
              <a:off x="6350000" y="2415753"/>
              <a:ext cx="250032" cy="67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31" name="Line 13"/>
            <p:cNvSpPr>
              <a:spLocks noChangeShapeType="1"/>
            </p:cNvSpPr>
            <p:nvPr/>
          </p:nvSpPr>
          <p:spPr bwMode="auto">
            <a:xfrm flipH="1">
              <a:off x="6300192" y="2492896"/>
              <a:ext cx="350439" cy="2968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32" name="Freeform 14"/>
            <p:cNvSpPr>
              <a:spLocks/>
            </p:cNvSpPr>
            <p:nvPr/>
          </p:nvSpPr>
          <p:spPr bwMode="auto">
            <a:xfrm rot="10800000">
              <a:off x="4875612" y="2564979"/>
              <a:ext cx="1152525" cy="349250"/>
            </a:xfrm>
            <a:custGeom>
              <a:avLst/>
              <a:gdLst>
                <a:gd name="T0" fmla="*/ 0 w 1815"/>
                <a:gd name="T1" fmla="*/ 67188 h 551"/>
                <a:gd name="T2" fmla="*/ 85725 w 1815"/>
                <a:gd name="T3" fmla="*/ 10142 h 551"/>
                <a:gd name="T4" fmla="*/ 228600 w 1815"/>
                <a:gd name="T5" fmla="*/ 38665 h 551"/>
                <a:gd name="T6" fmla="*/ 285750 w 1815"/>
                <a:gd name="T7" fmla="*/ 95711 h 551"/>
                <a:gd name="T8" fmla="*/ 314325 w 1815"/>
                <a:gd name="T9" fmla="*/ 228819 h 551"/>
                <a:gd name="T10" fmla="*/ 419100 w 1815"/>
                <a:gd name="T11" fmla="*/ 219311 h 551"/>
                <a:gd name="T12" fmla="*/ 476250 w 1815"/>
                <a:gd name="T13" fmla="*/ 181280 h 551"/>
                <a:gd name="T14" fmla="*/ 552450 w 1815"/>
                <a:gd name="T15" fmla="*/ 124234 h 551"/>
                <a:gd name="T16" fmla="*/ 600075 w 1815"/>
                <a:gd name="T17" fmla="*/ 171773 h 551"/>
                <a:gd name="T18" fmla="*/ 638175 w 1815"/>
                <a:gd name="T19" fmla="*/ 228819 h 551"/>
                <a:gd name="T20" fmla="*/ 695325 w 1815"/>
                <a:gd name="T21" fmla="*/ 219311 h 551"/>
                <a:gd name="T22" fmla="*/ 790575 w 1815"/>
                <a:gd name="T23" fmla="*/ 171773 h 551"/>
                <a:gd name="T24" fmla="*/ 819150 w 1815"/>
                <a:gd name="T25" fmla="*/ 181280 h 551"/>
                <a:gd name="T26" fmla="*/ 828675 w 1815"/>
                <a:gd name="T27" fmla="*/ 209804 h 551"/>
                <a:gd name="T28" fmla="*/ 857250 w 1815"/>
                <a:gd name="T29" fmla="*/ 342912 h 551"/>
                <a:gd name="T30" fmla="*/ 1000125 w 1815"/>
                <a:gd name="T31" fmla="*/ 295373 h 551"/>
                <a:gd name="T32" fmla="*/ 1000125 w 1815"/>
                <a:gd name="T33" fmla="*/ 295373 h 551"/>
                <a:gd name="T34" fmla="*/ 1057275 w 1815"/>
                <a:gd name="T35" fmla="*/ 276357 h 551"/>
                <a:gd name="T36" fmla="*/ 1095375 w 1815"/>
                <a:gd name="T37" fmla="*/ 285865 h 551"/>
                <a:gd name="T38" fmla="*/ 1114425 w 1815"/>
                <a:gd name="T39" fmla="*/ 314388 h 551"/>
                <a:gd name="T40" fmla="*/ 1152525 w 1815"/>
                <a:gd name="T41" fmla="*/ 314388 h 55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815"/>
                <a:gd name="T64" fmla="*/ 0 h 551"/>
                <a:gd name="T65" fmla="*/ 1815 w 1815"/>
                <a:gd name="T66" fmla="*/ 551 h 55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815" h="551">
                  <a:moveTo>
                    <a:pt x="0" y="106"/>
                  </a:moveTo>
                  <a:cubicBezTo>
                    <a:pt x="45" y="61"/>
                    <a:pt x="75" y="36"/>
                    <a:pt x="135" y="16"/>
                  </a:cubicBezTo>
                  <a:cubicBezTo>
                    <a:pt x="245" y="25"/>
                    <a:pt x="291" y="0"/>
                    <a:pt x="360" y="61"/>
                  </a:cubicBezTo>
                  <a:cubicBezTo>
                    <a:pt x="392" y="89"/>
                    <a:pt x="450" y="151"/>
                    <a:pt x="450" y="151"/>
                  </a:cubicBezTo>
                  <a:cubicBezTo>
                    <a:pt x="473" y="220"/>
                    <a:pt x="472" y="292"/>
                    <a:pt x="495" y="361"/>
                  </a:cubicBezTo>
                  <a:cubicBezTo>
                    <a:pt x="550" y="356"/>
                    <a:pt x="607" y="362"/>
                    <a:pt x="660" y="346"/>
                  </a:cubicBezTo>
                  <a:cubicBezTo>
                    <a:pt x="695" y="336"/>
                    <a:pt x="750" y="286"/>
                    <a:pt x="750" y="286"/>
                  </a:cubicBezTo>
                  <a:cubicBezTo>
                    <a:pt x="785" y="234"/>
                    <a:pt x="811" y="216"/>
                    <a:pt x="870" y="196"/>
                  </a:cubicBezTo>
                  <a:cubicBezTo>
                    <a:pt x="907" y="220"/>
                    <a:pt x="928" y="227"/>
                    <a:pt x="945" y="271"/>
                  </a:cubicBezTo>
                  <a:cubicBezTo>
                    <a:pt x="981" y="368"/>
                    <a:pt x="925" y="334"/>
                    <a:pt x="1005" y="361"/>
                  </a:cubicBezTo>
                  <a:cubicBezTo>
                    <a:pt x="1035" y="356"/>
                    <a:pt x="1066" y="355"/>
                    <a:pt x="1095" y="346"/>
                  </a:cubicBezTo>
                  <a:cubicBezTo>
                    <a:pt x="1150" y="330"/>
                    <a:pt x="1190" y="289"/>
                    <a:pt x="1245" y="271"/>
                  </a:cubicBezTo>
                  <a:cubicBezTo>
                    <a:pt x="1260" y="276"/>
                    <a:pt x="1279" y="275"/>
                    <a:pt x="1290" y="286"/>
                  </a:cubicBezTo>
                  <a:cubicBezTo>
                    <a:pt x="1301" y="297"/>
                    <a:pt x="1302" y="316"/>
                    <a:pt x="1305" y="331"/>
                  </a:cubicBezTo>
                  <a:cubicBezTo>
                    <a:pt x="1321" y="402"/>
                    <a:pt x="1327" y="472"/>
                    <a:pt x="1350" y="541"/>
                  </a:cubicBezTo>
                  <a:cubicBezTo>
                    <a:pt x="1521" y="522"/>
                    <a:pt x="1447" y="551"/>
                    <a:pt x="1575" y="466"/>
                  </a:cubicBezTo>
                  <a:cubicBezTo>
                    <a:pt x="1605" y="456"/>
                    <a:pt x="1665" y="436"/>
                    <a:pt x="1665" y="436"/>
                  </a:cubicBezTo>
                  <a:cubicBezTo>
                    <a:pt x="1685" y="441"/>
                    <a:pt x="1708" y="440"/>
                    <a:pt x="1725" y="451"/>
                  </a:cubicBezTo>
                  <a:cubicBezTo>
                    <a:pt x="1740" y="461"/>
                    <a:pt x="1739" y="488"/>
                    <a:pt x="1755" y="496"/>
                  </a:cubicBezTo>
                  <a:cubicBezTo>
                    <a:pt x="1773" y="505"/>
                    <a:pt x="1795" y="496"/>
                    <a:pt x="1815" y="496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33" name="Freeform 15"/>
            <p:cNvSpPr>
              <a:spLocks/>
            </p:cNvSpPr>
            <p:nvPr/>
          </p:nvSpPr>
          <p:spPr bwMode="auto">
            <a:xfrm>
              <a:off x="4926409" y="2377631"/>
              <a:ext cx="1152525" cy="152400"/>
            </a:xfrm>
            <a:custGeom>
              <a:avLst/>
              <a:gdLst>
                <a:gd name="T0" fmla="*/ 0 w 1815"/>
                <a:gd name="T1" fmla="*/ 75881 h 239"/>
                <a:gd name="T2" fmla="*/ 28575 w 1815"/>
                <a:gd name="T3" fmla="*/ 47187 h 239"/>
                <a:gd name="T4" fmla="*/ 123825 w 1815"/>
                <a:gd name="T5" fmla="*/ 56751 h 239"/>
                <a:gd name="T6" fmla="*/ 285750 w 1815"/>
                <a:gd name="T7" fmla="*/ 85446 h 239"/>
                <a:gd name="T8" fmla="*/ 314325 w 1815"/>
                <a:gd name="T9" fmla="*/ 66316 h 239"/>
                <a:gd name="T10" fmla="*/ 352425 w 1815"/>
                <a:gd name="T11" fmla="*/ 18492 h 239"/>
                <a:gd name="T12" fmla="*/ 466725 w 1815"/>
                <a:gd name="T13" fmla="*/ 104576 h 239"/>
                <a:gd name="T14" fmla="*/ 561975 w 1815"/>
                <a:gd name="T15" fmla="*/ 95011 h 239"/>
                <a:gd name="T16" fmla="*/ 647700 w 1815"/>
                <a:gd name="T17" fmla="*/ 47187 h 239"/>
                <a:gd name="T18" fmla="*/ 704850 w 1815"/>
                <a:gd name="T19" fmla="*/ 95011 h 239"/>
                <a:gd name="T20" fmla="*/ 742950 w 1815"/>
                <a:gd name="T21" fmla="*/ 152400 h 239"/>
                <a:gd name="T22" fmla="*/ 828675 w 1815"/>
                <a:gd name="T23" fmla="*/ 123705 h 239"/>
                <a:gd name="T24" fmla="*/ 895350 w 1815"/>
                <a:gd name="T25" fmla="*/ 56751 h 239"/>
                <a:gd name="T26" fmla="*/ 933450 w 1815"/>
                <a:gd name="T27" fmla="*/ 66316 h 239"/>
                <a:gd name="T28" fmla="*/ 952500 w 1815"/>
                <a:gd name="T29" fmla="*/ 95011 h 239"/>
                <a:gd name="T30" fmla="*/ 1057275 w 1815"/>
                <a:gd name="T31" fmla="*/ 85446 h 239"/>
                <a:gd name="T32" fmla="*/ 1152525 w 1815"/>
                <a:gd name="T33" fmla="*/ 8927 h 2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15"/>
                <a:gd name="T52" fmla="*/ 0 h 239"/>
                <a:gd name="T53" fmla="*/ 1815 w 1815"/>
                <a:gd name="T54" fmla="*/ 239 h 2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15" h="239">
                  <a:moveTo>
                    <a:pt x="0" y="119"/>
                  </a:moveTo>
                  <a:cubicBezTo>
                    <a:pt x="15" y="104"/>
                    <a:pt x="27" y="86"/>
                    <a:pt x="45" y="74"/>
                  </a:cubicBezTo>
                  <a:cubicBezTo>
                    <a:pt x="93" y="42"/>
                    <a:pt x="147" y="73"/>
                    <a:pt x="195" y="89"/>
                  </a:cubicBezTo>
                  <a:cubicBezTo>
                    <a:pt x="261" y="188"/>
                    <a:pt x="320" y="145"/>
                    <a:pt x="450" y="134"/>
                  </a:cubicBezTo>
                  <a:cubicBezTo>
                    <a:pt x="465" y="124"/>
                    <a:pt x="484" y="118"/>
                    <a:pt x="495" y="104"/>
                  </a:cubicBezTo>
                  <a:cubicBezTo>
                    <a:pt x="578" y="0"/>
                    <a:pt x="426" y="115"/>
                    <a:pt x="555" y="29"/>
                  </a:cubicBezTo>
                  <a:cubicBezTo>
                    <a:pt x="621" y="73"/>
                    <a:pt x="659" y="139"/>
                    <a:pt x="735" y="164"/>
                  </a:cubicBezTo>
                  <a:cubicBezTo>
                    <a:pt x="785" y="159"/>
                    <a:pt x="837" y="164"/>
                    <a:pt x="885" y="149"/>
                  </a:cubicBezTo>
                  <a:cubicBezTo>
                    <a:pt x="934" y="134"/>
                    <a:pt x="971" y="90"/>
                    <a:pt x="1020" y="74"/>
                  </a:cubicBezTo>
                  <a:cubicBezTo>
                    <a:pt x="1110" y="97"/>
                    <a:pt x="1062" y="68"/>
                    <a:pt x="1110" y="149"/>
                  </a:cubicBezTo>
                  <a:cubicBezTo>
                    <a:pt x="1129" y="180"/>
                    <a:pt x="1170" y="239"/>
                    <a:pt x="1170" y="239"/>
                  </a:cubicBezTo>
                  <a:cubicBezTo>
                    <a:pt x="1208" y="231"/>
                    <a:pt x="1274" y="225"/>
                    <a:pt x="1305" y="194"/>
                  </a:cubicBezTo>
                  <a:cubicBezTo>
                    <a:pt x="1425" y="74"/>
                    <a:pt x="1308" y="123"/>
                    <a:pt x="1410" y="89"/>
                  </a:cubicBezTo>
                  <a:cubicBezTo>
                    <a:pt x="1430" y="94"/>
                    <a:pt x="1453" y="93"/>
                    <a:pt x="1470" y="104"/>
                  </a:cubicBezTo>
                  <a:cubicBezTo>
                    <a:pt x="1485" y="114"/>
                    <a:pt x="1482" y="146"/>
                    <a:pt x="1500" y="149"/>
                  </a:cubicBezTo>
                  <a:cubicBezTo>
                    <a:pt x="1555" y="157"/>
                    <a:pt x="1610" y="139"/>
                    <a:pt x="1665" y="134"/>
                  </a:cubicBezTo>
                  <a:cubicBezTo>
                    <a:pt x="1719" y="98"/>
                    <a:pt x="1786" y="73"/>
                    <a:pt x="1815" y="1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34" name="Freeform 16"/>
            <p:cNvSpPr>
              <a:spLocks/>
            </p:cNvSpPr>
            <p:nvPr/>
          </p:nvSpPr>
          <p:spPr bwMode="auto">
            <a:xfrm rot="10800000">
              <a:off x="4926409" y="1883752"/>
              <a:ext cx="1200150" cy="409575"/>
            </a:xfrm>
            <a:custGeom>
              <a:avLst/>
              <a:gdLst>
                <a:gd name="T0" fmla="*/ 0 w 1890"/>
                <a:gd name="T1" fmla="*/ 408309 h 647"/>
                <a:gd name="T2" fmla="*/ 152400 w 1890"/>
                <a:gd name="T3" fmla="*/ 398813 h 647"/>
                <a:gd name="T4" fmla="*/ 180975 w 1890"/>
                <a:gd name="T5" fmla="*/ 370327 h 647"/>
                <a:gd name="T6" fmla="*/ 238125 w 1890"/>
                <a:gd name="T7" fmla="*/ 341840 h 647"/>
                <a:gd name="T8" fmla="*/ 276225 w 1890"/>
                <a:gd name="T9" fmla="*/ 351336 h 647"/>
                <a:gd name="T10" fmla="*/ 304800 w 1890"/>
                <a:gd name="T11" fmla="*/ 370327 h 647"/>
                <a:gd name="T12" fmla="*/ 409575 w 1890"/>
                <a:gd name="T13" fmla="*/ 360831 h 647"/>
                <a:gd name="T14" fmla="*/ 438150 w 1890"/>
                <a:gd name="T15" fmla="*/ 341840 h 647"/>
                <a:gd name="T16" fmla="*/ 466725 w 1890"/>
                <a:gd name="T17" fmla="*/ 332345 h 647"/>
                <a:gd name="T18" fmla="*/ 514350 w 1890"/>
                <a:gd name="T19" fmla="*/ 265876 h 647"/>
                <a:gd name="T20" fmla="*/ 647700 w 1890"/>
                <a:gd name="T21" fmla="*/ 246884 h 647"/>
                <a:gd name="T22" fmla="*/ 704850 w 1890"/>
                <a:gd name="T23" fmla="*/ 170920 h 647"/>
                <a:gd name="T24" fmla="*/ 857250 w 1890"/>
                <a:gd name="T25" fmla="*/ 170920 h 647"/>
                <a:gd name="T26" fmla="*/ 942975 w 1890"/>
                <a:gd name="T27" fmla="*/ 94956 h 647"/>
                <a:gd name="T28" fmla="*/ 1085850 w 1890"/>
                <a:gd name="T29" fmla="*/ 94956 h 647"/>
                <a:gd name="T30" fmla="*/ 1104900 w 1890"/>
                <a:gd name="T31" fmla="*/ 66469 h 647"/>
                <a:gd name="T32" fmla="*/ 1162050 w 1890"/>
                <a:gd name="T33" fmla="*/ 37982 h 647"/>
                <a:gd name="T34" fmla="*/ 1200150 w 1890"/>
                <a:gd name="T35" fmla="*/ 0 h 64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890"/>
                <a:gd name="T55" fmla="*/ 0 h 647"/>
                <a:gd name="T56" fmla="*/ 1890 w 1890"/>
                <a:gd name="T57" fmla="*/ 647 h 64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890" h="647">
                  <a:moveTo>
                    <a:pt x="0" y="645"/>
                  </a:moveTo>
                  <a:cubicBezTo>
                    <a:pt x="80" y="640"/>
                    <a:pt x="162" y="647"/>
                    <a:pt x="240" y="630"/>
                  </a:cubicBezTo>
                  <a:cubicBezTo>
                    <a:pt x="261" y="626"/>
                    <a:pt x="267" y="597"/>
                    <a:pt x="285" y="585"/>
                  </a:cubicBezTo>
                  <a:cubicBezTo>
                    <a:pt x="313" y="566"/>
                    <a:pt x="347" y="559"/>
                    <a:pt x="375" y="540"/>
                  </a:cubicBezTo>
                  <a:cubicBezTo>
                    <a:pt x="395" y="545"/>
                    <a:pt x="416" y="547"/>
                    <a:pt x="435" y="555"/>
                  </a:cubicBezTo>
                  <a:cubicBezTo>
                    <a:pt x="452" y="562"/>
                    <a:pt x="462" y="584"/>
                    <a:pt x="480" y="585"/>
                  </a:cubicBezTo>
                  <a:cubicBezTo>
                    <a:pt x="535" y="589"/>
                    <a:pt x="590" y="575"/>
                    <a:pt x="645" y="570"/>
                  </a:cubicBezTo>
                  <a:cubicBezTo>
                    <a:pt x="660" y="560"/>
                    <a:pt x="674" y="548"/>
                    <a:pt x="690" y="540"/>
                  </a:cubicBezTo>
                  <a:cubicBezTo>
                    <a:pt x="704" y="533"/>
                    <a:pt x="726" y="538"/>
                    <a:pt x="735" y="525"/>
                  </a:cubicBezTo>
                  <a:cubicBezTo>
                    <a:pt x="823" y="402"/>
                    <a:pt x="709" y="454"/>
                    <a:pt x="810" y="420"/>
                  </a:cubicBezTo>
                  <a:cubicBezTo>
                    <a:pt x="904" y="467"/>
                    <a:pt x="945" y="465"/>
                    <a:pt x="1020" y="390"/>
                  </a:cubicBezTo>
                  <a:cubicBezTo>
                    <a:pt x="1040" y="331"/>
                    <a:pt x="1058" y="305"/>
                    <a:pt x="1110" y="270"/>
                  </a:cubicBezTo>
                  <a:cubicBezTo>
                    <a:pt x="1206" y="289"/>
                    <a:pt x="1231" y="302"/>
                    <a:pt x="1350" y="270"/>
                  </a:cubicBezTo>
                  <a:cubicBezTo>
                    <a:pt x="1397" y="258"/>
                    <a:pt x="1440" y="180"/>
                    <a:pt x="1485" y="150"/>
                  </a:cubicBezTo>
                  <a:cubicBezTo>
                    <a:pt x="1570" y="178"/>
                    <a:pt x="1578" y="188"/>
                    <a:pt x="1710" y="150"/>
                  </a:cubicBezTo>
                  <a:cubicBezTo>
                    <a:pt x="1727" y="145"/>
                    <a:pt x="1727" y="118"/>
                    <a:pt x="1740" y="105"/>
                  </a:cubicBezTo>
                  <a:cubicBezTo>
                    <a:pt x="1769" y="76"/>
                    <a:pt x="1793" y="72"/>
                    <a:pt x="1830" y="60"/>
                  </a:cubicBezTo>
                  <a:cubicBezTo>
                    <a:pt x="1866" y="6"/>
                    <a:pt x="1844" y="23"/>
                    <a:pt x="1890" y="0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35" name="Rectangle 17"/>
            <p:cNvSpPr>
              <a:spLocks noChangeArrowheads="1"/>
            </p:cNvSpPr>
            <p:nvPr/>
          </p:nvSpPr>
          <p:spPr bwMode="auto">
            <a:xfrm>
              <a:off x="6527801" y="1942679"/>
              <a:ext cx="228600" cy="19685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>
                  <a:solidFill>
                    <a:srgbClr val="006699"/>
                  </a:solidFill>
                  <a:latin typeface="Times New Roman" panose="02020603050405020304" pitchFamily="18" charset="0"/>
                </a:rPr>
                <a:t>5</a:t>
              </a:r>
              <a:endParaRPr lang="en-US" altLang="zh-CN">
                <a:solidFill>
                  <a:srgbClr val="006699"/>
                </a:solidFill>
              </a:endParaRPr>
            </a:p>
          </p:txBody>
        </p:sp>
        <p:sp>
          <p:nvSpPr>
            <p:cNvPr id="36" name="Rectangle 18"/>
            <p:cNvSpPr>
              <a:spLocks noChangeArrowheads="1"/>
            </p:cNvSpPr>
            <p:nvPr/>
          </p:nvSpPr>
          <p:spPr bwMode="auto">
            <a:xfrm>
              <a:off x="6392861" y="2264324"/>
              <a:ext cx="228600" cy="19843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solidFill>
                    <a:srgbClr val="006699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dirty="0">
                <a:solidFill>
                  <a:srgbClr val="006699"/>
                </a:solidFill>
              </a:endParaRPr>
            </a:p>
          </p:txBody>
        </p:sp>
        <p:sp>
          <p:nvSpPr>
            <p:cNvPr id="37" name="Rectangle 19"/>
            <p:cNvSpPr>
              <a:spLocks noChangeArrowheads="1"/>
            </p:cNvSpPr>
            <p:nvPr/>
          </p:nvSpPr>
          <p:spPr bwMode="auto">
            <a:xfrm>
              <a:off x="6486129" y="2654203"/>
              <a:ext cx="228600" cy="19685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solidFill>
                    <a:srgbClr val="006699"/>
                  </a:solidFill>
                  <a:latin typeface="Times New Roman" panose="02020603050405020304" pitchFamily="18" charset="0"/>
                </a:rPr>
                <a:t>11</a:t>
              </a:r>
              <a:endParaRPr lang="en-US" altLang="zh-CN" dirty="0">
                <a:solidFill>
                  <a:srgbClr val="006699"/>
                </a:solidFill>
              </a:endParaRPr>
            </a:p>
          </p:txBody>
        </p:sp>
        <p:sp>
          <p:nvSpPr>
            <p:cNvPr id="38" name="Rectangle 20"/>
            <p:cNvSpPr>
              <a:spLocks noChangeArrowheads="1"/>
            </p:cNvSpPr>
            <p:nvPr/>
          </p:nvSpPr>
          <p:spPr bwMode="auto">
            <a:xfrm>
              <a:off x="5548313" y="2807703"/>
              <a:ext cx="228600" cy="19843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solidFill>
                    <a:srgbClr val="006699"/>
                  </a:solidFill>
                  <a:latin typeface="Times New Roman" panose="02020603050405020304" pitchFamily="18" charset="0"/>
                </a:rPr>
                <a:t>17</a:t>
              </a:r>
              <a:endParaRPr lang="en-US" altLang="zh-CN" dirty="0">
                <a:solidFill>
                  <a:srgbClr val="006699"/>
                </a:solidFill>
              </a:endParaRPr>
            </a:p>
          </p:txBody>
        </p:sp>
        <p:sp>
          <p:nvSpPr>
            <p:cNvPr id="39" name="Rectangle 21"/>
            <p:cNvSpPr>
              <a:spLocks noChangeArrowheads="1"/>
            </p:cNvSpPr>
            <p:nvPr/>
          </p:nvSpPr>
          <p:spPr bwMode="auto">
            <a:xfrm>
              <a:off x="5612807" y="2293327"/>
              <a:ext cx="230188" cy="19685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solidFill>
                    <a:srgbClr val="006699"/>
                  </a:solidFill>
                  <a:latin typeface="Times New Roman" panose="02020603050405020304" pitchFamily="18" charset="0"/>
                </a:rPr>
                <a:t>25</a:t>
              </a:r>
              <a:endParaRPr lang="en-US" altLang="zh-CN" dirty="0">
                <a:solidFill>
                  <a:srgbClr val="006699"/>
                </a:solidFill>
              </a:endParaRPr>
            </a:p>
          </p:txBody>
        </p:sp>
        <p:sp>
          <p:nvSpPr>
            <p:cNvPr id="40" name="Rectangle 22"/>
            <p:cNvSpPr>
              <a:spLocks noChangeArrowheads="1"/>
            </p:cNvSpPr>
            <p:nvPr/>
          </p:nvSpPr>
          <p:spPr bwMode="auto">
            <a:xfrm>
              <a:off x="5502671" y="2072456"/>
              <a:ext cx="228600" cy="19843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solidFill>
                    <a:srgbClr val="006699"/>
                  </a:solidFill>
                  <a:latin typeface="Times New Roman" panose="02020603050405020304" pitchFamily="18" charset="0"/>
                </a:rPr>
                <a:t>20</a:t>
              </a:r>
              <a:endParaRPr lang="en-US" altLang="zh-CN" dirty="0">
                <a:solidFill>
                  <a:srgbClr val="006699"/>
                </a:solidFill>
              </a:endParaRPr>
            </a:p>
          </p:txBody>
        </p:sp>
        <p:sp>
          <p:nvSpPr>
            <p:cNvPr id="41" name="Oval 23"/>
            <p:cNvSpPr>
              <a:spLocks noChangeArrowheads="1"/>
            </p:cNvSpPr>
            <p:nvPr/>
          </p:nvSpPr>
          <p:spPr bwMode="auto">
            <a:xfrm>
              <a:off x="6111283" y="1807271"/>
              <a:ext cx="228600" cy="2984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1000" b="1" dirty="0">
                  <a:solidFill>
                    <a:srgbClr val="006699"/>
                  </a:solidFill>
                  <a:latin typeface="Times New Roman" panose="02020603050405020304" pitchFamily="18" charset="0"/>
                </a:rPr>
                <a:t>H</a:t>
              </a:r>
              <a:endParaRPr lang="en-US" altLang="zh-CN" dirty="0">
                <a:solidFill>
                  <a:srgbClr val="00669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224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8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8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8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8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8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示例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76375" y="3213100"/>
            <a:ext cx="2879725" cy="676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干透	潮湿	    湿透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3716338"/>
            <a:ext cx="863600" cy="2160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晴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CN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CN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阴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CN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CN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雨</a:t>
            </a:r>
          </a:p>
        </p:txBody>
      </p:sp>
      <p:graphicFrame>
        <p:nvGraphicFramePr>
          <p:cNvPr id="43144" name="Group 136"/>
          <p:cNvGraphicFramePr>
            <a:graphicFrameLocks noGrp="1"/>
          </p:cNvGraphicFramePr>
          <p:nvPr>
            <p:ph sz="quarter" idx="4294967295"/>
          </p:nvPr>
        </p:nvGraphicFramePr>
        <p:xfrm>
          <a:off x="1908175" y="1844675"/>
          <a:ext cx="1868488" cy="1219200"/>
        </p:xfrm>
        <a:graphic>
          <a:graphicData uri="http://schemas.openxmlformats.org/drawingml/2006/table">
            <a:tbl>
              <a:tblPr/>
              <a:tblGrid>
                <a:gridCol w="931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隐式状态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初始概率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3140" name="Group 132"/>
          <p:cNvGraphicFramePr>
            <a:graphicFrameLocks noGrp="1"/>
          </p:cNvGraphicFramePr>
          <p:nvPr/>
        </p:nvGraphicFramePr>
        <p:xfrm>
          <a:off x="4643438" y="1700213"/>
          <a:ext cx="4319587" cy="1524000"/>
        </p:xfrm>
        <a:graphic>
          <a:graphicData uri="http://schemas.openxmlformats.org/drawingml/2006/table">
            <a:tbl>
              <a:tblPr/>
              <a:tblGrid>
                <a:gridCol w="120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975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A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today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 gridSpan="2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yesterday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0.375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0.375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0.375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3143" name="Group 135"/>
          <p:cNvGraphicFramePr>
            <a:graphicFrameLocks noGrp="1"/>
          </p:cNvGraphicFramePr>
          <p:nvPr/>
        </p:nvGraphicFramePr>
        <p:xfrm>
          <a:off x="4643438" y="3573463"/>
          <a:ext cx="4321175" cy="1597056"/>
        </p:xfrm>
        <a:graphic>
          <a:graphicData uri="http://schemas.openxmlformats.org/drawingml/2006/table">
            <a:tbl>
              <a:tblPr/>
              <a:tblGrid>
                <a:gridCol w="36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7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4" marB="45704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B</a:t>
                      </a:r>
                    </a:p>
                  </a:txBody>
                  <a:tcPr marT="45704" marB="45704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显式状式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干透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较干</a:t>
                      </a:r>
                      <a:endParaRPr kumimoji="0" lang="en-US" altLang="zh-CN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6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隐式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状态</a:t>
                      </a:r>
                    </a:p>
                  </a:txBody>
                  <a:tcPr marT="45704" marB="45704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0.60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0.20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0.05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97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0.05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0.10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0.35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0.50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6906" name="AutoShape 10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19250" y="3789363"/>
            <a:ext cx="146050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07" name="AutoShape 10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00338" y="37893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08" name="AutoShape 10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79838" y="37893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09" name="AutoShape 10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20838" y="46529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10" name="AutoShape 1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00338" y="46529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11" name="AutoShape 1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79838" y="46529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12" name="AutoShape 1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19250" y="5516563"/>
            <a:ext cx="144463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13" name="AutoShape 1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700338" y="55165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14" name="AutoShape 11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79838" y="5516563"/>
            <a:ext cx="144462" cy="144462"/>
          </a:xfrm>
          <a:prstGeom prst="actionButtonBlank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15" name="Rectangle 115"/>
          <p:cNvSpPr>
            <a:spLocks noChangeArrowheads="1"/>
          </p:cNvSpPr>
          <p:nvPr/>
        </p:nvSpPr>
        <p:spPr bwMode="auto">
          <a:xfrm>
            <a:off x="1476375" y="3500438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0.378</a:t>
            </a:r>
          </a:p>
        </p:txBody>
      </p:sp>
      <p:sp>
        <p:nvSpPr>
          <p:cNvPr id="76916" name="Rectangle 116"/>
          <p:cNvSpPr>
            <a:spLocks noChangeArrowheads="1"/>
          </p:cNvSpPr>
          <p:nvPr/>
        </p:nvSpPr>
        <p:spPr bwMode="auto">
          <a:xfrm>
            <a:off x="1547813" y="43656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0.0425</a:t>
            </a:r>
          </a:p>
        </p:txBody>
      </p:sp>
      <p:sp>
        <p:nvSpPr>
          <p:cNvPr id="76917" name="Rectangle 117"/>
          <p:cNvSpPr>
            <a:spLocks noChangeArrowheads="1"/>
          </p:cNvSpPr>
          <p:nvPr/>
        </p:nvSpPr>
        <p:spPr bwMode="auto">
          <a:xfrm>
            <a:off x="1476375" y="52292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0.01</a:t>
            </a:r>
          </a:p>
        </p:txBody>
      </p:sp>
      <p:sp>
        <p:nvSpPr>
          <p:cNvPr id="76918" name="Rectangle 118"/>
          <p:cNvSpPr>
            <a:spLocks noChangeArrowheads="1"/>
          </p:cNvSpPr>
          <p:nvPr/>
        </p:nvSpPr>
        <p:spPr bwMode="auto">
          <a:xfrm>
            <a:off x="2555875" y="52292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0.02</a:t>
            </a:r>
            <a:endParaRPr lang="en-US" altLang="zh-CN" sz="1400" b="1">
              <a:solidFill>
                <a:srgbClr val="E616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19" name="Rectangle 119"/>
          <p:cNvSpPr>
            <a:spLocks noChangeArrowheads="1"/>
          </p:cNvSpPr>
          <p:nvPr/>
        </p:nvSpPr>
        <p:spPr bwMode="auto">
          <a:xfrm>
            <a:off x="2555875" y="43656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0.035</a:t>
            </a:r>
            <a:endParaRPr lang="en-US" altLang="zh-CN" sz="1400" b="1">
              <a:solidFill>
                <a:srgbClr val="E616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20" name="Rectangle 120"/>
          <p:cNvSpPr>
            <a:spLocks noChangeArrowheads="1"/>
          </p:cNvSpPr>
          <p:nvPr/>
        </p:nvSpPr>
        <p:spPr bwMode="auto">
          <a:xfrm>
            <a:off x="2555875" y="3500438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0.03</a:t>
            </a:r>
            <a:endParaRPr lang="en-US" altLang="zh-CN" sz="1400" b="1">
              <a:solidFill>
                <a:srgbClr val="E616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6921" name="Rectangle 121"/>
          <p:cNvSpPr>
            <a:spLocks noChangeArrowheads="1"/>
          </p:cNvSpPr>
          <p:nvPr/>
        </p:nvSpPr>
        <p:spPr bwMode="auto">
          <a:xfrm>
            <a:off x="3636963" y="52292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0.01</a:t>
            </a:r>
          </a:p>
        </p:txBody>
      </p:sp>
      <p:sp>
        <p:nvSpPr>
          <p:cNvPr id="76922" name="Rectangle 122"/>
          <p:cNvSpPr>
            <a:spLocks noChangeArrowheads="1"/>
          </p:cNvSpPr>
          <p:nvPr/>
        </p:nvSpPr>
        <p:spPr bwMode="auto">
          <a:xfrm>
            <a:off x="3636963" y="4365625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0.003</a:t>
            </a:r>
          </a:p>
        </p:txBody>
      </p:sp>
      <p:sp>
        <p:nvSpPr>
          <p:cNvPr id="76923" name="Rectangle 123"/>
          <p:cNvSpPr>
            <a:spLocks noChangeArrowheads="1"/>
          </p:cNvSpPr>
          <p:nvPr/>
        </p:nvSpPr>
        <p:spPr bwMode="auto">
          <a:xfrm>
            <a:off x="3708400" y="3500438"/>
            <a:ext cx="431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>
                <a:solidFill>
                  <a:srgbClr val="E616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0.0075</a:t>
            </a:r>
          </a:p>
        </p:txBody>
      </p:sp>
      <p:sp>
        <p:nvSpPr>
          <p:cNvPr id="76952" name="Rectangle 152"/>
          <p:cNvSpPr>
            <a:spLocks noChangeArrowheads="1"/>
          </p:cNvSpPr>
          <p:nvPr/>
        </p:nvSpPr>
        <p:spPr bwMode="auto">
          <a:xfrm>
            <a:off x="468313" y="5734050"/>
            <a:ext cx="6192837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δ</a:t>
            </a:r>
            <a:r>
              <a:rPr lang="en-US" altLang="zh-CN" sz="900" b="1">
                <a:ea typeface="宋体" panose="02010600030101010101" pitchFamily="2" charset="-122"/>
              </a:rPr>
              <a:t>1</a:t>
            </a:r>
            <a:r>
              <a:rPr lang="en-US" altLang="zh-CN" sz="1400" b="1">
                <a:ea typeface="宋体" panose="02010600030101010101" pitchFamily="2" charset="-122"/>
              </a:rPr>
              <a:t>(sunny)= 0.63*0.60=0.378</a:t>
            </a:r>
          </a:p>
        </p:txBody>
      </p:sp>
      <p:sp>
        <p:nvSpPr>
          <p:cNvPr id="76953" name="Rectangle 153"/>
          <p:cNvSpPr>
            <a:spLocks noChangeArrowheads="1"/>
          </p:cNvSpPr>
          <p:nvPr/>
        </p:nvSpPr>
        <p:spPr bwMode="auto">
          <a:xfrm>
            <a:off x="468313" y="5734050"/>
            <a:ext cx="6192837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δ</a:t>
            </a:r>
            <a:r>
              <a:rPr lang="en-US" altLang="zh-CN" sz="900" b="1">
                <a:ea typeface="宋体" panose="02010600030101010101" pitchFamily="2" charset="-122"/>
              </a:rPr>
              <a:t>1</a:t>
            </a:r>
            <a:r>
              <a:rPr lang="en-US" altLang="zh-CN" sz="1400" b="1">
                <a:ea typeface="宋体" panose="02010600030101010101" pitchFamily="2" charset="-122"/>
              </a:rPr>
              <a:t>(cloudy)=  0.17*0.25=0.0425</a:t>
            </a:r>
          </a:p>
        </p:txBody>
      </p:sp>
      <p:sp>
        <p:nvSpPr>
          <p:cNvPr id="76954" name="Rectangle 154"/>
          <p:cNvSpPr>
            <a:spLocks noChangeArrowheads="1"/>
          </p:cNvSpPr>
          <p:nvPr/>
        </p:nvSpPr>
        <p:spPr bwMode="auto">
          <a:xfrm>
            <a:off x="468313" y="5734050"/>
            <a:ext cx="6192837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δ</a:t>
            </a:r>
            <a:r>
              <a:rPr lang="en-US" altLang="zh-CN" sz="900" b="1">
                <a:ea typeface="宋体" panose="02010600030101010101" pitchFamily="2" charset="-122"/>
              </a:rPr>
              <a:t>3</a:t>
            </a:r>
            <a:r>
              <a:rPr lang="en-US" altLang="zh-CN" sz="1400" b="1">
                <a:ea typeface="宋体" panose="02010600030101010101" pitchFamily="2" charset="-122"/>
              </a:rPr>
              <a:t>(rainy) = </a:t>
            </a:r>
            <a:r>
              <a:rPr lang="fr-FR" altLang="zh-CN" sz="1400" b="1">
                <a:ea typeface="宋体" panose="02010600030101010101" pitchFamily="2" charset="-122"/>
              </a:rPr>
              <a:t>max (0.03*0.125, 0.035*0.625, 0.02*0.375) * 0.5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zh-CN" sz="1400" b="1">
                <a:ea typeface="宋体" panose="02010600030101010101" pitchFamily="2" charset="-122"/>
              </a:rPr>
              <a:t>= max (0.004,</a:t>
            </a:r>
            <a:r>
              <a:rPr lang="fr-FR" altLang="zh-CN" sz="1400" b="1">
                <a:solidFill>
                  <a:srgbClr val="E61600"/>
                </a:solidFill>
                <a:ea typeface="宋体" panose="02010600030101010101" pitchFamily="2" charset="-122"/>
              </a:rPr>
              <a:t> </a:t>
            </a:r>
            <a:r>
              <a:rPr lang="en-US" altLang="zh-CN" sz="1400" b="1">
                <a:solidFill>
                  <a:srgbClr val="E61600"/>
                </a:solidFill>
                <a:ea typeface="宋体" panose="02010600030101010101" pitchFamily="2" charset="-122"/>
              </a:rPr>
              <a:t>0.02</a:t>
            </a:r>
            <a:r>
              <a:rPr lang="en-US" altLang="zh-CN" sz="1400" b="1">
                <a:ea typeface="宋体" panose="02010600030101010101" pitchFamily="2" charset="-122"/>
              </a:rPr>
              <a:t>, 0.006 </a:t>
            </a:r>
            <a:r>
              <a:rPr lang="fr-FR" altLang="zh-CN" sz="1400" b="1">
                <a:ea typeface="宋体" panose="02010600030101010101" pitchFamily="2" charset="-122"/>
              </a:rPr>
              <a:t>) * 0.5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zh-CN" sz="1400" b="1">
                <a:ea typeface="宋体" panose="02010600030101010101" pitchFamily="2" charset="-122"/>
              </a:rPr>
              <a:t>≈ 0.01</a:t>
            </a:r>
            <a:endParaRPr lang="en-US" altLang="zh-CN" sz="1400" b="1">
              <a:ea typeface="宋体" panose="02010600030101010101" pitchFamily="2" charset="-122"/>
            </a:endParaRPr>
          </a:p>
        </p:txBody>
      </p:sp>
      <p:sp>
        <p:nvSpPr>
          <p:cNvPr id="76955" name="Rectangle 155"/>
          <p:cNvSpPr>
            <a:spLocks noChangeArrowheads="1"/>
          </p:cNvSpPr>
          <p:nvPr/>
        </p:nvSpPr>
        <p:spPr bwMode="auto">
          <a:xfrm>
            <a:off x="468313" y="5734050"/>
            <a:ext cx="6192837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δ</a:t>
            </a:r>
            <a:r>
              <a:rPr lang="en-US" altLang="zh-CN" sz="900" b="1">
                <a:ea typeface="宋体" panose="02010600030101010101" pitchFamily="2" charset="-122"/>
              </a:rPr>
              <a:t>1</a:t>
            </a:r>
            <a:r>
              <a:rPr lang="en-US" altLang="zh-CN" sz="1400" b="1">
                <a:ea typeface="宋体" panose="02010600030101010101" pitchFamily="2" charset="-122"/>
              </a:rPr>
              <a:t>(rainy)=  0.20*0.05=0.01</a:t>
            </a:r>
          </a:p>
        </p:txBody>
      </p:sp>
      <p:sp>
        <p:nvSpPr>
          <p:cNvPr id="76956" name="Rectangle 156"/>
          <p:cNvSpPr>
            <a:spLocks noChangeArrowheads="1"/>
          </p:cNvSpPr>
          <p:nvPr/>
        </p:nvSpPr>
        <p:spPr bwMode="auto">
          <a:xfrm>
            <a:off x="468313" y="5734050"/>
            <a:ext cx="6191250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δ</a:t>
            </a:r>
            <a:r>
              <a:rPr lang="en-US" altLang="zh-CN" sz="900" b="1">
                <a:ea typeface="宋体" panose="02010600030101010101" pitchFamily="2" charset="-122"/>
              </a:rPr>
              <a:t>2</a:t>
            </a:r>
            <a:r>
              <a:rPr lang="en-US" altLang="zh-CN" sz="1400" b="1">
                <a:ea typeface="宋体" panose="02010600030101010101" pitchFamily="2" charset="-122"/>
              </a:rPr>
              <a:t>(suuny) = </a:t>
            </a:r>
            <a:r>
              <a:rPr lang="fr-FR" altLang="zh-CN" sz="1400" b="1">
                <a:ea typeface="宋体" panose="02010600030101010101" pitchFamily="2" charset="-122"/>
              </a:rPr>
              <a:t>max (0.378*0.5, 0.0425*0.25, 0.01*0.25) * 0.15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zh-CN" sz="1400" b="1">
                <a:ea typeface="宋体" panose="02010600030101010101" pitchFamily="2" charset="-122"/>
              </a:rPr>
              <a:t>                   = max (</a:t>
            </a:r>
            <a:r>
              <a:rPr lang="fr-FR" altLang="zh-CN" sz="1400" b="1">
                <a:solidFill>
                  <a:srgbClr val="E61600"/>
                </a:solidFill>
                <a:ea typeface="宋体" panose="02010600030101010101" pitchFamily="2" charset="-122"/>
              </a:rPr>
              <a:t>0.189</a:t>
            </a:r>
            <a:r>
              <a:rPr lang="fr-FR" altLang="zh-CN" sz="1400" b="1">
                <a:ea typeface="宋体" panose="02010600030101010101" pitchFamily="2" charset="-122"/>
              </a:rPr>
              <a:t>, 0.01, 0.0025) * 0.15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zh-CN" sz="1400" b="1">
                <a:ea typeface="宋体" panose="02010600030101010101" pitchFamily="2" charset="-122"/>
              </a:rPr>
              <a:t>                  ≈ 0.03</a:t>
            </a:r>
            <a:endParaRPr lang="en-US" altLang="zh-CN" sz="1400" b="1">
              <a:ea typeface="宋体" panose="02010600030101010101" pitchFamily="2" charset="-122"/>
            </a:endParaRPr>
          </a:p>
        </p:txBody>
      </p:sp>
      <p:sp>
        <p:nvSpPr>
          <p:cNvPr id="76957" name="Rectangle 157"/>
          <p:cNvSpPr>
            <a:spLocks noChangeArrowheads="1"/>
          </p:cNvSpPr>
          <p:nvPr/>
        </p:nvSpPr>
        <p:spPr bwMode="auto">
          <a:xfrm>
            <a:off x="468313" y="5734050"/>
            <a:ext cx="6192837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δ</a:t>
            </a:r>
            <a:r>
              <a:rPr lang="en-US" altLang="zh-CN" sz="900" b="1">
                <a:ea typeface="宋体" panose="02010600030101010101" pitchFamily="2" charset="-122"/>
              </a:rPr>
              <a:t>2</a:t>
            </a:r>
            <a:r>
              <a:rPr lang="en-US" altLang="zh-CN" sz="1400" b="1">
                <a:ea typeface="宋体" panose="02010600030101010101" pitchFamily="2" charset="-122"/>
              </a:rPr>
              <a:t>(cloudy) = </a:t>
            </a:r>
            <a:r>
              <a:rPr lang="fr-FR" altLang="zh-CN" sz="1400" b="1">
                <a:ea typeface="宋体" panose="02010600030101010101" pitchFamily="2" charset="-122"/>
              </a:rPr>
              <a:t>max (0.378*0.375, 0.0425*0.125, 0.01*0.375) * 0.25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zh-CN" sz="1400" b="1">
                <a:ea typeface="宋体" panose="02010600030101010101" pitchFamily="2" charset="-122"/>
              </a:rPr>
              <a:t>                    = max (</a:t>
            </a:r>
            <a:r>
              <a:rPr lang="fr-FR" altLang="zh-CN" sz="1400" b="1">
                <a:solidFill>
                  <a:srgbClr val="E61600"/>
                </a:solidFill>
                <a:ea typeface="宋体" panose="02010600030101010101" pitchFamily="2" charset="-122"/>
              </a:rPr>
              <a:t>0.14</a:t>
            </a:r>
            <a:r>
              <a:rPr lang="fr-FR" altLang="zh-CN" sz="1400" b="1">
                <a:ea typeface="宋体" panose="02010600030101010101" pitchFamily="2" charset="-122"/>
              </a:rPr>
              <a:t>, 0.005, 0.004) * 0.25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zh-CN" sz="1400" b="1">
                <a:ea typeface="宋体" panose="02010600030101010101" pitchFamily="2" charset="-122"/>
              </a:rPr>
              <a:t>                   ≈ 0.035</a:t>
            </a:r>
            <a:endParaRPr lang="en-US" altLang="zh-CN" sz="1400" b="1">
              <a:ea typeface="宋体" panose="02010600030101010101" pitchFamily="2" charset="-122"/>
            </a:endParaRPr>
          </a:p>
        </p:txBody>
      </p:sp>
      <p:sp>
        <p:nvSpPr>
          <p:cNvPr id="76958" name="Rectangle 158"/>
          <p:cNvSpPr>
            <a:spLocks noChangeArrowheads="1"/>
          </p:cNvSpPr>
          <p:nvPr/>
        </p:nvSpPr>
        <p:spPr bwMode="auto">
          <a:xfrm>
            <a:off x="468313" y="5734050"/>
            <a:ext cx="6192837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δ</a:t>
            </a:r>
            <a:r>
              <a:rPr lang="en-US" altLang="zh-CN" sz="900" b="1">
                <a:ea typeface="宋体" panose="02010600030101010101" pitchFamily="2" charset="-122"/>
              </a:rPr>
              <a:t>2</a:t>
            </a:r>
            <a:r>
              <a:rPr lang="en-US" altLang="zh-CN" sz="1400" b="1">
                <a:ea typeface="宋体" panose="02010600030101010101" pitchFamily="2" charset="-122"/>
              </a:rPr>
              <a:t>(rainy) = </a:t>
            </a:r>
            <a:r>
              <a:rPr lang="fr-FR" altLang="zh-CN" sz="1400" b="1">
                <a:ea typeface="宋体" panose="02010600030101010101" pitchFamily="2" charset="-122"/>
              </a:rPr>
              <a:t>max (0.378*0.125, 0.0425*0.625, 0.01*0.375) * 0.35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zh-CN" sz="1400" b="1">
                <a:ea typeface="宋体" panose="02010600030101010101" pitchFamily="2" charset="-122"/>
              </a:rPr>
              <a:t>                  = max (</a:t>
            </a:r>
            <a:r>
              <a:rPr lang="fr-FR" altLang="zh-CN" sz="1400" b="1">
                <a:solidFill>
                  <a:srgbClr val="E61600"/>
                </a:solidFill>
                <a:ea typeface="宋体" panose="02010600030101010101" pitchFamily="2" charset="-122"/>
              </a:rPr>
              <a:t>0.05</a:t>
            </a:r>
            <a:r>
              <a:rPr lang="fr-FR" altLang="zh-CN" sz="1400" b="1">
                <a:ea typeface="宋体" panose="02010600030101010101" pitchFamily="2" charset="-122"/>
              </a:rPr>
              <a:t>, 0.03, 0.004) * 0.35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zh-CN" sz="1400" b="1">
                <a:ea typeface="宋体" panose="02010600030101010101" pitchFamily="2" charset="-122"/>
              </a:rPr>
              <a:t>                  </a:t>
            </a:r>
            <a:r>
              <a:rPr lang="fr-FR" altLang="zh-CN" sz="1400" b="1">
                <a:latin typeface="Verdana" panose="020B0604030504040204" pitchFamily="34" charset="0"/>
                <a:ea typeface="宋体" panose="02010600030101010101" pitchFamily="2" charset="-122"/>
              </a:rPr>
              <a:t>≈</a:t>
            </a:r>
            <a:r>
              <a:rPr lang="fr-FR" altLang="zh-CN" sz="1400" b="1">
                <a:ea typeface="宋体" panose="02010600030101010101" pitchFamily="2" charset="-122"/>
              </a:rPr>
              <a:t> 0.02</a:t>
            </a:r>
            <a:endParaRPr lang="en-US" altLang="zh-CN" sz="1400" b="1">
              <a:ea typeface="宋体" panose="02010600030101010101" pitchFamily="2" charset="-122"/>
            </a:endParaRPr>
          </a:p>
        </p:txBody>
      </p:sp>
      <p:sp>
        <p:nvSpPr>
          <p:cNvPr id="76959" name="Rectangle 159"/>
          <p:cNvSpPr>
            <a:spLocks noChangeArrowheads="1"/>
          </p:cNvSpPr>
          <p:nvPr/>
        </p:nvSpPr>
        <p:spPr bwMode="auto">
          <a:xfrm>
            <a:off x="468313" y="5734050"/>
            <a:ext cx="6192837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δ</a:t>
            </a:r>
            <a:r>
              <a:rPr lang="en-US" altLang="zh-CN" sz="900" b="1">
                <a:ea typeface="宋体" panose="02010600030101010101" pitchFamily="2" charset="-122"/>
              </a:rPr>
              <a:t>3</a:t>
            </a:r>
            <a:r>
              <a:rPr lang="en-US" altLang="zh-CN" sz="1400" b="1">
                <a:ea typeface="宋体" panose="02010600030101010101" pitchFamily="2" charset="-122"/>
              </a:rPr>
              <a:t>(suuny) = max (0.03*0.5, 0.035*0.25, 0.02*0.25) * 0.05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                   =max (</a:t>
            </a:r>
            <a:r>
              <a:rPr lang="en-US" altLang="zh-CN" sz="1400" b="1">
                <a:solidFill>
                  <a:srgbClr val="E61600"/>
                </a:solidFill>
                <a:ea typeface="宋体" panose="02010600030101010101" pitchFamily="2" charset="-122"/>
              </a:rPr>
              <a:t>0.015</a:t>
            </a:r>
            <a:r>
              <a:rPr lang="en-US" altLang="zh-CN" sz="1400" b="1">
                <a:ea typeface="宋体" panose="02010600030101010101" pitchFamily="2" charset="-122"/>
              </a:rPr>
              <a:t>, 0.009, 0.004) * 0.05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                  </a:t>
            </a:r>
            <a:r>
              <a:rPr lang="fr-FR" altLang="zh-CN" sz="1400" b="1">
                <a:ea typeface="宋体" panose="02010600030101010101" pitchFamily="2" charset="-122"/>
              </a:rPr>
              <a:t>≈</a:t>
            </a:r>
            <a:r>
              <a:rPr lang="en-US" altLang="zh-CN" sz="1400" b="1">
                <a:ea typeface="宋体" panose="02010600030101010101" pitchFamily="2" charset="-122"/>
              </a:rPr>
              <a:t> 0.0075 </a:t>
            </a:r>
          </a:p>
        </p:txBody>
      </p:sp>
      <p:sp>
        <p:nvSpPr>
          <p:cNvPr id="76960" name="Rectangle 160"/>
          <p:cNvSpPr>
            <a:spLocks noChangeArrowheads="1"/>
          </p:cNvSpPr>
          <p:nvPr/>
        </p:nvSpPr>
        <p:spPr bwMode="auto">
          <a:xfrm>
            <a:off x="468313" y="5734050"/>
            <a:ext cx="6192837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400" b="1">
                <a:ea typeface="宋体" panose="02010600030101010101" pitchFamily="2" charset="-122"/>
              </a:rPr>
              <a:t>δ</a:t>
            </a:r>
            <a:r>
              <a:rPr lang="en-US" altLang="zh-CN" sz="900" b="1">
                <a:ea typeface="宋体" panose="02010600030101010101" pitchFamily="2" charset="-122"/>
              </a:rPr>
              <a:t>3</a:t>
            </a:r>
            <a:r>
              <a:rPr lang="en-US" altLang="zh-CN" sz="1400" b="1">
                <a:ea typeface="宋体" panose="02010600030101010101" pitchFamily="2" charset="-122"/>
              </a:rPr>
              <a:t>(cloudy) = </a:t>
            </a:r>
            <a:r>
              <a:rPr lang="fr-FR" altLang="zh-CN" sz="1400" b="1">
                <a:ea typeface="宋体" panose="02010600030101010101" pitchFamily="2" charset="-122"/>
              </a:rPr>
              <a:t>max (0.03*0.375, 0.035*0.125, 0.02*0.375) * 0.25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zh-CN" sz="1400" b="1">
                <a:ea typeface="宋体" panose="02010600030101010101" pitchFamily="2" charset="-122"/>
              </a:rPr>
              <a:t>=max (</a:t>
            </a:r>
            <a:r>
              <a:rPr lang="fr-FR" altLang="zh-CN" sz="1400" b="1">
                <a:solidFill>
                  <a:srgbClr val="E61600"/>
                </a:solidFill>
                <a:ea typeface="宋体" panose="02010600030101010101" pitchFamily="2" charset="-122"/>
              </a:rPr>
              <a:t>0.01</a:t>
            </a:r>
            <a:r>
              <a:rPr lang="fr-FR" altLang="zh-CN" sz="1400" b="1">
                <a:ea typeface="宋体" panose="02010600030101010101" pitchFamily="2" charset="-122"/>
              </a:rPr>
              <a:t>, </a:t>
            </a:r>
            <a:r>
              <a:rPr lang="en-US" altLang="zh-CN" sz="1400" b="1">
                <a:ea typeface="宋体" panose="02010600030101010101" pitchFamily="2" charset="-122"/>
              </a:rPr>
              <a:t>0.004, 0.006 </a:t>
            </a:r>
            <a:r>
              <a:rPr lang="fr-FR" altLang="zh-CN" sz="1400" b="1">
                <a:ea typeface="宋体" panose="02010600030101010101" pitchFamily="2" charset="-122"/>
              </a:rPr>
              <a:t>) * 0.25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zh-CN" sz="1400" b="1">
                <a:ea typeface="宋体" panose="02010600030101010101" pitchFamily="2" charset="-122"/>
              </a:rPr>
              <a:t>≈ 0.003</a:t>
            </a:r>
            <a:endParaRPr lang="en-US" altLang="zh-CN" sz="1400" b="1">
              <a:ea typeface="宋体" panose="02010600030101010101" pitchFamily="2" charset="-122"/>
            </a:endParaRPr>
          </a:p>
        </p:txBody>
      </p:sp>
      <p:sp>
        <p:nvSpPr>
          <p:cNvPr id="76961" name="Line 161"/>
          <p:cNvSpPr>
            <a:spLocks noChangeShapeType="1"/>
          </p:cNvSpPr>
          <p:nvPr/>
        </p:nvSpPr>
        <p:spPr bwMode="auto">
          <a:xfrm>
            <a:off x="1763713" y="3860800"/>
            <a:ext cx="9366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6962" name="Line 162"/>
          <p:cNvSpPr>
            <a:spLocks noChangeShapeType="1"/>
          </p:cNvSpPr>
          <p:nvPr/>
        </p:nvSpPr>
        <p:spPr bwMode="auto">
          <a:xfrm>
            <a:off x="1763713" y="3860800"/>
            <a:ext cx="936625" cy="863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6963" name="Line 163"/>
          <p:cNvSpPr>
            <a:spLocks noChangeShapeType="1"/>
          </p:cNvSpPr>
          <p:nvPr/>
        </p:nvSpPr>
        <p:spPr bwMode="auto">
          <a:xfrm>
            <a:off x="1763713" y="3860800"/>
            <a:ext cx="936625" cy="17287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6964" name="Line 164"/>
          <p:cNvSpPr>
            <a:spLocks noChangeShapeType="1"/>
          </p:cNvSpPr>
          <p:nvPr/>
        </p:nvSpPr>
        <p:spPr bwMode="auto">
          <a:xfrm>
            <a:off x="2843213" y="3860800"/>
            <a:ext cx="9366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6965" name="Line 165"/>
          <p:cNvSpPr>
            <a:spLocks noChangeShapeType="1"/>
          </p:cNvSpPr>
          <p:nvPr/>
        </p:nvSpPr>
        <p:spPr bwMode="auto">
          <a:xfrm flipV="1">
            <a:off x="2843213" y="4724400"/>
            <a:ext cx="936625" cy="8651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6966" name="Line 166"/>
          <p:cNvSpPr>
            <a:spLocks noChangeShapeType="1"/>
          </p:cNvSpPr>
          <p:nvPr/>
        </p:nvSpPr>
        <p:spPr bwMode="auto">
          <a:xfrm>
            <a:off x="2843213" y="5589588"/>
            <a:ext cx="9366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6967" name="Line 167"/>
          <p:cNvSpPr>
            <a:spLocks noChangeShapeType="1"/>
          </p:cNvSpPr>
          <p:nvPr/>
        </p:nvSpPr>
        <p:spPr bwMode="auto">
          <a:xfrm flipV="1">
            <a:off x="1763713" y="3860800"/>
            <a:ext cx="936625" cy="863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68" name="Line 168"/>
          <p:cNvSpPr>
            <a:spLocks noChangeShapeType="1"/>
          </p:cNvSpPr>
          <p:nvPr/>
        </p:nvSpPr>
        <p:spPr bwMode="auto">
          <a:xfrm flipV="1">
            <a:off x="1763713" y="3860800"/>
            <a:ext cx="936625" cy="1728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69" name="Line 169"/>
          <p:cNvSpPr>
            <a:spLocks noChangeShapeType="1"/>
          </p:cNvSpPr>
          <p:nvPr/>
        </p:nvSpPr>
        <p:spPr bwMode="auto">
          <a:xfrm>
            <a:off x="1763713" y="4724400"/>
            <a:ext cx="9366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70" name="Line 170"/>
          <p:cNvSpPr>
            <a:spLocks noChangeShapeType="1"/>
          </p:cNvSpPr>
          <p:nvPr/>
        </p:nvSpPr>
        <p:spPr bwMode="auto">
          <a:xfrm flipV="1">
            <a:off x="1763713" y="4724400"/>
            <a:ext cx="936625" cy="8651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71" name="Line 171"/>
          <p:cNvSpPr>
            <a:spLocks noChangeShapeType="1"/>
          </p:cNvSpPr>
          <p:nvPr/>
        </p:nvSpPr>
        <p:spPr bwMode="auto">
          <a:xfrm>
            <a:off x="1763713" y="4724400"/>
            <a:ext cx="936625" cy="8651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72" name="Line 172"/>
          <p:cNvSpPr>
            <a:spLocks noChangeShapeType="1"/>
          </p:cNvSpPr>
          <p:nvPr/>
        </p:nvSpPr>
        <p:spPr bwMode="auto">
          <a:xfrm>
            <a:off x="1763713" y="5589588"/>
            <a:ext cx="9366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73" name="Line 173"/>
          <p:cNvSpPr>
            <a:spLocks noChangeShapeType="1"/>
          </p:cNvSpPr>
          <p:nvPr/>
        </p:nvSpPr>
        <p:spPr bwMode="auto">
          <a:xfrm flipV="1">
            <a:off x="2843213" y="3860800"/>
            <a:ext cx="936625" cy="863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74" name="Line 174"/>
          <p:cNvSpPr>
            <a:spLocks noChangeShapeType="1"/>
          </p:cNvSpPr>
          <p:nvPr/>
        </p:nvSpPr>
        <p:spPr bwMode="auto">
          <a:xfrm flipV="1">
            <a:off x="2843213" y="3860800"/>
            <a:ext cx="936625" cy="1728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75" name="Line 175"/>
          <p:cNvSpPr>
            <a:spLocks noChangeShapeType="1"/>
          </p:cNvSpPr>
          <p:nvPr/>
        </p:nvSpPr>
        <p:spPr bwMode="auto">
          <a:xfrm>
            <a:off x="2843213" y="3860800"/>
            <a:ext cx="936625" cy="863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77" name="Line 177"/>
          <p:cNvSpPr>
            <a:spLocks noChangeShapeType="1"/>
          </p:cNvSpPr>
          <p:nvPr/>
        </p:nvSpPr>
        <p:spPr bwMode="auto">
          <a:xfrm>
            <a:off x="2843213" y="4724400"/>
            <a:ext cx="93662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78" name="Line 178"/>
          <p:cNvSpPr>
            <a:spLocks noChangeShapeType="1"/>
          </p:cNvSpPr>
          <p:nvPr/>
        </p:nvSpPr>
        <p:spPr bwMode="auto">
          <a:xfrm>
            <a:off x="2843213" y="3860800"/>
            <a:ext cx="936625" cy="172878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79" name="Line 179"/>
          <p:cNvSpPr>
            <a:spLocks noChangeShapeType="1"/>
          </p:cNvSpPr>
          <p:nvPr/>
        </p:nvSpPr>
        <p:spPr bwMode="auto">
          <a:xfrm>
            <a:off x="2844800" y="4797425"/>
            <a:ext cx="935038" cy="7921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80" name="Line 180"/>
          <p:cNvSpPr>
            <a:spLocks noChangeShapeType="1"/>
          </p:cNvSpPr>
          <p:nvPr/>
        </p:nvSpPr>
        <p:spPr bwMode="auto">
          <a:xfrm>
            <a:off x="2859088" y="4795838"/>
            <a:ext cx="936625" cy="865187"/>
          </a:xfrm>
          <a:prstGeom prst="line">
            <a:avLst/>
          </a:prstGeom>
          <a:noFill/>
          <a:ln w="76200">
            <a:solidFill>
              <a:srgbClr val="E61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981" name="Line 181"/>
          <p:cNvSpPr>
            <a:spLocks noChangeShapeType="1"/>
          </p:cNvSpPr>
          <p:nvPr/>
        </p:nvSpPr>
        <p:spPr bwMode="auto">
          <a:xfrm>
            <a:off x="1797050" y="3876675"/>
            <a:ext cx="936625" cy="863600"/>
          </a:xfrm>
          <a:prstGeom prst="line">
            <a:avLst/>
          </a:prstGeom>
          <a:noFill/>
          <a:ln w="76200">
            <a:solidFill>
              <a:srgbClr val="E61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769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69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69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6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76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769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69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69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6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6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769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769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769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76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76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6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500"/>
                                        <p:tgtEl>
                                          <p:spTgt spid="76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4" dur="500"/>
                                        <p:tgtEl>
                                          <p:spTgt spid="76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769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769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769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76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769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76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76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769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76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6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500"/>
                                        <p:tgtEl>
                                          <p:spTgt spid="76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3" dur="500"/>
                                        <p:tgtEl>
                                          <p:spTgt spid="76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769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769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769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7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76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76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76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76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76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76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76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9" dur="500"/>
                                        <p:tgtEl>
                                          <p:spTgt spid="76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2" dur="500"/>
                                        <p:tgtEl>
                                          <p:spTgt spid="76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5" dur="500" fill="hold"/>
                                        <p:tgtEl>
                                          <p:spTgt spid="769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769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769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7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76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769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769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76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769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769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76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8" dur="500"/>
                                        <p:tgtEl>
                                          <p:spTgt spid="76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1" dur="500"/>
                                        <p:tgtEl>
                                          <p:spTgt spid="76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4" dur="500" fill="hold"/>
                                        <p:tgtEl>
                                          <p:spTgt spid="769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769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769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500"/>
                                        <p:tgtEl>
                                          <p:spTgt spid="7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3" dur="500"/>
                                        <p:tgtEl>
                                          <p:spTgt spid="76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6" dur="500"/>
                                        <p:tgtEl>
                                          <p:spTgt spid="769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500"/>
                                        <p:tgtEl>
                                          <p:spTgt spid="769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76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769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769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7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7" dur="500"/>
                                        <p:tgtEl>
                                          <p:spTgt spid="76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0" dur="500"/>
                                        <p:tgtEl>
                                          <p:spTgt spid="76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769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769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769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500"/>
                                        <p:tgtEl>
                                          <p:spTgt spid="7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2" dur="500"/>
                                        <p:tgtEl>
                                          <p:spTgt spid="769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500"/>
                                        <p:tgtEl>
                                          <p:spTgt spid="769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8" dur="500"/>
                                        <p:tgtEl>
                                          <p:spTgt spid="769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2" dur="500"/>
                                        <p:tgtEl>
                                          <p:spTgt spid="769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5" dur="500"/>
                                        <p:tgtEl>
                                          <p:spTgt spid="769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8" dur="500"/>
                                        <p:tgtEl>
                                          <p:spTgt spid="769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3" dur="500"/>
                                        <p:tgtEl>
                                          <p:spTgt spid="76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6" dur="500"/>
                                        <p:tgtEl>
                                          <p:spTgt spid="76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9" dur="500"/>
                                        <p:tgtEl>
                                          <p:spTgt spid="76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2" dur="500" fill="hold"/>
                                        <p:tgtEl>
                                          <p:spTgt spid="769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61600"/>
                                      </p:to>
                                    </p:animClr>
                                    <p:set>
                                      <p:cBhvr>
                                        <p:cTn id="263" dur="500" fill="hold"/>
                                        <p:tgtEl>
                                          <p:spTgt spid="769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769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7" dur="500"/>
                                        <p:tgtEl>
                                          <p:spTgt spid="7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1" dur="500"/>
                                        <p:tgtEl>
                                          <p:spTgt spid="76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4" dur="500"/>
                                        <p:tgtEl>
                                          <p:spTgt spid="76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7" dur="500"/>
                                        <p:tgtEl>
                                          <p:spTgt spid="76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1" dur="500"/>
                                        <p:tgtEl>
                                          <p:spTgt spid="76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4" dur="500"/>
                                        <p:tgtEl>
                                          <p:spTgt spid="76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7" dur="500"/>
                                        <p:tgtEl>
                                          <p:spTgt spid="76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2" dur="500"/>
                                        <p:tgtEl>
                                          <p:spTgt spid="7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4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96" dur="500"/>
                                        <p:tgtEl>
                                          <p:spTgt spid="7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15" grpId="0"/>
      <p:bldP spid="76916" grpId="0"/>
      <p:bldP spid="76917" grpId="0"/>
      <p:bldP spid="76920" grpId="0"/>
      <p:bldP spid="76952" grpId="0" animBg="1"/>
      <p:bldP spid="76952" grpId="1" animBg="1"/>
      <p:bldP spid="76953" grpId="0" build="allAtOnce"/>
      <p:bldP spid="76953" grpId="1" build="allAtOnce"/>
      <p:bldP spid="76954" grpId="0" build="allAtOnce"/>
      <p:bldP spid="76954" grpId="1" build="allAtOnce"/>
      <p:bldP spid="76955" grpId="0" build="allAtOnce"/>
      <p:bldP spid="76955" grpId="1" build="allAtOnce"/>
      <p:bldP spid="76956" grpId="0" build="allAtOnce"/>
      <p:bldP spid="76956" grpId="1" build="allAtOnce"/>
      <p:bldP spid="76957" grpId="0" build="allAtOnce"/>
      <p:bldP spid="76957" grpId="1" build="allAtOnce"/>
      <p:bldP spid="76958" grpId="0" build="allAtOnce"/>
      <p:bldP spid="76958" grpId="1" build="allAtOnce"/>
      <p:bldP spid="76959" grpId="0" build="allAtOnce"/>
      <p:bldP spid="76959" grpId="1" build="allAtOnce"/>
      <p:bldP spid="76960" grpId="0" build="allAtOnce"/>
      <p:bldP spid="76961" grpId="0" animBg="1"/>
      <p:bldP spid="76962" grpId="0" animBg="1"/>
      <p:bldP spid="76963" grpId="0" animBg="1"/>
      <p:bldP spid="76964" grpId="0" animBg="1"/>
      <p:bldP spid="76965" grpId="0" animBg="1"/>
      <p:bldP spid="76966" grpId="0" animBg="1"/>
      <p:bldP spid="76967" grpId="0" animBg="1"/>
      <p:bldP spid="76968" grpId="0" animBg="1"/>
      <p:bldP spid="76969" grpId="0" animBg="1"/>
      <p:bldP spid="76970" grpId="0" animBg="1"/>
      <p:bldP spid="76971" grpId="0" animBg="1"/>
      <p:bldP spid="76972" grpId="0" animBg="1"/>
      <p:bldP spid="76973" grpId="0" animBg="1"/>
      <p:bldP spid="76974" grpId="0" animBg="1"/>
      <p:bldP spid="76975" grpId="0" animBg="1"/>
      <p:bldP spid="76977" grpId="0" animBg="1"/>
      <p:bldP spid="76978" grpId="0" animBg="1"/>
      <p:bldP spid="76979" grpId="0" animBg="1"/>
      <p:bldP spid="76980" grpId="0" animBg="1"/>
      <p:bldP spid="7698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430127"/>
              </p:ext>
            </p:extLst>
          </p:nvPr>
        </p:nvGraphicFramePr>
        <p:xfrm>
          <a:off x="958850" y="3558381"/>
          <a:ext cx="7212012" cy="119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08" name="公式" r:id="rId4" imgW="3238200" imgH="533160" progId="Equation.3">
                  <p:embed/>
                </p:oleObj>
              </mc:Choice>
              <mc:Fallback>
                <p:oleObj name="公式" r:id="rId4" imgW="323820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558381"/>
                        <a:ext cx="7212012" cy="1192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维特比变量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91513" cy="4456113"/>
          </a:xfrm>
        </p:spPr>
        <p:txBody>
          <a:bodyPr/>
          <a:lstStyle/>
          <a:p>
            <a:pPr eaLnBrk="1" hangingPunct="1"/>
            <a:r>
              <a:rPr lang="zh-CN" altLang="en-US" sz="2400" b="1" dirty="0"/>
              <a:t>维特比变量</a:t>
            </a:r>
            <a:r>
              <a:rPr lang="en-US" altLang="zh-CN" sz="2400" b="1" i="1" dirty="0" err="1"/>
              <a:t>δ</a:t>
            </a:r>
            <a:r>
              <a:rPr lang="en-US" altLang="zh-CN" sz="2400" b="1" i="1" baseline="-25000" dirty="0" err="1"/>
              <a:t>t</a:t>
            </a:r>
            <a:r>
              <a:rPr lang="en-US" altLang="zh-CN" sz="2400" b="1" dirty="0"/>
              <a:t>(</a:t>
            </a:r>
            <a:r>
              <a:rPr lang="en-US" altLang="zh-CN" sz="2400" b="1" i="1" dirty="0" err="1"/>
              <a:t>i</a:t>
            </a:r>
            <a:r>
              <a:rPr lang="en-US" altLang="zh-CN" sz="2400" b="1" dirty="0"/>
              <a:t>)</a:t>
            </a:r>
          </a:p>
          <a:p>
            <a:pPr lvl="1" eaLnBrk="1" hangingPunct="1"/>
            <a:r>
              <a:rPr lang="zh-CN" altLang="en-US" sz="2000" b="1" dirty="0"/>
              <a:t>到这个节点的概率最大路径的概率</a:t>
            </a:r>
          </a:p>
          <a:p>
            <a:pPr lvl="1" eaLnBrk="1" hangingPunct="1"/>
            <a:endParaRPr lang="zh-CN" altLang="en-US" sz="2000" b="1" dirty="0"/>
          </a:p>
          <a:p>
            <a:pPr lvl="1" eaLnBrk="1" hangingPunct="1"/>
            <a:endParaRPr lang="zh-CN" altLang="en-US" sz="2000" b="1" dirty="0"/>
          </a:p>
          <a:p>
            <a:pPr eaLnBrk="1" hangingPunct="1"/>
            <a:r>
              <a:rPr lang="zh-CN" altLang="en-US" sz="2400" b="1" dirty="0"/>
              <a:t>递归关系</a:t>
            </a:r>
          </a:p>
          <a:p>
            <a:pPr eaLnBrk="1" hangingPunct="1"/>
            <a:endParaRPr lang="en-US" altLang="zh-CN" sz="2400" b="1" dirty="0"/>
          </a:p>
        </p:txBody>
      </p:sp>
      <p:graphicFrame>
        <p:nvGraphicFramePr>
          <p:cNvPr id="60420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850900" y="2443163"/>
          <a:ext cx="75850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09" name="公式" r:id="rId6" imgW="3695700" imgH="292100" progId="Equation.3">
                  <p:embed/>
                </p:oleObj>
              </mc:Choice>
              <mc:Fallback>
                <p:oleObj name="公式" r:id="rId6" imgW="3695700" imgH="2921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2443163"/>
                        <a:ext cx="75850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422" name="Group 131"/>
          <p:cNvGrpSpPr>
            <a:grpSpLocks/>
          </p:cNvGrpSpPr>
          <p:nvPr/>
        </p:nvGrpSpPr>
        <p:grpSpPr bwMode="auto">
          <a:xfrm>
            <a:off x="4643438" y="4797425"/>
            <a:ext cx="3241675" cy="1871663"/>
            <a:chOff x="2925" y="3022"/>
            <a:chExt cx="2042" cy="1179"/>
          </a:xfrm>
        </p:grpSpPr>
        <p:sp>
          <p:nvSpPr>
            <p:cNvPr id="60423" name="Rectangle 76"/>
            <p:cNvSpPr>
              <a:spLocks noChangeArrowheads="1"/>
            </p:cNvSpPr>
            <p:nvPr/>
          </p:nvSpPr>
          <p:spPr bwMode="auto">
            <a:xfrm>
              <a:off x="3243" y="3022"/>
              <a:ext cx="1724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ea typeface="宋体" panose="02010600030101010101" pitchFamily="2" charset="-122"/>
                </a:rPr>
                <a:t>dry	        damp        soggy        dry</a:t>
              </a:r>
            </a:p>
          </p:txBody>
        </p:sp>
        <p:sp>
          <p:nvSpPr>
            <p:cNvPr id="60424" name="Rectangle 77"/>
            <p:cNvSpPr>
              <a:spLocks noChangeArrowheads="1"/>
            </p:cNvSpPr>
            <p:nvPr/>
          </p:nvSpPr>
          <p:spPr bwMode="auto">
            <a:xfrm>
              <a:off x="2925" y="3158"/>
              <a:ext cx="499" cy="1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ea typeface="宋体" panose="02010600030101010101" pitchFamily="2" charset="-122"/>
                </a:rPr>
                <a:t>sunny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ea typeface="宋体" panose="02010600030101010101" pitchFamily="2" charset="-122"/>
                </a:rPr>
                <a:t>cloudy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ea typeface="宋体" panose="02010600030101010101" pitchFamily="2" charset="-122"/>
                </a:rPr>
                <a:t>rainy</a:t>
              </a:r>
            </a:p>
          </p:txBody>
        </p:sp>
        <p:sp>
          <p:nvSpPr>
            <p:cNvPr id="60425" name="AutoShape 7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828" y="3203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26" name="AutoShape 8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22" y="3203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27" name="AutoShape 8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15" y="3203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28" name="AutoShape 8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828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29" name="AutoShape 8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22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30" name="AutoShape 8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15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31" name="AutoShape 8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828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32" name="AutoShape 8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22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33" name="AutoShape 8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15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34" name="Line 88"/>
            <p:cNvSpPr>
              <a:spLocks noChangeShapeType="1"/>
            </p:cNvSpPr>
            <p:nvPr/>
          </p:nvSpPr>
          <p:spPr bwMode="auto">
            <a:xfrm>
              <a:off x="3894" y="3236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35" name="Line 89"/>
            <p:cNvSpPr>
              <a:spLocks noChangeShapeType="1"/>
            </p:cNvSpPr>
            <p:nvPr/>
          </p:nvSpPr>
          <p:spPr bwMode="auto">
            <a:xfrm flipH="1">
              <a:off x="3894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36" name="Line 90"/>
            <p:cNvSpPr>
              <a:spLocks noChangeShapeType="1"/>
            </p:cNvSpPr>
            <p:nvPr/>
          </p:nvSpPr>
          <p:spPr bwMode="auto">
            <a:xfrm flipH="1">
              <a:off x="3894" y="3236"/>
              <a:ext cx="429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37" name="Line 91"/>
            <p:cNvSpPr>
              <a:spLocks noChangeShapeType="1"/>
            </p:cNvSpPr>
            <p:nvPr/>
          </p:nvSpPr>
          <p:spPr bwMode="auto">
            <a:xfrm flipH="1" flipV="1">
              <a:off x="3894" y="3236"/>
              <a:ext cx="429" cy="398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38" name="Line 92"/>
            <p:cNvSpPr>
              <a:spLocks noChangeShapeType="1"/>
            </p:cNvSpPr>
            <p:nvPr/>
          </p:nvSpPr>
          <p:spPr bwMode="auto">
            <a:xfrm flipH="1">
              <a:off x="3894" y="3634"/>
              <a:ext cx="429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39" name="Line 93"/>
            <p:cNvSpPr>
              <a:spLocks noChangeShapeType="1"/>
            </p:cNvSpPr>
            <p:nvPr/>
          </p:nvSpPr>
          <p:spPr bwMode="auto">
            <a:xfrm flipH="1">
              <a:off x="3894" y="3634"/>
              <a:ext cx="428" cy="39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40" name="Line 94"/>
            <p:cNvSpPr>
              <a:spLocks noChangeShapeType="1"/>
            </p:cNvSpPr>
            <p:nvPr/>
          </p:nvSpPr>
          <p:spPr bwMode="auto">
            <a:xfrm flipH="1" flipV="1">
              <a:off x="3894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41" name="Line 95"/>
            <p:cNvSpPr>
              <a:spLocks noChangeShapeType="1"/>
            </p:cNvSpPr>
            <p:nvPr/>
          </p:nvSpPr>
          <p:spPr bwMode="auto">
            <a:xfrm flipH="1" flipV="1">
              <a:off x="3894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42" name="Line 96"/>
            <p:cNvSpPr>
              <a:spLocks noChangeShapeType="1"/>
            </p:cNvSpPr>
            <p:nvPr/>
          </p:nvSpPr>
          <p:spPr bwMode="auto">
            <a:xfrm flipH="1">
              <a:off x="3894" y="4033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43" name="Line 97"/>
            <p:cNvSpPr>
              <a:spLocks noChangeShapeType="1"/>
            </p:cNvSpPr>
            <p:nvPr/>
          </p:nvSpPr>
          <p:spPr bwMode="auto">
            <a:xfrm flipH="1">
              <a:off x="4387" y="3236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44" name="Line 98"/>
            <p:cNvSpPr>
              <a:spLocks noChangeShapeType="1"/>
            </p:cNvSpPr>
            <p:nvPr/>
          </p:nvSpPr>
          <p:spPr bwMode="auto">
            <a:xfrm flipH="1">
              <a:off x="4387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45" name="Line 99"/>
            <p:cNvSpPr>
              <a:spLocks noChangeShapeType="1"/>
            </p:cNvSpPr>
            <p:nvPr/>
          </p:nvSpPr>
          <p:spPr bwMode="auto">
            <a:xfrm flipH="1">
              <a:off x="4387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46" name="Line 100"/>
            <p:cNvSpPr>
              <a:spLocks noChangeShapeType="1"/>
            </p:cNvSpPr>
            <p:nvPr/>
          </p:nvSpPr>
          <p:spPr bwMode="auto">
            <a:xfrm flipH="1" flipV="1">
              <a:off x="4387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47" name="Line 101"/>
            <p:cNvSpPr>
              <a:spLocks noChangeShapeType="1"/>
            </p:cNvSpPr>
            <p:nvPr/>
          </p:nvSpPr>
          <p:spPr bwMode="auto">
            <a:xfrm flipH="1">
              <a:off x="4387" y="3634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48" name="Line 102"/>
            <p:cNvSpPr>
              <a:spLocks noChangeShapeType="1"/>
            </p:cNvSpPr>
            <p:nvPr/>
          </p:nvSpPr>
          <p:spPr bwMode="auto">
            <a:xfrm flipH="1">
              <a:off x="4387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49" name="Line 103"/>
            <p:cNvSpPr>
              <a:spLocks noChangeShapeType="1"/>
            </p:cNvSpPr>
            <p:nvPr/>
          </p:nvSpPr>
          <p:spPr bwMode="auto">
            <a:xfrm flipH="1" flipV="1">
              <a:off x="4387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50" name="Line 104"/>
            <p:cNvSpPr>
              <a:spLocks noChangeShapeType="1"/>
            </p:cNvSpPr>
            <p:nvPr/>
          </p:nvSpPr>
          <p:spPr bwMode="auto">
            <a:xfrm flipH="1" flipV="1">
              <a:off x="4387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51" name="Line 105"/>
            <p:cNvSpPr>
              <a:spLocks noChangeShapeType="1"/>
            </p:cNvSpPr>
            <p:nvPr/>
          </p:nvSpPr>
          <p:spPr bwMode="auto">
            <a:xfrm flipH="1">
              <a:off x="4387" y="4033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52" name="AutoShape 10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34" y="3203"/>
              <a:ext cx="67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53" name="AutoShape 10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35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54" name="AutoShape 11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34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55" name="Line 112"/>
            <p:cNvSpPr>
              <a:spLocks noChangeShapeType="1"/>
            </p:cNvSpPr>
            <p:nvPr/>
          </p:nvSpPr>
          <p:spPr bwMode="auto">
            <a:xfrm>
              <a:off x="3400" y="3236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56" name="Line 113"/>
            <p:cNvSpPr>
              <a:spLocks noChangeShapeType="1"/>
            </p:cNvSpPr>
            <p:nvPr/>
          </p:nvSpPr>
          <p:spPr bwMode="auto">
            <a:xfrm flipH="1">
              <a:off x="3400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57" name="Line 114"/>
            <p:cNvSpPr>
              <a:spLocks noChangeShapeType="1"/>
            </p:cNvSpPr>
            <p:nvPr/>
          </p:nvSpPr>
          <p:spPr bwMode="auto">
            <a:xfrm flipH="1">
              <a:off x="3401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58" name="Line 115"/>
            <p:cNvSpPr>
              <a:spLocks noChangeShapeType="1"/>
            </p:cNvSpPr>
            <p:nvPr/>
          </p:nvSpPr>
          <p:spPr bwMode="auto">
            <a:xfrm flipH="1" flipV="1">
              <a:off x="3401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59" name="Line 116"/>
            <p:cNvSpPr>
              <a:spLocks noChangeShapeType="1"/>
            </p:cNvSpPr>
            <p:nvPr/>
          </p:nvSpPr>
          <p:spPr bwMode="auto">
            <a:xfrm flipH="1">
              <a:off x="3401" y="3634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60" name="Line 117"/>
            <p:cNvSpPr>
              <a:spLocks noChangeShapeType="1"/>
            </p:cNvSpPr>
            <p:nvPr/>
          </p:nvSpPr>
          <p:spPr bwMode="auto">
            <a:xfrm flipH="1">
              <a:off x="3400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61" name="Line 118"/>
            <p:cNvSpPr>
              <a:spLocks noChangeShapeType="1"/>
            </p:cNvSpPr>
            <p:nvPr/>
          </p:nvSpPr>
          <p:spPr bwMode="auto">
            <a:xfrm flipH="1" flipV="1">
              <a:off x="3400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62" name="Line 119"/>
            <p:cNvSpPr>
              <a:spLocks noChangeShapeType="1"/>
            </p:cNvSpPr>
            <p:nvPr/>
          </p:nvSpPr>
          <p:spPr bwMode="auto">
            <a:xfrm flipH="1" flipV="1">
              <a:off x="3400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463" name="Line 120"/>
            <p:cNvSpPr>
              <a:spLocks noChangeShapeType="1"/>
            </p:cNvSpPr>
            <p:nvPr/>
          </p:nvSpPr>
          <p:spPr bwMode="auto">
            <a:xfrm flipH="1">
              <a:off x="3400" y="4033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" name="矩形 1"/>
          <p:cNvSpPr/>
          <p:nvPr/>
        </p:nvSpPr>
        <p:spPr bwMode="auto">
          <a:xfrm>
            <a:off x="958850" y="3511464"/>
            <a:ext cx="4693270" cy="64807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auto">
          <a:xfrm>
            <a:off x="5111567" y="6487318"/>
            <a:ext cx="29029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dirty="0">
                <a:latin typeface="Verdana" panose="020B0604030504040204" pitchFamily="34" charset="0"/>
                <a:ea typeface="宋体" panose="02010600030101010101" pitchFamily="2" charset="-122"/>
              </a:rPr>
              <a:t>t-2      t-1      t       t+1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5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维特比变量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91513" cy="4456113"/>
          </a:xfrm>
        </p:spPr>
        <p:txBody>
          <a:bodyPr/>
          <a:lstStyle/>
          <a:p>
            <a:pPr eaLnBrk="1" hangingPunct="1"/>
            <a:r>
              <a:rPr lang="zh-CN" altLang="en-US" sz="2400" b="1" dirty="0"/>
              <a:t>维特比变量</a:t>
            </a:r>
            <a:r>
              <a:rPr lang="en-US" altLang="zh-CN" sz="2400" b="1" i="1" dirty="0" err="1"/>
              <a:t>δ</a:t>
            </a:r>
            <a:r>
              <a:rPr lang="en-US" altLang="zh-CN" sz="2400" b="1" i="1" baseline="-25000" dirty="0" err="1"/>
              <a:t>t</a:t>
            </a:r>
            <a:r>
              <a:rPr lang="en-US" altLang="zh-CN" sz="2400" b="1" dirty="0"/>
              <a:t>(</a:t>
            </a:r>
            <a:r>
              <a:rPr lang="en-US" altLang="zh-CN" sz="2400" b="1" i="1" dirty="0" err="1"/>
              <a:t>i</a:t>
            </a:r>
            <a:r>
              <a:rPr lang="en-US" altLang="zh-CN" sz="2400" b="1" dirty="0"/>
              <a:t>)</a:t>
            </a:r>
          </a:p>
          <a:p>
            <a:pPr lvl="1" eaLnBrk="1" hangingPunct="1"/>
            <a:r>
              <a:rPr lang="zh-CN" altLang="en-US" sz="2000" b="1" dirty="0"/>
              <a:t>到这个节点的概率最大路径的概率</a:t>
            </a:r>
          </a:p>
          <a:p>
            <a:pPr lvl="1" eaLnBrk="1" hangingPunct="1"/>
            <a:endParaRPr lang="zh-CN" altLang="en-US" sz="2000" b="1" dirty="0"/>
          </a:p>
          <a:p>
            <a:pPr lvl="1" eaLnBrk="1" hangingPunct="1"/>
            <a:endParaRPr lang="zh-CN" altLang="en-US" sz="2000" b="1" dirty="0"/>
          </a:p>
          <a:p>
            <a:pPr eaLnBrk="1" hangingPunct="1"/>
            <a:r>
              <a:rPr lang="zh-CN" altLang="en-US" sz="2400" b="1" dirty="0"/>
              <a:t>递归关系</a:t>
            </a:r>
          </a:p>
          <a:p>
            <a:pPr eaLnBrk="1" hangingPunct="1"/>
            <a:endParaRPr lang="en-US" altLang="zh-CN" sz="2400" b="1" dirty="0"/>
          </a:p>
        </p:txBody>
      </p:sp>
      <p:graphicFrame>
        <p:nvGraphicFramePr>
          <p:cNvPr id="60420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850900" y="2443163"/>
          <a:ext cx="75850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4" name="公式" r:id="rId4" imgW="3695700" imgH="292100" progId="Equation.3">
                  <p:embed/>
                </p:oleObj>
              </mc:Choice>
              <mc:Fallback>
                <p:oleObj name="公式" r:id="rId4" imgW="3695700" imgH="2921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2443163"/>
                        <a:ext cx="75850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994974"/>
              </p:ext>
            </p:extLst>
          </p:nvPr>
        </p:nvGraphicFramePr>
        <p:xfrm>
          <a:off x="958850" y="3558381"/>
          <a:ext cx="7212012" cy="119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5" name="公式" r:id="rId6" imgW="3238200" imgH="533160" progId="Equation.3">
                  <p:embed/>
                </p:oleObj>
              </mc:Choice>
              <mc:Fallback>
                <p:oleObj name="公式" r:id="rId6" imgW="323820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558381"/>
                        <a:ext cx="7212012" cy="1192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422" name="Group 131"/>
          <p:cNvGrpSpPr>
            <a:grpSpLocks/>
          </p:cNvGrpSpPr>
          <p:nvPr/>
        </p:nvGrpSpPr>
        <p:grpSpPr bwMode="auto">
          <a:xfrm>
            <a:off x="4643438" y="4797425"/>
            <a:ext cx="3241675" cy="1871663"/>
            <a:chOff x="2925" y="3022"/>
            <a:chExt cx="2042" cy="1179"/>
          </a:xfrm>
        </p:grpSpPr>
        <p:sp>
          <p:nvSpPr>
            <p:cNvPr id="60423" name="Rectangle 76"/>
            <p:cNvSpPr>
              <a:spLocks noChangeArrowheads="1"/>
            </p:cNvSpPr>
            <p:nvPr/>
          </p:nvSpPr>
          <p:spPr bwMode="auto">
            <a:xfrm>
              <a:off x="3243" y="3022"/>
              <a:ext cx="1724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dry	        damp        soggy        dry</a:t>
              </a:r>
            </a:p>
          </p:txBody>
        </p:sp>
        <p:sp>
          <p:nvSpPr>
            <p:cNvPr id="60424" name="Rectangle 77"/>
            <p:cNvSpPr>
              <a:spLocks noChangeArrowheads="1"/>
            </p:cNvSpPr>
            <p:nvPr/>
          </p:nvSpPr>
          <p:spPr bwMode="auto">
            <a:xfrm>
              <a:off x="2925" y="3158"/>
              <a:ext cx="499" cy="1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sunny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cloudy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rainy</a:t>
              </a:r>
            </a:p>
          </p:txBody>
        </p:sp>
        <p:sp>
          <p:nvSpPr>
            <p:cNvPr id="60425" name="AutoShape 7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828" y="3203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26" name="AutoShape 8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22" y="3203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27" name="AutoShape 8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15" y="3203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28" name="AutoShape 8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828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29" name="AutoShape 8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22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30" name="AutoShape 8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15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31" name="AutoShape 8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828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32" name="AutoShape 8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22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33" name="AutoShape 8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15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34" name="Line 88"/>
            <p:cNvSpPr>
              <a:spLocks noChangeShapeType="1"/>
            </p:cNvSpPr>
            <p:nvPr/>
          </p:nvSpPr>
          <p:spPr bwMode="auto">
            <a:xfrm>
              <a:off x="3894" y="3236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35" name="Line 89"/>
            <p:cNvSpPr>
              <a:spLocks noChangeShapeType="1"/>
            </p:cNvSpPr>
            <p:nvPr/>
          </p:nvSpPr>
          <p:spPr bwMode="auto">
            <a:xfrm flipH="1">
              <a:off x="3894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36" name="Line 90"/>
            <p:cNvSpPr>
              <a:spLocks noChangeShapeType="1"/>
            </p:cNvSpPr>
            <p:nvPr/>
          </p:nvSpPr>
          <p:spPr bwMode="auto">
            <a:xfrm flipH="1">
              <a:off x="3894" y="3236"/>
              <a:ext cx="429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37" name="Line 91"/>
            <p:cNvSpPr>
              <a:spLocks noChangeShapeType="1"/>
            </p:cNvSpPr>
            <p:nvPr/>
          </p:nvSpPr>
          <p:spPr bwMode="auto">
            <a:xfrm flipH="1" flipV="1">
              <a:off x="3894" y="3236"/>
              <a:ext cx="429" cy="398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38" name="Line 92"/>
            <p:cNvSpPr>
              <a:spLocks noChangeShapeType="1"/>
            </p:cNvSpPr>
            <p:nvPr/>
          </p:nvSpPr>
          <p:spPr bwMode="auto">
            <a:xfrm flipH="1">
              <a:off x="3894" y="3634"/>
              <a:ext cx="429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39" name="Line 93"/>
            <p:cNvSpPr>
              <a:spLocks noChangeShapeType="1"/>
            </p:cNvSpPr>
            <p:nvPr/>
          </p:nvSpPr>
          <p:spPr bwMode="auto">
            <a:xfrm flipH="1">
              <a:off x="3894" y="3634"/>
              <a:ext cx="428" cy="39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40" name="Line 94"/>
            <p:cNvSpPr>
              <a:spLocks noChangeShapeType="1"/>
            </p:cNvSpPr>
            <p:nvPr/>
          </p:nvSpPr>
          <p:spPr bwMode="auto">
            <a:xfrm flipH="1" flipV="1">
              <a:off x="3894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41" name="Line 95"/>
            <p:cNvSpPr>
              <a:spLocks noChangeShapeType="1"/>
            </p:cNvSpPr>
            <p:nvPr/>
          </p:nvSpPr>
          <p:spPr bwMode="auto">
            <a:xfrm flipH="1" flipV="1">
              <a:off x="3894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42" name="Line 96"/>
            <p:cNvSpPr>
              <a:spLocks noChangeShapeType="1"/>
            </p:cNvSpPr>
            <p:nvPr/>
          </p:nvSpPr>
          <p:spPr bwMode="auto">
            <a:xfrm flipH="1">
              <a:off x="3894" y="4033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43" name="Line 97"/>
            <p:cNvSpPr>
              <a:spLocks noChangeShapeType="1"/>
            </p:cNvSpPr>
            <p:nvPr/>
          </p:nvSpPr>
          <p:spPr bwMode="auto">
            <a:xfrm flipH="1">
              <a:off x="4387" y="3236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44" name="Line 98"/>
            <p:cNvSpPr>
              <a:spLocks noChangeShapeType="1"/>
            </p:cNvSpPr>
            <p:nvPr/>
          </p:nvSpPr>
          <p:spPr bwMode="auto">
            <a:xfrm flipH="1">
              <a:off x="4387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45" name="Line 99"/>
            <p:cNvSpPr>
              <a:spLocks noChangeShapeType="1"/>
            </p:cNvSpPr>
            <p:nvPr/>
          </p:nvSpPr>
          <p:spPr bwMode="auto">
            <a:xfrm flipH="1">
              <a:off x="4387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46" name="Line 100"/>
            <p:cNvSpPr>
              <a:spLocks noChangeShapeType="1"/>
            </p:cNvSpPr>
            <p:nvPr/>
          </p:nvSpPr>
          <p:spPr bwMode="auto">
            <a:xfrm flipH="1" flipV="1">
              <a:off x="4387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47" name="Line 101"/>
            <p:cNvSpPr>
              <a:spLocks noChangeShapeType="1"/>
            </p:cNvSpPr>
            <p:nvPr/>
          </p:nvSpPr>
          <p:spPr bwMode="auto">
            <a:xfrm flipH="1">
              <a:off x="4387" y="3634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48" name="Line 102"/>
            <p:cNvSpPr>
              <a:spLocks noChangeShapeType="1"/>
            </p:cNvSpPr>
            <p:nvPr/>
          </p:nvSpPr>
          <p:spPr bwMode="auto">
            <a:xfrm flipH="1">
              <a:off x="4387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49" name="Line 103"/>
            <p:cNvSpPr>
              <a:spLocks noChangeShapeType="1"/>
            </p:cNvSpPr>
            <p:nvPr/>
          </p:nvSpPr>
          <p:spPr bwMode="auto">
            <a:xfrm flipH="1" flipV="1">
              <a:off x="4387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50" name="Line 104"/>
            <p:cNvSpPr>
              <a:spLocks noChangeShapeType="1"/>
            </p:cNvSpPr>
            <p:nvPr/>
          </p:nvSpPr>
          <p:spPr bwMode="auto">
            <a:xfrm flipH="1" flipV="1">
              <a:off x="4387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51" name="Line 105"/>
            <p:cNvSpPr>
              <a:spLocks noChangeShapeType="1"/>
            </p:cNvSpPr>
            <p:nvPr/>
          </p:nvSpPr>
          <p:spPr bwMode="auto">
            <a:xfrm flipH="1">
              <a:off x="4387" y="4033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52" name="AutoShape 10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34" y="3203"/>
              <a:ext cx="67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53" name="AutoShape 10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35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54" name="AutoShape 11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34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455" name="Line 112"/>
            <p:cNvSpPr>
              <a:spLocks noChangeShapeType="1"/>
            </p:cNvSpPr>
            <p:nvPr/>
          </p:nvSpPr>
          <p:spPr bwMode="auto">
            <a:xfrm>
              <a:off x="3400" y="3236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56" name="Line 113"/>
            <p:cNvSpPr>
              <a:spLocks noChangeShapeType="1"/>
            </p:cNvSpPr>
            <p:nvPr/>
          </p:nvSpPr>
          <p:spPr bwMode="auto">
            <a:xfrm flipH="1">
              <a:off x="3400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57" name="Line 114"/>
            <p:cNvSpPr>
              <a:spLocks noChangeShapeType="1"/>
            </p:cNvSpPr>
            <p:nvPr/>
          </p:nvSpPr>
          <p:spPr bwMode="auto">
            <a:xfrm flipH="1">
              <a:off x="3401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58" name="Line 115"/>
            <p:cNvSpPr>
              <a:spLocks noChangeShapeType="1"/>
            </p:cNvSpPr>
            <p:nvPr/>
          </p:nvSpPr>
          <p:spPr bwMode="auto">
            <a:xfrm flipH="1" flipV="1">
              <a:off x="3401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59" name="Line 116"/>
            <p:cNvSpPr>
              <a:spLocks noChangeShapeType="1"/>
            </p:cNvSpPr>
            <p:nvPr/>
          </p:nvSpPr>
          <p:spPr bwMode="auto">
            <a:xfrm flipH="1">
              <a:off x="3401" y="3634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60" name="Line 117"/>
            <p:cNvSpPr>
              <a:spLocks noChangeShapeType="1"/>
            </p:cNvSpPr>
            <p:nvPr/>
          </p:nvSpPr>
          <p:spPr bwMode="auto">
            <a:xfrm flipH="1">
              <a:off x="3400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61" name="Line 118"/>
            <p:cNvSpPr>
              <a:spLocks noChangeShapeType="1"/>
            </p:cNvSpPr>
            <p:nvPr/>
          </p:nvSpPr>
          <p:spPr bwMode="auto">
            <a:xfrm flipH="1" flipV="1">
              <a:off x="3400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62" name="Line 119"/>
            <p:cNvSpPr>
              <a:spLocks noChangeShapeType="1"/>
            </p:cNvSpPr>
            <p:nvPr/>
          </p:nvSpPr>
          <p:spPr bwMode="auto">
            <a:xfrm flipH="1" flipV="1">
              <a:off x="3400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60463" name="Line 120"/>
            <p:cNvSpPr>
              <a:spLocks noChangeShapeType="1"/>
            </p:cNvSpPr>
            <p:nvPr/>
          </p:nvSpPr>
          <p:spPr bwMode="auto">
            <a:xfrm flipH="1">
              <a:off x="3400" y="4033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</p:grp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5111567" y="6487318"/>
            <a:ext cx="29029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dirty="0">
                <a:latin typeface="Verdana" panose="020B0604030504040204" pitchFamily="34" charset="0"/>
                <a:ea typeface="宋体" panose="02010600030101010101" pitchFamily="2" charset="-122"/>
              </a:rPr>
              <a:t>t-2      t-1      t       t+1</a:t>
            </a:r>
          </a:p>
        </p:txBody>
      </p:sp>
    </p:spTree>
    <p:extLst>
      <p:ext uri="{BB962C8B-B14F-4D97-AF65-F5344CB8AC3E}">
        <p14:creationId xmlns:p14="http://schemas.microsoft.com/office/powerpoint/2010/main" val="24697486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81" name="Rectangle 5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/>
              <a:t>反向指针</a:t>
            </a:r>
            <a:r>
              <a:rPr lang="en-US" altLang="zh-CN" i="1" dirty="0" err="1"/>
              <a:t>ψ</a:t>
            </a:r>
            <a:r>
              <a:rPr lang="en-US" altLang="zh-CN" i="1" baseline="-25000" dirty="0" err="1"/>
              <a:t>t</a:t>
            </a:r>
            <a:r>
              <a:rPr lang="en-US" altLang="zh-CN" dirty="0"/>
              <a:t>(</a:t>
            </a:r>
            <a:r>
              <a:rPr lang="en-US" altLang="zh-CN" i="1" dirty="0" err="1"/>
              <a:t>i</a:t>
            </a:r>
            <a:r>
              <a:rPr lang="en-US" altLang="zh-CN" dirty="0"/>
              <a:t>)</a:t>
            </a:r>
            <a:endParaRPr lang="zh-CN" altLang="zh-CN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456113"/>
          </a:xfrm>
        </p:spPr>
        <p:txBody>
          <a:bodyPr/>
          <a:lstStyle/>
          <a:p>
            <a:pPr eaLnBrk="1" hangingPunct="1"/>
            <a:r>
              <a:rPr lang="zh-CN" altLang="en-US" sz="2400" b="1" dirty="0"/>
              <a:t>如果说维特比变量</a:t>
            </a:r>
            <a:r>
              <a:rPr lang="en-US" altLang="zh-CN" sz="2400" b="1" i="1" dirty="0" err="1"/>
              <a:t>δ</a:t>
            </a:r>
            <a:r>
              <a:rPr lang="en-US" altLang="zh-CN" sz="2400" b="1" i="1" baseline="-25000" dirty="0" err="1"/>
              <a:t>t</a:t>
            </a:r>
            <a:r>
              <a:rPr lang="en-US" altLang="zh-CN" sz="2400" b="1" dirty="0"/>
              <a:t>(</a:t>
            </a:r>
            <a:r>
              <a:rPr lang="en-US" altLang="zh-CN" sz="2400" b="1" i="1" dirty="0" err="1"/>
              <a:t>i</a:t>
            </a:r>
            <a:r>
              <a:rPr lang="en-US" altLang="zh-CN" sz="2400" b="1" dirty="0"/>
              <a:t>)</a:t>
            </a:r>
            <a:r>
              <a:rPr lang="zh-CN" altLang="en-US" sz="2400" b="1" dirty="0"/>
              <a:t>保存了到当前节点的</a:t>
            </a:r>
            <a:r>
              <a:rPr lang="zh-CN" altLang="en-US" sz="2400" b="1" dirty="0">
                <a:solidFill>
                  <a:srgbClr val="FF0000"/>
                </a:solidFill>
              </a:rPr>
              <a:t>概率最大路径的概率</a:t>
            </a:r>
          </a:p>
          <a:p>
            <a:pPr eaLnBrk="1" hangingPunct="1"/>
            <a:endParaRPr lang="en-US" altLang="zh-CN" sz="2400" b="1" dirty="0"/>
          </a:p>
          <a:p>
            <a:pPr eaLnBrk="1" hangingPunct="1"/>
            <a:endParaRPr lang="en-US" altLang="zh-CN" sz="2400" b="1" dirty="0"/>
          </a:p>
          <a:p>
            <a:pPr eaLnBrk="1" hangingPunct="1"/>
            <a:r>
              <a:rPr lang="zh-CN" altLang="en-US" sz="2400" b="1" dirty="0"/>
              <a:t>那么反向指针</a:t>
            </a:r>
            <a:r>
              <a:rPr lang="en-US" altLang="zh-CN" sz="2400" b="1" i="1" dirty="0" err="1"/>
              <a:t>ψ</a:t>
            </a:r>
            <a:r>
              <a:rPr lang="en-US" altLang="zh-CN" sz="2400" b="1" i="1" baseline="-25000" dirty="0" err="1"/>
              <a:t>t</a:t>
            </a:r>
            <a:r>
              <a:rPr lang="en-US" altLang="zh-CN" sz="2400" b="1" dirty="0"/>
              <a:t>(</a:t>
            </a:r>
            <a:r>
              <a:rPr lang="en-US" altLang="zh-CN" sz="2400" b="1" i="1" dirty="0" err="1"/>
              <a:t>i</a:t>
            </a:r>
            <a:r>
              <a:rPr lang="en-US" altLang="zh-CN" sz="2400" b="1" dirty="0"/>
              <a:t>)</a:t>
            </a:r>
            <a:r>
              <a:rPr lang="zh-CN" altLang="en-US" sz="2400" b="1" dirty="0"/>
              <a:t>保存了</a:t>
            </a:r>
            <a:r>
              <a:rPr lang="zh-CN" altLang="en-US" sz="2400" b="1" dirty="0">
                <a:solidFill>
                  <a:srgbClr val="FF0000"/>
                </a:solidFill>
              </a:rPr>
              <a:t>导致这条最优路径的前驱节点</a:t>
            </a:r>
          </a:p>
          <a:p>
            <a:pPr eaLnBrk="1" hangingPunct="1"/>
            <a:endParaRPr lang="zh-CN" altLang="en-US" sz="2000" b="1" dirty="0"/>
          </a:p>
          <a:p>
            <a:pPr eaLnBrk="1" hangingPunct="1"/>
            <a:endParaRPr lang="en-US" altLang="zh-CN" sz="2000" dirty="0"/>
          </a:p>
        </p:txBody>
      </p:sp>
      <p:graphicFrame>
        <p:nvGraphicFramePr>
          <p:cNvPr id="1761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645842"/>
              </p:ext>
            </p:extLst>
          </p:nvPr>
        </p:nvGraphicFramePr>
        <p:xfrm>
          <a:off x="928687" y="3815556"/>
          <a:ext cx="7424738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54" name="Microsoft 公式 3.0" r:id="rId3" imgW="2933700" imgH="330200" progId="Equation.3">
                  <p:embed/>
                </p:oleObj>
              </mc:Choice>
              <mc:Fallback>
                <p:oleObj name="Microsoft 公式 3.0" r:id="rId3" imgW="2933700" imgH="330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7" y="3815556"/>
                        <a:ext cx="7424738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2469" name="Group 10"/>
          <p:cNvGrpSpPr>
            <a:grpSpLocks/>
          </p:cNvGrpSpPr>
          <p:nvPr/>
        </p:nvGrpSpPr>
        <p:grpSpPr bwMode="auto">
          <a:xfrm>
            <a:off x="2948781" y="4670823"/>
            <a:ext cx="3384550" cy="2087562"/>
            <a:chOff x="2835" y="2886"/>
            <a:chExt cx="2132" cy="1315"/>
          </a:xfrm>
        </p:grpSpPr>
        <p:sp>
          <p:nvSpPr>
            <p:cNvPr id="62471" name="Rectangle 11"/>
            <p:cNvSpPr>
              <a:spLocks noChangeArrowheads="1"/>
            </p:cNvSpPr>
            <p:nvPr/>
          </p:nvSpPr>
          <p:spPr bwMode="auto">
            <a:xfrm>
              <a:off x="3243" y="2886"/>
              <a:ext cx="1724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ea typeface="宋体" panose="02010600030101010101" pitchFamily="2" charset="-122"/>
                </a:rPr>
                <a:t>dry	        damp        soggy        dry</a:t>
              </a:r>
            </a:p>
          </p:txBody>
        </p:sp>
        <p:sp>
          <p:nvSpPr>
            <p:cNvPr id="62472" name="Rectangle 12"/>
            <p:cNvSpPr>
              <a:spLocks noChangeArrowheads="1"/>
            </p:cNvSpPr>
            <p:nvPr/>
          </p:nvSpPr>
          <p:spPr bwMode="auto">
            <a:xfrm>
              <a:off x="2835" y="3158"/>
              <a:ext cx="499" cy="1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ea typeface="宋体" panose="02010600030101010101" pitchFamily="2" charset="-122"/>
                </a:rPr>
                <a:t>sunny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ea typeface="宋体" panose="02010600030101010101" pitchFamily="2" charset="-122"/>
                </a:rPr>
                <a:t>cloudy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ea typeface="宋体" panose="02010600030101010101" pitchFamily="2" charset="-122"/>
                </a:rPr>
                <a:t>rainy</a:t>
              </a:r>
            </a:p>
          </p:txBody>
        </p:sp>
        <p:sp>
          <p:nvSpPr>
            <p:cNvPr id="62473" name="AutoShape 1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828" y="3203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474" name="AutoShape 1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22" y="3203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475" name="AutoShape 1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15" y="3203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476" name="AutoShape 1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828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477" name="AutoShape 1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22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478" name="AutoShape 1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15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479" name="AutoShape 1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828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480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22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481" name="AutoShape 2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15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482" name="Line 22"/>
            <p:cNvSpPr>
              <a:spLocks noChangeShapeType="1"/>
            </p:cNvSpPr>
            <p:nvPr/>
          </p:nvSpPr>
          <p:spPr bwMode="auto">
            <a:xfrm>
              <a:off x="3894" y="3236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83" name="Line 23"/>
            <p:cNvSpPr>
              <a:spLocks noChangeShapeType="1"/>
            </p:cNvSpPr>
            <p:nvPr/>
          </p:nvSpPr>
          <p:spPr bwMode="auto">
            <a:xfrm flipH="1">
              <a:off x="3894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84" name="Line 24"/>
            <p:cNvSpPr>
              <a:spLocks noChangeShapeType="1"/>
            </p:cNvSpPr>
            <p:nvPr/>
          </p:nvSpPr>
          <p:spPr bwMode="auto">
            <a:xfrm flipH="1">
              <a:off x="3894" y="3236"/>
              <a:ext cx="429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85" name="Line 25"/>
            <p:cNvSpPr>
              <a:spLocks noChangeShapeType="1"/>
            </p:cNvSpPr>
            <p:nvPr/>
          </p:nvSpPr>
          <p:spPr bwMode="auto">
            <a:xfrm flipH="1" flipV="1">
              <a:off x="3894" y="3236"/>
              <a:ext cx="429" cy="398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86" name="Line 26"/>
            <p:cNvSpPr>
              <a:spLocks noChangeShapeType="1"/>
            </p:cNvSpPr>
            <p:nvPr/>
          </p:nvSpPr>
          <p:spPr bwMode="auto">
            <a:xfrm flipH="1">
              <a:off x="3894" y="3634"/>
              <a:ext cx="429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87" name="Line 27"/>
            <p:cNvSpPr>
              <a:spLocks noChangeShapeType="1"/>
            </p:cNvSpPr>
            <p:nvPr/>
          </p:nvSpPr>
          <p:spPr bwMode="auto">
            <a:xfrm flipH="1">
              <a:off x="3894" y="3634"/>
              <a:ext cx="428" cy="39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88" name="Line 28"/>
            <p:cNvSpPr>
              <a:spLocks noChangeShapeType="1"/>
            </p:cNvSpPr>
            <p:nvPr/>
          </p:nvSpPr>
          <p:spPr bwMode="auto">
            <a:xfrm flipH="1" flipV="1">
              <a:off x="3894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89" name="Line 29"/>
            <p:cNvSpPr>
              <a:spLocks noChangeShapeType="1"/>
            </p:cNvSpPr>
            <p:nvPr/>
          </p:nvSpPr>
          <p:spPr bwMode="auto">
            <a:xfrm flipH="1" flipV="1">
              <a:off x="3894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90" name="Line 30"/>
            <p:cNvSpPr>
              <a:spLocks noChangeShapeType="1"/>
            </p:cNvSpPr>
            <p:nvPr/>
          </p:nvSpPr>
          <p:spPr bwMode="auto">
            <a:xfrm flipH="1">
              <a:off x="3894" y="4033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91" name="Line 31"/>
            <p:cNvSpPr>
              <a:spLocks noChangeShapeType="1"/>
            </p:cNvSpPr>
            <p:nvPr/>
          </p:nvSpPr>
          <p:spPr bwMode="auto">
            <a:xfrm flipH="1">
              <a:off x="4387" y="3236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92" name="Line 32"/>
            <p:cNvSpPr>
              <a:spLocks noChangeShapeType="1"/>
            </p:cNvSpPr>
            <p:nvPr/>
          </p:nvSpPr>
          <p:spPr bwMode="auto">
            <a:xfrm flipH="1">
              <a:off x="4387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93" name="Line 33"/>
            <p:cNvSpPr>
              <a:spLocks noChangeShapeType="1"/>
            </p:cNvSpPr>
            <p:nvPr/>
          </p:nvSpPr>
          <p:spPr bwMode="auto">
            <a:xfrm flipH="1">
              <a:off x="4387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94" name="Line 34"/>
            <p:cNvSpPr>
              <a:spLocks noChangeShapeType="1"/>
            </p:cNvSpPr>
            <p:nvPr/>
          </p:nvSpPr>
          <p:spPr bwMode="auto">
            <a:xfrm flipH="1" flipV="1">
              <a:off x="4387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95" name="Line 35"/>
            <p:cNvSpPr>
              <a:spLocks noChangeShapeType="1"/>
            </p:cNvSpPr>
            <p:nvPr/>
          </p:nvSpPr>
          <p:spPr bwMode="auto">
            <a:xfrm flipH="1">
              <a:off x="4387" y="3634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96" name="Line 36"/>
            <p:cNvSpPr>
              <a:spLocks noChangeShapeType="1"/>
            </p:cNvSpPr>
            <p:nvPr/>
          </p:nvSpPr>
          <p:spPr bwMode="auto">
            <a:xfrm flipH="1">
              <a:off x="4387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97" name="Line 37"/>
            <p:cNvSpPr>
              <a:spLocks noChangeShapeType="1"/>
            </p:cNvSpPr>
            <p:nvPr/>
          </p:nvSpPr>
          <p:spPr bwMode="auto">
            <a:xfrm flipH="1" flipV="1">
              <a:off x="4387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98" name="Line 38"/>
            <p:cNvSpPr>
              <a:spLocks noChangeShapeType="1"/>
            </p:cNvSpPr>
            <p:nvPr/>
          </p:nvSpPr>
          <p:spPr bwMode="auto">
            <a:xfrm flipH="1" flipV="1">
              <a:off x="4387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499" name="Line 39"/>
            <p:cNvSpPr>
              <a:spLocks noChangeShapeType="1"/>
            </p:cNvSpPr>
            <p:nvPr/>
          </p:nvSpPr>
          <p:spPr bwMode="auto">
            <a:xfrm flipH="1">
              <a:off x="4387" y="4033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500" name="AutoShape 4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34" y="3203"/>
              <a:ext cx="67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501" name="AutoShape 4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35" y="3601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502" name="AutoShape 4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34" y="3999"/>
              <a:ext cx="66" cy="67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2503" name="Line 43"/>
            <p:cNvSpPr>
              <a:spLocks noChangeShapeType="1"/>
            </p:cNvSpPr>
            <p:nvPr/>
          </p:nvSpPr>
          <p:spPr bwMode="auto">
            <a:xfrm>
              <a:off x="3400" y="3236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504" name="Line 44"/>
            <p:cNvSpPr>
              <a:spLocks noChangeShapeType="1"/>
            </p:cNvSpPr>
            <p:nvPr/>
          </p:nvSpPr>
          <p:spPr bwMode="auto">
            <a:xfrm flipH="1">
              <a:off x="3400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505" name="Line 45"/>
            <p:cNvSpPr>
              <a:spLocks noChangeShapeType="1"/>
            </p:cNvSpPr>
            <p:nvPr/>
          </p:nvSpPr>
          <p:spPr bwMode="auto">
            <a:xfrm flipH="1">
              <a:off x="3401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506" name="Line 46"/>
            <p:cNvSpPr>
              <a:spLocks noChangeShapeType="1"/>
            </p:cNvSpPr>
            <p:nvPr/>
          </p:nvSpPr>
          <p:spPr bwMode="auto">
            <a:xfrm flipH="1" flipV="1">
              <a:off x="3401" y="3236"/>
              <a:ext cx="428" cy="3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507" name="Line 47"/>
            <p:cNvSpPr>
              <a:spLocks noChangeShapeType="1"/>
            </p:cNvSpPr>
            <p:nvPr/>
          </p:nvSpPr>
          <p:spPr bwMode="auto">
            <a:xfrm flipH="1">
              <a:off x="3401" y="3634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508" name="Line 48"/>
            <p:cNvSpPr>
              <a:spLocks noChangeShapeType="1"/>
            </p:cNvSpPr>
            <p:nvPr/>
          </p:nvSpPr>
          <p:spPr bwMode="auto">
            <a:xfrm flipH="1">
              <a:off x="3400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509" name="Line 49"/>
            <p:cNvSpPr>
              <a:spLocks noChangeShapeType="1"/>
            </p:cNvSpPr>
            <p:nvPr/>
          </p:nvSpPr>
          <p:spPr bwMode="auto">
            <a:xfrm flipH="1" flipV="1">
              <a:off x="3400" y="3236"/>
              <a:ext cx="428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510" name="Line 50"/>
            <p:cNvSpPr>
              <a:spLocks noChangeShapeType="1"/>
            </p:cNvSpPr>
            <p:nvPr/>
          </p:nvSpPr>
          <p:spPr bwMode="auto">
            <a:xfrm flipH="1" flipV="1">
              <a:off x="3400" y="3634"/>
              <a:ext cx="428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511" name="Line 51"/>
            <p:cNvSpPr>
              <a:spLocks noChangeShapeType="1"/>
            </p:cNvSpPr>
            <p:nvPr/>
          </p:nvSpPr>
          <p:spPr bwMode="auto">
            <a:xfrm flipH="1">
              <a:off x="3400" y="4033"/>
              <a:ext cx="4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176180" name="Object 52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93693018"/>
              </p:ext>
            </p:extLst>
          </p:nvPr>
        </p:nvGraphicFramePr>
        <p:xfrm>
          <a:off x="928687" y="2464992"/>
          <a:ext cx="7272338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55" name="公式" r:id="rId5" imgW="2692400" imgH="292100" progId="Equation.3">
                  <p:embed/>
                </p:oleObj>
              </mc:Choice>
              <mc:Fallback>
                <p:oleObj name="公式" r:id="rId5" imgW="2692400" imgH="292100" progId="Equation.3">
                  <p:embed/>
                  <p:pic>
                    <p:nvPicPr>
                      <p:cNvPr id="0" name="Object 5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7" y="2464992"/>
                        <a:ext cx="7272338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/>
              <a:t>4.1 </a:t>
            </a:r>
            <a:r>
              <a:rPr lang="zh-CN" altLang="en-US" dirty="0"/>
              <a:t>马尔科夫模型</a:t>
            </a:r>
          </a:p>
        </p:txBody>
      </p:sp>
      <p:sp>
        <p:nvSpPr>
          <p:cNvPr id="3075" name="Rectangle 3"/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sz="half" idx="1"/>
          </p:nvPr>
        </p:nvSpPr>
        <p:spPr>
          <a:xfrm>
            <a:off x="457200" y="1600200"/>
            <a:ext cx="8147050" cy="4456113"/>
          </a:xfrm>
          <a:blipFill rotWithShape="0">
            <a:blip r:embed="rId4"/>
            <a:stretch>
              <a:fillRect l="-1347" t="-1507" r="-1572"/>
            </a:stretch>
          </a:blipFill>
        </p:spPr>
        <p:txBody>
          <a:bodyPr/>
          <a:lstStyle/>
          <a:p>
            <a:pPr>
              <a:defRPr/>
            </a:pPr>
            <a:r>
              <a:rPr lang="zh-CN" altLang="en-US" dirty="0">
                <a:noFill/>
              </a:rPr>
              <a:t> 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610350" y="2568575"/>
          <a:ext cx="114300" cy="21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1" name="公式" r:id="rId5" imgW="114151" imgH="215619" progId="Equation.3">
                  <p:embed/>
                </p:oleObj>
              </mc:Choice>
              <mc:Fallback>
                <p:oleObj name="公式" r:id="rId5" imgW="114151" imgH="215619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2568575"/>
                        <a:ext cx="114300" cy="21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/>
              <a:t>Viterbi</a:t>
            </a:r>
            <a:r>
              <a:rPr lang="zh-CN" altLang="en-US"/>
              <a:t>算法</a:t>
            </a:r>
          </a:p>
        </p:txBody>
      </p:sp>
      <p:graphicFrame>
        <p:nvGraphicFramePr>
          <p:cNvPr id="73732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1654175" y="1628775"/>
          <a:ext cx="3024188" cy="1306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31" name="公式" r:id="rId3" imgW="1587500" imgH="685800" progId="Equation.3">
                  <p:embed/>
                </p:oleObj>
              </mc:Choice>
              <mc:Fallback>
                <p:oleObj name="公式" r:id="rId3" imgW="1587500" imgH="6858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175" y="1628775"/>
                        <a:ext cx="3024188" cy="1306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835694045"/>
              </p:ext>
            </p:extLst>
          </p:nvPr>
        </p:nvGraphicFramePr>
        <p:xfrm>
          <a:off x="1616075" y="3337496"/>
          <a:ext cx="6645275" cy="136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32" name="公式" r:id="rId5" imgW="4089240" imgH="838080" progId="Equation.3">
                  <p:embed/>
                </p:oleObj>
              </mc:Choice>
              <mc:Fallback>
                <p:oleObj name="公式" r:id="rId5" imgW="4089240" imgH="83808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075" y="3337496"/>
                        <a:ext cx="6645275" cy="1362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547813" y="5084763"/>
          <a:ext cx="2808287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33" name="公式" r:id="rId7" imgW="1447172" imgH="761669" progId="Equation.3">
                  <p:embed/>
                </p:oleObj>
              </mc:Choice>
              <mc:Fallback>
                <p:oleObj name="公式" r:id="rId7" imgW="1447172" imgH="761669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084763"/>
                        <a:ext cx="2808287" cy="147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sz="2400" b="1" dirty="0"/>
              <a:t>在实际应用中，人们通常不仅仅只需要算出最佳状态序列，还需要得到可能的路径中的</a:t>
            </a:r>
            <a:r>
              <a:rPr lang="en-US" altLang="zh-CN" sz="2400" b="1" i="1" dirty="0">
                <a:solidFill>
                  <a:srgbClr val="FF0000"/>
                </a:solidFill>
              </a:rPr>
              <a:t>n</a:t>
            </a:r>
            <a:r>
              <a:rPr lang="zh-CN" altLang="en-US" sz="2400" b="1" dirty="0">
                <a:solidFill>
                  <a:srgbClr val="FF0000"/>
                </a:solidFill>
              </a:rPr>
              <a:t>个</a:t>
            </a:r>
            <a:r>
              <a:rPr lang="zh-CN" altLang="en-US" sz="2400" b="1" dirty="0"/>
              <a:t>最佳（</a:t>
            </a:r>
            <a:r>
              <a:rPr lang="en-US" altLang="zh-CN" sz="2400" b="1" i="1" dirty="0"/>
              <a:t>n-best</a:t>
            </a:r>
            <a:r>
              <a:rPr lang="zh-CN" altLang="en-US" sz="2400" b="1" dirty="0"/>
              <a:t>）序列</a:t>
            </a:r>
            <a:r>
              <a:rPr lang="en-US" altLang="zh-CN" sz="2400" b="1" dirty="0"/>
              <a:t>.</a:t>
            </a:r>
          </a:p>
          <a:p>
            <a:pPr eaLnBrk="1" hangingPunct="1"/>
            <a:r>
              <a:rPr lang="zh-CN" altLang="en-US" sz="2400" b="1" dirty="0"/>
              <a:t>为了实现这一点，通常存储一个节点的</a:t>
            </a:r>
            <a:r>
              <a:rPr lang="en-US" altLang="zh-CN" sz="2400" b="1" i="1" dirty="0">
                <a:solidFill>
                  <a:srgbClr val="FF0000"/>
                </a:solidFill>
              </a:rPr>
              <a:t>n</a:t>
            </a:r>
            <a:r>
              <a:rPr lang="zh-CN" altLang="en-US" sz="2400" b="1" dirty="0">
                <a:solidFill>
                  <a:srgbClr val="FF0000"/>
                </a:solidFill>
              </a:rPr>
              <a:t>个</a:t>
            </a:r>
            <a:r>
              <a:rPr lang="zh-CN" altLang="en-US" sz="2400" b="1" dirty="0"/>
              <a:t>最优的先前状态</a:t>
            </a:r>
          </a:p>
          <a:p>
            <a:pPr eaLnBrk="1" hangingPunct="1"/>
            <a:r>
              <a:rPr lang="zh-CN" altLang="en-US" sz="2400" b="1" dirty="0"/>
              <a:t>在实践中，一个快速的</a:t>
            </a:r>
            <a:r>
              <a:rPr lang="en-US" altLang="zh-CN" sz="2400" b="1" i="1" dirty="0"/>
              <a:t>Viterbi</a:t>
            </a:r>
            <a:r>
              <a:rPr lang="zh-CN" altLang="en-US" sz="2400" b="1" dirty="0"/>
              <a:t>算法是非常重要的，因为这是一个实时算法。训练通常可以按离线方式慢慢完成。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/>
              <a:t>4.2.3 HMM</a:t>
            </a:r>
            <a:r>
              <a:rPr lang="zh-CN" altLang="en-US" dirty="0"/>
              <a:t>的参数估计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5613" cy="4924425"/>
          </a:xfrm>
        </p:spPr>
        <p:txBody>
          <a:bodyPr/>
          <a:lstStyle/>
          <a:p>
            <a:pPr eaLnBrk="1" hangingPunct="1"/>
            <a:r>
              <a:rPr lang="zh-CN" altLang="en-US" sz="2800" b="1"/>
              <a:t>问题定义</a:t>
            </a:r>
          </a:p>
          <a:p>
            <a:pPr lvl="1" eaLnBrk="1" hangingPunct="1"/>
            <a:r>
              <a:rPr lang="zh-CN" altLang="en-US" sz="2400" b="1"/>
              <a:t>给定一个观察序列</a:t>
            </a:r>
            <a:r>
              <a:rPr lang="en-US" altLang="zh-CN" sz="2400" b="1" i="1"/>
              <a:t>O=o</a:t>
            </a:r>
            <a:r>
              <a:rPr lang="en-US" altLang="zh-CN" sz="2400" b="1" i="1" baseline="-25000"/>
              <a:t>1</a:t>
            </a:r>
            <a:r>
              <a:rPr lang="en-US" altLang="zh-CN" sz="2400" b="1" i="1"/>
              <a:t>o</a:t>
            </a:r>
            <a:r>
              <a:rPr lang="en-US" altLang="zh-CN" sz="2400" b="1" i="1" baseline="-25000"/>
              <a:t>2 </a:t>
            </a:r>
            <a:r>
              <a:rPr lang="en-US" altLang="zh-CN" sz="2400" b="1" i="1"/>
              <a:t>……</a:t>
            </a:r>
            <a:r>
              <a:rPr lang="en-US" altLang="zh-CN" sz="2400" b="1" i="1" baseline="-25000"/>
              <a:t> </a:t>
            </a:r>
            <a:r>
              <a:rPr lang="en-US" altLang="zh-CN" sz="2400" b="1" i="1"/>
              <a:t>o</a:t>
            </a:r>
            <a:r>
              <a:rPr lang="en-US" altLang="zh-CN" sz="2400" b="1" i="1" baseline="-25000"/>
              <a:t>T </a:t>
            </a:r>
            <a:r>
              <a:rPr lang="zh-CN" altLang="en-US" sz="2400" b="1"/>
              <a:t>，调节模型参数</a:t>
            </a:r>
            <a:r>
              <a:rPr lang="en-US" altLang="zh-CN" sz="2400" b="1" i="1"/>
              <a:t>μ=</a:t>
            </a:r>
            <a:r>
              <a:rPr lang="en-US" altLang="zh-CN" sz="2400" b="1"/>
              <a:t>(</a:t>
            </a:r>
            <a:r>
              <a:rPr lang="en-US" altLang="zh-CN" sz="2400" b="1" i="1"/>
              <a:t>A,B,π</a:t>
            </a:r>
            <a:r>
              <a:rPr lang="en-US" altLang="zh-CN" sz="2400" b="1"/>
              <a:t>)</a:t>
            </a:r>
            <a:r>
              <a:rPr lang="zh-CN" altLang="en-US" sz="2400" b="1"/>
              <a:t>，使得</a:t>
            </a:r>
            <a:r>
              <a:rPr lang="en-US" altLang="zh-CN" sz="2400" b="1" i="1"/>
              <a:t>P(O| μ)</a:t>
            </a:r>
            <a:r>
              <a:rPr lang="zh-CN" altLang="en-US" sz="2400" b="1"/>
              <a:t>最大化。即</a:t>
            </a:r>
          </a:p>
          <a:p>
            <a:pPr eaLnBrk="1" hangingPunct="1"/>
            <a:endParaRPr lang="zh-CN" altLang="en-US"/>
          </a:p>
          <a:p>
            <a:pPr lvl="1" eaLnBrk="1" hangingPunct="1"/>
            <a:endParaRPr lang="zh-CN" altLang="en-US" sz="2400" b="1"/>
          </a:p>
          <a:p>
            <a:pPr lvl="1" eaLnBrk="1" hangingPunct="1"/>
            <a:endParaRPr lang="zh-CN" altLang="en-US" sz="2400" b="1"/>
          </a:p>
        </p:txBody>
      </p:sp>
      <p:graphicFrame>
        <p:nvGraphicFramePr>
          <p:cNvPr id="118788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203575" y="3284538"/>
          <a:ext cx="230505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2" name="公式" r:id="rId4" imgW="1358900" imgH="330200" progId="Equation.3">
                  <p:embed/>
                </p:oleObj>
              </mc:Choice>
              <mc:Fallback>
                <p:oleObj name="公式" r:id="rId4" imgW="1358900" imgH="330200" progId="Equation.3">
                  <p:embed/>
                  <p:pic>
                    <p:nvPicPr>
                      <p:cNvPr id="118788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284538"/>
                        <a:ext cx="2305050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20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effectLst/>
            </a:endParaRPr>
          </a:p>
        </p:txBody>
      </p:sp>
      <p:sp>
        <p:nvSpPr>
          <p:cNvPr id="94329" name="Rectangle 1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2800" b="1"/>
              <a:t>状态序列</a:t>
            </a:r>
            <a:r>
              <a:rPr lang="en-US" altLang="zh-CN" sz="2800" b="1" i="1"/>
              <a:t>Q=q</a:t>
            </a:r>
            <a:r>
              <a:rPr lang="en-US" altLang="zh-CN" sz="2800" b="1" i="1" baseline="-25000"/>
              <a:t>1</a:t>
            </a:r>
            <a:r>
              <a:rPr lang="en-US" altLang="zh-CN" sz="2800" b="1" i="1"/>
              <a:t>q</a:t>
            </a:r>
            <a:r>
              <a:rPr lang="en-US" altLang="zh-CN" sz="2800" b="1" i="1" baseline="-25000"/>
              <a:t>2 </a:t>
            </a:r>
            <a:r>
              <a:rPr lang="en-US" altLang="zh-CN" sz="2800" b="1" i="1"/>
              <a:t>……</a:t>
            </a:r>
            <a:r>
              <a:rPr lang="en-US" altLang="zh-CN" sz="2800" b="1" i="1" baseline="-25000"/>
              <a:t> </a:t>
            </a:r>
            <a:r>
              <a:rPr lang="en-US" altLang="zh-CN" sz="2800" b="1" i="1"/>
              <a:t>q</a:t>
            </a:r>
            <a:r>
              <a:rPr lang="en-US" altLang="zh-CN" sz="2800" b="1" i="1" baseline="-25000"/>
              <a:t>T</a:t>
            </a:r>
            <a:r>
              <a:rPr lang="zh-CN" altLang="en-US" sz="2800" b="1"/>
              <a:t>已知</a:t>
            </a:r>
          </a:p>
          <a:p>
            <a:pPr lvl="1"/>
            <a:endParaRPr lang="zh-CN" altLang="en-US" sz="2400" b="1"/>
          </a:p>
          <a:p>
            <a:pPr lvl="1"/>
            <a:endParaRPr lang="zh-CN" altLang="en-US" sz="2400" b="1"/>
          </a:p>
          <a:p>
            <a:pPr lvl="1"/>
            <a:endParaRPr lang="zh-CN" altLang="en-US" sz="2400" b="1"/>
          </a:p>
          <a:p>
            <a:pPr lvl="1"/>
            <a:endParaRPr lang="zh-CN" altLang="en-US" sz="2400" b="1"/>
          </a:p>
          <a:p>
            <a:pPr lvl="1"/>
            <a:endParaRPr lang="zh-CN" altLang="en-US" sz="2400" b="1"/>
          </a:p>
          <a:p>
            <a:pPr lvl="1"/>
            <a:r>
              <a:rPr lang="zh-CN" altLang="en-US" sz="2400" b="1"/>
              <a:t>最大似然法</a:t>
            </a:r>
          </a:p>
          <a:p>
            <a:endParaRPr lang="zh-CN" altLang="en-US" sz="2400"/>
          </a:p>
        </p:txBody>
      </p:sp>
      <p:graphicFrame>
        <p:nvGraphicFramePr>
          <p:cNvPr id="94485" name="Group 277"/>
          <p:cNvGraphicFramePr>
            <a:graphicFrameLocks noGrp="1"/>
          </p:cNvGraphicFramePr>
          <p:nvPr>
            <p:ph idx="4294967295"/>
          </p:nvPr>
        </p:nvGraphicFramePr>
        <p:xfrm>
          <a:off x="323850" y="2349500"/>
          <a:ext cx="8424863" cy="1676400"/>
        </p:xfrm>
        <a:graphic>
          <a:graphicData uri="http://schemas.openxmlformats.org/drawingml/2006/table">
            <a:tbl>
              <a:tblPr/>
              <a:tblGrid>
                <a:gridCol w="1108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59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9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8790" name="Object 6"/>
          <p:cNvGraphicFramePr>
            <a:graphicFrameLocks noChangeAspect="1"/>
          </p:cNvGraphicFramePr>
          <p:nvPr/>
        </p:nvGraphicFramePr>
        <p:xfrm>
          <a:off x="3362772" y="4117978"/>
          <a:ext cx="1477962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8" name="公式" r:id="rId4" imgW="965160" imgH="228600" progId="Equation.3">
                  <p:embed/>
                </p:oleObj>
              </mc:Choice>
              <mc:Fallback>
                <p:oleObj name="公式" r:id="rId4" imgW="965160" imgH="228600" progId="Equation.3">
                  <p:embed/>
                  <p:pic>
                    <p:nvPicPr>
                      <p:cNvPr id="11879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772" y="4117978"/>
                        <a:ext cx="1477962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3328986" y="5727336"/>
          <a:ext cx="3691285" cy="1130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59" name="公式" r:id="rId6" imgW="2819160" imgH="863280" progId="Equation.3">
                  <p:embed/>
                </p:oleObj>
              </mc:Choice>
              <mc:Fallback>
                <p:oleObj name="公式" r:id="rId6" imgW="2819160" imgH="863280" progId="Equation.3">
                  <p:embed/>
                  <p:pic>
                    <p:nvPicPr>
                      <p:cNvPr id="2" name="对象 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28986" y="5727336"/>
                        <a:ext cx="3691285" cy="11306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3326706" y="4478337"/>
          <a:ext cx="4297363" cy="131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60" name="公式" r:id="rId8" imgW="2806560" imgH="863280" progId="Equation.3">
                  <p:embed/>
                </p:oleObj>
              </mc:Choice>
              <mc:Fallback>
                <p:oleObj name="公式" r:id="rId8" imgW="2806560" imgH="863280" progId="Equation.3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6706" y="4478337"/>
                        <a:ext cx="4297363" cy="1319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3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20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effectLst/>
            </a:endParaRPr>
          </a:p>
        </p:txBody>
      </p:sp>
      <p:sp>
        <p:nvSpPr>
          <p:cNvPr id="94329" name="Rectangle 1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2800" b="1" dirty="0"/>
              <a:t>状态序列</a:t>
            </a:r>
            <a:r>
              <a:rPr lang="en-US" altLang="zh-CN" sz="2800" b="1" i="1" dirty="0"/>
              <a:t>Q=q</a:t>
            </a:r>
            <a:r>
              <a:rPr lang="en-US" altLang="zh-CN" sz="2800" b="1" i="1" baseline="-25000" dirty="0"/>
              <a:t>1</a:t>
            </a:r>
            <a:r>
              <a:rPr lang="en-US" altLang="zh-CN" sz="2800" b="1" i="1" dirty="0"/>
              <a:t>q</a:t>
            </a:r>
            <a:r>
              <a:rPr lang="en-US" altLang="zh-CN" sz="2800" b="1" i="1" baseline="-25000" dirty="0"/>
              <a:t>2 </a:t>
            </a:r>
            <a:r>
              <a:rPr lang="en-US" altLang="zh-CN" sz="2800" b="1" i="1" dirty="0"/>
              <a:t>……</a:t>
            </a:r>
            <a:r>
              <a:rPr lang="en-US" altLang="zh-CN" sz="2800" b="1" i="1" baseline="-25000" dirty="0"/>
              <a:t> </a:t>
            </a:r>
            <a:r>
              <a:rPr lang="en-US" altLang="zh-CN" sz="2800" b="1" i="1" dirty="0" err="1"/>
              <a:t>q</a:t>
            </a:r>
            <a:r>
              <a:rPr lang="en-US" altLang="zh-CN" sz="2800" b="1" i="1" baseline="-25000" dirty="0" err="1"/>
              <a:t>T</a:t>
            </a:r>
            <a:r>
              <a:rPr lang="zh-CN" altLang="en-US" sz="2800" b="1" dirty="0"/>
              <a:t>未知</a:t>
            </a:r>
          </a:p>
          <a:p>
            <a:pPr lvl="1"/>
            <a:endParaRPr lang="zh-CN" altLang="en-US" sz="2400" b="1" dirty="0"/>
          </a:p>
          <a:p>
            <a:pPr lvl="1"/>
            <a:endParaRPr lang="zh-CN" altLang="en-US" sz="2400" b="1" dirty="0"/>
          </a:p>
          <a:p>
            <a:pPr lvl="1"/>
            <a:endParaRPr lang="zh-CN" altLang="en-US" sz="2400" b="1" dirty="0"/>
          </a:p>
          <a:p>
            <a:pPr lvl="1"/>
            <a:endParaRPr lang="zh-CN" altLang="en-US" sz="2400" b="1" dirty="0"/>
          </a:p>
          <a:p>
            <a:pPr lvl="1"/>
            <a:endParaRPr lang="zh-CN" altLang="en-US" sz="2400" b="1" dirty="0"/>
          </a:p>
          <a:p>
            <a:pPr lvl="1">
              <a:lnSpc>
                <a:spcPct val="90000"/>
              </a:lnSpc>
            </a:pPr>
            <a:r>
              <a:rPr lang="zh-CN" altLang="en-US" sz="2400" b="1" dirty="0"/>
              <a:t>目前没有已知的</a:t>
            </a:r>
            <a:r>
              <a:rPr lang="zh-CN" altLang="en-US" sz="2400" b="1" dirty="0">
                <a:solidFill>
                  <a:srgbClr val="E61600"/>
                </a:solidFill>
              </a:rPr>
              <a:t>解析方法</a:t>
            </a:r>
            <a:r>
              <a:rPr lang="zh-CN" altLang="en-US" sz="2400" b="1" dirty="0"/>
              <a:t>来得到</a:t>
            </a:r>
            <a:r>
              <a:rPr lang="zh-CN" altLang="en-US" sz="2400" b="1" dirty="0">
                <a:solidFill>
                  <a:srgbClr val="E61600"/>
                </a:solidFill>
              </a:rPr>
              <a:t>全局最优</a:t>
            </a:r>
            <a:r>
              <a:rPr lang="zh-CN" altLang="en-US" sz="2400" b="1" dirty="0"/>
              <a:t>值</a:t>
            </a:r>
          </a:p>
          <a:p>
            <a:pPr lvl="1">
              <a:lnSpc>
                <a:spcPct val="90000"/>
              </a:lnSpc>
            </a:pPr>
            <a:r>
              <a:rPr lang="zh-CN" altLang="en-US" sz="2400" b="1" dirty="0"/>
              <a:t>但是可以通过迭代</a:t>
            </a:r>
            <a:r>
              <a:rPr lang="zh-CN" altLang="en-US" sz="2400" b="1" dirty="0">
                <a:solidFill>
                  <a:srgbClr val="E61600"/>
                </a:solidFill>
              </a:rPr>
              <a:t>爬山算法</a:t>
            </a:r>
            <a:r>
              <a:rPr lang="zh-CN" altLang="en-US" sz="2400" b="1" dirty="0"/>
              <a:t>得到</a:t>
            </a:r>
            <a:r>
              <a:rPr lang="zh-CN" altLang="en-US" sz="2400" b="1" dirty="0">
                <a:solidFill>
                  <a:srgbClr val="E61600"/>
                </a:solidFill>
              </a:rPr>
              <a:t>局部最优</a:t>
            </a:r>
            <a:r>
              <a:rPr lang="zh-CN" altLang="en-US" sz="2400" b="1" dirty="0"/>
              <a:t>值，这种算法被称为</a:t>
            </a:r>
            <a:r>
              <a:rPr lang="en-US" altLang="zh-CN" sz="2400" b="1" dirty="0">
                <a:solidFill>
                  <a:srgbClr val="E61600"/>
                </a:solidFill>
              </a:rPr>
              <a:t>Baum-Welch</a:t>
            </a:r>
            <a:r>
              <a:rPr lang="zh-CN" altLang="en-US" sz="2400" b="1" dirty="0"/>
              <a:t>或</a:t>
            </a:r>
            <a:r>
              <a:rPr lang="zh-CN" altLang="en-US" sz="2400" b="1" dirty="0">
                <a:solidFill>
                  <a:srgbClr val="E61600"/>
                </a:solidFill>
              </a:rPr>
              <a:t>前向后向算法</a:t>
            </a:r>
            <a:r>
              <a:rPr lang="zh-CN" altLang="en-US" sz="2400" b="1" dirty="0"/>
              <a:t>（</a:t>
            </a:r>
            <a:r>
              <a:rPr lang="en-US" altLang="zh-CN" sz="2400" b="1" dirty="0"/>
              <a:t>Forward-Backward Algorithm</a:t>
            </a:r>
            <a:r>
              <a:rPr lang="zh-CN" altLang="en-US" sz="2400" b="1" dirty="0"/>
              <a:t>）</a:t>
            </a:r>
            <a:r>
              <a:rPr lang="en-US" altLang="zh-CN" sz="2400" b="1" dirty="0"/>
              <a:t>[Baum</a:t>
            </a:r>
            <a:r>
              <a:rPr lang="zh-CN" altLang="en-US" sz="2400" b="1" dirty="0"/>
              <a:t>，</a:t>
            </a:r>
            <a:r>
              <a:rPr lang="en-US" altLang="zh-CN" sz="2400" b="1" dirty="0"/>
              <a:t>1972] </a:t>
            </a:r>
            <a:r>
              <a:rPr lang="zh-CN" altLang="en-US" sz="2400" b="1" dirty="0"/>
              <a:t>，它实际上是</a:t>
            </a:r>
            <a:r>
              <a:rPr lang="en-US" altLang="zh-CN" sz="2400" b="1" dirty="0">
                <a:solidFill>
                  <a:srgbClr val="E61600"/>
                </a:solidFill>
              </a:rPr>
              <a:t>EM</a:t>
            </a:r>
            <a:r>
              <a:rPr lang="zh-CN" altLang="en-US" sz="2400" b="1" dirty="0"/>
              <a:t>（</a:t>
            </a:r>
            <a:r>
              <a:rPr lang="en-US" altLang="zh-CN" sz="2400" b="1" dirty="0"/>
              <a:t>Expectation Maximization</a:t>
            </a:r>
            <a:r>
              <a:rPr lang="zh-CN" altLang="en-US" sz="2400" b="1" dirty="0"/>
              <a:t>）算法</a:t>
            </a:r>
            <a:r>
              <a:rPr lang="en-US" altLang="zh-CN" sz="2400" b="1" dirty="0"/>
              <a:t>[</a:t>
            </a:r>
            <a:r>
              <a:rPr lang="en-US" altLang="zh-CN" sz="2400" b="1" dirty="0" err="1"/>
              <a:t>Dempster</a:t>
            </a:r>
            <a:r>
              <a:rPr lang="zh-CN" altLang="en-US" sz="2400" b="1" dirty="0"/>
              <a:t>，</a:t>
            </a:r>
            <a:r>
              <a:rPr lang="en-US" altLang="zh-CN" sz="2400" b="1" dirty="0"/>
              <a:t>1977]</a:t>
            </a:r>
            <a:r>
              <a:rPr lang="zh-CN" altLang="en-US" sz="2400" b="1" dirty="0"/>
              <a:t>的一个特例</a:t>
            </a:r>
          </a:p>
          <a:p>
            <a:endParaRPr lang="zh-CN" altLang="en-US" sz="2400" dirty="0"/>
          </a:p>
        </p:txBody>
      </p:sp>
      <p:graphicFrame>
        <p:nvGraphicFramePr>
          <p:cNvPr id="94485" name="Group 277"/>
          <p:cNvGraphicFramePr>
            <a:graphicFrameLocks noGrp="1"/>
          </p:cNvGraphicFramePr>
          <p:nvPr>
            <p:ph idx="4294967295"/>
          </p:nvPr>
        </p:nvGraphicFramePr>
        <p:xfrm>
          <a:off x="323850" y="2349500"/>
          <a:ext cx="8424863" cy="1676400"/>
        </p:xfrm>
        <a:graphic>
          <a:graphicData uri="http://schemas.openxmlformats.org/drawingml/2006/table">
            <a:tbl>
              <a:tblPr/>
              <a:tblGrid>
                <a:gridCol w="1108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59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9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24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3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3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43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43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43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43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/>
              <a:t>4.2.3.1 EM</a:t>
            </a:r>
            <a:r>
              <a:rPr lang="zh-CN" altLang="en-US" dirty="0"/>
              <a:t>算法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zh-CN" altLang="en-US" sz="16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zh-CN" altLang="en-US" sz="16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zh-CN" altLang="en-US" sz="16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		</a:t>
            </a:r>
            <a:r>
              <a:rPr lang="en-US" altLang="zh-CN" sz="1600" b="1"/>
              <a:t>						</a:t>
            </a:r>
          </a:p>
          <a:p>
            <a:pPr eaLnBrk="1" hangingPunct="1">
              <a:lnSpc>
                <a:spcPct val="80000"/>
              </a:lnSpc>
            </a:pPr>
            <a:endParaRPr lang="en-US" altLang="zh-CN" sz="1800" b="1"/>
          </a:p>
        </p:txBody>
      </p:sp>
      <p:graphicFrame>
        <p:nvGraphicFramePr>
          <p:cNvPr id="141321" name="Object 9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909638" y="3429000"/>
          <a:ext cx="205263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0" name="公式" r:id="rId4" imgW="1168400" imgH="228600" progId="Equation.3">
                  <p:embed/>
                </p:oleObj>
              </mc:Choice>
              <mc:Fallback>
                <p:oleObj name="公式" r:id="rId4" imgW="1168400" imgH="228600" progId="Equation.3">
                  <p:embed/>
                  <p:pic>
                    <p:nvPicPr>
                      <p:cNvPr id="141321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3429000"/>
                        <a:ext cx="2052637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2339975" y="1989138"/>
            <a:ext cx="2303463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zh-CN" sz="1800" b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2266950" y="1989138"/>
            <a:ext cx="1512888" cy="5048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800" b="1">
                <a:ea typeface="宋体" panose="02010600030101010101" pitchFamily="2" charset="-122"/>
              </a:rPr>
              <a:t>Y</a:t>
            </a:r>
          </a:p>
        </p:txBody>
      </p:sp>
      <p:sp>
        <p:nvSpPr>
          <p:cNvPr id="141347" name="Rectangle 35"/>
          <p:cNvSpPr>
            <a:spLocks noChangeArrowheads="1"/>
          </p:cNvSpPr>
          <p:nvPr/>
        </p:nvSpPr>
        <p:spPr bwMode="auto">
          <a:xfrm>
            <a:off x="3506788" y="2062163"/>
            <a:ext cx="487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800">
                <a:latin typeface="Verdana" panose="020B060403050404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1800" b="1">
                <a:ea typeface="宋体" panose="02010600030101010101" pitchFamily="2" charset="-122"/>
              </a:rPr>
              <a:t>X</a:t>
            </a:r>
            <a:r>
              <a:rPr lang="en-US" altLang="zh-CN" sz="1800">
                <a:ea typeface="宋体" panose="02010600030101010101" pitchFamily="2" charset="-122"/>
              </a:rPr>
              <a:t> </a:t>
            </a:r>
          </a:p>
        </p:txBody>
      </p:sp>
      <p:graphicFrame>
        <p:nvGraphicFramePr>
          <p:cNvPr id="25048" name="Group 472"/>
          <p:cNvGraphicFramePr>
            <a:graphicFrameLocks noGrp="1"/>
          </p:cNvGraphicFramePr>
          <p:nvPr/>
        </p:nvGraphicFramePr>
        <p:xfrm>
          <a:off x="3348038" y="4868863"/>
          <a:ext cx="5543550" cy="1360489"/>
        </p:xfrm>
        <a:graphic>
          <a:graphicData uri="http://schemas.openxmlformats.org/drawingml/2006/table">
            <a:tbl>
              <a:tblPr/>
              <a:tblGrid>
                <a:gridCol w="728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1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1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16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16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742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3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4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5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6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7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12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marT="45703" marB="4570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99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marT="45703" marB="4570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2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marT="45703" marB="45703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727" name="Rectangle 151"/>
          <p:cNvSpPr>
            <a:spLocks noChangeArrowheads="1"/>
          </p:cNvSpPr>
          <p:nvPr/>
        </p:nvSpPr>
        <p:spPr bwMode="auto">
          <a:xfrm>
            <a:off x="4787900" y="1916113"/>
            <a:ext cx="28813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>
                <a:ea typeface="宋体" panose="02010600030101010101" pitchFamily="2" charset="-122"/>
              </a:rPr>
              <a:t>X→Complete data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>
                <a:ea typeface="宋体" panose="02010600030101010101" pitchFamily="2" charset="-122"/>
              </a:rPr>
              <a:t>Y→Observed data</a:t>
            </a:r>
          </a:p>
        </p:txBody>
      </p:sp>
      <p:grpSp>
        <p:nvGrpSpPr>
          <p:cNvPr id="25054" name="Group 478"/>
          <p:cNvGrpSpPr>
            <a:grpSpLocks/>
          </p:cNvGrpSpPr>
          <p:nvPr/>
        </p:nvGrpSpPr>
        <p:grpSpPr bwMode="auto">
          <a:xfrm>
            <a:off x="3492500" y="3933825"/>
            <a:ext cx="5472113" cy="1439863"/>
            <a:chOff x="2200" y="2478"/>
            <a:chExt cx="3447" cy="907"/>
          </a:xfrm>
        </p:grpSpPr>
        <p:sp>
          <p:nvSpPr>
            <p:cNvPr id="71755" name="Rectangle 473"/>
            <p:cNvSpPr>
              <a:spLocks noChangeArrowheads="1"/>
            </p:cNvSpPr>
            <p:nvPr/>
          </p:nvSpPr>
          <p:spPr bwMode="auto">
            <a:xfrm>
              <a:off x="2200" y="3113"/>
              <a:ext cx="3447" cy="272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1756" name="AutoShape 475"/>
            <p:cNvSpPr>
              <a:spLocks/>
            </p:cNvSpPr>
            <p:nvPr/>
          </p:nvSpPr>
          <p:spPr bwMode="auto">
            <a:xfrm>
              <a:off x="4241" y="2478"/>
              <a:ext cx="272" cy="226"/>
            </a:xfrm>
            <a:prstGeom prst="borderCallout2">
              <a:avLst>
                <a:gd name="adj1" fmla="val 31856"/>
                <a:gd name="adj2" fmla="val -17648"/>
                <a:gd name="adj3" fmla="val 31856"/>
                <a:gd name="adj4" fmla="val -74634"/>
                <a:gd name="adj5" fmla="val 252213"/>
                <a:gd name="adj6" fmla="val -133088"/>
              </a:avLst>
            </a:prstGeom>
            <a:solidFill>
              <a:schemeClr val="accent1"/>
            </a:solidFill>
            <a:ln w="9525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1800" b="1">
                  <a:ea typeface="宋体" panose="02010600030101010101" pitchFamily="2" charset="-122"/>
                </a:rPr>
                <a:t>Y</a:t>
              </a:r>
            </a:p>
          </p:txBody>
        </p:sp>
      </p:grpSp>
      <p:grpSp>
        <p:nvGrpSpPr>
          <p:cNvPr id="25055" name="Group 479"/>
          <p:cNvGrpSpPr>
            <a:grpSpLocks/>
          </p:cNvGrpSpPr>
          <p:nvPr/>
        </p:nvGrpSpPr>
        <p:grpSpPr bwMode="auto">
          <a:xfrm>
            <a:off x="3492500" y="5445125"/>
            <a:ext cx="5472113" cy="1222375"/>
            <a:chOff x="2200" y="3430"/>
            <a:chExt cx="3447" cy="770"/>
          </a:xfrm>
        </p:grpSpPr>
        <p:sp>
          <p:nvSpPr>
            <p:cNvPr id="71753" name="Rectangle 476"/>
            <p:cNvSpPr>
              <a:spLocks noChangeArrowheads="1"/>
            </p:cNvSpPr>
            <p:nvPr/>
          </p:nvSpPr>
          <p:spPr bwMode="auto">
            <a:xfrm>
              <a:off x="2200" y="3430"/>
              <a:ext cx="3447" cy="454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1754" name="AutoShape 477"/>
            <p:cNvSpPr>
              <a:spLocks/>
            </p:cNvSpPr>
            <p:nvPr/>
          </p:nvSpPr>
          <p:spPr bwMode="auto">
            <a:xfrm>
              <a:off x="4195" y="3974"/>
              <a:ext cx="545" cy="226"/>
            </a:xfrm>
            <a:prstGeom prst="borderCallout2">
              <a:avLst>
                <a:gd name="adj1" fmla="val 31856"/>
                <a:gd name="adj2" fmla="val -8806"/>
                <a:gd name="adj3" fmla="val 31856"/>
                <a:gd name="adj4" fmla="val -29542"/>
                <a:gd name="adj5" fmla="val -28319"/>
                <a:gd name="adj6" fmla="val -51009"/>
              </a:avLst>
            </a:prstGeom>
            <a:solidFill>
              <a:schemeClr val="accent1"/>
            </a:solidFill>
            <a:ln w="9525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1800" b="1">
                  <a:ea typeface="宋体" panose="02010600030101010101" pitchFamily="2" charset="-122"/>
                </a:rPr>
                <a:t>X - 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4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7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5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5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4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 animBg="1" autoUpdateAnimBg="0"/>
      <p:bldP spid="141317" grpId="0" animBg="1" autoUpdateAnimBg="0"/>
      <p:bldP spid="141347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dirty="0"/>
              <a:t>4.2.3.1 EM</a:t>
            </a:r>
            <a:r>
              <a:rPr lang="zh-CN" altLang="en-US" dirty="0"/>
              <a:t>算法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zh-CN" altLang="en-US" sz="16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zh-CN" altLang="en-US" sz="16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zh-CN" altLang="en-US" sz="16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1600" b="1"/>
              <a:t>		</a:t>
            </a:r>
            <a:r>
              <a:rPr lang="en-US" altLang="zh-CN" sz="1600" b="1"/>
              <a:t>						</a:t>
            </a:r>
          </a:p>
          <a:p>
            <a:pPr eaLnBrk="1" hangingPunct="1">
              <a:lnSpc>
                <a:spcPct val="80000"/>
              </a:lnSpc>
            </a:pPr>
            <a:endParaRPr lang="en-US" altLang="zh-CN" sz="1800" b="1"/>
          </a:p>
        </p:txBody>
      </p:sp>
      <p:graphicFrame>
        <p:nvGraphicFramePr>
          <p:cNvPr id="73732" name="Object 9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909638" y="3429000"/>
          <a:ext cx="205263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06" name="公式" r:id="rId4" imgW="1168400" imgH="228600" progId="Equation.3">
                  <p:embed/>
                </p:oleObj>
              </mc:Choice>
              <mc:Fallback>
                <p:oleObj name="公式" r:id="rId4" imgW="1168400" imgH="228600" progId="Equation.3">
                  <p:embed/>
                  <p:pic>
                    <p:nvPicPr>
                      <p:cNvPr id="73732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3429000"/>
                        <a:ext cx="2052637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3" name="Rectangle 4"/>
          <p:cNvSpPr>
            <a:spLocks noChangeArrowheads="1"/>
          </p:cNvSpPr>
          <p:nvPr/>
        </p:nvSpPr>
        <p:spPr bwMode="auto">
          <a:xfrm>
            <a:off x="2339975" y="1989138"/>
            <a:ext cx="2303463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zh-CN" sz="1800" b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3734" name="Rectangle 5"/>
          <p:cNvSpPr>
            <a:spLocks noChangeArrowheads="1"/>
          </p:cNvSpPr>
          <p:nvPr/>
        </p:nvSpPr>
        <p:spPr bwMode="auto">
          <a:xfrm>
            <a:off x="2266950" y="1989138"/>
            <a:ext cx="1512888" cy="5048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800" b="1">
                <a:ea typeface="宋体" panose="02010600030101010101" pitchFamily="2" charset="-122"/>
              </a:rPr>
              <a:t>Y</a:t>
            </a:r>
          </a:p>
        </p:txBody>
      </p:sp>
      <p:sp>
        <p:nvSpPr>
          <p:cNvPr id="73735" name="AutoShape 12"/>
          <p:cNvSpPr>
            <a:spLocks noChangeArrowheads="1"/>
          </p:cNvSpPr>
          <p:nvPr/>
        </p:nvSpPr>
        <p:spPr bwMode="auto">
          <a:xfrm>
            <a:off x="1836738" y="3789363"/>
            <a:ext cx="215900" cy="288925"/>
          </a:xfrm>
          <a:prstGeom prst="downArrow">
            <a:avLst>
              <a:gd name="adj1" fmla="val 50000"/>
              <a:gd name="adj2" fmla="val 334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1325" name="AutoShape 13"/>
          <p:cNvSpPr>
            <a:spLocks noChangeArrowheads="1"/>
          </p:cNvSpPr>
          <p:nvPr/>
        </p:nvSpPr>
        <p:spPr bwMode="auto">
          <a:xfrm>
            <a:off x="1836738" y="4437063"/>
            <a:ext cx="215900" cy="288925"/>
          </a:xfrm>
          <a:prstGeom prst="downArrow">
            <a:avLst>
              <a:gd name="adj1" fmla="val 50000"/>
              <a:gd name="adj2" fmla="val 334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1339" name="AutoShape 27"/>
          <p:cNvSpPr>
            <a:spLocks noChangeArrowheads="1"/>
          </p:cNvSpPr>
          <p:nvPr/>
        </p:nvSpPr>
        <p:spPr bwMode="auto">
          <a:xfrm rot="10800000">
            <a:off x="325438" y="3355975"/>
            <a:ext cx="504825" cy="2016125"/>
          </a:xfrm>
          <a:prstGeom prst="curvedLeftArrow">
            <a:avLst>
              <a:gd name="adj1" fmla="val 79874"/>
              <a:gd name="adj2" fmla="val 15974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41346" name="Object 34"/>
          <p:cNvGraphicFramePr>
            <a:graphicFrameLocks noChangeAspect="1"/>
          </p:cNvGraphicFramePr>
          <p:nvPr/>
        </p:nvGraphicFramePr>
        <p:xfrm>
          <a:off x="815975" y="4797425"/>
          <a:ext cx="2401888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07" name="公式" r:id="rId6" imgW="1257300" imgH="228600" progId="Equation.3">
                  <p:embed/>
                </p:oleObj>
              </mc:Choice>
              <mc:Fallback>
                <p:oleObj name="公式" r:id="rId6" imgW="1257300" imgH="228600" progId="Equation.3">
                  <p:embed/>
                  <p:pic>
                    <p:nvPicPr>
                      <p:cNvPr id="141346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975" y="4797425"/>
                        <a:ext cx="2401888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0" name="Rectangle 35"/>
          <p:cNvSpPr>
            <a:spLocks noChangeArrowheads="1"/>
          </p:cNvSpPr>
          <p:nvPr/>
        </p:nvSpPr>
        <p:spPr bwMode="auto">
          <a:xfrm>
            <a:off x="3519488" y="206216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800">
                <a:ea typeface="宋体" panose="02010600030101010101" pitchFamily="2" charset="-122"/>
              </a:rPr>
              <a:t> </a:t>
            </a:r>
            <a:r>
              <a:rPr lang="en-US" altLang="zh-CN" sz="1800" b="1">
                <a:ea typeface="宋体" panose="02010600030101010101" pitchFamily="2" charset="-122"/>
              </a:rPr>
              <a:t>X</a:t>
            </a:r>
            <a:r>
              <a:rPr lang="en-US" altLang="zh-CN" sz="1800">
                <a:ea typeface="宋体" panose="02010600030101010101" pitchFamily="2" charset="-122"/>
              </a:rPr>
              <a:t> </a:t>
            </a:r>
          </a:p>
        </p:txBody>
      </p:sp>
      <p:graphicFrame>
        <p:nvGraphicFramePr>
          <p:cNvPr id="122894" name="Group 14"/>
          <p:cNvGraphicFramePr>
            <a:graphicFrameLocks noGrp="1"/>
          </p:cNvGraphicFramePr>
          <p:nvPr/>
        </p:nvGraphicFramePr>
        <p:xfrm>
          <a:off x="3348038" y="2852738"/>
          <a:ext cx="5543550" cy="1341438"/>
        </p:xfrm>
        <a:graphic>
          <a:graphicData uri="http://schemas.openxmlformats.org/drawingml/2006/table">
            <a:tbl>
              <a:tblPr/>
              <a:tblGrid>
                <a:gridCol w="728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1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1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16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3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16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16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743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3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5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6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7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9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marT="45731" marB="4573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marT="45731" marB="4573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marT="45731" marB="4573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64" name="Group 84"/>
          <p:cNvGraphicFramePr>
            <a:graphicFrameLocks noGrp="1"/>
          </p:cNvGraphicFramePr>
          <p:nvPr/>
        </p:nvGraphicFramePr>
        <p:xfrm>
          <a:off x="3348038" y="4868863"/>
          <a:ext cx="5543550" cy="1358900"/>
        </p:xfrm>
        <a:graphic>
          <a:graphicData uri="http://schemas.openxmlformats.org/drawingml/2006/table">
            <a:tbl>
              <a:tblPr/>
              <a:tblGrid>
                <a:gridCol w="728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1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1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16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16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3861" name="Rectangle 154"/>
          <p:cNvSpPr>
            <a:spLocks noChangeArrowheads="1"/>
          </p:cNvSpPr>
          <p:nvPr/>
        </p:nvSpPr>
        <p:spPr bwMode="auto">
          <a:xfrm>
            <a:off x="4787900" y="1916113"/>
            <a:ext cx="28813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>
                <a:ea typeface="宋体" panose="02010600030101010101" pitchFamily="2" charset="-122"/>
              </a:rPr>
              <a:t>X→Complete data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>
                <a:ea typeface="宋体" panose="02010600030101010101" pitchFamily="2" charset="-122"/>
              </a:rPr>
              <a:t>Y→Observed data</a:t>
            </a:r>
          </a:p>
        </p:txBody>
      </p:sp>
      <p:sp>
        <p:nvSpPr>
          <p:cNvPr id="123035" name="AutoShape 155"/>
          <p:cNvSpPr>
            <a:spLocks noChangeArrowheads="1"/>
          </p:cNvSpPr>
          <p:nvPr/>
        </p:nvSpPr>
        <p:spPr bwMode="auto">
          <a:xfrm>
            <a:off x="5364163" y="4292600"/>
            <a:ext cx="1079500" cy="503238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200" b="1">
                <a:latin typeface="Verdana" panose="020B0604030504040204" pitchFamily="34" charset="0"/>
                <a:ea typeface="宋体" panose="02010600030101010101" pitchFamily="2" charset="-122"/>
              </a:rPr>
              <a:t>对比</a:t>
            </a:r>
          </a:p>
        </p:txBody>
      </p:sp>
      <p:grpSp>
        <p:nvGrpSpPr>
          <p:cNvPr id="73863" name="Group 156"/>
          <p:cNvGrpSpPr>
            <a:grpSpLocks/>
          </p:cNvGrpSpPr>
          <p:nvPr/>
        </p:nvGrpSpPr>
        <p:grpSpPr bwMode="auto">
          <a:xfrm>
            <a:off x="3492500" y="3933825"/>
            <a:ext cx="5472113" cy="1439863"/>
            <a:chOff x="2200" y="2478"/>
            <a:chExt cx="3447" cy="907"/>
          </a:xfrm>
        </p:grpSpPr>
        <p:sp>
          <p:nvSpPr>
            <p:cNvPr id="73868" name="Rectangle 157"/>
            <p:cNvSpPr>
              <a:spLocks noChangeArrowheads="1"/>
            </p:cNvSpPr>
            <p:nvPr/>
          </p:nvSpPr>
          <p:spPr bwMode="auto">
            <a:xfrm>
              <a:off x="2200" y="3113"/>
              <a:ext cx="3447" cy="272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3869" name="AutoShape 158"/>
            <p:cNvSpPr>
              <a:spLocks/>
            </p:cNvSpPr>
            <p:nvPr/>
          </p:nvSpPr>
          <p:spPr bwMode="auto">
            <a:xfrm>
              <a:off x="4241" y="2478"/>
              <a:ext cx="272" cy="226"/>
            </a:xfrm>
            <a:prstGeom prst="borderCallout2">
              <a:avLst>
                <a:gd name="adj1" fmla="val 31856"/>
                <a:gd name="adj2" fmla="val -17648"/>
                <a:gd name="adj3" fmla="val 31856"/>
                <a:gd name="adj4" fmla="val -74634"/>
                <a:gd name="adj5" fmla="val 252213"/>
                <a:gd name="adj6" fmla="val -133088"/>
              </a:avLst>
            </a:prstGeom>
            <a:solidFill>
              <a:schemeClr val="accent1"/>
            </a:solidFill>
            <a:ln w="9525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1800" b="1">
                  <a:ea typeface="宋体" panose="02010600030101010101" pitchFamily="2" charset="-122"/>
                </a:rPr>
                <a:t>Y</a:t>
              </a:r>
            </a:p>
          </p:txBody>
        </p:sp>
      </p:grpSp>
      <p:grpSp>
        <p:nvGrpSpPr>
          <p:cNvPr id="73864" name="Group 159"/>
          <p:cNvGrpSpPr>
            <a:grpSpLocks/>
          </p:cNvGrpSpPr>
          <p:nvPr/>
        </p:nvGrpSpPr>
        <p:grpSpPr bwMode="auto">
          <a:xfrm>
            <a:off x="3492500" y="5445125"/>
            <a:ext cx="5472113" cy="1222375"/>
            <a:chOff x="2200" y="3430"/>
            <a:chExt cx="3447" cy="770"/>
          </a:xfrm>
        </p:grpSpPr>
        <p:sp>
          <p:nvSpPr>
            <p:cNvPr id="73866" name="Rectangle 160"/>
            <p:cNvSpPr>
              <a:spLocks noChangeArrowheads="1"/>
            </p:cNvSpPr>
            <p:nvPr/>
          </p:nvSpPr>
          <p:spPr bwMode="auto">
            <a:xfrm>
              <a:off x="2200" y="3430"/>
              <a:ext cx="3447" cy="454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73867" name="AutoShape 161"/>
            <p:cNvSpPr>
              <a:spLocks/>
            </p:cNvSpPr>
            <p:nvPr/>
          </p:nvSpPr>
          <p:spPr bwMode="auto">
            <a:xfrm>
              <a:off x="4195" y="3974"/>
              <a:ext cx="545" cy="226"/>
            </a:xfrm>
            <a:prstGeom prst="borderCallout2">
              <a:avLst>
                <a:gd name="adj1" fmla="val 31856"/>
                <a:gd name="adj2" fmla="val -8806"/>
                <a:gd name="adj3" fmla="val 31856"/>
                <a:gd name="adj4" fmla="val -29542"/>
                <a:gd name="adj5" fmla="val -28319"/>
                <a:gd name="adj6" fmla="val -51009"/>
              </a:avLst>
            </a:prstGeom>
            <a:solidFill>
              <a:schemeClr val="accent1"/>
            </a:solidFill>
            <a:ln w="9525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1800" b="1">
                  <a:ea typeface="宋体" panose="02010600030101010101" pitchFamily="2" charset="-122"/>
                </a:rPr>
                <a:t>X - Y</a:t>
              </a:r>
            </a:p>
          </p:txBody>
        </p:sp>
      </p:grpSp>
      <p:graphicFrame>
        <p:nvGraphicFramePr>
          <p:cNvPr id="73865" name="对象 1"/>
          <p:cNvGraphicFramePr>
            <a:graphicFrameLocks noGrp="1" noChangeAspect="1"/>
          </p:cNvGraphicFramePr>
          <p:nvPr/>
        </p:nvGraphicFramePr>
        <p:xfrm>
          <a:off x="900113" y="4092575"/>
          <a:ext cx="21764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08" name="公式" r:id="rId8" imgW="1409700" imgH="228600" progId="Equation.3">
                  <p:embed/>
                </p:oleObj>
              </mc:Choice>
              <mc:Fallback>
                <p:oleObj name="公式" r:id="rId8" imgW="1409700" imgH="228600" progId="Equation.3">
                  <p:embed/>
                  <p:pic>
                    <p:nvPicPr>
                      <p:cNvPr id="73865" name="对象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092575"/>
                        <a:ext cx="2176462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3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3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 animBg="1"/>
      <p:bldP spid="141325" grpId="0" animBg="1" autoUpdateAnimBg="0"/>
      <p:bldP spid="141339" grpId="0" animBg="1" autoUpdateAnimBg="0"/>
      <p:bldP spid="12303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>
                <a:ea typeface="+mj-ea"/>
              </a:rPr>
              <a:t>例</a:t>
            </a:r>
            <a:endParaRPr lang="en-US" altLang="zh-CN" dirty="0">
              <a:ea typeface="+mj-ea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507288" cy="4456113"/>
          </a:xfrm>
        </p:spPr>
        <p:txBody>
          <a:bodyPr/>
          <a:lstStyle/>
          <a:p>
            <a:pPr eaLnBrk="1" hangingPunct="1"/>
            <a:r>
              <a:rPr lang="zh-CN" altLang="en-US" sz="2800" b="1" dirty="0"/>
              <a:t>投硬币实验</a:t>
            </a:r>
          </a:p>
          <a:p>
            <a:pPr lvl="1" eaLnBrk="1" hangingPunct="1"/>
            <a:r>
              <a:rPr lang="zh-CN" altLang="en-US" sz="2400" b="1" dirty="0"/>
              <a:t>一个人兜里有两枚硬币</a:t>
            </a:r>
            <a:r>
              <a:rPr lang="en-US" altLang="zh-CN" sz="2400" b="1" i="1" dirty="0"/>
              <a:t>c</a:t>
            </a:r>
            <a:r>
              <a:rPr lang="en-US" altLang="zh-CN" sz="2400" b="1" i="1" baseline="-25000" dirty="0"/>
              <a:t>1</a:t>
            </a:r>
            <a:r>
              <a:rPr lang="zh-CN" altLang="en-US" sz="2400" b="1" dirty="0"/>
              <a:t>和</a:t>
            </a:r>
            <a:r>
              <a:rPr lang="en-US" altLang="zh-CN" sz="2400" b="1" i="1" dirty="0"/>
              <a:t>c</a:t>
            </a:r>
            <a:r>
              <a:rPr lang="en-US" altLang="zh-CN" sz="2400" b="1" i="1" baseline="-25000" dirty="0"/>
              <a:t>2</a:t>
            </a:r>
            <a:endParaRPr lang="en-US" altLang="zh-CN" sz="2400" b="1" i="1" dirty="0"/>
          </a:p>
          <a:p>
            <a:pPr lvl="1" eaLnBrk="1" hangingPunct="1"/>
            <a:r>
              <a:rPr lang="zh-CN" altLang="en-US" sz="2400" b="1" dirty="0"/>
              <a:t>硬币</a:t>
            </a:r>
            <a:r>
              <a:rPr lang="en-US" altLang="zh-CN" sz="2400" b="1" i="1" dirty="0"/>
              <a:t>c</a:t>
            </a:r>
            <a:r>
              <a:rPr lang="en-US" altLang="zh-CN" sz="2400" b="1" i="1" baseline="-25000" dirty="0"/>
              <a:t>1</a:t>
            </a:r>
            <a:r>
              <a:rPr lang="zh-CN" altLang="en-US" sz="2400" b="1" dirty="0"/>
              <a:t>掷为正面的概率为</a:t>
            </a:r>
            <a:r>
              <a:rPr lang="en-US" altLang="zh-CN" sz="2400" b="1" i="1" dirty="0"/>
              <a:t>h</a:t>
            </a:r>
            <a:r>
              <a:rPr lang="en-US" altLang="zh-CN" sz="2400" b="1" i="1" baseline="-25000" dirty="0"/>
              <a:t>1 </a:t>
            </a:r>
            <a:r>
              <a:rPr lang="zh-CN" altLang="en-US" sz="2400" b="1" dirty="0"/>
              <a:t>，硬币</a:t>
            </a:r>
            <a:r>
              <a:rPr lang="en-US" altLang="zh-CN" sz="2400" b="1" i="1" dirty="0"/>
              <a:t>c</a:t>
            </a:r>
            <a:r>
              <a:rPr lang="en-US" altLang="zh-CN" sz="2400" b="1" i="1" baseline="-25000" dirty="0"/>
              <a:t>2</a:t>
            </a:r>
            <a:r>
              <a:rPr lang="zh-CN" altLang="en-US" sz="2400" b="1" dirty="0"/>
              <a:t>掷为正面的概率为</a:t>
            </a:r>
            <a:r>
              <a:rPr lang="en-US" altLang="zh-CN" sz="2400" b="1" i="1" dirty="0"/>
              <a:t>h</a:t>
            </a:r>
            <a:r>
              <a:rPr lang="en-US" altLang="zh-CN" sz="2400" b="1" i="1" baseline="-25000" dirty="0"/>
              <a:t>2</a:t>
            </a:r>
            <a:endParaRPr lang="en-US" altLang="zh-CN" sz="2400" b="1" i="1" dirty="0">
              <a:solidFill>
                <a:srgbClr val="E61600"/>
              </a:solidFill>
            </a:endParaRPr>
          </a:p>
          <a:p>
            <a:pPr lvl="1" eaLnBrk="1" hangingPunct="1"/>
            <a:r>
              <a:rPr lang="zh-CN" altLang="en-US" sz="2400" b="1" dirty="0"/>
              <a:t>每一次选择一枚硬币投掷三下，选择硬币</a:t>
            </a:r>
            <a:r>
              <a:rPr lang="en-US" altLang="zh-CN" sz="2400" b="1" i="1" dirty="0"/>
              <a:t>c</a:t>
            </a:r>
            <a:r>
              <a:rPr lang="en-US" altLang="zh-CN" sz="2400" b="1" i="1" baseline="-25000" dirty="0"/>
              <a:t>1</a:t>
            </a:r>
            <a:r>
              <a:rPr lang="zh-CN" altLang="en-US" sz="2400" b="1" dirty="0"/>
              <a:t>的概率为</a:t>
            </a:r>
            <a:r>
              <a:rPr lang="en-US" altLang="zh-CN" sz="2400" b="1" i="1" dirty="0">
                <a:solidFill>
                  <a:srgbClr val="E61600"/>
                </a:solidFill>
              </a:rPr>
              <a:t>λ</a:t>
            </a:r>
            <a:r>
              <a:rPr lang="zh-CN" altLang="en-US" sz="2400" b="1" dirty="0"/>
              <a:t>，则选择硬币</a:t>
            </a:r>
            <a:r>
              <a:rPr lang="en-US" altLang="zh-CN" sz="2400" b="1" i="1" dirty="0"/>
              <a:t>c</a:t>
            </a:r>
            <a:r>
              <a:rPr lang="en-US" altLang="zh-CN" sz="2400" b="1" i="1" baseline="-25000" dirty="0"/>
              <a:t>2</a:t>
            </a:r>
            <a:r>
              <a:rPr lang="zh-CN" altLang="en-US" sz="2400" b="1" dirty="0"/>
              <a:t>的概率为</a:t>
            </a:r>
            <a:r>
              <a:rPr lang="en-US" altLang="zh-CN" sz="2400" b="1" i="1" dirty="0"/>
              <a:t>1- λ</a:t>
            </a:r>
            <a:r>
              <a:rPr lang="en-US" altLang="zh-CN" sz="2400" b="1" dirty="0"/>
              <a:t> </a:t>
            </a:r>
          </a:p>
          <a:p>
            <a:pPr eaLnBrk="1" hangingPunct="1">
              <a:buNone/>
            </a:pPr>
            <a:endParaRPr lang="en-US" altLang="zh-CN" sz="2400" b="1" dirty="0"/>
          </a:p>
          <a:p>
            <a:pPr algn="ctr" eaLnBrk="1" hangingPunct="1">
              <a:buNone/>
            </a:pPr>
            <a:r>
              <a:rPr lang="zh-CN" altLang="en-US" sz="2400" b="1" dirty="0"/>
              <a:t>模型：</a:t>
            </a:r>
            <a:r>
              <a:rPr lang="el-GR" altLang="zh-CN" sz="2400" b="1" dirty="0"/>
              <a:t>Θ</a:t>
            </a:r>
            <a:r>
              <a:rPr lang="en-US" altLang="zh-CN" sz="2400" b="1" dirty="0"/>
              <a:t>=(</a:t>
            </a:r>
            <a:r>
              <a:rPr lang="el-GR" altLang="zh-CN" sz="2400" b="1" i="1" dirty="0"/>
              <a:t>λ</a:t>
            </a:r>
            <a:r>
              <a:rPr lang="en-US" altLang="zh-CN" sz="2400" b="1" i="1" dirty="0"/>
              <a:t>,h</a:t>
            </a:r>
            <a:r>
              <a:rPr lang="en-US" altLang="zh-CN" sz="2400" b="1" i="1" baseline="-25000" dirty="0"/>
              <a:t>1</a:t>
            </a:r>
            <a:r>
              <a:rPr lang="en-US" altLang="zh-CN" sz="2400" b="1" i="1" dirty="0"/>
              <a:t>,h</a:t>
            </a:r>
            <a:r>
              <a:rPr lang="en-US" altLang="zh-CN" sz="2400" b="1" i="1" baseline="-25000" dirty="0"/>
              <a:t>2</a:t>
            </a:r>
            <a:r>
              <a:rPr lang="en-US" altLang="zh-CN" sz="2400" b="1" dirty="0"/>
              <a:t>)</a:t>
            </a:r>
            <a:endParaRPr lang="en-US" altLang="zh-CN" sz="2400" b="1" i="1" dirty="0"/>
          </a:p>
          <a:p>
            <a:pPr eaLnBrk="1" hangingPunct="1">
              <a:buFontTx/>
              <a:buNone/>
            </a:pPr>
            <a:r>
              <a:rPr lang="en-US" altLang="zh-CN" sz="2400" b="1" i="1" dirty="0"/>
              <a:t>	</a:t>
            </a:r>
          </a:p>
          <a:p>
            <a:pPr eaLnBrk="1" hangingPunct="1">
              <a:buFontTx/>
              <a:buNone/>
            </a:pPr>
            <a:r>
              <a:rPr lang="en-US" altLang="zh-CN" sz="2000" b="1" i="1" dirty="0"/>
              <a:t>Observed data Y=</a:t>
            </a:r>
            <a:r>
              <a:rPr lang="en-US" altLang="zh-CN" sz="2000" b="1" dirty="0"/>
              <a:t>{</a:t>
            </a:r>
            <a:r>
              <a:rPr lang="en-US" altLang="zh-CN" sz="2000" b="1" i="1" dirty="0"/>
              <a:t>&lt;HHH          &gt; , &lt;TTT           &gt;, &lt;HHH          &gt;, &lt;TTT          &gt;</a:t>
            </a:r>
            <a:r>
              <a:rPr lang="en-US" altLang="zh-CN" sz="2000" b="1" dirty="0"/>
              <a:t>}</a:t>
            </a:r>
            <a:endParaRPr lang="en-US" altLang="zh-CN" sz="2800" b="1" i="1" dirty="0"/>
          </a:p>
          <a:p>
            <a:pPr algn="ctr" eaLnBrk="1" hangingPunct="1">
              <a:buNone/>
            </a:pPr>
            <a:r>
              <a:rPr lang="en-US" altLang="zh-CN" sz="2000" b="1" i="1" dirty="0"/>
              <a:t>Complete data Y=</a:t>
            </a:r>
            <a:r>
              <a:rPr lang="en-US" altLang="zh-CN" sz="2000" b="1" dirty="0"/>
              <a:t>{</a:t>
            </a:r>
            <a:r>
              <a:rPr lang="en-US" altLang="zh-CN" sz="2000" b="1" i="1" dirty="0"/>
              <a:t>&lt;HHH </a:t>
            </a:r>
            <a:r>
              <a:rPr lang="en-US" altLang="zh-CN" sz="2000" b="1" i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altLang="zh-CN" sz="2000" b="1" i="1" baseline="-25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altLang="zh-CN" sz="2000" b="1" i="1" dirty="0">
                <a:solidFill>
                  <a:schemeClr val="bg1">
                    <a:lumMod val="50000"/>
                  </a:schemeClr>
                </a:solidFill>
              </a:rPr>
              <a:t> /c</a:t>
            </a:r>
            <a:r>
              <a:rPr lang="en-US" altLang="zh-CN" sz="2000" b="1" i="1" baseline="-25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altLang="zh-CN" sz="2000" b="1" i="1" dirty="0"/>
              <a:t> &gt; , &lt;TTT </a:t>
            </a:r>
            <a:r>
              <a:rPr lang="en-US" altLang="zh-CN" sz="2000" b="1" i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altLang="zh-CN" sz="2000" b="1" i="1" baseline="-25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altLang="zh-CN" sz="2000" b="1" i="1" dirty="0">
                <a:solidFill>
                  <a:schemeClr val="bg1">
                    <a:lumMod val="50000"/>
                  </a:schemeClr>
                </a:solidFill>
              </a:rPr>
              <a:t> /c</a:t>
            </a:r>
            <a:r>
              <a:rPr lang="en-US" altLang="zh-CN" sz="2000" b="1" i="1" baseline="-25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altLang="zh-CN" sz="2000" b="1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000" b="1" i="1" dirty="0"/>
              <a:t>&gt;, &lt;HHH </a:t>
            </a:r>
            <a:r>
              <a:rPr lang="en-US" altLang="zh-CN" sz="2000" b="1" i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altLang="zh-CN" sz="2000" b="1" i="1" baseline="-25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altLang="zh-CN" sz="2000" b="1" i="1" dirty="0">
                <a:solidFill>
                  <a:schemeClr val="bg1">
                    <a:lumMod val="50000"/>
                  </a:schemeClr>
                </a:solidFill>
              </a:rPr>
              <a:t> /c</a:t>
            </a:r>
            <a:r>
              <a:rPr lang="en-US" altLang="zh-CN" sz="2000" b="1" i="1" baseline="-25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altLang="zh-CN" sz="2000" b="1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000" b="1" i="1" dirty="0"/>
              <a:t>&gt;, &lt;TTT </a:t>
            </a:r>
            <a:r>
              <a:rPr lang="en-US" altLang="zh-CN" sz="2000" b="1" i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altLang="zh-CN" sz="2000" b="1" i="1" baseline="-25000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altLang="zh-CN" sz="2000" b="1" i="1" dirty="0">
                <a:solidFill>
                  <a:schemeClr val="bg1">
                    <a:lumMod val="50000"/>
                  </a:schemeClr>
                </a:solidFill>
              </a:rPr>
              <a:t> /c</a:t>
            </a:r>
            <a:r>
              <a:rPr lang="en-US" altLang="zh-CN" sz="2000" b="1" i="1" baseline="-25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altLang="zh-CN" sz="2000" b="1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000" b="1" i="1" dirty="0"/>
              <a:t>&gt;</a:t>
            </a:r>
            <a:r>
              <a:rPr lang="en-US" altLang="zh-CN" sz="2000" b="1" dirty="0"/>
              <a:t>}</a:t>
            </a:r>
          </a:p>
          <a:p>
            <a:pPr algn="ctr" eaLnBrk="1" hangingPunct="1">
              <a:buFontTx/>
              <a:buNone/>
            </a:pPr>
            <a:endParaRPr lang="en-US" altLang="zh-CN" sz="2400" b="1" dirty="0"/>
          </a:p>
          <a:p>
            <a:pPr algn="ctr" eaLnBrk="1" hangingPunct="1">
              <a:buFontTx/>
              <a:buNone/>
            </a:pPr>
            <a:endParaRPr lang="en-US" altLang="zh-CN" sz="2400" b="1" dirty="0"/>
          </a:p>
          <a:p>
            <a:pPr eaLnBrk="1" hangingPunct="1">
              <a:buFontTx/>
              <a:buNone/>
            </a:pPr>
            <a:r>
              <a:rPr lang="en-US" altLang="zh-CN" sz="2400" b="1" i="1" dirty="0"/>
              <a:t>	</a:t>
            </a:r>
            <a:endParaRPr lang="zh-CN" altLang="en-US" sz="1800" b="1" dirty="0"/>
          </a:p>
          <a:p>
            <a:pPr eaLnBrk="1" hangingPunct="1"/>
            <a:endParaRPr lang="en-US" altLang="zh-CN" sz="1800" b="1" i="1" dirty="0"/>
          </a:p>
        </p:txBody>
      </p:sp>
      <p:grpSp>
        <p:nvGrpSpPr>
          <p:cNvPr id="24" name="组合 23"/>
          <p:cNvGrpSpPr/>
          <p:nvPr/>
        </p:nvGrpSpPr>
        <p:grpSpPr>
          <a:xfrm>
            <a:off x="3275856" y="5805264"/>
            <a:ext cx="5400600" cy="743684"/>
            <a:chOff x="3275856" y="5013173"/>
            <a:chExt cx="5400600" cy="743684"/>
          </a:xfrm>
        </p:grpSpPr>
        <p:cxnSp>
          <p:nvCxnSpPr>
            <p:cNvPr id="4" name="直接连接符 3"/>
            <p:cNvCxnSpPr/>
            <p:nvPr/>
          </p:nvCxnSpPr>
          <p:spPr bwMode="auto">
            <a:xfrm>
              <a:off x="3275856" y="5013176"/>
              <a:ext cx="576064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E61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直接连接符 7"/>
            <p:cNvCxnSpPr/>
            <p:nvPr/>
          </p:nvCxnSpPr>
          <p:spPr bwMode="auto">
            <a:xfrm>
              <a:off x="4932040" y="5013176"/>
              <a:ext cx="576064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E61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直接连接符 8"/>
            <p:cNvCxnSpPr/>
            <p:nvPr/>
          </p:nvCxnSpPr>
          <p:spPr bwMode="auto">
            <a:xfrm>
              <a:off x="6588224" y="5013176"/>
              <a:ext cx="576064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E61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直接连接符 9"/>
            <p:cNvCxnSpPr/>
            <p:nvPr/>
          </p:nvCxnSpPr>
          <p:spPr bwMode="auto">
            <a:xfrm>
              <a:off x="8100392" y="5013176"/>
              <a:ext cx="576064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E61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直接连接符 13"/>
            <p:cNvCxnSpPr/>
            <p:nvPr/>
          </p:nvCxnSpPr>
          <p:spPr bwMode="auto">
            <a:xfrm>
              <a:off x="3491880" y="5013176"/>
              <a:ext cx="2520280" cy="3600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E61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直接连接符 16"/>
            <p:cNvCxnSpPr/>
            <p:nvPr/>
          </p:nvCxnSpPr>
          <p:spPr bwMode="auto">
            <a:xfrm flipH="1">
              <a:off x="6012160" y="5013175"/>
              <a:ext cx="2448272" cy="36004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E61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直接连接符 19"/>
            <p:cNvCxnSpPr/>
            <p:nvPr/>
          </p:nvCxnSpPr>
          <p:spPr bwMode="auto">
            <a:xfrm>
              <a:off x="5148064" y="5013174"/>
              <a:ext cx="864096" cy="360042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E61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直接连接符 22"/>
            <p:cNvCxnSpPr/>
            <p:nvPr/>
          </p:nvCxnSpPr>
          <p:spPr bwMode="auto">
            <a:xfrm flipH="1">
              <a:off x="6012160" y="5013173"/>
              <a:ext cx="864096" cy="36004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E61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矩形 21"/>
            <p:cNvSpPr/>
            <p:nvPr/>
          </p:nvSpPr>
          <p:spPr>
            <a:xfrm>
              <a:off x="5474447" y="5387525"/>
              <a:ext cx="9733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b="1" dirty="0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隐状态</a:t>
              </a:r>
              <a:r>
                <a:rPr lang="en-US" altLang="zh-CN" b="1" i="1" dirty="0">
                  <a:solidFill>
                    <a:srgbClr val="FF0000"/>
                  </a:solidFill>
                  <a:latin typeface="Times New Roman"/>
                  <a:ea typeface="华文楷体" panose="02010600040101010101" pitchFamily="2" charset="-122"/>
                </a:rPr>
                <a:t>c</a:t>
              </a:r>
              <a:endParaRPr lang="zh-CN" altLang="en-US" b="1" i="1" dirty="0">
                <a:solidFill>
                  <a:srgbClr val="FF0000"/>
                </a:solidFill>
                <a:latin typeface="Times New Roman"/>
                <a:ea typeface="华文楷体" panose="02010600040101010101" pitchFamily="2" charset="-122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5930926" y="4221088"/>
            <a:ext cx="5902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0" dirty="0">
                <a:solidFill>
                  <a:srgbClr val="006699"/>
                </a:solidFill>
                <a:latin typeface="Times New Roman"/>
                <a:ea typeface="楷体" pitchFamily="49" charset="-122"/>
              </a:rPr>
              <a:t>= </a:t>
            </a:r>
            <a:r>
              <a:rPr lang="en-US" altLang="zh-CN" sz="2400" b="1" kern="0" dirty="0">
                <a:solidFill>
                  <a:srgbClr val="FF0000"/>
                </a:solidFill>
                <a:latin typeface="Times New Roman"/>
                <a:ea typeface="楷体" pitchFamily="49" charset="-122"/>
              </a:rPr>
              <a:t>?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98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623" name="Group 199"/>
          <p:cNvGraphicFramePr>
            <a:graphicFrameLocks noGrp="1"/>
          </p:cNvGraphicFramePr>
          <p:nvPr>
            <p:ph sz="half" idx="1"/>
          </p:nvPr>
        </p:nvGraphicFramePr>
        <p:xfrm>
          <a:off x="755650" y="836613"/>
          <a:ext cx="3240088" cy="3455988"/>
        </p:xfrm>
        <a:graphic>
          <a:graphicData uri="http://schemas.openxmlformats.org/drawingml/2006/table">
            <a:tbl>
              <a:tblPr/>
              <a:tblGrid>
                <a:gridCol w="446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3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</a:t>
                      </a:r>
                      <a:r>
                        <a:rPr kumimoji="0" lang="en-US" altLang="zh-CN" sz="20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</a:t>
                      </a:r>
                      <a:r>
                        <a:rPr kumimoji="0" lang="en-US" altLang="zh-CN" sz="20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8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0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0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0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0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3638" name="Group 214"/>
          <p:cNvGraphicFramePr>
            <a:graphicFrameLocks noGrp="1"/>
          </p:cNvGraphicFramePr>
          <p:nvPr>
            <p:ph sz="quarter" idx="2"/>
          </p:nvPr>
        </p:nvGraphicFramePr>
        <p:xfrm>
          <a:off x="4068763" y="836613"/>
          <a:ext cx="3887787" cy="3455989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HHH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HHH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1" i="1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6892" name="Rectangle 82"/>
          <p:cNvSpPr>
            <a:spLocks noChangeArrowheads="1"/>
          </p:cNvSpPr>
          <p:nvPr/>
        </p:nvSpPr>
        <p:spPr bwMode="auto">
          <a:xfrm>
            <a:off x="1260475" y="1412875"/>
            <a:ext cx="26638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CN" sz="2000" b="1" dirty="0">
                <a:ea typeface="楷体_GB2312"/>
                <a:cs typeface="楷体_GB2312"/>
              </a:rPr>
              <a:t>0.3000  0.3000    0.6000</a:t>
            </a:r>
          </a:p>
        </p:txBody>
      </p:sp>
      <p:sp>
        <p:nvSpPr>
          <p:cNvPr id="2" name="Rectangle 82"/>
          <p:cNvSpPr>
            <a:spLocks noChangeArrowheads="1"/>
          </p:cNvSpPr>
          <p:nvPr/>
        </p:nvSpPr>
        <p:spPr bwMode="auto">
          <a:xfrm>
            <a:off x="4500563" y="2060575"/>
            <a:ext cx="3384550" cy="242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CN" sz="2000" b="1">
                <a:ea typeface="楷体_GB2312"/>
                <a:cs typeface="楷体_GB2312"/>
              </a:rPr>
              <a:t>0.0004  0.9714  0.0004  0.9714</a:t>
            </a:r>
          </a:p>
          <a:p>
            <a:pPr eaLnBrk="1" hangingPunct="1">
              <a:buFontTx/>
              <a:buNone/>
            </a:pPr>
            <a:r>
              <a:rPr lang="en-US" altLang="zh-CN" sz="2000" b="1">
                <a:solidFill>
                  <a:srgbClr val="25A7FF"/>
                </a:solidFill>
                <a:ea typeface="楷体_GB2312"/>
                <a:cs typeface="楷体_GB2312"/>
              </a:rPr>
              <a:t>0.9996  0.0286  0.9996  0.0286</a:t>
            </a:r>
          </a:p>
          <a:p>
            <a:pPr eaLnBrk="1" hangingPunct="1">
              <a:buFontTx/>
              <a:buNone/>
            </a:pPr>
            <a:r>
              <a:rPr lang="en-US" altLang="zh-CN" sz="2000" b="1">
                <a:ea typeface="楷体_GB2312"/>
                <a:cs typeface="楷体_GB2312"/>
              </a:rPr>
              <a:t>0.0000  1.0000  0.0000  1.0000</a:t>
            </a:r>
          </a:p>
          <a:p>
            <a:pPr eaLnBrk="1" hangingPunct="1">
              <a:buFontTx/>
              <a:buNone/>
            </a:pPr>
            <a:r>
              <a:rPr lang="en-US" altLang="zh-CN" sz="2000" b="1">
                <a:solidFill>
                  <a:srgbClr val="25A7FF"/>
                </a:solidFill>
                <a:ea typeface="楷体_GB2312"/>
                <a:cs typeface="楷体_GB2312"/>
              </a:rPr>
              <a:t>1.0000  0.0000  1.0000  0.0000</a:t>
            </a:r>
          </a:p>
          <a:p>
            <a:pPr eaLnBrk="1" hangingPunct="1">
              <a:buFontTx/>
              <a:buNone/>
            </a:pPr>
            <a:r>
              <a:rPr lang="en-US" altLang="zh-CN" sz="2000" b="1">
                <a:ea typeface="楷体_GB2312"/>
                <a:cs typeface="楷体_GB2312"/>
              </a:rPr>
              <a:t>0.0000  1.0000  0.0000  1.0000</a:t>
            </a:r>
          </a:p>
          <a:p>
            <a:pPr eaLnBrk="1" hangingPunct="1">
              <a:buFontTx/>
              <a:buNone/>
            </a:pPr>
            <a:r>
              <a:rPr lang="en-US" altLang="zh-CN" sz="2000" b="1">
                <a:solidFill>
                  <a:srgbClr val="25A7FF"/>
                </a:solidFill>
                <a:ea typeface="楷体_GB2312"/>
                <a:cs typeface="楷体_GB2312"/>
              </a:rPr>
              <a:t>1.0000  0.0000  1.0000  0.0000</a:t>
            </a:r>
          </a:p>
        </p:txBody>
      </p:sp>
      <p:sp>
        <p:nvSpPr>
          <p:cNvPr id="76894" name="Rectangle 82"/>
          <p:cNvSpPr>
            <a:spLocks noChangeArrowheads="1"/>
          </p:cNvSpPr>
          <p:nvPr/>
        </p:nvSpPr>
        <p:spPr bwMode="auto">
          <a:xfrm>
            <a:off x="684213" y="1341438"/>
            <a:ext cx="720725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CN" sz="2000" b="1" i="1" dirty="0">
                <a:ea typeface="楷体_GB2312"/>
                <a:cs typeface="楷体_GB2312"/>
              </a:rPr>
              <a:t>Θ</a:t>
            </a:r>
            <a:r>
              <a:rPr lang="en-US" altLang="zh-CN" sz="2000" b="1" i="1" baseline="-25000" dirty="0">
                <a:ea typeface="楷体_GB2312"/>
                <a:cs typeface="楷体_GB2312"/>
              </a:rPr>
              <a:t>0</a:t>
            </a:r>
            <a:endParaRPr lang="en-US" altLang="zh-CN" sz="2000" b="1" dirty="0"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endParaRPr lang="en-US" altLang="zh-CN" sz="2000" b="1" dirty="0"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r>
              <a:rPr lang="en-US" altLang="zh-CN" sz="2000" b="1" i="1" dirty="0">
                <a:ea typeface="楷体_GB2312"/>
                <a:cs typeface="楷体_GB2312"/>
              </a:rPr>
              <a:t>Θ</a:t>
            </a:r>
            <a:r>
              <a:rPr lang="en-US" altLang="zh-CN" sz="2000" b="1" i="1" baseline="-25000" dirty="0">
                <a:ea typeface="楷体_GB2312"/>
                <a:cs typeface="楷体_GB2312"/>
              </a:rPr>
              <a:t>1</a:t>
            </a:r>
            <a:endParaRPr lang="en-US" altLang="zh-CN" sz="2000" b="1" dirty="0"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endParaRPr lang="en-US" altLang="zh-CN" sz="2000" b="1" dirty="0"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r>
              <a:rPr lang="en-US" altLang="zh-CN" sz="2000" b="1" i="1" dirty="0">
                <a:ea typeface="楷体_GB2312"/>
                <a:cs typeface="楷体_GB2312"/>
              </a:rPr>
              <a:t>Θ</a:t>
            </a:r>
            <a:r>
              <a:rPr lang="en-US" altLang="zh-CN" sz="2000" b="1" i="1" baseline="-25000" dirty="0">
                <a:ea typeface="楷体_GB2312"/>
                <a:cs typeface="楷体_GB2312"/>
              </a:rPr>
              <a:t>2</a:t>
            </a:r>
            <a:endParaRPr lang="en-US" altLang="zh-CN" sz="2000" b="1" dirty="0"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endParaRPr lang="en-US" altLang="zh-CN" sz="2000" b="1" dirty="0"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r>
              <a:rPr lang="en-US" altLang="zh-CN" sz="2000" b="1" i="1" dirty="0">
                <a:ea typeface="楷体_GB2312"/>
                <a:cs typeface="楷体_GB2312"/>
              </a:rPr>
              <a:t>Θ</a:t>
            </a:r>
            <a:r>
              <a:rPr lang="en-US" altLang="zh-CN" sz="2000" b="1" i="1" baseline="-25000" dirty="0">
                <a:ea typeface="楷体_GB2312"/>
                <a:cs typeface="楷体_GB2312"/>
              </a:rPr>
              <a:t>3</a:t>
            </a:r>
            <a:endParaRPr lang="en-US" altLang="zh-CN" sz="2000" b="1" dirty="0">
              <a:ea typeface="楷体_GB2312"/>
              <a:cs typeface="楷体_GB2312"/>
            </a:endParaRPr>
          </a:p>
        </p:txBody>
      </p:sp>
      <p:sp>
        <p:nvSpPr>
          <p:cNvPr id="76895" name="Rectangle 82"/>
          <p:cNvSpPr>
            <a:spLocks noChangeArrowheads="1"/>
          </p:cNvSpPr>
          <p:nvPr/>
        </p:nvSpPr>
        <p:spPr bwMode="auto">
          <a:xfrm>
            <a:off x="4068763" y="1196975"/>
            <a:ext cx="576262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CN" sz="2000" b="1" i="1">
                <a:ea typeface="楷体_GB2312"/>
                <a:cs typeface="楷体_GB2312"/>
              </a:rPr>
              <a:t>c</a:t>
            </a:r>
            <a:r>
              <a:rPr lang="en-US" altLang="zh-CN" sz="2000" b="1" i="1" baseline="-25000">
                <a:ea typeface="楷体_GB2312"/>
                <a:cs typeface="楷体_GB2312"/>
              </a:rPr>
              <a:t>1</a:t>
            </a:r>
            <a:endParaRPr lang="en-US" altLang="zh-CN" sz="2000" b="1"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r>
              <a:rPr lang="en-US" altLang="zh-CN" sz="2000" b="1" i="1">
                <a:solidFill>
                  <a:srgbClr val="25A7FF"/>
                </a:solidFill>
                <a:ea typeface="楷体_GB2312"/>
                <a:cs typeface="楷体_GB2312"/>
              </a:rPr>
              <a:t>c</a:t>
            </a:r>
            <a:r>
              <a:rPr lang="en-US" altLang="zh-CN" sz="2000" b="1" i="1" baseline="-25000">
                <a:solidFill>
                  <a:srgbClr val="25A7FF"/>
                </a:solidFill>
                <a:ea typeface="楷体_GB2312"/>
                <a:cs typeface="楷体_GB2312"/>
              </a:rPr>
              <a:t>2</a:t>
            </a:r>
            <a:endParaRPr lang="en-US" altLang="zh-CN" sz="2000" b="1">
              <a:solidFill>
                <a:srgbClr val="25A7FF"/>
              </a:solidFill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r>
              <a:rPr lang="en-US" altLang="zh-CN" sz="2000" b="1" i="1">
                <a:ea typeface="楷体_GB2312"/>
                <a:cs typeface="楷体_GB2312"/>
              </a:rPr>
              <a:t>c</a:t>
            </a:r>
            <a:r>
              <a:rPr lang="en-US" altLang="zh-CN" sz="2000" b="1" i="1" baseline="-25000">
                <a:ea typeface="楷体_GB2312"/>
                <a:cs typeface="楷体_GB2312"/>
              </a:rPr>
              <a:t>1</a:t>
            </a:r>
            <a:endParaRPr lang="en-US" altLang="zh-CN" sz="2000" b="1"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r>
              <a:rPr lang="en-US" altLang="zh-CN" sz="2000" b="1" i="1">
                <a:solidFill>
                  <a:srgbClr val="25A7FF"/>
                </a:solidFill>
                <a:ea typeface="楷体_GB2312"/>
                <a:cs typeface="楷体_GB2312"/>
              </a:rPr>
              <a:t>c</a:t>
            </a:r>
            <a:r>
              <a:rPr lang="en-US" altLang="zh-CN" sz="2000" b="1" i="1" baseline="-25000">
                <a:solidFill>
                  <a:srgbClr val="25A7FF"/>
                </a:solidFill>
                <a:ea typeface="楷体_GB2312"/>
                <a:cs typeface="楷体_GB2312"/>
              </a:rPr>
              <a:t>2</a:t>
            </a:r>
            <a:endParaRPr lang="en-US" altLang="zh-CN" sz="2000" b="1">
              <a:solidFill>
                <a:srgbClr val="25A7FF"/>
              </a:solidFill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r>
              <a:rPr lang="en-US" altLang="zh-CN" sz="2000" b="1" i="1">
                <a:ea typeface="楷体_GB2312"/>
                <a:cs typeface="楷体_GB2312"/>
              </a:rPr>
              <a:t>c</a:t>
            </a:r>
            <a:r>
              <a:rPr lang="en-US" altLang="zh-CN" sz="2000" b="1" i="1" baseline="-25000">
                <a:ea typeface="楷体_GB2312"/>
                <a:cs typeface="楷体_GB2312"/>
              </a:rPr>
              <a:t>1</a:t>
            </a:r>
            <a:endParaRPr lang="en-US" altLang="zh-CN" sz="2000" b="1"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r>
              <a:rPr lang="en-US" altLang="zh-CN" sz="2000" b="1" i="1">
                <a:solidFill>
                  <a:srgbClr val="25A7FF"/>
                </a:solidFill>
                <a:ea typeface="楷体_GB2312"/>
                <a:cs typeface="楷体_GB2312"/>
              </a:rPr>
              <a:t>c</a:t>
            </a:r>
            <a:r>
              <a:rPr lang="en-US" altLang="zh-CN" sz="2000" b="1" i="1" baseline="-25000">
                <a:solidFill>
                  <a:srgbClr val="25A7FF"/>
                </a:solidFill>
                <a:ea typeface="楷体_GB2312"/>
                <a:cs typeface="楷体_GB2312"/>
              </a:rPr>
              <a:t>2</a:t>
            </a:r>
            <a:endParaRPr lang="en-US" altLang="zh-CN" sz="2000" b="1">
              <a:solidFill>
                <a:srgbClr val="25A7FF"/>
              </a:solidFill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r>
              <a:rPr lang="en-US" altLang="zh-CN" sz="2000" b="1" i="1">
                <a:ea typeface="楷体_GB2312"/>
                <a:cs typeface="楷体_GB2312"/>
              </a:rPr>
              <a:t>c</a:t>
            </a:r>
            <a:r>
              <a:rPr lang="en-US" altLang="zh-CN" sz="2000" b="1" i="1" baseline="-25000">
                <a:ea typeface="楷体_GB2312"/>
                <a:cs typeface="楷体_GB2312"/>
              </a:rPr>
              <a:t>1</a:t>
            </a:r>
            <a:endParaRPr lang="en-US" altLang="zh-CN" sz="2000" b="1"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r>
              <a:rPr lang="en-US" altLang="zh-CN" sz="2000" b="1" i="1">
                <a:solidFill>
                  <a:srgbClr val="25A7FF"/>
                </a:solidFill>
                <a:ea typeface="楷体_GB2312"/>
                <a:cs typeface="楷体_GB2312"/>
              </a:rPr>
              <a:t>c</a:t>
            </a:r>
            <a:r>
              <a:rPr lang="en-US" altLang="zh-CN" sz="2000" b="1" i="1" baseline="-25000">
                <a:solidFill>
                  <a:srgbClr val="25A7FF"/>
                </a:solidFill>
                <a:ea typeface="楷体_GB2312"/>
                <a:cs typeface="楷体_GB2312"/>
              </a:rPr>
              <a:t>2</a:t>
            </a:r>
            <a:endParaRPr lang="en-US" altLang="zh-CN" sz="2000" b="1">
              <a:solidFill>
                <a:srgbClr val="25A7FF"/>
              </a:solidFill>
              <a:ea typeface="楷体_GB2312"/>
              <a:cs typeface="楷体_GB2312"/>
            </a:endParaRPr>
          </a:p>
        </p:txBody>
      </p:sp>
      <p:graphicFrame>
        <p:nvGraphicFramePr>
          <p:cNvPr id="80900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020763" y="4438650"/>
          <a:ext cx="1851025" cy="223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98" name="公式" r:id="rId4" imgW="1777680" imgH="2145960" progId="Equation.3">
                  <p:embed/>
                </p:oleObj>
              </mc:Choice>
              <mc:Fallback>
                <p:oleObj name="公式" r:id="rId4" imgW="1777680" imgH="2145960" progId="Equation.3">
                  <p:embed/>
                  <p:pic>
                    <p:nvPicPr>
                      <p:cNvPr id="8090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4438650"/>
                        <a:ext cx="1851025" cy="223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39" name="Rectangle 215"/>
          <p:cNvSpPr>
            <a:spLocks noChangeArrowheads="1"/>
          </p:cNvSpPr>
          <p:nvPr/>
        </p:nvSpPr>
        <p:spPr bwMode="auto">
          <a:xfrm>
            <a:off x="4465638" y="1244600"/>
            <a:ext cx="88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ea typeface="宋体" panose="02010600030101010101" pitchFamily="2" charset="-122"/>
              </a:rPr>
              <a:t>0.0508</a:t>
            </a:r>
            <a:endParaRPr lang="zh-CN" altLang="en-US" sz="2000" b="1">
              <a:ea typeface="宋体" panose="02010600030101010101" pitchFamily="2" charset="-122"/>
            </a:endParaRPr>
          </a:p>
        </p:txBody>
      </p:sp>
      <p:sp>
        <p:nvSpPr>
          <p:cNvPr id="103640" name="Rectangle 216"/>
          <p:cNvSpPr>
            <a:spLocks noChangeArrowheads="1"/>
          </p:cNvSpPr>
          <p:nvPr/>
        </p:nvSpPr>
        <p:spPr bwMode="auto">
          <a:xfrm>
            <a:off x="4465638" y="1604963"/>
            <a:ext cx="88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25A7FF"/>
                </a:solidFill>
                <a:ea typeface="宋体" panose="02010600030101010101" pitchFamily="2" charset="-122"/>
              </a:rPr>
              <a:t>0.9492</a:t>
            </a:r>
            <a:endParaRPr lang="zh-CN" altLang="en-US" sz="2000" b="1">
              <a:solidFill>
                <a:srgbClr val="25A7FF"/>
              </a:solidFill>
              <a:ea typeface="宋体" panose="02010600030101010101" pitchFamily="2" charset="-122"/>
            </a:endParaRPr>
          </a:p>
        </p:txBody>
      </p:sp>
      <p:sp>
        <p:nvSpPr>
          <p:cNvPr id="103641" name="Rectangle 217"/>
          <p:cNvSpPr>
            <a:spLocks noChangeArrowheads="1"/>
          </p:cNvSpPr>
          <p:nvPr/>
        </p:nvSpPr>
        <p:spPr bwMode="auto">
          <a:xfrm>
            <a:off x="5329238" y="1244600"/>
            <a:ext cx="88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ea typeface="宋体" panose="02010600030101010101" pitchFamily="2" charset="-122"/>
              </a:rPr>
              <a:t>0.6967</a:t>
            </a:r>
            <a:endParaRPr lang="zh-CN" altLang="en-US" sz="2000" b="1">
              <a:ea typeface="宋体" panose="02010600030101010101" pitchFamily="2" charset="-122"/>
            </a:endParaRPr>
          </a:p>
        </p:txBody>
      </p:sp>
      <p:sp>
        <p:nvSpPr>
          <p:cNvPr id="103642" name="Rectangle 218"/>
          <p:cNvSpPr>
            <a:spLocks noChangeArrowheads="1"/>
          </p:cNvSpPr>
          <p:nvPr/>
        </p:nvSpPr>
        <p:spPr bwMode="auto">
          <a:xfrm>
            <a:off x="5329238" y="1604963"/>
            <a:ext cx="88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25A7FF"/>
                </a:solidFill>
                <a:ea typeface="宋体" panose="02010600030101010101" pitchFamily="2" charset="-122"/>
              </a:rPr>
              <a:t>0.3033</a:t>
            </a:r>
            <a:endParaRPr lang="zh-CN" altLang="en-US" sz="2000" b="1">
              <a:solidFill>
                <a:srgbClr val="25A7FF"/>
              </a:solidFill>
              <a:ea typeface="宋体" panose="02010600030101010101" pitchFamily="2" charset="-122"/>
            </a:endParaRPr>
          </a:p>
        </p:txBody>
      </p:sp>
      <p:sp>
        <p:nvSpPr>
          <p:cNvPr id="103643" name="Rectangle 219"/>
          <p:cNvSpPr>
            <a:spLocks noChangeArrowheads="1"/>
          </p:cNvSpPr>
          <p:nvPr/>
        </p:nvSpPr>
        <p:spPr bwMode="auto">
          <a:xfrm>
            <a:off x="6156325" y="1268413"/>
            <a:ext cx="17097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ea typeface="宋体" panose="02010600030101010101" pitchFamily="2" charset="-122"/>
              </a:rPr>
              <a:t>0.0508  0.6967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25A7FF"/>
                </a:solidFill>
                <a:ea typeface="宋体" panose="02010600030101010101" pitchFamily="2" charset="-122"/>
              </a:rPr>
              <a:t>0.9492  0.3033</a:t>
            </a:r>
            <a:endParaRPr lang="zh-CN" altLang="en-US" sz="2000" b="1">
              <a:solidFill>
                <a:srgbClr val="25A7FF"/>
              </a:solidFill>
              <a:ea typeface="宋体" panose="02010600030101010101" pitchFamily="2" charset="-122"/>
            </a:endParaRPr>
          </a:p>
        </p:txBody>
      </p:sp>
      <p:sp>
        <p:nvSpPr>
          <p:cNvPr id="5" name="Rectangle 82"/>
          <p:cNvSpPr>
            <a:spLocks noChangeArrowheads="1"/>
          </p:cNvSpPr>
          <p:nvPr/>
        </p:nvSpPr>
        <p:spPr bwMode="auto">
          <a:xfrm>
            <a:off x="1258888" y="2924175"/>
            <a:ext cx="26638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CN" sz="2000" b="1" dirty="0">
                <a:ea typeface="楷体_GB2312"/>
                <a:cs typeface="楷体_GB2312"/>
              </a:rPr>
              <a:t>0.4859  0.0004    0.9722</a:t>
            </a:r>
          </a:p>
          <a:p>
            <a:pPr eaLnBrk="1" hangingPunct="1">
              <a:buFontTx/>
              <a:buNone/>
            </a:pPr>
            <a:endParaRPr lang="en-US" altLang="zh-CN" sz="2000" b="1" dirty="0">
              <a:ea typeface="楷体_GB2312"/>
              <a:cs typeface="楷体_GB2312"/>
            </a:endParaRPr>
          </a:p>
          <a:p>
            <a:pPr eaLnBrk="1" hangingPunct="1">
              <a:buFontTx/>
              <a:buNone/>
            </a:pPr>
            <a:r>
              <a:rPr lang="en-US" altLang="zh-CN" sz="2000" b="1" dirty="0">
                <a:ea typeface="楷体_GB2312"/>
                <a:cs typeface="楷体_GB2312"/>
              </a:rPr>
              <a:t>0.5000  0.0000    1.0000</a:t>
            </a:r>
          </a:p>
        </p:txBody>
      </p:sp>
      <p:sp>
        <p:nvSpPr>
          <p:cNvPr id="103645" name="Rectangle 221"/>
          <p:cNvSpPr>
            <a:spLocks noChangeArrowheads="1"/>
          </p:cNvSpPr>
          <p:nvPr/>
        </p:nvSpPr>
        <p:spPr bwMode="auto">
          <a:xfrm>
            <a:off x="1241078" y="2205038"/>
            <a:ext cx="88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 dirty="0">
                <a:ea typeface="宋体" panose="02010600030101010101" pitchFamily="2" charset="-122"/>
              </a:rPr>
              <a:t>0.3738</a:t>
            </a:r>
            <a:endParaRPr lang="zh-CN" altLang="en-US" sz="2000" b="1" dirty="0">
              <a:ea typeface="宋体" panose="02010600030101010101" pitchFamily="2" charset="-122"/>
            </a:endParaRPr>
          </a:p>
        </p:txBody>
      </p:sp>
      <p:sp>
        <p:nvSpPr>
          <p:cNvPr id="103646" name="Rectangle 222"/>
          <p:cNvSpPr>
            <a:spLocks noChangeArrowheads="1"/>
          </p:cNvSpPr>
          <p:nvPr/>
        </p:nvSpPr>
        <p:spPr bwMode="auto">
          <a:xfrm>
            <a:off x="2124075" y="2205038"/>
            <a:ext cx="88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ea typeface="宋体" panose="02010600030101010101" pitchFamily="2" charset="-122"/>
              </a:rPr>
              <a:t>0.0680</a:t>
            </a:r>
            <a:endParaRPr lang="zh-CN" altLang="en-US" sz="2000" b="1">
              <a:ea typeface="宋体" panose="02010600030101010101" pitchFamily="2" charset="-122"/>
            </a:endParaRPr>
          </a:p>
        </p:txBody>
      </p:sp>
      <p:sp>
        <p:nvSpPr>
          <p:cNvPr id="103647" name="Rectangle 223"/>
          <p:cNvSpPr>
            <a:spLocks noChangeArrowheads="1"/>
          </p:cNvSpPr>
          <p:nvPr/>
        </p:nvSpPr>
        <p:spPr bwMode="auto">
          <a:xfrm>
            <a:off x="3059113" y="2205038"/>
            <a:ext cx="88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 dirty="0">
                <a:ea typeface="宋体" panose="02010600030101010101" pitchFamily="2" charset="-122"/>
              </a:rPr>
              <a:t>0.7578</a:t>
            </a:r>
            <a:endParaRPr lang="zh-CN" altLang="en-US" sz="2000" b="1" dirty="0">
              <a:ea typeface="宋体" panose="02010600030101010101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矩形 2"/>
              <p:cNvSpPr/>
              <p:nvPr/>
            </p:nvSpPr>
            <p:spPr>
              <a:xfrm>
                <a:off x="3091137" y="4438650"/>
                <a:ext cx="5190075" cy="545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spcBef>
                    <a:spcPct val="3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  <m:sup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0.0508+0.6967+0.0508+0.6967</m:t>
                          </m:r>
                        </m:num>
                        <m:den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=0.3738</m:t>
                      </m:r>
                    </m:oMath>
                  </m:oMathPara>
                </a14:m>
                <a:endParaRPr lang="zh-CN" altLang="en-US" sz="140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3" name="矩形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1137" y="4438650"/>
                <a:ext cx="5190075" cy="54566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矩形 18"/>
              <p:cNvSpPr/>
              <p:nvPr/>
            </p:nvSpPr>
            <p:spPr>
              <a:xfrm>
                <a:off x="3091136" y="5045513"/>
                <a:ext cx="5914376" cy="545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spcBef>
                    <a:spcPct val="3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1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e>
                          <m:sSub>
                            <m:sSubPr>
                              <m:ctrlP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</m:d>
                        </m:num>
                        <m:den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0.0508+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+0.0508+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0.0508+0.6967+0.0508+0.6967</m:t>
                          </m:r>
                        </m:den>
                      </m:f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=0.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06</m:t>
                      </m:r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zh-CN" altLang="en-US" sz="140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19" name="矩形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1136" y="5045513"/>
                <a:ext cx="5914376" cy="54566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矩形 19"/>
              <p:cNvSpPr/>
              <p:nvPr/>
            </p:nvSpPr>
            <p:spPr>
              <a:xfrm>
                <a:off x="3122226" y="5913931"/>
                <a:ext cx="5955861" cy="545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spcBef>
                    <a:spcPct val="3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1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altLang="zh-CN" sz="1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  <m:sup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e>
                          <m:sSub>
                            <m:sSubPr>
                              <m:ctrlP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altLang="zh-CN" sz="1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altLang="zh-CN" sz="1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</m:d>
                        </m:num>
                        <m:den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altLang="zh-CN" sz="1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altLang="zh-CN" sz="1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.9492</m:t>
                          </m:r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+0.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9492</m:t>
                          </m:r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0.9492+</m:t>
                          </m:r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altLang="zh-CN" sz="1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.3033</m:t>
                          </m:r>
                          <m:r>
                            <a:rPr lang="en-US" altLang="zh-CN" sz="1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+0.9492+0.3033</m:t>
                          </m:r>
                        </m:den>
                      </m:f>
                      <m:r>
                        <a:rPr lang="en-US" altLang="zh-CN" sz="1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=0.</m:t>
                      </m:r>
                      <m:r>
                        <a:rPr lang="en-US" altLang="zh-CN" sz="1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7578</m:t>
                      </m:r>
                    </m:oMath>
                  </m:oMathPara>
                </a14:m>
                <a:endParaRPr lang="zh-CN" altLang="en-US" sz="140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0" name="矩形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2226" y="5913931"/>
                <a:ext cx="5955861" cy="54566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3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3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3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03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0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03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39" grpId="0"/>
      <p:bldP spid="103640" grpId="0"/>
      <p:bldP spid="103641" grpId="0"/>
      <p:bldP spid="103642" grpId="0"/>
      <p:bldP spid="103643" grpId="0"/>
      <p:bldP spid="103645" grpId="0"/>
      <p:bldP spid="103646" grpId="0"/>
      <p:bldP spid="103647" grpId="0"/>
      <p:bldP spid="3" grpId="0"/>
      <p:bldP spid="19" grpId="0"/>
      <p:bldP spid="2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2800" dirty="0"/>
              <a:t>样本 </a:t>
            </a:r>
            <a:r>
              <a:rPr lang="en-US" altLang="zh-CN" sz="2800" dirty="0"/>
              <a:t>Y2={&lt;HHH&gt;, &lt;TTT&gt;, &lt;HHH&gt;, &lt;TTT&gt;, &lt;</a:t>
            </a:r>
            <a:r>
              <a:rPr lang="en-US" altLang="zh-CN" sz="2800" dirty="0">
                <a:solidFill>
                  <a:srgbClr val="E61600"/>
                </a:solidFill>
              </a:rPr>
              <a:t>HHH</a:t>
            </a:r>
            <a:r>
              <a:rPr lang="en-US" altLang="zh-CN" sz="2800" dirty="0"/>
              <a:t>&gt;}</a:t>
            </a:r>
          </a:p>
        </p:txBody>
      </p:sp>
      <p:graphicFrame>
        <p:nvGraphicFramePr>
          <p:cNvPr id="28739" name="Group 67"/>
          <p:cNvGraphicFramePr>
            <a:graphicFrameLocks noGrp="1"/>
          </p:cNvGraphicFramePr>
          <p:nvPr>
            <p:ph sz="half" idx="1"/>
          </p:nvPr>
        </p:nvGraphicFramePr>
        <p:xfrm>
          <a:off x="460375" y="4841966"/>
          <a:ext cx="8656637" cy="1860552"/>
        </p:xfrm>
        <a:graphic>
          <a:graphicData uri="http://schemas.openxmlformats.org/drawingml/2006/table">
            <a:tbl>
              <a:tblPr/>
              <a:tblGrid>
                <a:gridCol w="1174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9618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Iteration</a:t>
                      </a: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λ</a:t>
                      </a: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</a:t>
                      </a:r>
                      <a:r>
                        <a:rPr kumimoji="0" lang="en-US" altLang="zh-CN" sz="20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</a:t>
                      </a:r>
                      <a:r>
                        <a:rPr kumimoji="0" lang="en-US" altLang="zh-CN" sz="20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HHH</a:t>
                      </a: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TTT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HHH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TTT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HHH</a:t>
                      </a:r>
                      <a:endParaRPr kumimoji="0" lang="zh-CN" altLang="zh-CN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48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0.3000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0.3000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0.6000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0.0508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0.6967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0.0508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0.6967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0.0508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0.3092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0.0987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0.8244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0.0008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0.9837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0.0008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0.9837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0.0008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48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0.3940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0.0012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0.9893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1.0000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1.0000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_GB2312" pitchFamily="49" charset="-122"/>
                        </a:rPr>
                        <a:t>3</a:t>
                      </a: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0.4000</a:t>
                      </a: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1.0000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1.0000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1.0000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7887" name="AutoShape 66"/>
              <p:cNvSpPr>
                <a:spLocks noChangeArrowheads="1"/>
              </p:cNvSpPr>
              <p:nvPr/>
            </p:nvSpPr>
            <p:spPr bwMode="auto">
              <a:xfrm>
                <a:off x="7275960" y="4103199"/>
                <a:ext cx="1620838" cy="484959"/>
              </a:xfrm>
              <a:prstGeom prst="wedgeRoundRectCallout">
                <a:avLst>
                  <a:gd name="adj1" fmla="val -57148"/>
                  <a:gd name="adj2" fmla="val -128759"/>
                  <a:gd name="adj3" fmla="val 16667"/>
                </a:avLst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altLang="zh-CN" sz="2400" b="1" i="1" smtClean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accPr>
                      <m:e>
                        <m:r>
                          <a:rPr lang="en-US" altLang="zh-CN" sz="2400" b="1" i="1" smtClean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𝒑</m:t>
                        </m:r>
                      </m:e>
                    </m:acc>
                  </m:oMath>
                </a14:m>
                <a:r>
                  <a:rPr lang="en-US" altLang="zh-CN" sz="2400" b="1" i="1" dirty="0">
                    <a:ea typeface="宋体" panose="02010600030101010101" pitchFamily="2" charset="-122"/>
                  </a:rPr>
                  <a:t>(c</a:t>
                </a:r>
                <a:r>
                  <a:rPr lang="en-US" altLang="zh-CN" sz="2400" b="1" i="1" baseline="-25000" dirty="0">
                    <a:ea typeface="楷体_GB2312"/>
                    <a:cs typeface="楷体_GB2312"/>
                  </a:rPr>
                  <a:t>1</a:t>
                </a:r>
                <a:r>
                  <a:rPr lang="en-US" altLang="zh-CN" sz="2400" b="1" i="1" dirty="0">
                    <a:ea typeface="宋体" panose="02010600030101010101" pitchFamily="2" charset="-122"/>
                  </a:rPr>
                  <a:t>|…)</a:t>
                </a:r>
                <a:endParaRPr lang="zh-CN" altLang="en-US" sz="2400" b="1" i="1" dirty="0">
                  <a:ea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77887" name="AutoShape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75960" y="4103199"/>
                <a:ext cx="1620838" cy="484959"/>
              </a:xfrm>
              <a:prstGeom prst="wedgeRoundRectCallout">
                <a:avLst>
                  <a:gd name="adj1" fmla="val -57148"/>
                  <a:gd name="adj2" fmla="val -128759"/>
                  <a:gd name="adj3" fmla="val 16667"/>
                </a:avLst>
              </a:prstGeom>
              <a:blipFill rotWithShape="0">
                <a:blip r:embed="rId2"/>
                <a:stretch>
                  <a:fillRect b="-12838"/>
                </a:stretch>
              </a:blip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3817" name="Rectangle 153"/>
          <p:cNvSpPr>
            <a:spLocks noChangeArrowheads="1"/>
          </p:cNvSpPr>
          <p:nvPr/>
        </p:nvSpPr>
        <p:spPr bwMode="auto">
          <a:xfrm>
            <a:off x="899592" y="2350475"/>
            <a:ext cx="7567306" cy="1889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CN" sz="2100" b="1" dirty="0">
                <a:ea typeface="宋体" panose="02010600030101010101" pitchFamily="2" charset="-122"/>
              </a:rPr>
              <a:t>0         0.3000  0.3000   0.6000   0.0508   0.6967    0.0508   0.6967</a:t>
            </a:r>
          </a:p>
          <a:p>
            <a:pPr eaLnBrk="1" hangingPunct="1">
              <a:buFontTx/>
              <a:buNone/>
            </a:pPr>
            <a:r>
              <a:rPr lang="en-US" altLang="zh-CN" sz="2100" b="1" dirty="0">
                <a:ea typeface="宋体" panose="02010600030101010101" pitchFamily="2" charset="-122"/>
              </a:rPr>
              <a:t>1         0.3738  0.0680   0.7578   0.0004   0.9714    0.0004   0.9714</a:t>
            </a:r>
          </a:p>
          <a:p>
            <a:pPr eaLnBrk="1" hangingPunct="1">
              <a:buFontTx/>
              <a:buNone/>
            </a:pPr>
            <a:r>
              <a:rPr lang="en-US" altLang="zh-CN" sz="2100" b="1" dirty="0">
                <a:ea typeface="宋体" panose="02010600030101010101" pitchFamily="2" charset="-122"/>
              </a:rPr>
              <a:t>2         0.4859  0.0004   0.9722   0.0000   1.0000    0.0000   1.0000</a:t>
            </a:r>
          </a:p>
          <a:p>
            <a:pPr eaLnBrk="1" hangingPunct="1">
              <a:buFontTx/>
              <a:buNone/>
            </a:pPr>
            <a:r>
              <a:rPr lang="en-US" altLang="zh-CN" sz="2100" b="1" dirty="0">
                <a:ea typeface="宋体" panose="02010600030101010101" pitchFamily="2" charset="-122"/>
              </a:rPr>
              <a:t>3         0.5000  0.0000   1.0000   0.0000   1.0000    0.0000   1.0000</a:t>
            </a:r>
          </a:p>
        </p:txBody>
      </p:sp>
      <p:graphicFrame>
        <p:nvGraphicFramePr>
          <p:cNvPr id="9" name="Group 67"/>
          <p:cNvGraphicFramePr>
            <a:graphicFrameLocks noGrp="1"/>
          </p:cNvGraphicFramePr>
          <p:nvPr>
            <p:ph sz="half" idx="1"/>
          </p:nvPr>
        </p:nvGraphicFramePr>
        <p:xfrm>
          <a:off x="470420" y="1988840"/>
          <a:ext cx="7721600" cy="1860552"/>
        </p:xfrm>
        <a:graphic>
          <a:graphicData uri="http://schemas.openxmlformats.org/drawingml/2006/table">
            <a:tbl>
              <a:tblPr/>
              <a:tblGrid>
                <a:gridCol w="1174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18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Iteration</a:t>
                      </a: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λ</a:t>
                      </a: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</a:t>
                      </a:r>
                      <a:r>
                        <a:rPr kumimoji="0" lang="en-US" altLang="zh-CN" sz="20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</a:t>
                      </a:r>
                      <a:r>
                        <a:rPr kumimoji="0" lang="en-US" altLang="zh-CN" sz="20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HHH</a:t>
                      </a: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TTT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HHH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TTT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48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48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下箭头 1"/>
          <p:cNvSpPr/>
          <p:nvPr/>
        </p:nvSpPr>
        <p:spPr bwMode="auto">
          <a:xfrm>
            <a:off x="4211960" y="4103199"/>
            <a:ext cx="352025" cy="484959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691680" y="3573016"/>
            <a:ext cx="792088" cy="2763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87" grpId="0" animBg="1"/>
      <p:bldP spid="113817" grpId="0"/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3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456113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2800" b="1" dirty="0"/>
              <a:t>一阶马尔可夫过程</a:t>
            </a:r>
          </a:p>
          <a:p>
            <a:pPr lvl="1" eaLnBrk="1" hangingPunct="1">
              <a:defRPr/>
            </a:pPr>
            <a:r>
              <a:rPr lang="zh-CN" altLang="en-US" sz="2400" b="1" dirty="0"/>
              <a:t>如果系统在时间</a:t>
            </a:r>
            <a:r>
              <a:rPr lang="en-US" altLang="zh-CN" sz="2400" b="1" i="1" dirty="0"/>
              <a:t>t</a:t>
            </a:r>
            <a:r>
              <a:rPr lang="zh-CN" altLang="en-US" sz="2400" b="1" dirty="0"/>
              <a:t>的状态只与其在时间</a:t>
            </a:r>
            <a:r>
              <a:rPr lang="en-US" altLang="zh-CN" sz="2400" b="1" i="1" dirty="0"/>
              <a:t>t</a:t>
            </a:r>
            <a:r>
              <a:rPr lang="en-US" altLang="zh-CN" sz="2400" b="1" dirty="0"/>
              <a:t>-</a:t>
            </a:r>
            <a:r>
              <a:rPr lang="en-US" altLang="zh-CN" sz="2400" b="1" i="1" dirty="0"/>
              <a:t>1</a:t>
            </a:r>
            <a:r>
              <a:rPr lang="zh-CN" altLang="en-US" sz="2400" b="1" dirty="0"/>
              <a:t>的状态相关，则该随机过程称为一阶马尔可夫过程</a:t>
            </a:r>
            <a:endParaRPr lang="en-US" altLang="zh-CN" sz="2400" b="1" dirty="0"/>
          </a:p>
          <a:p>
            <a:pPr marL="457200" lvl="1" indent="0" algn="ctr" eaLnBrk="1" hangingPunct="1">
              <a:buNone/>
              <a:defRPr/>
            </a:pPr>
            <a:r>
              <a:rPr lang="en-US" altLang="zh-CN" sz="2400" b="1" i="1" dirty="0">
                <a:solidFill>
                  <a:srgbClr val="006699"/>
                </a:solidFill>
              </a:rPr>
              <a:t>P</a:t>
            </a:r>
            <a:r>
              <a:rPr lang="en-US" altLang="zh-CN" sz="2400" b="1" dirty="0">
                <a:solidFill>
                  <a:srgbClr val="006699"/>
                </a:solidFill>
              </a:rPr>
              <a:t>( 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q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t</a:t>
            </a:r>
            <a:r>
              <a:rPr lang="en-US" altLang="zh-CN" sz="2400" b="1" dirty="0">
                <a:solidFill>
                  <a:srgbClr val="006699"/>
                </a:solidFill>
              </a:rPr>
              <a:t>=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s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j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 </a:t>
            </a:r>
            <a:r>
              <a:rPr lang="en-US" altLang="zh-CN" sz="2400" b="1" dirty="0">
                <a:solidFill>
                  <a:srgbClr val="006699"/>
                </a:solidFill>
              </a:rPr>
              <a:t>| </a:t>
            </a:r>
            <a:r>
              <a:rPr lang="en-US" altLang="zh-CN" sz="2400" b="1" i="1" dirty="0">
                <a:solidFill>
                  <a:srgbClr val="006699"/>
                </a:solidFill>
              </a:rPr>
              <a:t>q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t-1</a:t>
            </a:r>
            <a:r>
              <a:rPr lang="en-US" altLang="zh-CN" sz="2400" b="1" dirty="0">
                <a:solidFill>
                  <a:srgbClr val="006699"/>
                </a:solidFill>
              </a:rPr>
              <a:t>=</a:t>
            </a:r>
            <a:r>
              <a:rPr lang="en-US" altLang="zh-CN" sz="2400" b="1" i="1" dirty="0">
                <a:solidFill>
                  <a:srgbClr val="006699"/>
                </a:solidFill>
              </a:rPr>
              <a:t> 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s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i</a:t>
            </a:r>
            <a:r>
              <a:rPr lang="en-US" altLang="zh-CN" sz="2400" b="1" dirty="0">
                <a:solidFill>
                  <a:srgbClr val="006699"/>
                </a:solidFill>
              </a:rPr>
              <a:t>,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 </a:t>
            </a:r>
            <a:r>
              <a:rPr lang="en-US" altLang="zh-CN" sz="2400" b="1" i="1" dirty="0">
                <a:solidFill>
                  <a:srgbClr val="006699"/>
                </a:solidFill>
              </a:rPr>
              <a:t>q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t</a:t>
            </a:r>
            <a:r>
              <a:rPr lang="en-US" altLang="zh-CN" sz="2400" b="1" baseline="-25000" dirty="0">
                <a:solidFill>
                  <a:srgbClr val="006699"/>
                </a:solidFill>
              </a:rPr>
              <a:t>-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2</a:t>
            </a:r>
            <a:r>
              <a:rPr lang="en-US" altLang="zh-CN" sz="2400" b="1" dirty="0">
                <a:solidFill>
                  <a:srgbClr val="006699"/>
                </a:solidFill>
              </a:rPr>
              <a:t>=</a:t>
            </a:r>
            <a:r>
              <a:rPr lang="en-US" altLang="zh-CN" sz="2400" b="1" i="1" dirty="0">
                <a:solidFill>
                  <a:srgbClr val="006699"/>
                </a:solidFill>
              </a:rPr>
              <a:t> 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s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k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 </a:t>
            </a:r>
            <a:r>
              <a:rPr lang="en-US" altLang="zh-CN" sz="2400" b="1" dirty="0">
                <a:solidFill>
                  <a:srgbClr val="006699"/>
                </a:solidFill>
              </a:rPr>
              <a:t>, …, )≈</a:t>
            </a:r>
            <a:r>
              <a:rPr lang="en-US" altLang="zh-CN" sz="2400" b="1" i="1" dirty="0">
                <a:solidFill>
                  <a:srgbClr val="006699"/>
                </a:solidFill>
              </a:rPr>
              <a:t> P</a:t>
            </a:r>
            <a:r>
              <a:rPr lang="en-US" altLang="zh-CN" sz="2400" b="1" dirty="0">
                <a:solidFill>
                  <a:srgbClr val="006699"/>
                </a:solidFill>
              </a:rPr>
              <a:t>( 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q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t</a:t>
            </a:r>
            <a:r>
              <a:rPr lang="en-US" altLang="zh-CN" sz="2400" b="1" dirty="0">
                <a:solidFill>
                  <a:srgbClr val="006699"/>
                </a:solidFill>
              </a:rPr>
              <a:t>=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s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j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 </a:t>
            </a:r>
            <a:r>
              <a:rPr lang="en-US" altLang="zh-CN" sz="2400" b="1" dirty="0">
                <a:solidFill>
                  <a:srgbClr val="006699"/>
                </a:solidFill>
              </a:rPr>
              <a:t>| </a:t>
            </a:r>
            <a:r>
              <a:rPr lang="en-US" altLang="zh-CN" sz="2400" b="1" i="1" dirty="0">
                <a:solidFill>
                  <a:srgbClr val="006699"/>
                </a:solidFill>
              </a:rPr>
              <a:t>q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t-1</a:t>
            </a:r>
            <a:r>
              <a:rPr lang="en-US" altLang="zh-CN" sz="2400" b="1" dirty="0">
                <a:solidFill>
                  <a:srgbClr val="006699"/>
                </a:solidFill>
              </a:rPr>
              <a:t>=</a:t>
            </a:r>
            <a:r>
              <a:rPr lang="en-US" altLang="zh-CN" sz="2400" b="1" i="1" dirty="0">
                <a:solidFill>
                  <a:srgbClr val="006699"/>
                </a:solidFill>
              </a:rPr>
              <a:t> 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s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i</a:t>
            </a:r>
            <a:r>
              <a:rPr lang="en-US" altLang="zh-CN" sz="2400" b="1" dirty="0">
                <a:solidFill>
                  <a:srgbClr val="006699"/>
                </a:solidFill>
              </a:rPr>
              <a:t>)</a:t>
            </a:r>
            <a:endParaRPr lang="zh-CN" altLang="en-US" sz="2400" b="1" dirty="0"/>
          </a:p>
          <a:p>
            <a:pPr lvl="1" eaLnBrk="1" hangingPunct="1">
              <a:defRPr/>
            </a:pPr>
            <a:r>
              <a:rPr lang="zh-CN" altLang="en-US" sz="2400" b="1" dirty="0"/>
              <a:t>例</a:t>
            </a:r>
            <a:endParaRPr lang="en-US" altLang="zh-CN" sz="2000" b="1" kern="1200" dirty="0">
              <a:ea typeface="华文楷体" panose="02010600040101010101" pitchFamily="2" charset="-122"/>
            </a:endParaRPr>
          </a:p>
          <a:p>
            <a:pPr lvl="2" eaLnBrk="1" hangingPunct="1">
              <a:defRPr/>
            </a:pPr>
            <a:r>
              <a:rPr lang="zh-CN" altLang="en-US" sz="2000" b="1" kern="1200" dirty="0">
                <a:ea typeface="华文楷体" panose="02010600040101010101" pitchFamily="2" charset="-122"/>
              </a:rPr>
              <a:t>大学图书馆中书的数量的变化</a:t>
            </a:r>
            <a:endParaRPr lang="en-US" altLang="zh-CN" sz="2000" b="1" kern="1200" dirty="0">
              <a:ea typeface="华文楷体" panose="02010600040101010101" pitchFamily="2" charset="-122"/>
            </a:endParaRPr>
          </a:p>
          <a:p>
            <a:pPr lvl="2" eaLnBrk="1" hangingPunct="1">
              <a:defRPr/>
            </a:pPr>
            <a:r>
              <a:rPr lang="zh-CN" altLang="en-US" sz="2000" b="1" kern="1200" dirty="0">
                <a:ea typeface="华文楷体" panose="02010600040101010101" pitchFamily="2" charset="-122"/>
              </a:rPr>
              <a:t>随机漫步</a:t>
            </a:r>
            <a:endParaRPr lang="en-US" altLang="zh-CN" sz="2000" b="1" kern="1200" dirty="0">
              <a:ea typeface="华文楷体" panose="02010600040101010101" pitchFamily="2" charset="-122"/>
            </a:endParaRPr>
          </a:p>
          <a:p>
            <a:pPr lvl="2" eaLnBrk="1" hangingPunct="1">
              <a:defRPr/>
            </a:pPr>
            <a:r>
              <a:rPr lang="zh-CN" altLang="en-US" sz="2000" b="1" kern="1200" dirty="0">
                <a:ea typeface="华文楷体" panose="02010600040101010101" pitchFamily="2" charset="-122"/>
              </a:rPr>
              <a:t>天气预报</a:t>
            </a:r>
            <a:endParaRPr lang="en-US" altLang="zh-CN" sz="2000" b="1" kern="1200" dirty="0">
              <a:ea typeface="华文楷体" panose="02010600040101010101" pitchFamily="2" charset="-122"/>
            </a:endParaRPr>
          </a:p>
          <a:p>
            <a:pPr lvl="2" eaLnBrk="1" hangingPunct="1">
              <a:defRPr/>
            </a:pPr>
            <a:r>
              <a:rPr lang="en-US" altLang="zh-CN" sz="2000" b="1" kern="1200" dirty="0">
                <a:ea typeface="华文楷体" panose="02010600040101010101" pitchFamily="2" charset="-122"/>
              </a:rPr>
              <a:t>…</a:t>
            </a:r>
          </a:p>
          <a:p>
            <a:pPr lvl="1" eaLnBrk="1" hangingPunct="1">
              <a:defRPr/>
            </a:pPr>
            <a:endParaRPr lang="en-US" altLang="zh-CN" sz="2400" b="1" dirty="0"/>
          </a:p>
          <a:p>
            <a:pPr lvl="1" eaLnBrk="1" hangingPunct="1">
              <a:defRPr/>
            </a:pPr>
            <a:endParaRPr lang="en-US" altLang="zh-CN" sz="2400" b="1" dirty="0"/>
          </a:p>
          <a:p>
            <a:pPr lvl="1" eaLnBrk="1" hangingPunct="1">
              <a:defRPr/>
            </a:pPr>
            <a:endParaRPr lang="zh-CN" altLang="en-US" sz="2400" b="1" dirty="0"/>
          </a:p>
          <a:p>
            <a:pPr eaLnBrk="1" hangingPunct="1">
              <a:defRPr/>
            </a:pPr>
            <a:endParaRPr lang="zh-CN" altLang="en-US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3200" dirty="0"/>
              <a:t>样本 </a:t>
            </a:r>
            <a:r>
              <a:rPr lang="en-US" altLang="zh-CN" sz="3200" dirty="0"/>
              <a:t>Y3={&lt;HH</a:t>
            </a:r>
            <a:r>
              <a:rPr lang="en-US" altLang="zh-CN" sz="3200" dirty="0">
                <a:solidFill>
                  <a:srgbClr val="E61600"/>
                </a:solidFill>
              </a:rPr>
              <a:t>T</a:t>
            </a:r>
            <a:r>
              <a:rPr lang="en-US" altLang="zh-CN" sz="3200" dirty="0"/>
              <a:t>&gt;, &lt;TTT&gt;, &lt;HHH&gt;, &lt;TTT&gt;}</a:t>
            </a:r>
          </a:p>
        </p:txBody>
      </p:sp>
      <p:graphicFrame>
        <p:nvGraphicFramePr>
          <p:cNvPr id="29827" name="Group 131"/>
          <p:cNvGraphicFramePr>
            <a:graphicFrameLocks noGrp="1"/>
          </p:cNvGraphicFramePr>
          <p:nvPr>
            <p:ph sz="half" idx="1"/>
          </p:nvPr>
        </p:nvGraphicFramePr>
        <p:xfrm>
          <a:off x="442913" y="4515695"/>
          <a:ext cx="7729487" cy="2225673"/>
        </p:xfrm>
        <a:graphic>
          <a:graphicData uri="http://schemas.openxmlformats.org/drawingml/2006/table">
            <a:tbl>
              <a:tblPr/>
              <a:tblGrid>
                <a:gridCol w="1184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8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35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Iteration</a:t>
                      </a:r>
                    </a:p>
                  </a:txBody>
                  <a:tcPr marT="45733" marB="45733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λ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</a:t>
                      </a:r>
                      <a:r>
                        <a:rPr kumimoji="0" lang="en-US" altLang="zh-CN" sz="20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</a:t>
                      </a:r>
                      <a:r>
                        <a:rPr kumimoji="0" lang="en-US" altLang="zh-CN" sz="20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HH</a:t>
                      </a: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E61600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</a:t>
                      </a:r>
                    </a:p>
                  </a:txBody>
                  <a:tcPr marT="45733" marB="45733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TTT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HHH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TTT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6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_GB2312" pitchFamily="49" charset="-122"/>
                        </a:rPr>
                        <a:t>0</a:t>
                      </a:r>
                    </a:p>
                  </a:txBody>
                  <a:tcPr marT="45733" marB="45733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0.3000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0.3000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0.6000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0.1579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0.6967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0.0508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0.6967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6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33" marB="45733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0.4005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0.0974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0.6300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0.0375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0.9065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0.0025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0.9065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6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marT="45733" marB="45733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0.4632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0.0148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0.7635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0.0014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0.9842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0.9842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6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_GB2312" pitchFamily="49" charset="-122"/>
                        </a:rPr>
                        <a:t>3</a:t>
                      </a:r>
                    </a:p>
                  </a:txBody>
                  <a:tcPr marT="45733" marB="45733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0.4924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0.0005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0.8205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</a:p>
                  </a:txBody>
                  <a:tcPr marT="45733" marB="45733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0.9941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25A7FF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0.9941</a:t>
                      </a: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6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楷体_GB2312" pitchFamily="49" charset="-122"/>
                        </a:rPr>
                        <a:t>4</a:t>
                      </a:r>
                    </a:p>
                  </a:txBody>
                  <a:tcPr marT="45733" marB="45733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0.4970</a:t>
                      </a: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0.8284</a:t>
                      </a: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</a:p>
                  </a:txBody>
                  <a:tcPr marT="45733" marB="45733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0.9949</a:t>
                      </a: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0.0000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itchFamily="2" charset="-122"/>
                          <a:ea typeface="楷体_GB2312" pitchFamily="49" charset="-122"/>
                        </a:rPr>
                        <a:t>0.9949</a:t>
                      </a: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Group 67"/>
          <p:cNvGraphicFramePr>
            <a:graphicFrameLocks noGrp="1"/>
          </p:cNvGraphicFramePr>
          <p:nvPr>
            <p:ph sz="half" idx="1"/>
          </p:nvPr>
        </p:nvGraphicFramePr>
        <p:xfrm>
          <a:off x="470420" y="1988840"/>
          <a:ext cx="7721600" cy="1860552"/>
        </p:xfrm>
        <a:graphic>
          <a:graphicData uri="http://schemas.openxmlformats.org/drawingml/2006/table">
            <a:tbl>
              <a:tblPr/>
              <a:tblGrid>
                <a:gridCol w="1174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18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Iteration</a:t>
                      </a: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λ</a:t>
                      </a: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</a:t>
                      </a:r>
                      <a:r>
                        <a:rPr kumimoji="0" lang="en-US" altLang="zh-CN" sz="20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</a:t>
                      </a:r>
                      <a:r>
                        <a:rPr kumimoji="0" lang="en-US" altLang="zh-CN" sz="2000" b="1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HHH</a:t>
                      </a: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TTT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HHH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TTT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48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48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rgbClr val="25A7FF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楷体_GB2312" pitchFamily="49" charset="-122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下箭头 9"/>
          <p:cNvSpPr/>
          <p:nvPr/>
        </p:nvSpPr>
        <p:spPr bwMode="auto">
          <a:xfrm>
            <a:off x="4211960" y="3933056"/>
            <a:ext cx="352025" cy="484959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1" name="Rectangle 153"/>
          <p:cNvSpPr>
            <a:spLocks noChangeArrowheads="1"/>
          </p:cNvSpPr>
          <p:nvPr/>
        </p:nvSpPr>
        <p:spPr bwMode="auto">
          <a:xfrm>
            <a:off x="899592" y="2350475"/>
            <a:ext cx="7567306" cy="1889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CN" sz="2100" b="1" dirty="0">
                <a:ea typeface="宋体" panose="02010600030101010101" pitchFamily="2" charset="-122"/>
              </a:rPr>
              <a:t>0         0.3000  0.3000   0.6000   0.0508   0.6967    0.0508   0.6967</a:t>
            </a:r>
          </a:p>
          <a:p>
            <a:pPr eaLnBrk="1" hangingPunct="1">
              <a:buFontTx/>
              <a:buNone/>
            </a:pPr>
            <a:r>
              <a:rPr lang="en-US" altLang="zh-CN" sz="2100" b="1" dirty="0">
                <a:ea typeface="宋体" panose="02010600030101010101" pitchFamily="2" charset="-122"/>
              </a:rPr>
              <a:t>1         0.3738  0.0680   0.7578   0.0004   0.9714    0.0004   0.9714</a:t>
            </a:r>
          </a:p>
          <a:p>
            <a:pPr eaLnBrk="1" hangingPunct="1">
              <a:buFontTx/>
              <a:buNone/>
            </a:pPr>
            <a:r>
              <a:rPr lang="en-US" altLang="zh-CN" sz="2100" b="1" dirty="0">
                <a:ea typeface="宋体" panose="02010600030101010101" pitchFamily="2" charset="-122"/>
              </a:rPr>
              <a:t>2         0.4859  0.0004   0.9722   0.0000   1.0000    0.0000   1.0000</a:t>
            </a:r>
          </a:p>
          <a:p>
            <a:pPr eaLnBrk="1" hangingPunct="1">
              <a:buFontTx/>
              <a:buNone/>
            </a:pPr>
            <a:r>
              <a:rPr lang="en-US" altLang="zh-CN" sz="2100" b="1" dirty="0">
                <a:ea typeface="宋体" panose="02010600030101010101" pitchFamily="2" charset="-122"/>
              </a:rPr>
              <a:t>3         0.5000  0.0000   1.0000   0.0000   1.0000    0.0000   1.0000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AutoShape 66"/>
              <p:cNvSpPr>
                <a:spLocks noChangeArrowheads="1"/>
              </p:cNvSpPr>
              <p:nvPr/>
            </p:nvSpPr>
            <p:spPr bwMode="auto">
              <a:xfrm>
                <a:off x="7275232" y="3947072"/>
                <a:ext cx="1620838" cy="484959"/>
              </a:xfrm>
              <a:prstGeom prst="wedgeRoundRectCallout">
                <a:avLst>
                  <a:gd name="adj1" fmla="val -57148"/>
                  <a:gd name="adj2" fmla="val -83246"/>
                  <a:gd name="adj3" fmla="val 16667"/>
                </a:avLst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altLang="zh-CN" sz="2400" b="1" i="1" smtClean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</m:ctrlPr>
                      </m:accPr>
                      <m:e>
                        <m:r>
                          <a:rPr lang="en-US" altLang="zh-CN" sz="2400" b="1" i="1" smtClean="0">
                            <a:latin typeface="Cambria Math" panose="02040503050406030204" pitchFamily="18" charset="0"/>
                            <a:ea typeface="宋体" panose="02010600030101010101" pitchFamily="2" charset="-122"/>
                          </a:rPr>
                          <m:t>𝒑</m:t>
                        </m:r>
                      </m:e>
                    </m:acc>
                  </m:oMath>
                </a14:m>
                <a:r>
                  <a:rPr lang="en-US" altLang="zh-CN" sz="2400" b="1" i="1" dirty="0">
                    <a:ea typeface="宋体" panose="02010600030101010101" pitchFamily="2" charset="-122"/>
                  </a:rPr>
                  <a:t>(c</a:t>
                </a:r>
                <a:r>
                  <a:rPr lang="en-US" altLang="zh-CN" sz="2400" b="1" i="1" baseline="-25000" dirty="0">
                    <a:ea typeface="楷体_GB2312"/>
                    <a:cs typeface="楷体_GB2312"/>
                  </a:rPr>
                  <a:t>1</a:t>
                </a:r>
                <a:r>
                  <a:rPr lang="en-US" altLang="zh-CN" sz="2400" b="1" i="1" dirty="0">
                    <a:ea typeface="宋体" panose="02010600030101010101" pitchFamily="2" charset="-122"/>
                  </a:rPr>
                  <a:t>|…)</a:t>
                </a:r>
                <a:endParaRPr lang="zh-CN" altLang="en-US" sz="2400" b="1" i="1" dirty="0">
                  <a:ea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12" name="AutoShape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75232" y="3947072"/>
                <a:ext cx="1620838" cy="484959"/>
              </a:xfrm>
              <a:prstGeom prst="wedgeRoundRectCallout">
                <a:avLst>
                  <a:gd name="adj1" fmla="val -57148"/>
                  <a:gd name="adj2" fmla="val -83246"/>
                  <a:gd name="adj3" fmla="val 16667"/>
                </a:avLst>
              </a:prstGeom>
              <a:blipFill rotWithShape="0">
                <a:blip r:embed="rId3"/>
                <a:stretch>
                  <a:fillRect b="-18018"/>
                </a:stretch>
              </a:blip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矩形 12"/>
          <p:cNvSpPr/>
          <p:nvPr/>
        </p:nvSpPr>
        <p:spPr bwMode="auto">
          <a:xfrm>
            <a:off x="3491880" y="3573016"/>
            <a:ext cx="792088" cy="2763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5364088" y="3573016"/>
            <a:ext cx="792088" cy="2763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7308304" y="3573016"/>
            <a:ext cx="792088" cy="2763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1691680" y="3573016"/>
            <a:ext cx="792088" cy="27637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8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步骤小结</a:t>
            </a:r>
          </a:p>
        </p:txBody>
      </p:sp>
      <p:graphicFrame>
        <p:nvGraphicFramePr>
          <p:cNvPr id="8090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42913" y="3417887"/>
          <a:ext cx="5522327" cy="325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02" name="公式" r:id="rId4" imgW="4152600" imgH="2450880" progId="Equation.3">
                  <p:embed/>
                </p:oleObj>
              </mc:Choice>
              <mc:Fallback>
                <p:oleObj name="公式" r:id="rId4" imgW="4152600" imgH="2450880" progId="Equation.3">
                  <p:embed/>
                  <p:pic>
                    <p:nvPicPr>
                      <p:cNvPr id="8090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3" y="3417887"/>
                        <a:ext cx="5522327" cy="325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22288" y="1557338"/>
          <a:ext cx="18557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03" name="公式" r:id="rId6" imgW="875920" imgH="215806" progId="Equation.3">
                  <p:embed/>
                </p:oleObj>
              </mc:Choice>
              <mc:Fallback>
                <p:oleObj name="公式" r:id="rId6" imgW="875920" imgH="215806" progId="Equation.3">
                  <p:embed/>
                  <p:pic>
                    <p:nvPicPr>
                      <p:cNvPr id="80903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1557338"/>
                        <a:ext cx="185578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6" name="Object 10"/>
          <p:cNvGraphicFramePr>
            <a:graphicFrameLocks noChangeAspect="1"/>
          </p:cNvGraphicFramePr>
          <p:nvPr/>
        </p:nvGraphicFramePr>
        <p:xfrm>
          <a:off x="6868317" y="2839933"/>
          <a:ext cx="1376091" cy="1070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04" name="公式" r:id="rId8" imgW="799920" imgH="622080" progId="Equation.3">
                  <p:embed/>
                </p:oleObj>
              </mc:Choice>
              <mc:Fallback>
                <p:oleObj name="公式" r:id="rId8" imgW="799920" imgH="622080" progId="Equation.3">
                  <p:embed/>
                  <p:pic>
                    <p:nvPicPr>
                      <p:cNvPr id="809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8317" y="2839933"/>
                        <a:ext cx="1376091" cy="10700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7" name="Object 11"/>
          <p:cNvGraphicFramePr>
            <a:graphicFrameLocks noGrp="1" noChangeAspect="1"/>
          </p:cNvGraphicFramePr>
          <p:nvPr>
            <p:ph sz="half" idx="1"/>
          </p:nvPr>
        </p:nvGraphicFramePr>
        <p:xfrm>
          <a:off x="468313" y="2940050"/>
          <a:ext cx="5472112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05" name="公式" r:id="rId10" imgW="4089400" imgH="228600" progId="Equation.3">
                  <p:embed/>
                </p:oleObj>
              </mc:Choice>
              <mc:Fallback>
                <p:oleObj name="公式" r:id="rId10" imgW="4089400" imgH="228600" progId="Equation.3">
                  <p:embed/>
                  <p:pic>
                    <p:nvPicPr>
                      <p:cNvPr id="80907" name="Object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940050"/>
                        <a:ext cx="5472112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10" name="AutoShape 14"/>
          <p:cNvSpPr>
            <a:spLocks noChangeArrowheads="1"/>
          </p:cNvSpPr>
          <p:nvPr/>
        </p:nvSpPr>
        <p:spPr bwMode="auto">
          <a:xfrm>
            <a:off x="1116013" y="2060575"/>
            <a:ext cx="358775" cy="431800"/>
          </a:xfrm>
          <a:prstGeom prst="downArrow">
            <a:avLst>
              <a:gd name="adj1" fmla="val 50000"/>
              <a:gd name="adj2" fmla="val 3008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80911" name="AutoShape 15"/>
          <p:cNvSpPr>
            <a:spLocks noChangeArrowheads="1"/>
          </p:cNvSpPr>
          <p:nvPr/>
        </p:nvSpPr>
        <p:spPr bwMode="auto">
          <a:xfrm>
            <a:off x="5867400" y="4005263"/>
            <a:ext cx="792163" cy="288925"/>
          </a:xfrm>
          <a:prstGeom prst="rightArrow">
            <a:avLst>
              <a:gd name="adj1" fmla="val 50000"/>
              <a:gd name="adj2" fmla="val 6854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382588" y="2492375"/>
            <a:ext cx="1933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/>
            <a:r>
              <a:rPr lang="en-US" altLang="zh-CN" sz="1800" b="1">
                <a:ea typeface="楷体_GB2312"/>
                <a:cs typeface="楷体_GB2312"/>
              </a:rPr>
              <a:t> Estimation Step 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6372225" y="2492375"/>
            <a:ext cx="2225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/>
            <a:r>
              <a:rPr lang="en-US" altLang="zh-CN" sz="1800" b="1">
                <a:ea typeface="楷体_GB2312"/>
                <a:cs typeface="楷体_GB2312"/>
              </a:rPr>
              <a:t> Maximization Step </a:t>
            </a:r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6844949" y="3928516"/>
          <a:ext cx="1752951" cy="147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06" name="公式" r:id="rId12" imgW="1028520" imgH="863280" progId="Equation.3">
                  <p:embed/>
                </p:oleObj>
              </mc:Choice>
              <mc:Fallback>
                <p:oleObj name="公式" r:id="rId12" imgW="1028520" imgH="863280" progId="Equation.3">
                  <p:embed/>
                  <p:pic>
                    <p:nvPicPr>
                      <p:cNvPr id="2" name="对象 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844949" y="3928516"/>
                        <a:ext cx="1752951" cy="1471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6844949" y="5457825"/>
          <a:ext cx="2244399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07" name="公式" r:id="rId14" imgW="1384200" imgH="863280" progId="Equation.3">
                  <p:embed/>
                </p:oleObj>
              </mc:Choice>
              <mc:Fallback>
                <p:oleObj name="公式" r:id="rId14" imgW="1384200" imgH="863280" progId="Equation.3">
                  <p:embed/>
                  <p:pic>
                    <p:nvPicPr>
                      <p:cNvPr id="3" name="对象 2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844949" y="5457825"/>
                        <a:ext cx="2244399" cy="1400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10" grpId="0" animBg="1"/>
      <p:bldP spid="80911" grpId="0" animBg="1"/>
      <p:bldP spid="26634" grpId="0"/>
      <p:bldP spid="26635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 sz="quarter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sz="2800" dirty="0"/>
              <a:t>4.2.3.2 </a:t>
            </a:r>
            <a:r>
              <a:rPr lang="zh-CN" altLang="en-US" sz="2800" dirty="0"/>
              <a:t>用于</a:t>
            </a:r>
            <a:r>
              <a:rPr lang="en-US" altLang="zh-CN" sz="2800" dirty="0"/>
              <a:t>HMM</a:t>
            </a:r>
            <a:r>
              <a:rPr lang="zh-CN" altLang="en-US" sz="2800" dirty="0"/>
              <a:t>参数估计的</a:t>
            </a:r>
            <a:r>
              <a:rPr lang="en-US" altLang="zh-CN" sz="2800" dirty="0"/>
              <a:t>Baum-Welch</a:t>
            </a:r>
            <a:r>
              <a:rPr lang="zh-CN" altLang="en-US" sz="2800" dirty="0"/>
              <a:t>算法</a:t>
            </a:r>
          </a:p>
        </p:txBody>
      </p:sp>
      <p:graphicFrame>
        <p:nvGraphicFramePr>
          <p:cNvPr id="106688" name="Group 192"/>
          <p:cNvGraphicFramePr>
            <a:graphicFrameLocks noGrp="1"/>
          </p:cNvGraphicFramePr>
          <p:nvPr/>
        </p:nvGraphicFramePr>
        <p:xfrm>
          <a:off x="179388" y="1700213"/>
          <a:ext cx="5148262" cy="1341438"/>
        </p:xfrm>
        <a:graphic>
          <a:graphicData uri="http://schemas.openxmlformats.org/drawingml/2006/table">
            <a:tbl>
              <a:tblPr/>
              <a:tblGrid>
                <a:gridCol w="67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743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1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2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3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5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6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7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9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干燥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潮湿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湿透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晴</a:t>
                      </a:r>
                    </a:p>
                  </a:txBody>
                  <a:tcPr marT="45731" marB="4573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阴</a:t>
                      </a:r>
                    </a:p>
                  </a:txBody>
                  <a:tcPr marT="45731" marB="4573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雨</a:t>
                      </a:r>
                    </a:p>
                  </a:txBody>
                  <a:tcPr marT="45731" marB="4573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6862" name="Group 366"/>
          <p:cNvGraphicFramePr>
            <a:graphicFrameLocks noGrp="1"/>
          </p:cNvGraphicFramePr>
          <p:nvPr/>
        </p:nvGraphicFramePr>
        <p:xfrm>
          <a:off x="827088" y="2205038"/>
          <a:ext cx="4471987" cy="822348"/>
        </p:xfrm>
        <a:graphic>
          <a:graphicData uri="http://schemas.openxmlformats.org/drawingml/2006/table">
            <a:tbl>
              <a:tblPr/>
              <a:tblGrid>
                <a:gridCol w="55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0.80</a:t>
                      </a:r>
                    </a:p>
                  </a:txBody>
                  <a:tcPr marT="45618" marB="4561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0.20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0.5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0.05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0.15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0.70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0.10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618" marB="4561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0.10</a:t>
                      </a:r>
                    </a:p>
                  </a:txBody>
                  <a:tcPr marT="45618" marB="45618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0.70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0.30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0.05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0.75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0.15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0.05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618" marB="45618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0.10</a:t>
                      </a:r>
                    </a:p>
                  </a:txBody>
                  <a:tcPr marT="45618" marB="45618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0.10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0.20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0.90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0.10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0.15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0.85</a:t>
                      </a:r>
                    </a:p>
                  </a:txBody>
                  <a:tcPr marT="45618" marB="4561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楷体_GB2312" pitchFamily="49" charset="-122"/>
                        </a:rPr>
                        <a:t>…</a:t>
                      </a:r>
                      <a:endParaRPr kumimoji="0" lang="zh-CN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楷体_GB2312" pitchFamily="49" charset="-122"/>
                      </a:endParaRPr>
                    </a:p>
                  </a:txBody>
                  <a:tcPr marT="45618" marB="45618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8" name="Object 8"/>
          <p:cNvGraphicFramePr>
            <a:graphicFrameLocks noChangeAspect="1"/>
          </p:cNvGraphicFramePr>
          <p:nvPr/>
        </p:nvGraphicFramePr>
        <p:xfrm>
          <a:off x="5414963" y="1420813"/>
          <a:ext cx="357346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78" name="公式" r:id="rId4" imgW="1726920" imgH="241200" progId="Equation.3">
                  <p:embed/>
                </p:oleObj>
              </mc:Choice>
              <mc:Fallback>
                <p:oleObj name="公式" r:id="rId4" imgW="1726920" imgH="241200" progId="Equation.3">
                  <p:embed/>
                  <p:pic>
                    <p:nvPicPr>
                      <p:cNvPr id="6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4963" y="1420813"/>
                        <a:ext cx="3573462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" name="Group 183"/>
          <p:cNvGrpSpPr>
            <a:grpSpLocks/>
          </p:cNvGrpSpPr>
          <p:nvPr/>
        </p:nvGrpSpPr>
        <p:grpSpPr bwMode="auto">
          <a:xfrm>
            <a:off x="4770437" y="4484739"/>
            <a:ext cx="4211637" cy="1943100"/>
            <a:chOff x="2971" y="1026"/>
            <a:chExt cx="2653" cy="1224"/>
          </a:xfrm>
        </p:grpSpPr>
        <p:sp>
          <p:nvSpPr>
            <p:cNvPr id="72" name="Rectangle 77"/>
            <p:cNvSpPr>
              <a:spLocks noChangeArrowheads="1"/>
            </p:cNvSpPr>
            <p:nvPr/>
          </p:nvSpPr>
          <p:spPr bwMode="auto">
            <a:xfrm>
              <a:off x="3288" y="1026"/>
              <a:ext cx="2336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zh-CN" altLang="en-US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干透         潮湿         湿透         干透        潮湿</a:t>
              </a: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73" name="Rectangle 78"/>
            <p:cNvSpPr>
              <a:spLocks noChangeArrowheads="1"/>
            </p:cNvSpPr>
            <p:nvPr/>
          </p:nvSpPr>
          <p:spPr bwMode="auto">
            <a:xfrm>
              <a:off x="2971" y="1207"/>
              <a:ext cx="499" cy="1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zh-CN" altLang="en-US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晴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zh-CN" altLang="en-US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阴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zh-CN" altLang="en-US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zh-CN" altLang="en-US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雨</a:t>
              </a:r>
            </a:p>
          </p:txBody>
        </p:sp>
        <p:grpSp>
          <p:nvGrpSpPr>
            <p:cNvPr id="74" name="Group 181"/>
            <p:cNvGrpSpPr>
              <a:grpSpLocks/>
            </p:cNvGrpSpPr>
            <p:nvPr/>
          </p:nvGrpSpPr>
          <p:grpSpPr bwMode="auto">
            <a:xfrm>
              <a:off x="3379" y="1252"/>
              <a:ext cx="2041" cy="863"/>
              <a:chOff x="2699" y="1390"/>
              <a:chExt cx="2812" cy="1179"/>
            </a:xfrm>
          </p:grpSpPr>
          <p:sp>
            <p:nvSpPr>
              <p:cNvPr id="75" name="AutoShape 79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379" y="1390"/>
                <a:ext cx="92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76" name="AutoShape 80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060" y="1390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77" name="AutoShape 81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40" y="1390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78" name="AutoShape 82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380" y="1934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79" name="AutoShape 83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060" y="1934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80" name="AutoShape 84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40" y="1934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81" name="AutoShape 85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379" y="2478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82" name="AutoShape 86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060" y="2478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83" name="AutoShape 87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740" y="2478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84" name="Line 97"/>
              <p:cNvSpPr>
                <a:spLocks noChangeShapeType="1"/>
              </p:cNvSpPr>
              <p:nvPr/>
            </p:nvSpPr>
            <p:spPr bwMode="auto">
              <a:xfrm>
                <a:off x="3470" y="1435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85" name="Line 98"/>
              <p:cNvSpPr>
                <a:spLocks noChangeShapeType="1"/>
              </p:cNvSpPr>
              <p:nvPr/>
            </p:nvSpPr>
            <p:spPr bwMode="auto">
              <a:xfrm flipH="1">
                <a:off x="3470" y="1435"/>
                <a:ext cx="590" cy="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86" name="Line 99"/>
              <p:cNvSpPr>
                <a:spLocks noChangeShapeType="1"/>
              </p:cNvSpPr>
              <p:nvPr/>
            </p:nvSpPr>
            <p:spPr bwMode="auto">
              <a:xfrm flipH="1">
                <a:off x="3471" y="1435"/>
                <a:ext cx="590" cy="10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87" name="Line 100"/>
              <p:cNvSpPr>
                <a:spLocks noChangeShapeType="1"/>
              </p:cNvSpPr>
              <p:nvPr/>
            </p:nvSpPr>
            <p:spPr bwMode="auto">
              <a:xfrm flipH="1" flipV="1">
                <a:off x="3471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88" name="Line 101"/>
              <p:cNvSpPr>
                <a:spLocks noChangeShapeType="1"/>
              </p:cNvSpPr>
              <p:nvPr/>
            </p:nvSpPr>
            <p:spPr bwMode="auto">
              <a:xfrm flipH="1">
                <a:off x="3471" y="1979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89" name="Line 102"/>
              <p:cNvSpPr>
                <a:spLocks noChangeShapeType="1"/>
              </p:cNvSpPr>
              <p:nvPr/>
            </p:nvSpPr>
            <p:spPr bwMode="auto">
              <a:xfrm flipH="1">
                <a:off x="347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90" name="Line 103"/>
              <p:cNvSpPr>
                <a:spLocks noChangeShapeType="1"/>
              </p:cNvSpPr>
              <p:nvPr/>
            </p:nvSpPr>
            <p:spPr bwMode="auto">
              <a:xfrm flipH="1" flipV="1">
                <a:off x="3470" y="1435"/>
                <a:ext cx="590" cy="10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91" name="Line 104"/>
              <p:cNvSpPr>
                <a:spLocks noChangeShapeType="1"/>
              </p:cNvSpPr>
              <p:nvPr/>
            </p:nvSpPr>
            <p:spPr bwMode="auto">
              <a:xfrm flipH="1" flipV="1">
                <a:off x="3470" y="1979"/>
                <a:ext cx="590" cy="5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92" name="Line 105"/>
              <p:cNvSpPr>
                <a:spLocks noChangeShapeType="1"/>
              </p:cNvSpPr>
              <p:nvPr/>
            </p:nvSpPr>
            <p:spPr bwMode="auto">
              <a:xfrm flipH="1">
                <a:off x="3470" y="2524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93" name="Line 106"/>
              <p:cNvSpPr>
                <a:spLocks noChangeShapeType="1"/>
              </p:cNvSpPr>
              <p:nvPr/>
            </p:nvSpPr>
            <p:spPr bwMode="auto">
              <a:xfrm flipH="1">
                <a:off x="4150" y="1435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94" name="Line 107"/>
              <p:cNvSpPr>
                <a:spLocks noChangeShapeType="1"/>
              </p:cNvSpPr>
              <p:nvPr/>
            </p:nvSpPr>
            <p:spPr bwMode="auto">
              <a:xfrm flipH="1">
                <a:off x="4150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95" name="Line 108"/>
              <p:cNvSpPr>
                <a:spLocks noChangeShapeType="1"/>
              </p:cNvSpPr>
              <p:nvPr/>
            </p:nvSpPr>
            <p:spPr bwMode="auto">
              <a:xfrm flipH="1">
                <a:off x="4150" y="1435"/>
                <a:ext cx="590" cy="10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96" name="Line 109"/>
              <p:cNvSpPr>
                <a:spLocks noChangeShapeType="1"/>
              </p:cNvSpPr>
              <p:nvPr/>
            </p:nvSpPr>
            <p:spPr bwMode="auto">
              <a:xfrm flipH="1" flipV="1">
                <a:off x="4150" y="1435"/>
                <a:ext cx="590" cy="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97" name="Line 110"/>
              <p:cNvSpPr>
                <a:spLocks noChangeShapeType="1"/>
              </p:cNvSpPr>
              <p:nvPr/>
            </p:nvSpPr>
            <p:spPr bwMode="auto">
              <a:xfrm flipH="1">
                <a:off x="4150" y="1979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98" name="Line 111"/>
              <p:cNvSpPr>
                <a:spLocks noChangeShapeType="1"/>
              </p:cNvSpPr>
              <p:nvPr/>
            </p:nvSpPr>
            <p:spPr bwMode="auto">
              <a:xfrm flipH="1">
                <a:off x="4150" y="1979"/>
                <a:ext cx="590" cy="5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99" name="Line 112"/>
              <p:cNvSpPr>
                <a:spLocks noChangeShapeType="1"/>
              </p:cNvSpPr>
              <p:nvPr/>
            </p:nvSpPr>
            <p:spPr bwMode="auto">
              <a:xfrm flipH="1" flipV="1">
                <a:off x="4150" y="1435"/>
                <a:ext cx="590" cy="10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00" name="Line 113"/>
              <p:cNvSpPr>
                <a:spLocks noChangeShapeType="1"/>
              </p:cNvSpPr>
              <p:nvPr/>
            </p:nvSpPr>
            <p:spPr bwMode="auto">
              <a:xfrm flipH="1" flipV="1">
                <a:off x="415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01" name="Line 114"/>
              <p:cNvSpPr>
                <a:spLocks noChangeShapeType="1"/>
              </p:cNvSpPr>
              <p:nvPr/>
            </p:nvSpPr>
            <p:spPr bwMode="auto">
              <a:xfrm flipH="1">
                <a:off x="4150" y="2524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02" name="AutoShape 154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699" y="1390"/>
                <a:ext cx="92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03" name="AutoShape 156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420" y="1390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04" name="AutoShape 157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00" y="1934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05" name="AutoShape 159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420" y="1934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06" name="AutoShape 160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699" y="2478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07" name="AutoShape 162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420" y="2478"/>
                <a:ext cx="91" cy="91"/>
              </a:xfrm>
              <a:prstGeom prst="actionButtonBlank">
                <a:avLst/>
              </a:prstGeom>
              <a:solidFill>
                <a:srgbClr val="99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>
                  <a:solidFill>
                    <a:srgbClr val="006699"/>
                  </a:solidFill>
                  <a:latin typeface="Verdan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08" name="Line 163"/>
              <p:cNvSpPr>
                <a:spLocks noChangeShapeType="1"/>
              </p:cNvSpPr>
              <p:nvPr/>
            </p:nvSpPr>
            <p:spPr bwMode="auto">
              <a:xfrm>
                <a:off x="2790" y="1435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09" name="Line 164"/>
              <p:cNvSpPr>
                <a:spLocks noChangeShapeType="1"/>
              </p:cNvSpPr>
              <p:nvPr/>
            </p:nvSpPr>
            <p:spPr bwMode="auto">
              <a:xfrm flipH="1">
                <a:off x="2790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10" name="Line 165"/>
              <p:cNvSpPr>
                <a:spLocks noChangeShapeType="1"/>
              </p:cNvSpPr>
              <p:nvPr/>
            </p:nvSpPr>
            <p:spPr bwMode="auto">
              <a:xfrm flipH="1">
                <a:off x="2791" y="1435"/>
                <a:ext cx="590" cy="1089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11" name="Line 166"/>
              <p:cNvSpPr>
                <a:spLocks noChangeShapeType="1"/>
              </p:cNvSpPr>
              <p:nvPr/>
            </p:nvSpPr>
            <p:spPr bwMode="auto">
              <a:xfrm flipH="1" flipV="1">
                <a:off x="2791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12" name="Line 167"/>
              <p:cNvSpPr>
                <a:spLocks noChangeShapeType="1"/>
              </p:cNvSpPr>
              <p:nvPr/>
            </p:nvSpPr>
            <p:spPr bwMode="auto">
              <a:xfrm flipH="1">
                <a:off x="2791" y="1979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13" name="Line 168"/>
              <p:cNvSpPr>
                <a:spLocks noChangeShapeType="1"/>
              </p:cNvSpPr>
              <p:nvPr/>
            </p:nvSpPr>
            <p:spPr bwMode="auto">
              <a:xfrm flipH="1">
                <a:off x="279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14" name="Line 169"/>
              <p:cNvSpPr>
                <a:spLocks noChangeShapeType="1"/>
              </p:cNvSpPr>
              <p:nvPr/>
            </p:nvSpPr>
            <p:spPr bwMode="auto">
              <a:xfrm flipH="1" flipV="1">
                <a:off x="2790" y="1435"/>
                <a:ext cx="590" cy="1089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15" name="Line 170"/>
              <p:cNvSpPr>
                <a:spLocks noChangeShapeType="1"/>
              </p:cNvSpPr>
              <p:nvPr/>
            </p:nvSpPr>
            <p:spPr bwMode="auto">
              <a:xfrm flipH="1" flipV="1">
                <a:off x="279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16" name="Line 171"/>
              <p:cNvSpPr>
                <a:spLocks noChangeShapeType="1"/>
              </p:cNvSpPr>
              <p:nvPr/>
            </p:nvSpPr>
            <p:spPr bwMode="auto">
              <a:xfrm flipH="1">
                <a:off x="2790" y="2524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E61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17" name="Line 172"/>
              <p:cNvSpPr>
                <a:spLocks noChangeShapeType="1"/>
              </p:cNvSpPr>
              <p:nvPr/>
            </p:nvSpPr>
            <p:spPr bwMode="auto">
              <a:xfrm flipH="1">
                <a:off x="4830" y="1435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18" name="Line 173"/>
              <p:cNvSpPr>
                <a:spLocks noChangeShapeType="1"/>
              </p:cNvSpPr>
              <p:nvPr/>
            </p:nvSpPr>
            <p:spPr bwMode="auto">
              <a:xfrm flipH="1">
                <a:off x="4830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19" name="Line 174"/>
              <p:cNvSpPr>
                <a:spLocks noChangeShapeType="1"/>
              </p:cNvSpPr>
              <p:nvPr/>
            </p:nvSpPr>
            <p:spPr bwMode="auto">
              <a:xfrm flipH="1">
                <a:off x="4830" y="1435"/>
                <a:ext cx="590" cy="1089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20" name="Line 175"/>
              <p:cNvSpPr>
                <a:spLocks noChangeShapeType="1"/>
              </p:cNvSpPr>
              <p:nvPr/>
            </p:nvSpPr>
            <p:spPr bwMode="auto">
              <a:xfrm flipH="1" flipV="1">
                <a:off x="4830" y="1435"/>
                <a:ext cx="590" cy="544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21" name="Line 176"/>
              <p:cNvSpPr>
                <a:spLocks noChangeShapeType="1"/>
              </p:cNvSpPr>
              <p:nvPr/>
            </p:nvSpPr>
            <p:spPr bwMode="auto">
              <a:xfrm flipH="1">
                <a:off x="4830" y="1979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22" name="Line 177"/>
              <p:cNvSpPr>
                <a:spLocks noChangeShapeType="1"/>
              </p:cNvSpPr>
              <p:nvPr/>
            </p:nvSpPr>
            <p:spPr bwMode="auto">
              <a:xfrm flipH="1">
                <a:off x="483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23" name="Line 178"/>
              <p:cNvSpPr>
                <a:spLocks noChangeShapeType="1"/>
              </p:cNvSpPr>
              <p:nvPr/>
            </p:nvSpPr>
            <p:spPr bwMode="auto">
              <a:xfrm flipH="1" flipV="1">
                <a:off x="4830" y="1434"/>
                <a:ext cx="590" cy="1090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24" name="Line 179"/>
              <p:cNvSpPr>
                <a:spLocks noChangeShapeType="1"/>
              </p:cNvSpPr>
              <p:nvPr/>
            </p:nvSpPr>
            <p:spPr bwMode="auto">
              <a:xfrm flipH="1" flipV="1">
                <a:off x="4830" y="1979"/>
                <a:ext cx="590" cy="545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  <p:sp>
            <p:nvSpPr>
              <p:cNvPr id="125" name="Line 180"/>
              <p:cNvSpPr>
                <a:spLocks noChangeShapeType="1"/>
              </p:cNvSpPr>
              <p:nvPr/>
            </p:nvSpPr>
            <p:spPr bwMode="auto">
              <a:xfrm flipH="1">
                <a:off x="4830" y="2524"/>
                <a:ext cx="590" cy="0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rgbClr val="006699"/>
                  </a:solidFill>
                </a:endParaRPr>
              </a:p>
            </p:txBody>
          </p:sp>
        </p:grpSp>
      </p:grpSp>
      <p:sp>
        <p:nvSpPr>
          <p:cNvPr id="126" name="矩形 125"/>
          <p:cNvSpPr/>
          <p:nvPr/>
        </p:nvSpPr>
        <p:spPr>
          <a:xfrm>
            <a:off x="5273674" y="6300028"/>
            <a:ext cx="38465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i="1" dirty="0">
                <a:latin typeface="+mn-lt"/>
              </a:rPr>
              <a:t>t-2         t-1          t           t+1         t+2</a:t>
            </a:r>
            <a:endParaRPr lang="zh-CN" altLang="en-US" b="1" i="1" dirty="0">
              <a:latin typeface="+mn-lt"/>
            </a:endParaRPr>
          </a:p>
        </p:txBody>
      </p:sp>
      <p:graphicFrame>
        <p:nvGraphicFramePr>
          <p:cNvPr id="65" name="对象 64"/>
          <p:cNvGraphicFramePr>
            <a:graphicFrameLocks noChangeAspect="1"/>
          </p:cNvGraphicFramePr>
          <p:nvPr/>
        </p:nvGraphicFramePr>
        <p:xfrm>
          <a:off x="6223000" y="1949450"/>
          <a:ext cx="28971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79" name="公式" r:id="rId6" imgW="1371600" imgH="469800" progId="Equation.3">
                  <p:embed/>
                </p:oleObj>
              </mc:Choice>
              <mc:Fallback>
                <p:oleObj name="公式" r:id="rId6" imgW="1371600" imgH="469800" progId="Equation.3">
                  <p:embed/>
                  <p:pic>
                    <p:nvPicPr>
                      <p:cNvPr id="65" name="对象 6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23000" y="1949450"/>
                        <a:ext cx="2897188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对象 65"/>
          <p:cNvGraphicFramePr>
            <a:graphicFrameLocks noChangeAspect="1"/>
          </p:cNvGraphicFramePr>
          <p:nvPr/>
        </p:nvGraphicFramePr>
        <p:xfrm>
          <a:off x="6120705" y="2850704"/>
          <a:ext cx="2387600" cy="1395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80" name="公式" r:id="rId8" imgW="1130040" imgH="660240" progId="Equation.3">
                  <p:embed/>
                </p:oleObj>
              </mc:Choice>
              <mc:Fallback>
                <p:oleObj name="公式" r:id="rId8" imgW="1130040" imgH="660240" progId="Equation.3">
                  <p:embed/>
                  <p:pic>
                    <p:nvPicPr>
                      <p:cNvPr id="66" name="对象 6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20705" y="2850704"/>
                        <a:ext cx="2387600" cy="1395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040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6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06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06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066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06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06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6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6" grpId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 sz="quarter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sz="2800" dirty="0"/>
              <a:t>4.2.3.2 </a:t>
            </a:r>
            <a:r>
              <a:rPr lang="zh-CN" altLang="en-US" sz="2800" dirty="0"/>
              <a:t>用于</a:t>
            </a:r>
            <a:r>
              <a:rPr lang="en-US" altLang="zh-CN" sz="2800" dirty="0"/>
              <a:t>HMM</a:t>
            </a:r>
            <a:r>
              <a:rPr lang="zh-CN" altLang="en-US" sz="2800" dirty="0"/>
              <a:t>参数估计的</a:t>
            </a:r>
            <a:r>
              <a:rPr lang="en-US" altLang="zh-CN" sz="2800" dirty="0"/>
              <a:t>Baum-Welch</a:t>
            </a:r>
            <a:r>
              <a:rPr lang="zh-CN" altLang="en-US" sz="2800" dirty="0"/>
              <a:t>算法</a:t>
            </a:r>
          </a:p>
        </p:txBody>
      </p:sp>
      <p:graphicFrame>
        <p:nvGraphicFramePr>
          <p:cNvPr id="68" name="Object 8"/>
          <p:cNvGraphicFramePr>
            <a:graphicFrameLocks noChangeAspect="1"/>
          </p:cNvGraphicFramePr>
          <p:nvPr/>
        </p:nvGraphicFramePr>
        <p:xfrm>
          <a:off x="5414963" y="1420813"/>
          <a:ext cx="357346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82" name="公式" r:id="rId4" imgW="1726920" imgH="241200" progId="Equation.3">
                  <p:embed/>
                </p:oleObj>
              </mc:Choice>
              <mc:Fallback>
                <p:oleObj name="公式" r:id="rId4" imgW="1726920" imgH="241200" progId="Equation.3">
                  <p:embed/>
                  <p:pic>
                    <p:nvPicPr>
                      <p:cNvPr id="6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4963" y="1420813"/>
                        <a:ext cx="3573462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对象 68"/>
          <p:cNvGraphicFramePr>
            <a:graphicFrameLocks noChangeAspect="1"/>
          </p:cNvGraphicFramePr>
          <p:nvPr/>
        </p:nvGraphicFramePr>
        <p:xfrm>
          <a:off x="6223000" y="1949450"/>
          <a:ext cx="28971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83" name="公式" r:id="rId6" imgW="1371600" imgH="469800" progId="Equation.3">
                  <p:embed/>
                </p:oleObj>
              </mc:Choice>
              <mc:Fallback>
                <p:oleObj name="公式" r:id="rId6" imgW="1371600" imgH="469800" progId="Equation.3">
                  <p:embed/>
                  <p:pic>
                    <p:nvPicPr>
                      <p:cNvPr id="69" name="对象 6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23000" y="1949450"/>
                        <a:ext cx="2897188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"/>
          <p:cNvGraphicFramePr>
            <a:graphicFrameLocks noChangeAspect="1"/>
          </p:cNvGraphicFramePr>
          <p:nvPr/>
        </p:nvGraphicFramePr>
        <p:xfrm>
          <a:off x="856108" y="1484784"/>
          <a:ext cx="40052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84" name="公式" r:id="rId8" imgW="2108200" imgH="228600" progId="Equation.3">
                  <p:embed/>
                </p:oleObj>
              </mc:Choice>
              <mc:Fallback>
                <p:oleObj name="公式" r:id="rId8" imgW="2108200" imgH="228600" progId="Equation.3">
                  <p:embed/>
                  <p:pic>
                    <p:nvPicPr>
                      <p:cNvPr id="6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108" y="1484784"/>
                        <a:ext cx="4005263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对象 64"/>
          <p:cNvGraphicFramePr>
            <a:graphicFrameLocks noChangeAspect="1"/>
          </p:cNvGraphicFramePr>
          <p:nvPr/>
        </p:nvGraphicFramePr>
        <p:xfrm>
          <a:off x="1249363" y="3482702"/>
          <a:ext cx="4081462" cy="160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85" name="公式" r:id="rId10" imgW="2298600" imgH="901440" progId="Equation.3">
                  <p:embed/>
                </p:oleObj>
              </mc:Choice>
              <mc:Fallback>
                <p:oleObj name="公式" r:id="rId10" imgW="2298600" imgH="901440" progId="Equation.3">
                  <p:embed/>
                  <p:pic>
                    <p:nvPicPr>
                      <p:cNvPr id="65" name="对象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363" y="3482702"/>
                        <a:ext cx="4081462" cy="160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" name="Rectangle 12"/>
          <p:cNvSpPr>
            <a:spLocks noChangeArrowheads="1"/>
          </p:cNvSpPr>
          <p:nvPr/>
        </p:nvSpPr>
        <p:spPr bwMode="auto">
          <a:xfrm>
            <a:off x="4788346" y="5877768"/>
            <a:ext cx="4248150" cy="863600"/>
          </a:xfrm>
          <a:prstGeom prst="rect">
            <a:avLst/>
          </a:prstGeom>
          <a:solidFill>
            <a:schemeClr val="accent1">
              <a:alpha val="47842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solidFill>
                <a:srgbClr val="006699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28" name="Object 10"/>
          <p:cNvGraphicFramePr>
            <a:graphicFrameLocks noChangeAspect="1"/>
          </p:cNvGraphicFramePr>
          <p:nvPr/>
        </p:nvGraphicFramePr>
        <p:xfrm>
          <a:off x="4861371" y="5969843"/>
          <a:ext cx="4040187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86" name="公式" r:id="rId12" imgW="2527300" imgH="482600" progId="Equation.3">
                  <p:embed/>
                </p:oleObj>
              </mc:Choice>
              <mc:Fallback>
                <p:oleObj name="公式" r:id="rId12" imgW="2527300" imgH="482600" progId="Equation.3">
                  <p:embed/>
                  <p:pic>
                    <p:nvPicPr>
                      <p:cNvPr id="12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1371" y="5969843"/>
                        <a:ext cx="4040187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9" name="Group 71"/>
          <p:cNvGrpSpPr>
            <a:grpSpLocks/>
          </p:cNvGrpSpPr>
          <p:nvPr/>
        </p:nvGrpSpPr>
        <p:grpSpPr bwMode="auto">
          <a:xfrm>
            <a:off x="5139630" y="4248497"/>
            <a:ext cx="3752850" cy="1628775"/>
            <a:chOff x="2699" y="3177"/>
            <a:chExt cx="2364" cy="1026"/>
          </a:xfrm>
        </p:grpSpPr>
        <p:sp>
          <p:nvSpPr>
            <p:cNvPr id="130" name="Rectangle 14"/>
            <p:cNvSpPr>
              <a:spLocks noChangeArrowheads="1"/>
            </p:cNvSpPr>
            <p:nvPr/>
          </p:nvSpPr>
          <p:spPr bwMode="auto">
            <a:xfrm>
              <a:off x="3016" y="3177"/>
              <a:ext cx="204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dry	     damp      soggy       dry       damp</a:t>
              </a:r>
            </a:p>
          </p:txBody>
        </p:sp>
        <p:sp>
          <p:nvSpPr>
            <p:cNvPr id="131" name="Rectangle 15"/>
            <p:cNvSpPr>
              <a:spLocks noChangeArrowheads="1"/>
            </p:cNvSpPr>
            <p:nvPr/>
          </p:nvSpPr>
          <p:spPr bwMode="auto">
            <a:xfrm>
              <a:off x="2699" y="3339"/>
              <a:ext cx="437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sunny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cloudy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rainy</a:t>
              </a:r>
            </a:p>
          </p:txBody>
        </p:sp>
        <p:sp>
          <p:nvSpPr>
            <p:cNvPr id="132" name="AutoShape 1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524" y="3330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3" name="AutoShape 1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57" y="3330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4" name="AutoShape 1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89" y="3330"/>
              <a:ext cx="57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5" name="AutoShape 1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524" y="3659"/>
              <a:ext cx="58" cy="56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6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57" y="3659"/>
              <a:ext cx="58" cy="56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7" name="AutoShape 2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89" y="3659"/>
              <a:ext cx="57" cy="56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8" name="AutoShape 2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524" y="3989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9" name="AutoShape 2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57" y="3989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0" name="AutoShape 2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89" y="3989"/>
              <a:ext cx="57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1" name="Line 25"/>
            <p:cNvSpPr>
              <a:spLocks noChangeShapeType="1"/>
            </p:cNvSpPr>
            <p:nvPr/>
          </p:nvSpPr>
          <p:spPr bwMode="auto">
            <a:xfrm>
              <a:off x="3582" y="3357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2" name="Line 26"/>
            <p:cNvSpPr>
              <a:spLocks noChangeShapeType="1"/>
            </p:cNvSpPr>
            <p:nvPr/>
          </p:nvSpPr>
          <p:spPr bwMode="auto">
            <a:xfrm flipH="1">
              <a:off x="3582" y="3357"/>
              <a:ext cx="375" cy="3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3" name="Line 27"/>
            <p:cNvSpPr>
              <a:spLocks noChangeShapeType="1"/>
            </p:cNvSpPr>
            <p:nvPr/>
          </p:nvSpPr>
          <p:spPr bwMode="auto">
            <a:xfrm flipH="1">
              <a:off x="3582" y="3357"/>
              <a:ext cx="376" cy="6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4" name="Line 28"/>
            <p:cNvSpPr>
              <a:spLocks noChangeShapeType="1"/>
            </p:cNvSpPr>
            <p:nvPr/>
          </p:nvSpPr>
          <p:spPr bwMode="auto">
            <a:xfrm flipH="1" flipV="1">
              <a:off x="3582" y="3357"/>
              <a:ext cx="376" cy="32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5" name="Line 29"/>
            <p:cNvSpPr>
              <a:spLocks noChangeShapeType="1"/>
            </p:cNvSpPr>
            <p:nvPr/>
          </p:nvSpPr>
          <p:spPr bwMode="auto">
            <a:xfrm flipH="1">
              <a:off x="3582" y="3686"/>
              <a:ext cx="376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6" name="Line 30"/>
            <p:cNvSpPr>
              <a:spLocks noChangeShapeType="1"/>
            </p:cNvSpPr>
            <p:nvPr/>
          </p:nvSpPr>
          <p:spPr bwMode="auto">
            <a:xfrm flipH="1">
              <a:off x="3582" y="3686"/>
              <a:ext cx="375" cy="331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7" name="Line 31"/>
            <p:cNvSpPr>
              <a:spLocks noChangeShapeType="1"/>
            </p:cNvSpPr>
            <p:nvPr/>
          </p:nvSpPr>
          <p:spPr bwMode="auto">
            <a:xfrm flipH="1" flipV="1">
              <a:off x="3582" y="3357"/>
              <a:ext cx="375" cy="6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8" name="Line 32"/>
            <p:cNvSpPr>
              <a:spLocks noChangeShapeType="1"/>
            </p:cNvSpPr>
            <p:nvPr/>
          </p:nvSpPr>
          <p:spPr bwMode="auto">
            <a:xfrm flipH="1" flipV="1">
              <a:off x="3582" y="3686"/>
              <a:ext cx="375" cy="3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9" name="Line 33"/>
            <p:cNvSpPr>
              <a:spLocks noChangeShapeType="1"/>
            </p:cNvSpPr>
            <p:nvPr/>
          </p:nvSpPr>
          <p:spPr bwMode="auto">
            <a:xfrm flipH="1">
              <a:off x="3582" y="4017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0" name="Line 34"/>
            <p:cNvSpPr>
              <a:spLocks noChangeShapeType="1"/>
            </p:cNvSpPr>
            <p:nvPr/>
          </p:nvSpPr>
          <p:spPr bwMode="auto">
            <a:xfrm flipH="1">
              <a:off x="4014" y="3357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1" name="Line 35"/>
            <p:cNvSpPr>
              <a:spLocks noChangeShapeType="1"/>
            </p:cNvSpPr>
            <p:nvPr/>
          </p:nvSpPr>
          <p:spPr bwMode="auto">
            <a:xfrm flipH="1">
              <a:off x="4014" y="3357"/>
              <a:ext cx="375" cy="32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2" name="Line 36"/>
            <p:cNvSpPr>
              <a:spLocks noChangeShapeType="1"/>
            </p:cNvSpPr>
            <p:nvPr/>
          </p:nvSpPr>
          <p:spPr bwMode="auto">
            <a:xfrm flipH="1">
              <a:off x="4014" y="3357"/>
              <a:ext cx="375" cy="6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3" name="Line 37"/>
            <p:cNvSpPr>
              <a:spLocks noChangeShapeType="1"/>
            </p:cNvSpPr>
            <p:nvPr/>
          </p:nvSpPr>
          <p:spPr bwMode="auto">
            <a:xfrm flipH="1" flipV="1">
              <a:off x="4014" y="3357"/>
              <a:ext cx="375" cy="3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4" name="Line 38"/>
            <p:cNvSpPr>
              <a:spLocks noChangeShapeType="1"/>
            </p:cNvSpPr>
            <p:nvPr/>
          </p:nvSpPr>
          <p:spPr bwMode="auto">
            <a:xfrm flipH="1">
              <a:off x="4014" y="3686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5" name="Line 39"/>
            <p:cNvSpPr>
              <a:spLocks noChangeShapeType="1"/>
            </p:cNvSpPr>
            <p:nvPr/>
          </p:nvSpPr>
          <p:spPr bwMode="auto">
            <a:xfrm flipH="1">
              <a:off x="4014" y="3686"/>
              <a:ext cx="375" cy="3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6" name="Line 40"/>
            <p:cNvSpPr>
              <a:spLocks noChangeShapeType="1"/>
            </p:cNvSpPr>
            <p:nvPr/>
          </p:nvSpPr>
          <p:spPr bwMode="auto">
            <a:xfrm flipH="1" flipV="1">
              <a:off x="4014" y="3357"/>
              <a:ext cx="375" cy="6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7" name="Line 41"/>
            <p:cNvSpPr>
              <a:spLocks noChangeShapeType="1"/>
            </p:cNvSpPr>
            <p:nvPr/>
          </p:nvSpPr>
          <p:spPr bwMode="auto">
            <a:xfrm flipH="1" flipV="1">
              <a:off x="4014" y="3686"/>
              <a:ext cx="375" cy="3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8" name="Line 42"/>
            <p:cNvSpPr>
              <a:spLocks noChangeShapeType="1"/>
            </p:cNvSpPr>
            <p:nvPr/>
          </p:nvSpPr>
          <p:spPr bwMode="auto">
            <a:xfrm flipH="1">
              <a:off x="4014" y="4017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9" name="AutoShape 4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91" y="3330"/>
              <a:ext cx="59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0" name="AutoShape 4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21" y="3330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1" name="AutoShape 4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92" y="3659"/>
              <a:ext cx="58" cy="56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2" name="AutoShape 4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21" y="3659"/>
              <a:ext cx="58" cy="56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3" name="AutoShape 4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91" y="3989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4" name="AutoShape 4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21" y="3989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5" name="Line 49"/>
            <p:cNvSpPr>
              <a:spLocks noChangeShapeType="1"/>
            </p:cNvSpPr>
            <p:nvPr/>
          </p:nvSpPr>
          <p:spPr bwMode="auto">
            <a:xfrm>
              <a:off x="3149" y="3357"/>
              <a:ext cx="375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66" name="Line 50"/>
            <p:cNvSpPr>
              <a:spLocks noChangeShapeType="1"/>
            </p:cNvSpPr>
            <p:nvPr/>
          </p:nvSpPr>
          <p:spPr bwMode="auto">
            <a:xfrm flipH="1">
              <a:off x="3149" y="3357"/>
              <a:ext cx="375" cy="32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67" name="Line 51"/>
            <p:cNvSpPr>
              <a:spLocks noChangeShapeType="1"/>
            </p:cNvSpPr>
            <p:nvPr/>
          </p:nvSpPr>
          <p:spPr bwMode="auto">
            <a:xfrm flipH="1">
              <a:off x="3150" y="3357"/>
              <a:ext cx="375" cy="66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68" name="Line 52"/>
            <p:cNvSpPr>
              <a:spLocks noChangeShapeType="1"/>
            </p:cNvSpPr>
            <p:nvPr/>
          </p:nvSpPr>
          <p:spPr bwMode="auto">
            <a:xfrm flipH="1" flipV="1">
              <a:off x="3150" y="3357"/>
              <a:ext cx="375" cy="32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69" name="Line 53"/>
            <p:cNvSpPr>
              <a:spLocks noChangeShapeType="1"/>
            </p:cNvSpPr>
            <p:nvPr/>
          </p:nvSpPr>
          <p:spPr bwMode="auto">
            <a:xfrm flipH="1">
              <a:off x="3150" y="3686"/>
              <a:ext cx="375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0" name="Line 54"/>
            <p:cNvSpPr>
              <a:spLocks noChangeShapeType="1"/>
            </p:cNvSpPr>
            <p:nvPr/>
          </p:nvSpPr>
          <p:spPr bwMode="auto">
            <a:xfrm flipH="1">
              <a:off x="3149" y="3686"/>
              <a:ext cx="375" cy="331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1" name="Line 55"/>
            <p:cNvSpPr>
              <a:spLocks noChangeShapeType="1"/>
            </p:cNvSpPr>
            <p:nvPr/>
          </p:nvSpPr>
          <p:spPr bwMode="auto">
            <a:xfrm flipH="1" flipV="1">
              <a:off x="3149" y="3357"/>
              <a:ext cx="375" cy="66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2" name="Line 56"/>
            <p:cNvSpPr>
              <a:spLocks noChangeShapeType="1"/>
            </p:cNvSpPr>
            <p:nvPr/>
          </p:nvSpPr>
          <p:spPr bwMode="auto">
            <a:xfrm flipH="1" flipV="1">
              <a:off x="3149" y="3686"/>
              <a:ext cx="375" cy="331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3" name="Line 57"/>
            <p:cNvSpPr>
              <a:spLocks noChangeShapeType="1"/>
            </p:cNvSpPr>
            <p:nvPr/>
          </p:nvSpPr>
          <p:spPr bwMode="auto">
            <a:xfrm flipH="1">
              <a:off x="3149" y="4017"/>
              <a:ext cx="375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4" name="Line 58"/>
            <p:cNvSpPr>
              <a:spLocks noChangeShapeType="1"/>
            </p:cNvSpPr>
            <p:nvPr/>
          </p:nvSpPr>
          <p:spPr bwMode="auto">
            <a:xfrm flipH="1">
              <a:off x="4446" y="3357"/>
              <a:ext cx="375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5" name="Line 59"/>
            <p:cNvSpPr>
              <a:spLocks noChangeShapeType="1"/>
            </p:cNvSpPr>
            <p:nvPr/>
          </p:nvSpPr>
          <p:spPr bwMode="auto">
            <a:xfrm flipH="1">
              <a:off x="4446" y="3357"/>
              <a:ext cx="375" cy="3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6" name="Line 60"/>
            <p:cNvSpPr>
              <a:spLocks noChangeShapeType="1"/>
            </p:cNvSpPr>
            <p:nvPr/>
          </p:nvSpPr>
          <p:spPr bwMode="auto">
            <a:xfrm flipH="1">
              <a:off x="4446" y="3357"/>
              <a:ext cx="375" cy="6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7" name="Line 61"/>
            <p:cNvSpPr>
              <a:spLocks noChangeShapeType="1"/>
            </p:cNvSpPr>
            <p:nvPr/>
          </p:nvSpPr>
          <p:spPr bwMode="auto">
            <a:xfrm flipH="1" flipV="1">
              <a:off x="4446" y="3357"/>
              <a:ext cx="375" cy="32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8" name="Line 62"/>
            <p:cNvSpPr>
              <a:spLocks noChangeShapeType="1"/>
            </p:cNvSpPr>
            <p:nvPr/>
          </p:nvSpPr>
          <p:spPr bwMode="auto">
            <a:xfrm flipH="1">
              <a:off x="4446" y="3686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9" name="Line 63"/>
            <p:cNvSpPr>
              <a:spLocks noChangeShapeType="1"/>
            </p:cNvSpPr>
            <p:nvPr/>
          </p:nvSpPr>
          <p:spPr bwMode="auto">
            <a:xfrm flipH="1">
              <a:off x="4446" y="3686"/>
              <a:ext cx="375" cy="3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80" name="Line 64"/>
            <p:cNvSpPr>
              <a:spLocks noChangeShapeType="1"/>
            </p:cNvSpPr>
            <p:nvPr/>
          </p:nvSpPr>
          <p:spPr bwMode="auto">
            <a:xfrm flipH="1" flipV="1">
              <a:off x="4446" y="3356"/>
              <a:ext cx="375" cy="661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81" name="Line 65"/>
            <p:cNvSpPr>
              <a:spLocks noChangeShapeType="1"/>
            </p:cNvSpPr>
            <p:nvPr/>
          </p:nvSpPr>
          <p:spPr bwMode="auto">
            <a:xfrm flipH="1" flipV="1">
              <a:off x="4446" y="3686"/>
              <a:ext cx="375" cy="3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82" name="Line 66"/>
            <p:cNvSpPr>
              <a:spLocks noChangeShapeType="1"/>
            </p:cNvSpPr>
            <p:nvPr/>
          </p:nvSpPr>
          <p:spPr bwMode="auto">
            <a:xfrm flipH="1">
              <a:off x="4446" y="4017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83" name="Rectangle 70"/>
            <p:cNvSpPr>
              <a:spLocks noChangeArrowheads="1"/>
            </p:cNvSpPr>
            <p:nvPr/>
          </p:nvSpPr>
          <p:spPr bwMode="auto">
            <a:xfrm>
              <a:off x="3016" y="4016"/>
              <a:ext cx="1917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1400" b="1" i="1" dirty="0">
                  <a:solidFill>
                    <a:srgbClr val="006699"/>
                  </a:solidFill>
                  <a:ea typeface="宋体" panose="02010600030101010101" pitchFamily="2" charset="-122"/>
                </a:rPr>
                <a:t>t - 2         t-1           t             t+1           t+2</a:t>
              </a:r>
            </a:p>
          </p:txBody>
        </p:sp>
      </p:grpSp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868363" y="5026025"/>
          <a:ext cx="3505200" cy="175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87" name="公式" r:id="rId14" imgW="2158920" imgH="1079280" progId="Equation.3">
                  <p:embed/>
                </p:oleObj>
              </mc:Choice>
              <mc:Fallback>
                <p:oleObj name="公式" r:id="rId14" imgW="2158920" imgH="1079280" progId="Equation.3">
                  <p:embed/>
                  <p:pic>
                    <p:nvPicPr>
                      <p:cNvPr id="2" name="对象 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68363" y="5026025"/>
                        <a:ext cx="3505200" cy="175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对象 69"/>
          <p:cNvGraphicFramePr>
            <a:graphicFrameLocks noChangeAspect="1"/>
          </p:cNvGraphicFramePr>
          <p:nvPr/>
        </p:nvGraphicFramePr>
        <p:xfrm>
          <a:off x="911225" y="2013298"/>
          <a:ext cx="4419600" cy="153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88" name="公式" r:id="rId16" imgW="2489040" imgH="863280" progId="Equation.3">
                  <p:embed/>
                </p:oleObj>
              </mc:Choice>
              <mc:Fallback>
                <p:oleObj name="公式" r:id="rId16" imgW="2489040" imgH="863280" progId="Equation.3">
                  <p:embed/>
                  <p:pic>
                    <p:nvPicPr>
                      <p:cNvPr id="70" name="对象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25" y="2013298"/>
                        <a:ext cx="4419600" cy="1535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对象 70"/>
          <p:cNvGraphicFramePr>
            <a:graphicFrameLocks noChangeAspect="1"/>
          </p:cNvGraphicFramePr>
          <p:nvPr/>
        </p:nvGraphicFramePr>
        <p:xfrm>
          <a:off x="6120705" y="2850704"/>
          <a:ext cx="2387600" cy="1395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89" name="公式" r:id="rId18" imgW="1130040" imgH="660240" progId="Equation.3">
                  <p:embed/>
                </p:oleObj>
              </mc:Choice>
              <mc:Fallback>
                <p:oleObj name="公式" r:id="rId18" imgW="1130040" imgH="660240" progId="Equation.3">
                  <p:embed/>
                  <p:pic>
                    <p:nvPicPr>
                      <p:cNvPr id="71" name="对象 70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120705" y="2850704"/>
                        <a:ext cx="2387600" cy="1395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组合 4"/>
          <p:cNvGrpSpPr/>
          <p:nvPr/>
        </p:nvGrpSpPr>
        <p:grpSpPr>
          <a:xfrm>
            <a:off x="2008633" y="2013298"/>
            <a:ext cx="4150444" cy="676125"/>
            <a:chOff x="2008633" y="2013298"/>
            <a:chExt cx="4150444" cy="676125"/>
          </a:xfrm>
        </p:grpSpPr>
        <p:sp>
          <p:nvSpPr>
            <p:cNvPr id="3" name="矩形 2"/>
            <p:cNvSpPr/>
            <p:nvPr/>
          </p:nvSpPr>
          <p:spPr bwMode="auto">
            <a:xfrm>
              <a:off x="2008633" y="2013298"/>
              <a:ext cx="3412680" cy="676125"/>
            </a:xfrm>
            <a:prstGeom prst="rect">
              <a:avLst/>
            </a:prstGeom>
            <a:noFill/>
            <a:ln w="25400" cap="flat" cmpd="sng" algn="ctr">
              <a:solidFill>
                <a:srgbClr val="E61600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宋体" pitchFamily="2" charset="-122"/>
              </a:endParaRPr>
            </a:p>
          </p:txBody>
        </p:sp>
        <p:sp>
          <p:nvSpPr>
            <p:cNvPr id="4" name="矩形 3"/>
            <p:cNvSpPr/>
            <p:nvPr/>
          </p:nvSpPr>
          <p:spPr>
            <a:xfrm>
              <a:off x="5414963" y="2151305"/>
              <a:ext cx="74411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000" dirty="0" err="1">
                  <a:solidFill>
                    <a:srgbClr val="FF0000"/>
                  </a:solidFill>
                  <a:latin typeface="+mn-lt"/>
                </a:rPr>
                <a:t>ξ</a:t>
              </a:r>
              <a:r>
                <a:rPr lang="en-US" altLang="zh-CN" sz="2000" i="1" baseline="-25000" dirty="0" err="1">
                  <a:solidFill>
                    <a:srgbClr val="FF0000"/>
                  </a:solidFill>
                  <a:latin typeface="+mn-lt"/>
                </a:rPr>
                <a:t>t</a:t>
              </a:r>
              <a:r>
                <a:rPr lang="en-US" altLang="zh-CN" sz="2000" dirty="0">
                  <a:solidFill>
                    <a:srgbClr val="FF0000"/>
                  </a:solidFill>
                  <a:latin typeface="+mn-lt"/>
                </a:rPr>
                <a:t>(</a:t>
              </a:r>
              <a:r>
                <a:rPr lang="en-US" altLang="zh-CN" sz="2000" dirty="0" err="1">
                  <a:solidFill>
                    <a:srgbClr val="FF0000"/>
                  </a:solidFill>
                  <a:latin typeface="+mn-lt"/>
                </a:rPr>
                <a:t>i,j</a:t>
              </a:r>
              <a:r>
                <a:rPr lang="en-US" altLang="zh-CN" sz="2000" dirty="0">
                  <a:solidFill>
                    <a:srgbClr val="FF0000"/>
                  </a:solidFill>
                  <a:latin typeface="+mn-lt"/>
                </a:rPr>
                <a:t>)</a:t>
              </a:r>
              <a:endParaRPr lang="zh-CN" altLang="en-US" sz="5400" dirty="0">
                <a:solidFill>
                  <a:srgbClr val="FF0000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542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 sz="quarter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sz="2800" dirty="0"/>
              <a:t>4.2.3.2 </a:t>
            </a:r>
            <a:r>
              <a:rPr lang="zh-CN" altLang="en-US" sz="2800" dirty="0"/>
              <a:t>用于</a:t>
            </a:r>
            <a:r>
              <a:rPr lang="en-US" altLang="zh-CN" sz="2800" dirty="0"/>
              <a:t>HMM</a:t>
            </a:r>
            <a:r>
              <a:rPr lang="zh-CN" altLang="en-US" sz="2800" dirty="0"/>
              <a:t>参数估计的</a:t>
            </a:r>
            <a:r>
              <a:rPr lang="en-US" altLang="zh-CN" sz="2800" dirty="0"/>
              <a:t>Baum-Welch</a:t>
            </a:r>
            <a:r>
              <a:rPr lang="zh-CN" altLang="en-US" sz="2800" dirty="0"/>
              <a:t>算法</a:t>
            </a:r>
          </a:p>
        </p:txBody>
      </p:sp>
      <p:graphicFrame>
        <p:nvGraphicFramePr>
          <p:cNvPr id="68" name="Object 8"/>
          <p:cNvGraphicFramePr>
            <a:graphicFrameLocks noChangeAspect="1"/>
          </p:cNvGraphicFramePr>
          <p:nvPr/>
        </p:nvGraphicFramePr>
        <p:xfrm>
          <a:off x="5414963" y="1420813"/>
          <a:ext cx="357346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74" name="公式" r:id="rId4" imgW="1726920" imgH="241200" progId="Equation.3">
                  <p:embed/>
                </p:oleObj>
              </mc:Choice>
              <mc:Fallback>
                <p:oleObj name="公式" r:id="rId4" imgW="1726920" imgH="241200" progId="Equation.3">
                  <p:embed/>
                  <p:pic>
                    <p:nvPicPr>
                      <p:cNvPr id="6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4963" y="1420813"/>
                        <a:ext cx="3573462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对象 68"/>
          <p:cNvGraphicFramePr>
            <a:graphicFrameLocks noChangeAspect="1"/>
          </p:cNvGraphicFramePr>
          <p:nvPr/>
        </p:nvGraphicFramePr>
        <p:xfrm>
          <a:off x="6223000" y="1949450"/>
          <a:ext cx="28971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75" name="公式" r:id="rId6" imgW="1371600" imgH="469800" progId="Equation.3">
                  <p:embed/>
                </p:oleObj>
              </mc:Choice>
              <mc:Fallback>
                <p:oleObj name="公式" r:id="rId6" imgW="1371600" imgH="469800" progId="Equation.3">
                  <p:embed/>
                  <p:pic>
                    <p:nvPicPr>
                      <p:cNvPr id="69" name="对象 6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23000" y="1949450"/>
                        <a:ext cx="2897188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对象 65"/>
          <p:cNvGraphicFramePr>
            <a:graphicFrameLocks noChangeAspect="1"/>
          </p:cNvGraphicFramePr>
          <p:nvPr/>
        </p:nvGraphicFramePr>
        <p:xfrm>
          <a:off x="350838" y="2852738"/>
          <a:ext cx="4560887" cy="153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76" name="公式" r:id="rId8" imgW="2565360" imgH="863280" progId="Equation.3">
                  <p:embed/>
                </p:oleObj>
              </mc:Choice>
              <mc:Fallback>
                <p:oleObj name="公式" r:id="rId8" imgW="2565360" imgH="863280" progId="Equation.3">
                  <p:embed/>
                  <p:pic>
                    <p:nvPicPr>
                      <p:cNvPr id="66" name="对象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8" y="2852738"/>
                        <a:ext cx="4560887" cy="1535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" name="Rectangle 12"/>
          <p:cNvSpPr>
            <a:spLocks noChangeArrowheads="1"/>
          </p:cNvSpPr>
          <p:nvPr/>
        </p:nvSpPr>
        <p:spPr bwMode="auto">
          <a:xfrm>
            <a:off x="4788346" y="5877768"/>
            <a:ext cx="4248150" cy="863600"/>
          </a:xfrm>
          <a:prstGeom prst="rect">
            <a:avLst/>
          </a:prstGeom>
          <a:solidFill>
            <a:schemeClr val="accent1">
              <a:alpha val="47842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solidFill>
                <a:srgbClr val="006699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28" name="Object 10"/>
          <p:cNvGraphicFramePr>
            <a:graphicFrameLocks noChangeAspect="1"/>
          </p:cNvGraphicFramePr>
          <p:nvPr/>
        </p:nvGraphicFramePr>
        <p:xfrm>
          <a:off x="4861371" y="5969843"/>
          <a:ext cx="4040187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77" name="公式" r:id="rId10" imgW="2527300" imgH="482600" progId="Equation.3">
                  <p:embed/>
                </p:oleObj>
              </mc:Choice>
              <mc:Fallback>
                <p:oleObj name="公式" r:id="rId10" imgW="2527300" imgH="482600" progId="Equation.3">
                  <p:embed/>
                  <p:pic>
                    <p:nvPicPr>
                      <p:cNvPr id="12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1371" y="5969843"/>
                        <a:ext cx="4040187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9" name="Group 71"/>
          <p:cNvGrpSpPr>
            <a:grpSpLocks/>
          </p:cNvGrpSpPr>
          <p:nvPr/>
        </p:nvGrpSpPr>
        <p:grpSpPr bwMode="auto">
          <a:xfrm>
            <a:off x="5139630" y="4248497"/>
            <a:ext cx="3752850" cy="1628775"/>
            <a:chOff x="2699" y="3177"/>
            <a:chExt cx="2364" cy="1026"/>
          </a:xfrm>
        </p:grpSpPr>
        <p:sp>
          <p:nvSpPr>
            <p:cNvPr id="130" name="Rectangle 14"/>
            <p:cNvSpPr>
              <a:spLocks noChangeArrowheads="1"/>
            </p:cNvSpPr>
            <p:nvPr/>
          </p:nvSpPr>
          <p:spPr bwMode="auto">
            <a:xfrm>
              <a:off x="3016" y="3177"/>
              <a:ext cx="204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dry	     damp      soggy       dry       damp</a:t>
              </a:r>
            </a:p>
          </p:txBody>
        </p:sp>
        <p:sp>
          <p:nvSpPr>
            <p:cNvPr id="131" name="Rectangle 15"/>
            <p:cNvSpPr>
              <a:spLocks noChangeArrowheads="1"/>
            </p:cNvSpPr>
            <p:nvPr/>
          </p:nvSpPr>
          <p:spPr bwMode="auto">
            <a:xfrm>
              <a:off x="2699" y="3339"/>
              <a:ext cx="437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sunny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cloudy</a:t>
              </a: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endParaRPr lang="en-US" altLang="zh-CN" sz="1400" b="1">
                <a:solidFill>
                  <a:srgbClr val="006699"/>
                </a:solidFill>
                <a:ea typeface="宋体" panose="02010600030101010101" pitchFamily="2" charset="-122"/>
              </a:endParaRPr>
            </a:p>
            <a:p>
              <a:pPr eaLnBrk="1" hangingPunct="1">
                <a:lnSpc>
                  <a:spcPct val="80000"/>
                </a:lnSpc>
                <a:buFontTx/>
                <a:buNone/>
              </a:pPr>
              <a:r>
                <a:rPr lang="en-US" altLang="zh-CN" sz="1400" b="1">
                  <a:solidFill>
                    <a:srgbClr val="006699"/>
                  </a:solidFill>
                  <a:ea typeface="宋体" panose="02010600030101010101" pitchFamily="2" charset="-122"/>
                </a:rPr>
                <a:t>rainy</a:t>
              </a:r>
            </a:p>
          </p:txBody>
        </p:sp>
        <p:sp>
          <p:nvSpPr>
            <p:cNvPr id="132" name="AutoShape 1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524" y="3330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3" name="AutoShape 1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57" y="3330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4" name="AutoShape 1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89" y="3330"/>
              <a:ext cx="57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5" name="AutoShape 1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524" y="3659"/>
              <a:ext cx="58" cy="56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6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57" y="3659"/>
              <a:ext cx="58" cy="56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7" name="AutoShape 2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89" y="3659"/>
              <a:ext cx="57" cy="56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8" name="AutoShape 2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524" y="3989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9" name="AutoShape 2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57" y="3989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0" name="AutoShape 2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89" y="3989"/>
              <a:ext cx="57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41" name="Line 25"/>
            <p:cNvSpPr>
              <a:spLocks noChangeShapeType="1"/>
            </p:cNvSpPr>
            <p:nvPr/>
          </p:nvSpPr>
          <p:spPr bwMode="auto">
            <a:xfrm>
              <a:off x="3582" y="3357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2" name="Line 26"/>
            <p:cNvSpPr>
              <a:spLocks noChangeShapeType="1"/>
            </p:cNvSpPr>
            <p:nvPr/>
          </p:nvSpPr>
          <p:spPr bwMode="auto">
            <a:xfrm flipH="1">
              <a:off x="3582" y="3357"/>
              <a:ext cx="375" cy="3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3" name="Line 27"/>
            <p:cNvSpPr>
              <a:spLocks noChangeShapeType="1"/>
            </p:cNvSpPr>
            <p:nvPr/>
          </p:nvSpPr>
          <p:spPr bwMode="auto">
            <a:xfrm flipH="1">
              <a:off x="3582" y="3357"/>
              <a:ext cx="376" cy="6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4" name="Line 28"/>
            <p:cNvSpPr>
              <a:spLocks noChangeShapeType="1"/>
            </p:cNvSpPr>
            <p:nvPr/>
          </p:nvSpPr>
          <p:spPr bwMode="auto">
            <a:xfrm flipH="1" flipV="1">
              <a:off x="3582" y="3357"/>
              <a:ext cx="376" cy="32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5" name="Line 29"/>
            <p:cNvSpPr>
              <a:spLocks noChangeShapeType="1"/>
            </p:cNvSpPr>
            <p:nvPr/>
          </p:nvSpPr>
          <p:spPr bwMode="auto">
            <a:xfrm flipH="1">
              <a:off x="3582" y="3686"/>
              <a:ext cx="376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6" name="Line 30"/>
            <p:cNvSpPr>
              <a:spLocks noChangeShapeType="1"/>
            </p:cNvSpPr>
            <p:nvPr/>
          </p:nvSpPr>
          <p:spPr bwMode="auto">
            <a:xfrm flipH="1">
              <a:off x="3582" y="3686"/>
              <a:ext cx="375" cy="331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7" name="Line 31"/>
            <p:cNvSpPr>
              <a:spLocks noChangeShapeType="1"/>
            </p:cNvSpPr>
            <p:nvPr/>
          </p:nvSpPr>
          <p:spPr bwMode="auto">
            <a:xfrm flipH="1" flipV="1">
              <a:off x="3582" y="3357"/>
              <a:ext cx="375" cy="6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8" name="Line 32"/>
            <p:cNvSpPr>
              <a:spLocks noChangeShapeType="1"/>
            </p:cNvSpPr>
            <p:nvPr/>
          </p:nvSpPr>
          <p:spPr bwMode="auto">
            <a:xfrm flipH="1" flipV="1">
              <a:off x="3582" y="3686"/>
              <a:ext cx="375" cy="3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49" name="Line 33"/>
            <p:cNvSpPr>
              <a:spLocks noChangeShapeType="1"/>
            </p:cNvSpPr>
            <p:nvPr/>
          </p:nvSpPr>
          <p:spPr bwMode="auto">
            <a:xfrm flipH="1">
              <a:off x="3582" y="4017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0" name="Line 34"/>
            <p:cNvSpPr>
              <a:spLocks noChangeShapeType="1"/>
            </p:cNvSpPr>
            <p:nvPr/>
          </p:nvSpPr>
          <p:spPr bwMode="auto">
            <a:xfrm flipH="1">
              <a:off x="4014" y="3357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1" name="Line 35"/>
            <p:cNvSpPr>
              <a:spLocks noChangeShapeType="1"/>
            </p:cNvSpPr>
            <p:nvPr/>
          </p:nvSpPr>
          <p:spPr bwMode="auto">
            <a:xfrm flipH="1">
              <a:off x="4014" y="3357"/>
              <a:ext cx="375" cy="32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2" name="Line 36"/>
            <p:cNvSpPr>
              <a:spLocks noChangeShapeType="1"/>
            </p:cNvSpPr>
            <p:nvPr/>
          </p:nvSpPr>
          <p:spPr bwMode="auto">
            <a:xfrm flipH="1">
              <a:off x="4014" y="3357"/>
              <a:ext cx="375" cy="6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3" name="Line 37"/>
            <p:cNvSpPr>
              <a:spLocks noChangeShapeType="1"/>
            </p:cNvSpPr>
            <p:nvPr/>
          </p:nvSpPr>
          <p:spPr bwMode="auto">
            <a:xfrm flipH="1" flipV="1">
              <a:off x="4014" y="3357"/>
              <a:ext cx="375" cy="3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4" name="Line 38"/>
            <p:cNvSpPr>
              <a:spLocks noChangeShapeType="1"/>
            </p:cNvSpPr>
            <p:nvPr/>
          </p:nvSpPr>
          <p:spPr bwMode="auto">
            <a:xfrm flipH="1">
              <a:off x="4014" y="3686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5" name="Line 39"/>
            <p:cNvSpPr>
              <a:spLocks noChangeShapeType="1"/>
            </p:cNvSpPr>
            <p:nvPr/>
          </p:nvSpPr>
          <p:spPr bwMode="auto">
            <a:xfrm flipH="1">
              <a:off x="4014" y="3686"/>
              <a:ext cx="375" cy="3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6" name="Line 40"/>
            <p:cNvSpPr>
              <a:spLocks noChangeShapeType="1"/>
            </p:cNvSpPr>
            <p:nvPr/>
          </p:nvSpPr>
          <p:spPr bwMode="auto">
            <a:xfrm flipH="1" flipV="1">
              <a:off x="4014" y="3357"/>
              <a:ext cx="375" cy="6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7" name="Line 41"/>
            <p:cNvSpPr>
              <a:spLocks noChangeShapeType="1"/>
            </p:cNvSpPr>
            <p:nvPr/>
          </p:nvSpPr>
          <p:spPr bwMode="auto">
            <a:xfrm flipH="1" flipV="1">
              <a:off x="4014" y="3686"/>
              <a:ext cx="375" cy="3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8" name="Line 42"/>
            <p:cNvSpPr>
              <a:spLocks noChangeShapeType="1"/>
            </p:cNvSpPr>
            <p:nvPr/>
          </p:nvSpPr>
          <p:spPr bwMode="auto">
            <a:xfrm flipH="1">
              <a:off x="4014" y="4017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59" name="AutoShape 4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91" y="3330"/>
              <a:ext cx="59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0" name="AutoShape 4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21" y="3330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1" name="AutoShape 4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92" y="3659"/>
              <a:ext cx="58" cy="56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2" name="AutoShape 4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21" y="3659"/>
              <a:ext cx="58" cy="56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3" name="AutoShape 4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91" y="3989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4" name="AutoShape 4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821" y="3989"/>
              <a:ext cx="58" cy="55"/>
            </a:xfrm>
            <a:prstGeom prst="actionButtonBlank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1800">
                <a:solidFill>
                  <a:srgbClr val="006699"/>
                </a:solidFill>
                <a:latin typeface="Verdan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65" name="Line 49"/>
            <p:cNvSpPr>
              <a:spLocks noChangeShapeType="1"/>
            </p:cNvSpPr>
            <p:nvPr/>
          </p:nvSpPr>
          <p:spPr bwMode="auto">
            <a:xfrm>
              <a:off x="3149" y="3357"/>
              <a:ext cx="375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66" name="Line 50"/>
            <p:cNvSpPr>
              <a:spLocks noChangeShapeType="1"/>
            </p:cNvSpPr>
            <p:nvPr/>
          </p:nvSpPr>
          <p:spPr bwMode="auto">
            <a:xfrm flipH="1">
              <a:off x="3149" y="3357"/>
              <a:ext cx="375" cy="32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67" name="Line 51"/>
            <p:cNvSpPr>
              <a:spLocks noChangeShapeType="1"/>
            </p:cNvSpPr>
            <p:nvPr/>
          </p:nvSpPr>
          <p:spPr bwMode="auto">
            <a:xfrm flipH="1">
              <a:off x="3150" y="3357"/>
              <a:ext cx="375" cy="66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68" name="Line 52"/>
            <p:cNvSpPr>
              <a:spLocks noChangeShapeType="1"/>
            </p:cNvSpPr>
            <p:nvPr/>
          </p:nvSpPr>
          <p:spPr bwMode="auto">
            <a:xfrm flipH="1" flipV="1">
              <a:off x="3150" y="3357"/>
              <a:ext cx="375" cy="32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69" name="Line 53"/>
            <p:cNvSpPr>
              <a:spLocks noChangeShapeType="1"/>
            </p:cNvSpPr>
            <p:nvPr/>
          </p:nvSpPr>
          <p:spPr bwMode="auto">
            <a:xfrm flipH="1">
              <a:off x="3150" y="3686"/>
              <a:ext cx="375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0" name="Line 54"/>
            <p:cNvSpPr>
              <a:spLocks noChangeShapeType="1"/>
            </p:cNvSpPr>
            <p:nvPr/>
          </p:nvSpPr>
          <p:spPr bwMode="auto">
            <a:xfrm flipH="1">
              <a:off x="3149" y="3686"/>
              <a:ext cx="375" cy="331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1" name="Line 55"/>
            <p:cNvSpPr>
              <a:spLocks noChangeShapeType="1"/>
            </p:cNvSpPr>
            <p:nvPr/>
          </p:nvSpPr>
          <p:spPr bwMode="auto">
            <a:xfrm flipH="1" flipV="1">
              <a:off x="3149" y="3357"/>
              <a:ext cx="375" cy="66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2" name="Line 56"/>
            <p:cNvSpPr>
              <a:spLocks noChangeShapeType="1"/>
            </p:cNvSpPr>
            <p:nvPr/>
          </p:nvSpPr>
          <p:spPr bwMode="auto">
            <a:xfrm flipH="1" flipV="1">
              <a:off x="3149" y="3686"/>
              <a:ext cx="375" cy="331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3" name="Line 57"/>
            <p:cNvSpPr>
              <a:spLocks noChangeShapeType="1"/>
            </p:cNvSpPr>
            <p:nvPr/>
          </p:nvSpPr>
          <p:spPr bwMode="auto">
            <a:xfrm flipH="1">
              <a:off x="3149" y="4017"/>
              <a:ext cx="375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4" name="Line 58"/>
            <p:cNvSpPr>
              <a:spLocks noChangeShapeType="1"/>
            </p:cNvSpPr>
            <p:nvPr/>
          </p:nvSpPr>
          <p:spPr bwMode="auto">
            <a:xfrm flipH="1">
              <a:off x="4446" y="3357"/>
              <a:ext cx="375" cy="0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5" name="Line 59"/>
            <p:cNvSpPr>
              <a:spLocks noChangeShapeType="1"/>
            </p:cNvSpPr>
            <p:nvPr/>
          </p:nvSpPr>
          <p:spPr bwMode="auto">
            <a:xfrm flipH="1">
              <a:off x="4446" y="3357"/>
              <a:ext cx="375" cy="3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6" name="Line 60"/>
            <p:cNvSpPr>
              <a:spLocks noChangeShapeType="1"/>
            </p:cNvSpPr>
            <p:nvPr/>
          </p:nvSpPr>
          <p:spPr bwMode="auto">
            <a:xfrm flipH="1">
              <a:off x="4446" y="3357"/>
              <a:ext cx="375" cy="6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7" name="Line 61"/>
            <p:cNvSpPr>
              <a:spLocks noChangeShapeType="1"/>
            </p:cNvSpPr>
            <p:nvPr/>
          </p:nvSpPr>
          <p:spPr bwMode="auto">
            <a:xfrm flipH="1" flipV="1">
              <a:off x="4446" y="3357"/>
              <a:ext cx="375" cy="329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8" name="Line 62"/>
            <p:cNvSpPr>
              <a:spLocks noChangeShapeType="1"/>
            </p:cNvSpPr>
            <p:nvPr/>
          </p:nvSpPr>
          <p:spPr bwMode="auto">
            <a:xfrm flipH="1">
              <a:off x="4446" y="3686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79" name="Line 63"/>
            <p:cNvSpPr>
              <a:spLocks noChangeShapeType="1"/>
            </p:cNvSpPr>
            <p:nvPr/>
          </p:nvSpPr>
          <p:spPr bwMode="auto">
            <a:xfrm flipH="1">
              <a:off x="4446" y="3686"/>
              <a:ext cx="375" cy="3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80" name="Line 64"/>
            <p:cNvSpPr>
              <a:spLocks noChangeShapeType="1"/>
            </p:cNvSpPr>
            <p:nvPr/>
          </p:nvSpPr>
          <p:spPr bwMode="auto">
            <a:xfrm flipH="1" flipV="1">
              <a:off x="4446" y="3356"/>
              <a:ext cx="375" cy="661"/>
            </a:xfrm>
            <a:prstGeom prst="line">
              <a:avLst/>
            </a:prstGeom>
            <a:noFill/>
            <a:ln w="25400">
              <a:solidFill>
                <a:srgbClr val="E61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81" name="Line 65"/>
            <p:cNvSpPr>
              <a:spLocks noChangeShapeType="1"/>
            </p:cNvSpPr>
            <p:nvPr/>
          </p:nvSpPr>
          <p:spPr bwMode="auto">
            <a:xfrm flipH="1" flipV="1">
              <a:off x="4446" y="3686"/>
              <a:ext cx="375" cy="3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  <p:sp>
          <p:nvSpPr>
            <p:cNvPr id="182" name="Line 66"/>
            <p:cNvSpPr>
              <a:spLocks noChangeShapeType="1"/>
            </p:cNvSpPr>
            <p:nvPr/>
          </p:nvSpPr>
          <p:spPr bwMode="auto">
            <a:xfrm flipH="1">
              <a:off x="4446" y="4017"/>
              <a:ext cx="3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6699"/>
                </a:solidFill>
              </a:endParaRPr>
            </a:p>
          </p:txBody>
        </p:sp>
      </p:grp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1199902" y="4624735"/>
          <a:ext cx="2339082" cy="1371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78" name="公式" r:id="rId12" imgW="1473120" imgH="863280" progId="Equation.3">
                  <p:embed/>
                </p:oleObj>
              </mc:Choice>
              <mc:Fallback>
                <p:oleObj name="公式" r:id="rId12" imgW="1473120" imgH="863280" progId="Equation.3">
                  <p:embed/>
                  <p:pic>
                    <p:nvPicPr>
                      <p:cNvPr id="3" name="对象 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99902" y="4624735"/>
                        <a:ext cx="2339082" cy="13711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5642868" y="5580410"/>
            <a:ext cx="3043238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400" b="1" i="1" dirty="0">
                <a:solidFill>
                  <a:srgbClr val="006699"/>
                </a:solidFill>
                <a:ea typeface="宋体" panose="02010600030101010101" pitchFamily="2" charset="-122"/>
              </a:rPr>
              <a:t>t - 2         t-1           t             t+1           t+2</a:t>
            </a:r>
          </a:p>
        </p:txBody>
      </p:sp>
      <p:graphicFrame>
        <p:nvGraphicFramePr>
          <p:cNvPr id="65" name="对象 64"/>
          <p:cNvGraphicFramePr>
            <a:graphicFrameLocks noChangeAspect="1"/>
          </p:cNvGraphicFramePr>
          <p:nvPr/>
        </p:nvGraphicFramePr>
        <p:xfrm>
          <a:off x="6120705" y="2850704"/>
          <a:ext cx="2387600" cy="1395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79" name="公式" r:id="rId14" imgW="1130040" imgH="660240" progId="Equation.3">
                  <p:embed/>
                </p:oleObj>
              </mc:Choice>
              <mc:Fallback>
                <p:oleObj name="公式" r:id="rId14" imgW="1130040" imgH="660240" progId="Equation.3">
                  <p:embed/>
                  <p:pic>
                    <p:nvPicPr>
                      <p:cNvPr id="65" name="对象 6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120705" y="2850704"/>
                        <a:ext cx="2387600" cy="1395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776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CN" sz="2800"/>
              <a:t>Baum-Welch</a:t>
            </a:r>
            <a:r>
              <a:rPr lang="zh-CN" altLang="en-US" sz="2800"/>
              <a:t>算法</a:t>
            </a:r>
          </a:p>
        </p:txBody>
      </p:sp>
      <p:graphicFrame>
        <p:nvGraphicFramePr>
          <p:cNvPr id="147460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755650" y="1628775"/>
          <a:ext cx="5113338" cy="269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0" name="公式" r:id="rId4" imgW="3467100" imgH="1828800" progId="Equation.3">
                  <p:embed/>
                </p:oleObj>
              </mc:Choice>
              <mc:Fallback>
                <p:oleObj name="公式" r:id="rId4" imgW="3467100" imgH="1828800" progId="Equation.3">
                  <p:embed/>
                  <p:pic>
                    <p:nvPicPr>
                      <p:cNvPr id="14746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628775"/>
                        <a:ext cx="5113338" cy="2695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2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774700" y="4484688"/>
          <a:ext cx="8347075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1" name="公式" r:id="rId6" imgW="6413400" imgH="723600" progId="Equation.3">
                  <p:embed/>
                </p:oleObj>
              </mc:Choice>
              <mc:Fallback>
                <p:oleObj name="公式" r:id="rId6" imgW="6413400" imgH="723600" progId="Equation.3">
                  <p:embed/>
                  <p:pic>
                    <p:nvPicPr>
                      <p:cNvPr id="147462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4484688"/>
                        <a:ext cx="8347075" cy="94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4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768350" y="5589588"/>
          <a:ext cx="58801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2" name="公式" r:id="rId8" imgW="3937000" imgH="482600" progId="Equation.3">
                  <p:embed/>
                </p:oleObj>
              </mc:Choice>
              <mc:Fallback>
                <p:oleObj name="公式" r:id="rId8" imgW="3937000" imgH="482600" progId="Equation.3">
                  <p:embed/>
                  <p:pic>
                    <p:nvPicPr>
                      <p:cNvPr id="147464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5589588"/>
                        <a:ext cx="58801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参数值的初始化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sz="2800" b="1"/>
              <a:t>重估过程只能保证我们找到一个</a:t>
            </a:r>
            <a:r>
              <a:rPr lang="zh-CN" altLang="en-US" sz="2800" b="1">
                <a:solidFill>
                  <a:srgbClr val="E61600"/>
                </a:solidFill>
              </a:rPr>
              <a:t>局部</a:t>
            </a:r>
            <a:r>
              <a:rPr lang="zh-CN" altLang="en-US" sz="2800" b="1"/>
              <a:t>极值</a:t>
            </a:r>
          </a:p>
          <a:p>
            <a:pPr eaLnBrk="1" hangingPunct="1"/>
            <a:r>
              <a:rPr lang="zh-CN" altLang="en-US" sz="2800" b="1"/>
              <a:t>如果我们想要找到</a:t>
            </a:r>
            <a:r>
              <a:rPr lang="zh-CN" altLang="en-US" sz="2800" b="1">
                <a:solidFill>
                  <a:srgbClr val="E61600"/>
                </a:solidFill>
              </a:rPr>
              <a:t>全局</a:t>
            </a:r>
            <a:r>
              <a:rPr lang="zh-CN" altLang="en-US" sz="2800" b="1"/>
              <a:t>极值，则要尽量使得</a:t>
            </a:r>
            <a:r>
              <a:rPr lang="en-US" altLang="zh-CN" sz="2800" b="1"/>
              <a:t>HMM</a:t>
            </a:r>
            <a:r>
              <a:rPr lang="zh-CN" altLang="en-US" sz="2800" b="1"/>
              <a:t>在全局极值附近的参数空间开始</a:t>
            </a:r>
          </a:p>
          <a:p>
            <a:pPr lvl="1" eaLnBrk="1" hangingPunct="1"/>
            <a:r>
              <a:rPr lang="zh-CN" altLang="en-US" sz="2400" b="1"/>
              <a:t>粗略估计参数的最佳值（而不是随机设定）</a:t>
            </a:r>
          </a:p>
          <a:p>
            <a:pPr lvl="1" eaLnBrk="1" hangingPunct="1"/>
            <a:r>
              <a:rPr lang="zh-CN" altLang="en-US" sz="2400" b="1"/>
              <a:t>在实践中，好的初始估计对于</a:t>
            </a:r>
            <a:r>
              <a:rPr lang="zh-CN" altLang="en-US" sz="2400" b="1">
                <a:solidFill>
                  <a:srgbClr val="E61600"/>
                </a:solidFill>
              </a:rPr>
              <a:t>发射概率</a:t>
            </a:r>
            <a:r>
              <a:rPr lang="zh-CN" altLang="en-US" sz="2400" b="1"/>
              <a:t>是非常重要的</a:t>
            </a:r>
          </a:p>
          <a:p>
            <a:pPr lvl="1" eaLnBrk="1" hangingPunct="1"/>
            <a:r>
              <a:rPr lang="zh-CN" altLang="en-US" sz="2400" b="1">
                <a:solidFill>
                  <a:srgbClr val="E61600"/>
                </a:solidFill>
              </a:rPr>
              <a:t>初始概率</a:t>
            </a:r>
            <a:r>
              <a:rPr lang="zh-CN" altLang="en-US" sz="2400" b="1"/>
              <a:t>和</a:t>
            </a:r>
            <a:r>
              <a:rPr lang="zh-CN" altLang="en-US" sz="2400" b="1">
                <a:solidFill>
                  <a:srgbClr val="E61600"/>
                </a:solidFill>
              </a:rPr>
              <a:t>转移概率</a:t>
            </a:r>
            <a:r>
              <a:rPr lang="zh-CN" altLang="en-US" sz="2400" b="1"/>
              <a:t>的初始值通常随机估计就够了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本章小结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sz="2800" b="1" dirty="0"/>
              <a:t>马尔科夫模型</a:t>
            </a:r>
          </a:p>
          <a:p>
            <a:pPr eaLnBrk="1" hangingPunct="1"/>
            <a:r>
              <a:rPr lang="zh-CN" altLang="en-US" sz="2800" b="1" dirty="0"/>
              <a:t>隐马尔科夫模型</a:t>
            </a:r>
          </a:p>
          <a:p>
            <a:pPr lvl="1" eaLnBrk="1" hangingPunct="1"/>
            <a:r>
              <a:rPr lang="zh-CN" altLang="en-US" sz="2400" b="1" dirty="0"/>
              <a:t>前向算法</a:t>
            </a:r>
          </a:p>
          <a:p>
            <a:pPr lvl="1" eaLnBrk="1" hangingPunct="1"/>
            <a:r>
              <a:rPr lang="zh-CN" altLang="en-US" sz="2400" b="1" dirty="0"/>
              <a:t>维特比算法</a:t>
            </a:r>
          </a:p>
          <a:p>
            <a:pPr lvl="1" eaLnBrk="1" hangingPunct="1"/>
            <a:r>
              <a:rPr lang="en-US" altLang="zh-CN" sz="2400" b="1" dirty="0"/>
              <a:t>BW</a:t>
            </a:r>
            <a:r>
              <a:rPr lang="zh-CN" altLang="en-US" sz="2400" b="1" dirty="0"/>
              <a:t>算法</a:t>
            </a:r>
          </a:p>
          <a:p>
            <a:pPr eaLnBrk="1" hangingPunct="1"/>
            <a:endParaRPr lang="en-US" altLang="zh-CN" sz="20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>
                <a:ea typeface="+mj-ea"/>
              </a:rPr>
              <a:t>结束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>
              <a:ea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3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456113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2800" b="1" dirty="0"/>
              <a:t>一阶马尔可夫过程</a:t>
            </a:r>
          </a:p>
          <a:p>
            <a:pPr lvl="1" eaLnBrk="1" hangingPunct="1">
              <a:defRPr/>
            </a:pPr>
            <a:r>
              <a:rPr lang="zh-CN" altLang="en-US" sz="2400" b="1" dirty="0"/>
              <a:t>如果系统在时间</a:t>
            </a:r>
            <a:r>
              <a:rPr lang="en-US" altLang="zh-CN" sz="2400" b="1" i="1" dirty="0"/>
              <a:t>t</a:t>
            </a:r>
            <a:r>
              <a:rPr lang="zh-CN" altLang="en-US" sz="2400" b="1" dirty="0"/>
              <a:t>的状态只与其在时间</a:t>
            </a:r>
            <a:r>
              <a:rPr lang="en-US" altLang="zh-CN" sz="2400" b="1" i="1" dirty="0"/>
              <a:t>t</a:t>
            </a:r>
            <a:r>
              <a:rPr lang="en-US" altLang="zh-CN" sz="2400" b="1" dirty="0"/>
              <a:t>-</a:t>
            </a:r>
            <a:r>
              <a:rPr lang="en-US" altLang="zh-CN" sz="2400" b="1" i="1" dirty="0"/>
              <a:t>1</a:t>
            </a:r>
            <a:r>
              <a:rPr lang="zh-CN" altLang="en-US" sz="2400" b="1" dirty="0"/>
              <a:t>的状态相关，则该随机过程称为一阶马尔可夫过程</a:t>
            </a:r>
            <a:endParaRPr lang="en-US" altLang="zh-CN" sz="2400" b="1" dirty="0"/>
          </a:p>
          <a:p>
            <a:pPr marL="457200" lvl="1" indent="0" algn="ctr" eaLnBrk="1" hangingPunct="1">
              <a:buFontTx/>
              <a:buNone/>
              <a:defRPr/>
            </a:pPr>
            <a:r>
              <a:rPr lang="en-US" altLang="zh-CN" sz="2400" b="1" i="1" dirty="0">
                <a:solidFill>
                  <a:srgbClr val="006699"/>
                </a:solidFill>
              </a:rPr>
              <a:t>P</a:t>
            </a:r>
            <a:r>
              <a:rPr lang="en-US" altLang="zh-CN" sz="2400" b="1" dirty="0">
                <a:solidFill>
                  <a:srgbClr val="006699"/>
                </a:solidFill>
              </a:rPr>
              <a:t>( 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q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t</a:t>
            </a:r>
            <a:r>
              <a:rPr lang="en-US" altLang="zh-CN" sz="2400" b="1" dirty="0">
                <a:solidFill>
                  <a:srgbClr val="006699"/>
                </a:solidFill>
              </a:rPr>
              <a:t>=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s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j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 </a:t>
            </a:r>
            <a:r>
              <a:rPr lang="en-US" altLang="zh-CN" sz="2400" b="1" dirty="0">
                <a:solidFill>
                  <a:srgbClr val="006699"/>
                </a:solidFill>
              </a:rPr>
              <a:t>| </a:t>
            </a:r>
            <a:r>
              <a:rPr lang="en-US" altLang="zh-CN" sz="2400" b="1" i="1" dirty="0">
                <a:solidFill>
                  <a:srgbClr val="006699"/>
                </a:solidFill>
              </a:rPr>
              <a:t>q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t-1</a:t>
            </a:r>
            <a:r>
              <a:rPr lang="en-US" altLang="zh-CN" sz="2400" b="1" dirty="0">
                <a:solidFill>
                  <a:srgbClr val="006699"/>
                </a:solidFill>
              </a:rPr>
              <a:t>=</a:t>
            </a:r>
            <a:r>
              <a:rPr lang="en-US" altLang="zh-CN" sz="2400" b="1" i="1" dirty="0">
                <a:solidFill>
                  <a:srgbClr val="006699"/>
                </a:solidFill>
              </a:rPr>
              <a:t> 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s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i</a:t>
            </a:r>
            <a:r>
              <a:rPr lang="en-US" altLang="zh-CN" sz="2400" b="1" dirty="0">
                <a:solidFill>
                  <a:srgbClr val="006699"/>
                </a:solidFill>
              </a:rPr>
              <a:t>,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 </a:t>
            </a:r>
            <a:r>
              <a:rPr lang="en-US" altLang="zh-CN" sz="2400" b="1" i="1" dirty="0">
                <a:solidFill>
                  <a:srgbClr val="006699"/>
                </a:solidFill>
              </a:rPr>
              <a:t>q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t</a:t>
            </a:r>
            <a:r>
              <a:rPr lang="en-US" altLang="zh-CN" sz="2400" b="1" baseline="-25000" dirty="0">
                <a:solidFill>
                  <a:srgbClr val="006699"/>
                </a:solidFill>
              </a:rPr>
              <a:t>-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2</a:t>
            </a:r>
            <a:r>
              <a:rPr lang="en-US" altLang="zh-CN" sz="2400" b="1" dirty="0">
                <a:solidFill>
                  <a:srgbClr val="006699"/>
                </a:solidFill>
              </a:rPr>
              <a:t>=</a:t>
            </a:r>
            <a:r>
              <a:rPr lang="en-US" altLang="zh-CN" sz="2400" b="1" i="1" dirty="0">
                <a:solidFill>
                  <a:srgbClr val="006699"/>
                </a:solidFill>
              </a:rPr>
              <a:t> 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s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k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 </a:t>
            </a:r>
            <a:r>
              <a:rPr lang="en-US" altLang="zh-CN" sz="2400" b="1" dirty="0">
                <a:solidFill>
                  <a:srgbClr val="006699"/>
                </a:solidFill>
              </a:rPr>
              <a:t>, …, )≈</a:t>
            </a:r>
            <a:r>
              <a:rPr lang="en-US" altLang="zh-CN" sz="2400" b="1" i="1" dirty="0">
                <a:solidFill>
                  <a:srgbClr val="006699"/>
                </a:solidFill>
              </a:rPr>
              <a:t> P</a:t>
            </a:r>
            <a:r>
              <a:rPr lang="en-US" altLang="zh-CN" sz="2400" b="1" dirty="0">
                <a:solidFill>
                  <a:srgbClr val="006699"/>
                </a:solidFill>
              </a:rPr>
              <a:t>( 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q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t</a:t>
            </a:r>
            <a:r>
              <a:rPr lang="en-US" altLang="zh-CN" sz="2400" b="1" dirty="0">
                <a:solidFill>
                  <a:srgbClr val="006699"/>
                </a:solidFill>
              </a:rPr>
              <a:t>=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s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j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 </a:t>
            </a:r>
            <a:r>
              <a:rPr lang="en-US" altLang="zh-CN" sz="2400" b="1" dirty="0">
                <a:solidFill>
                  <a:srgbClr val="006699"/>
                </a:solidFill>
              </a:rPr>
              <a:t>| </a:t>
            </a:r>
            <a:r>
              <a:rPr lang="en-US" altLang="zh-CN" sz="2400" b="1" i="1" dirty="0">
                <a:solidFill>
                  <a:srgbClr val="006699"/>
                </a:solidFill>
              </a:rPr>
              <a:t>q</a:t>
            </a:r>
            <a:r>
              <a:rPr lang="en-US" altLang="zh-CN" sz="2400" b="1" i="1" baseline="-25000" dirty="0">
                <a:solidFill>
                  <a:srgbClr val="006699"/>
                </a:solidFill>
              </a:rPr>
              <a:t>t-1</a:t>
            </a:r>
            <a:r>
              <a:rPr lang="en-US" altLang="zh-CN" sz="2400" b="1" dirty="0">
                <a:solidFill>
                  <a:srgbClr val="006699"/>
                </a:solidFill>
              </a:rPr>
              <a:t>=</a:t>
            </a:r>
            <a:r>
              <a:rPr lang="en-US" altLang="zh-CN" sz="2400" b="1" i="1" dirty="0">
                <a:solidFill>
                  <a:srgbClr val="006699"/>
                </a:solidFill>
              </a:rPr>
              <a:t> </a:t>
            </a:r>
            <a:r>
              <a:rPr lang="en-US" altLang="zh-CN" sz="2400" b="1" i="1" dirty="0" err="1">
                <a:solidFill>
                  <a:srgbClr val="006699"/>
                </a:solidFill>
              </a:rPr>
              <a:t>s</a:t>
            </a:r>
            <a:r>
              <a:rPr lang="en-US" altLang="zh-CN" sz="2400" b="1" i="1" baseline="-25000" dirty="0" err="1">
                <a:solidFill>
                  <a:srgbClr val="006699"/>
                </a:solidFill>
              </a:rPr>
              <a:t>i</a:t>
            </a:r>
            <a:r>
              <a:rPr lang="en-US" altLang="zh-CN" sz="2400" b="1" dirty="0">
                <a:solidFill>
                  <a:srgbClr val="006699"/>
                </a:solidFill>
              </a:rPr>
              <a:t>)</a:t>
            </a:r>
            <a:endParaRPr lang="zh-CN" altLang="en-US" sz="2400" b="1" dirty="0"/>
          </a:p>
          <a:p>
            <a:pPr lvl="2" eaLnBrk="1" hangingPunct="1">
              <a:defRPr/>
            </a:pPr>
            <a:endParaRPr lang="en-US" altLang="zh-CN" sz="2000" b="1" kern="1200" dirty="0">
              <a:ea typeface="华文楷体" panose="02010600040101010101" pitchFamily="2" charset="-122"/>
            </a:endParaRPr>
          </a:p>
          <a:p>
            <a:pPr eaLnBrk="1" hangingPunct="1">
              <a:defRPr/>
            </a:pPr>
            <a:r>
              <a:rPr lang="zh-CN" altLang="en-US" sz="2800" b="1" dirty="0"/>
              <a:t>马尔可夫模型</a:t>
            </a:r>
          </a:p>
          <a:p>
            <a:pPr lvl="1" eaLnBrk="1" hangingPunct="1">
              <a:defRPr/>
            </a:pPr>
            <a:r>
              <a:rPr lang="zh-CN" altLang="en-US" sz="2400" b="1" dirty="0"/>
              <a:t>独立于时间</a:t>
            </a:r>
            <a:r>
              <a:rPr lang="en-US" altLang="zh-CN" sz="2400" b="1" i="1" dirty="0"/>
              <a:t>t</a:t>
            </a:r>
            <a:r>
              <a:rPr lang="zh-CN" altLang="en-US" sz="2400" b="1" dirty="0"/>
              <a:t>的随机过程</a:t>
            </a:r>
            <a:endParaRPr lang="en-US" altLang="zh-CN" sz="2400" b="1" dirty="0"/>
          </a:p>
          <a:p>
            <a:pPr marL="457200" lvl="1" indent="0" eaLnBrk="1" hangingPunct="1">
              <a:buFontTx/>
              <a:buNone/>
              <a:defRPr/>
            </a:pPr>
            <a:r>
              <a:rPr lang="en-US" altLang="zh-CN" sz="2400" b="1" i="1" dirty="0"/>
              <a:t>            P</a:t>
            </a:r>
            <a:r>
              <a:rPr lang="en-US" altLang="zh-CN" sz="2400" b="1" dirty="0"/>
              <a:t>(</a:t>
            </a:r>
            <a:r>
              <a:rPr lang="en-US" altLang="zh-CN" sz="2400" b="1" i="1" dirty="0"/>
              <a:t>q</a:t>
            </a:r>
            <a:r>
              <a:rPr lang="en-US" altLang="zh-CN" sz="2400" b="1" i="1" baseline="-25000" dirty="0"/>
              <a:t>t</a:t>
            </a:r>
            <a:r>
              <a:rPr lang="en-US" altLang="zh-CN" sz="2400" b="1" baseline="-25000" dirty="0"/>
              <a:t>+1</a:t>
            </a:r>
            <a:r>
              <a:rPr lang="en-US" altLang="zh-CN" sz="2400" b="1" dirty="0"/>
              <a:t>=</a:t>
            </a:r>
            <a:r>
              <a:rPr lang="en-US" altLang="zh-CN" sz="2400" b="1" i="1" dirty="0" err="1"/>
              <a:t>s</a:t>
            </a:r>
            <a:r>
              <a:rPr lang="en-US" altLang="zh-CN" sz="2400" b="1" i="1" baseline="-25000" dirty="0" err="1"/>
              <a:t>j</a:t>
            </a:r>
            <a:r>
              <a:rPr lang="en-US" altLang="zh-CN" sz="2400" b="1" dirty="0" err="1"/>
              <a:t>|</a:t>
            </a:r>
            <a:r>
              <a:rPr lang="en-US" altLang="zh-CN" sz="2400" b="1" i="1" dirty="0" err="1"/>
              <a:t>q</a:t>
            </a:r>
            <a:r>
              <a:rPr lang="en-US" altLang="zh-CN" sz="2400" b="1" i="1" baseline="-25000" dirty="0" err="1"/>
              <a:t>t</a:t>
            </a:r>
            <a:r>
              <a:rPr lang="en-US" altLang="zh-CN" sz="2400" b="1" dirty="0"/>
              <a:t>=</a:t>
            </a:r>
            <a:r>
              <a:rPr lang="en-US" altLang="zh-CN" sz="2400" b="1" i="1" dirty="0"/>
              <a:t> </a:t>
            </a:r>
            <a:r>
              <a:rPr lang="en-US" altLang="zh-CN" sz="2400" b="1" i="1" dirty="0" err="1"/>
              <a:t>s</a:t>
            </a:r>
            <a:r>
              <a:rPr lang="en-US" altLang="zh-CN" sz="2400" b="1" i="1" baseline="-25000" dirty="0" err="1"/>
              <a:t>i</a:t>
            </a:r>
            <a:r>
              <a:rPr lang="en-US" altLang="zh-CN" sz="2400" b="1" dirty="0"/>
              <a:t>)=</a:t>
            </a:r>
            <a:r>
              <a:rPr lang="en-US" altLang="zh-CN" sz="2400" b="1" i="1" dirty="0"/>
              <a:t> </a:t>
            </a:r>
            <a:r>
              <a:rPr lang="en-US" altLang="zh-CN" sz="2400" b="1" i="1" dirty="0" err="1"/>
              <a:t>a</a:t>
            </a:r>
            <a:r>
              <a:rPr lang="en-US" altLang="zh-CN" sz="2400" b="1" i="1" baseline="-25000" dirty="0" err="1"/>
              <a:t>ij</a:t>
            </a:r>
            <a:r>
              <a:rPr lang="en-US" altLang="zh-CN" sz="2400" b="1" dirty="0"/>
              <a:t>  (1≤</a:t>
            </a:r>
            <a:r>
              <a:rPr lang="en-US" altLang="zh-CN" sz="2400" b="1" i="1" dirty="0"/>
              <a:t>i, j</a:t>
            </a:r>
            <a:r>
              <a:rPr lang="en-US" altLang="zh-CN" sz="2400" b="1" dirty="0"/>
              <a:t> ≤</a:t>
            </a:r>
            <a:r>
              <a:rPr lang="en-US" altLang="zh-CN" sz="2400" b="1" i="1" dirty="0"/>
              <a:t>N</a:t>
            </a:r>
            <a:r>
              <a:rPr lang="en-US" altLang="zh-CN" sz="2400" b="1" dirty="0"/>
              <a:t>)</a:t>
            </a:r>
            <a:endParaRPr lang="zh-CN" altLang="en-US" sz="2400" b="1" dirty="0"/>
          </a:p>
          <a:p>
            <a:pPr lvl="1" eaLnBrk="1" hangingPunct="1">
              <a:defRPr/>
            </a:pPr>
            <a:endParaRPr lang="zh-CN" altLang="en-US" sz="2400" b="1" dirty="0"/>
          </a:p>
          <a:p>
            <a:pPr eaLnBrk="1" hangingPunct="1">
              <a:defRPr/>
            </a:pPr>
            <a:endParaRPr lang="zh-CN" altLang="en-US" sz="800" b="1" dirty="0"/>
          </a:p>
        </p:txBody>
      </p:sp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6124575" y="4960938"/>
          <a:ext cx="2087563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1" name="公式" r:id="rId4" imgW="1244600" imgH="965200" progId="Equation.3">
                  <p:embed/>
                </p:oleObj>
              </mc:Choice>
              <mc:Fallback>
                <p:oleObj name="公式" r:id="rId4" imgW="1244600" imgH="965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4575" y="4960938"/>
                        <a:ext cx="2087563" cy="161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5980113" y="4960938"/>
            <a:ext cx="2305050" cy="15843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grpSp>
        <p:nvGrpSpPr>
          <p:cNvPr id="6" name="组合 5"/>
          <p:cNvGrpSpPr>
            <a:grpSpLocks/>
          </p:cNvGrpSpPr>
          <p:nvPr/>
        </p:nvGrpSpPr>
        <p:grpSpPr bwMode="auto">
          <a:xfrm>
            <a:off x="3419475" y="5157788"/>
            <a:ext cx="1724025" cy="709612"/>
            <a:chOff x="3419872" y="5157192"/>
            <a:chExt cx="1723549" cy="709941"/>
          </a:xfrm>
        </p:grpSpPr>
        <p:sp>
          <p:nvSpPr>
            <p:cNvPr id="13319" name="矩形 6"/>
            <p:cNvSpPr>
              <a:spLocks noChangeArrowheads="1"/>
            </p:cNvSpPr>
            <p:nvPr/>
          </p:nvSpPr>
          <p:spPr bwMode="auto">
            <a:xfrm>
              <a:off x="3419872" y="5467023"/>
              <a:ext cx="172354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楷体" panose="02010609060101010101" pitchFamily="49" charset="-122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zh-CN" altLang="en-US" sz="2000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状态转移概率</a:t>
              </a:r>
            </a:p>
          </p:txBody>
        </p:sp>
        <p:cxnSp>
          <p:nvCxnSpPr>
            <p:cNvPr id="13320" name="直接箭头连接符 7"/>
            <p:cNvCxnSpPr>
              <a:cxnSpLocks noChangeShapeType="1"/>
            </p:cNvCxnSpPr>
            <p:nvPr/>
          </p:nvCxnSpPr>
          <p:spPr bwMode="auto">
            <a:xfrm flipV="1">
              <a:off x="3995936" y="5157192"/>
              <a:ext cx="168038" cy="309831"/>
            </a:xfrm>
            <a:prstGeom prst="straightConnector1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dirty="0"/>
              <a:t>天气变化的例子</a:t>
            </a:r>
            <a:endParaRPr lang="en-US" altLang="zh-CN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2588" cy="44561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r>
              <a:rPr lang="zh-CN" altLang="en-US" sz="1800" b="1" dirty="0"/>
              <a:t>状态：晴朗，多云，下雨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1800" b="1" dirty="0"/>
              <a:t>状态转移概率矩阵</a:t>
            </a:r>
          </a:p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endParaRPr lang="zh-CN" altLang="en-US" sz="1800" b="1" dirty="0"/>
          </a:p>
          <a:p>
            <a:pPr eaLnBrk="1" hangingPunct="1">
              <a:lnSpc>
                <a:spcPct val="80000"/>
              </a:lnSpc>
            </a:pPr>
            <a:r>
              <a:rPr lang="zh-CN" altLang="en-US" sz="1800" b="1" dirty="0"/>
              <a:t>初始概率矩阵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zh-CN" altLang="en-US" sz="1000" b="1" dirty="0"/>
              <a:t>		</a:t>
            </a:r>
          </a:p>
        </p:txBody>
      </p:sp>
      <p:pic>
        <p:nvPicPr>
          <p:cNvPr id="15364" name="Picture 4" descr="weather-example-an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773238"/>
            <a:ext cx="30480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87" name="Picture 1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8" y="3789363"/>
            <a:ext cx="3897312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988" name="Picture 1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763" y="5803900"/>
            <a:ext cx="2860675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马尔科夫模型的形式化定义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altLang="zh-CN" sz="2800" b="1"/>
          </a:p>
          <a:p>
            <a:pPr eaLnBrk="1" hangingPunct="1"/>
            <a:endParaRPr lang="en-US" altLang="zh-CN" sz="2800" b="1"/>
          </a:p>
          <a:p>
            <a:pPr eaLnBrk="1" hangingPunct="1"/>
            <a:endParaRPr lang="en-US" altLang="zh-CN" sz="2800" b="1"/>
          </a:p>
        </p:txBody>
      </p:sp>
      <p:graphicFrame>
        <p:nvGraphicFramePr>
          <p:cNvPr id="17412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11188" y="1989138"/>
          <a:ext cx="20320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02" name="公式" r:id="rId3" imgW="799753" imgH="203112" progId="Equation.3">
                  <p:embed/>
                </p:oleObj>
              </mc:Choice>
              <mc:Fallback>
                <p:oleObj name="公式" r:id="rId3" imgW="799753" imgH="203112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989138"/>
                        <a:ext cx="203200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697" name="Line 9"/>
          <p:cNvSpPr>
            <a:spLocks noChangeShapeType="1"/>
          </p:cNvSpPr>
          <p:nvPr/>
        </p:nvSpPr>
        <p:spPr bwMode="auto">
          <a:xfrm flipV="1">
            <a:off x="3419475" y="2205038"/>
            <a:ext cx="2016125" cy="503237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4698" name="Line 10"/>
          <p:cNvSpPr>
            <a:spLocks noChangeShapeType="1"/>
          </p:cNvSpPr>
          <p:nvPr/>
        </p:nvSpPr>
        <p:spPr bwMode="auto">
          <a:xfrm flipV="1">
            <a:off x="4284663" y="3357563"/>
            <a:ext cx="576262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4699" name="Line 11"/>
          <p:cNvSpPr>
            <a:spLocks noChangeShapeType="1"/>
          </p:cNvSpPr>
          <p:nvPr/>
        </p:nvSpPr>
        <p:spPr bwMode="auto">
          <a:xfrm>
            <a:off x="3851275" y="3860800"/>
            <a:ext cx="1944688" cy="57626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114700" name="Object 1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84213" y="2589213"/>
          <a:ext cx="251936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03" name="公式" r:id="rId5" imgW="1320227" imgH="215806" progId="Equation.3">
                  <p:embed/>
                </p:oleObj>
              </mc:Choice>
              <mc:Fallback>
                <p:oleObj name="公式" r:id="rId5" imgW="1320227" imgH="215806" progId="Equation.3">
                  <p:embed/>
                  <p:pic>
                    <p:nvPicPr>
                      <p:cNvPr id="0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589213"/>
                        <a:ext cx="2519362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702" name="Object 14"/>
          <p:cNvGraphicFramePr>
            <a:graphicFrameLocks noChangeAspect="1"/>
          </p:cNvGraphicFramePr>
          <p:nvPr/>
        </p:nvGraphicFramePr>
        <p:xfrm>
          <a:off x="684213" y="3141663"/>
          <a:ext cx="352901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04" name="公式" r:id="rId7" imgW="1993900" imgH="241300" progId="Equation.3">
                  <p:embed/>
                </p:oleObj>
              </mc:Choice>
              <mc:Fallback>
                <p:oleObj name="公式" r:id="rId7" imgW="1993900" imgH="2413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141663"/>
                        <a:ext cx="3529012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703" name="Object 15"/>
          <p:cNvGraphicFramePr>
            <a:graphicFrameLocks noChangeAspect="1"/>
          </p:cNvGraphicFramePr>
          <p:nvPr/>
        </p:nvGraphicFramePr>
        <p:xfrm>
          <a:off x="684213" y="3644900"/>
          <a:ext cx="31686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05" name="公式" r:id="rId9" imgW="1663700" imgH="215900" progId="Equation.3">
                  <p:embed/>
                </p:oleObj>
              </mc:Choice>
              <mc:Fallback>
                <p:oleObj name="公式" r:id="rId9" imgW="1663700" imgH="2159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644900"/>
                        <a:ext cx="3168650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5365750" y="1949450"/>
            <a:ext cx="2511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800" b="1">
                <a:latin typeface="楷体" panose="02010609060101010101" pitchFamily="49" charset="-122"/>
              </a:rPr>
              <a:t>{ </a:t>
            </a:r>
            <a:r>
              <a:rPr lang="zh-CN" altLang="en-US" sz="1800" b="1">
                <a:latin typeface="楷体" panose="02010609060101010101" pitchFamily="49" charset="-122"/>
              </a:rPr>
              <a:t>晴朗，多云，下雨 </a:t>
            </a:r>
            <a:r>
              <a:rPr lang="en-US" altLang="zh-CN" sz="1800" b="1">
                <a:latin typeface="楷体" panose="02010609060101010101" pitchFamily="49" charset="-122"/>
              </a:rPr>
              <a:t>}</a:t>
            </a:r>
            <a:endParaRPr lang="zh-CN" altLang="en-US" sz="1800">
              <a:latin typeface="楷体" panose="02010609060101010101" pitchFamily="49" charset="-122"/>
            </a:endParaRPr>
          </a:p>
        </p:txBody>
      </p:sp>
      <p:pic>
        <p:nvPicPr>
          <p:cNvPr id="15" name="Picture 12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2420938"/>
            <a:ext cx="3895725" cy="151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2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4148138"/>
            <a:ext cx="2860675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7" grpId="0" animBg="1"/>
      <p:bldP spid="114698" grpId="0" animBg="1"/>
      <p:bldP spid="114699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/>
              <a:t>提纲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b="1" dirty="0">
                <a:solidFill>
                  <a:srgbClr val="B2B2B2"/>
                </a:solidFill>
              </a:rPr>
              <a:t>4.1 </a:t>
            </a:r>
            <a:r>
              <a:rPr lang="zh-CN" altLang="en-US" b="1" dirty="0">
                <a:solidFill>
                  <a:srgbClr val="B2B2B2"/>
                </a:solidFill>
              </a:rPr>
              <a:t>马尔科夫模型</a:t>
            </a:r>
          </a:p>
          <a:p>
            <a:pPr eaLnBrk="1" hangingPunct="1"/>
            <a:r>
              <a:rPr lang="en-US" altLang="zh-CN" b="1" dirty="0"/>
              <a:t>4.2 </a:t>
            </a:r>
            <a:r>
              <a:rPr lang="zh-CN" altLang="en-US" b="1" dirty="0"/>
              <a:t>隐马尔科夫模型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12958</TotalTime>
  <Words>3308</Words>
  <Application>Microsoft Macintosh PowerPoint</Application>
  <PresentationFormat>全屏显示(4:3)</PresentationFormat>
  <Paragraphs>994</Paragraphs>
  <Slides>58</Slides>
  <Notes>41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58</vt:i4>
      </vt:variant>
    </vt:vector>
  </HeadingPairs>
  <TitlesOfParts>
    <vt:vector size="69" baseType="lpstr">
      <vt:lpstr>华文楷体</vt:lpstr>
      <vt:lpstr>楷体</vt:lpstr>
      <vt:lpstr>楷体_GB2312</vt:lpstr>
      <vt:lpstr>宋体</vt:lpstr>
      <vt:lpstr>Arial</vt:lpstr>
      <vt:lpstr>Cambria Math</vt:lpstr>
      <vt:lpstr>Times New Roman</vt:lpstr>
      <vt:lpstr>Verdana</vt:lpstr>
      <vt:lpstr>Balloons</vt:lpstr>
      <vt:lpstr>公式</vt:lpstr>
      <vt:lpstr>Microsoft 公式 3.0</vt:lpstr>
      <vt:lpstr>自然语言处理  第04章 隐马尔科夫模型</vt:lpstr>
      <vt:lpstr>引言</vt:lpstr>
      <vt:lpstr>本章内容</vt:lpstr>
      <vt:lpstr>4.1 马尔科夫模型</vt:lpstr>
      <vt:lpstr>PowerPoint 演示文稿</vt:lpstr>
      <vt:lpstr>PowerPoint 演示文稿</vt:lpstr>
      <vt:lpstr>天气变化的例子</vt:lpstr>
      <vt:lpstr>马尔科夫模型的形式化定义</vt:lpstr>
      <vt:lpstr>提纲</vt:lpstr>
      <vt:lpstr>4.2 隐马尔科夫模型</vt:lpstr>
      <vt:lpstr>HMM的形式化定义</vt:lpstr>
      <vt:lpstr>HMM的应用</vt:lpstr>
      <vt:lpstr>HMM涉及的三个基本问题</vt:lpstr>
      <vt:lpstr>HMM涉及的三个基本问题</vt:lpstr>
      <vt:lpstr>问题2</vt:lpstr>
      <vt:lpstr>问题2</vt:lpstr>
      <vt:lpstr>问题3</vt:lpstr>
      <vt:lpstr>4.2.1计算观察值序列的概率</vt:lpstr>
      <vt:lpstr>PowerPoint 演示文稿</vt:lpstr>
      <vt:lpstr>计算过程</vt:lpstr>
      <vt:lpstr>例</vt:lpstr>
      <vt:lpstr>采用动态规划方法降低复杂度</vt:lpstr>
      <vt:lpstr>采用动态规划方法降低复杂度</vt:lpstr>
      <vt:lpstr>动态规划（Dynamic Programming）</vt:lpstr>
      <vt:lpstr>例</vt:lpstr>
      <vt:lpstr>前向算法</vt:lpstr>
      <vt:lpstr>后向算法</vt:lpstr>
      <vt:lpstr>PowerPoint 演示文稿</vt:lpstr>
      <vt:lpstr>PowerPoint 演示文稿</vt:lpstr>
      <vt:lpstr>前向算法和后向算法相结合</vt:lpstr>
      <vt:lpstr>推导过程</vt:lpstr>
      <vt:lpstr>4.2.2 Viterbi算法</vt:lpstr>
      <vt:lpstr>计算过程</vt:lpstr>
      <vt:lpstr>最优路径求解问题</vt:lpstr>
      <vt:lpstr>最优路径求解问题</vt:lpstr>
      <vt:lpstr>示例</vt:lpstr>
      <vt:lpstr>维特比变量</vt:lpstr>
      <vt:lpstr>维特比变量</vt:lpstr>
      <vt:lpstr>反向指针ψt(i)</vt:lpstr>
      <vt:lpstr>Viterbi算法</vt:lpstr>
      <vt:lpstr>PowerPoint 演示文稿</vt:lpstr>
      <vt:lpstr>4.2.3 HMM的参数估计</vt:lpstr>
      <vt:lpstr>PowerPoint 演示文稿</vt:lpstr>
      <vt:lpstr>PowerPoint 演示文稿</vt:lpstr>
      <vt:lpstr>4.2.3.1 EM算法</vt:lpstr>
      <vt:lpstr>4.2.3.1 EM算法</vt:lpstr>
      <vt:lpstr>例</vt:lpstr>
      <vt:lpstr>PowerPoint 演示文稿</vt:lpstr>
      <vt:lpstr>样本 Y2={&lt;HHH&gt;, &lt;TTT&gt;, &lt;HHH&gt;, &lt;TTT&gt;, &lt;HHH&gt;}</vt:lpstr>
      <vt:lpstr>样本 Y3={&lt;HHT&gt;, &lt;TTT&gt;, &lt;HHH&gt;, &lt;TTT&gt;}</vt:lpstr>
      <vt:lpstr>步骤小结</vt:lpstr>
      <vt:lpstr>4.2.3.2 用于HMM参数估计的Baum-Welch算法</vt:lpstr>
      <vt:lpstr>4.2.3.2 用于HMM参数估计的Baum-Welch算法</vt:lpstr>
      <vt:lpstr>4.2.3.2 用于HMM参数估计的Baum-Welch算法</vt:lpstr>
      <vt:lpstr>Baum-Welch算法</vt:lpstr>
      <vt:lpstr>参数值的初始化</vt:lpstr>
      <vt:lpstr>本章小结</vt:lpstr>
      <vt:lpstr>结束</vt:lpstr>
    </vt:vector>
  </TitlesOfParts>
  <Company>hit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第06章 隐马尔科夫模型</dc:title>
  <dc:creator>chenyin</dc:creator>
  <cp:lastModifiedBy>Microsoft Office User</cp:lastModifiedBy>
  <cp:revision>554</cp:revision>
  <dcterms:created xsi:type="dcterms:W3CDTF">2009-07-13T05:22:58Z</dcterms:created>
  <dcterms:modified xsi:type="dcterms:W3CDTF">2024-03-25T16:17:05Z</dcterms:modified>
</cp:coreProperties>
</file>