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1925" r:id="rId3"/>
    <p:sldId id="386" r:id="rId4"/>
    <p:sldId id="389" r:id="rId5"/>
    <p:sldId id="390" r:id="rId6"/>
    <p:sldId id="391" r:id="rId7"/>
    <p:sldId id="393" r:id="rId8"/>
    <p:sldId id="392" r:id="rId9"/>
    <p:sldId id="257" r:id="rId10"/>
    <p:sldId id="663" r:id="rId11"/>
    <p:sldId id="439" r:id="rId12"/>
    <p:sldId id="664" r:id="rId13"/>
    <p:sldId id="396" r:id="rId14"/>
    <p:sldId id="397" r:id="rId15"/>
    <p:sldId id="398" r:id="rId16"/>
    <p:sldId id="280" r:id="rId17"/>
    <p:sldId id="665" r:id="rId18"/>
    <p:sldId id="666" r:id="rId19"/>
    <p:sldId id="667" r:id="rId20"/>
    <p:sldId id="668" r:id="rId21"/>
    <p:sldId id="669" r:id="rId22"/>
    <p:sldId id="442" r:id="rId23"/>
    <p:sldId id="407" r:id="rId24"/>
    <p:sldId id="287" r:id="rId25"/>
    <p:sldId id="410" r:id="rId26"/>
    <p:sldId id="670" r:id="rId27"/>
    <p:sldId id="408" r:id="rId28"/>
    <p:sldId id="340" r:id="rId29"/>
    <p:sldId id="440" r:id="rId30"/>
    <p:sldId id="289" r:id="rId31"/>
    <p:sldId id="539" r:id="rId32"/>
    <p:sldId id="683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  <p:sldId id="622" r:id="rId45"/>
    <p:sldId id="623" r:id="rId46"/>
    <p:sldId id="624" r:id="rId47"/>
    <p:sldId id="625" r:id="rId48"/>
    <p:sldId id="626" r:id="rId49"/>
    <p:sldId id="637" r:id="rId50"/>
    <p:sldId id="638" r:id="rId51"/>
    <p:sldId id="639" r:id="rId52"/>
    <p:sldId id="640" r:id="rId53"/>
    <p:sldId id="641" r:id="rId54"/>
    <p:sldId id="642" r:id="rId55"/>
    <p:sldId id="643" r:id="rId56"/>
    <p:sldId id="655" r:id="rId57"/>
    <p:sldId id="671" r:id="rId58"/>
    <p:sldId id="673" r:id="rId59"/>
    <p:sldId id="675" r:id="rId60"/>
    <p:sldId id="676" r:id="rId61"/>
    <p:sldId id="305" r:id="rId62"/>
    <p:sldId id="656" r:id="rId63"/>
    <p:sldId id="662" r:id="rId64"/>
    <p:sldId id="316" r:id="rId65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60093"/>
    <a:srgbClr val="E61600"/>
    <a:srgbClr val="0033CC"/>
    <a:srgbClr val="FFCCCC"/>
    <a:srgbClr val="25A7FF"/>
    <a:srgbClr val="4D4D4D"/>
    <a:srgbClr val="5F5F5F"/>
    <a:srgbClr val="B2B2B2"/>
    <a:srgbClr val="FF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26" autoAdjust="0"/>
    <p:restoredTop sz="96367" autoAdjust="0"/>
  </p:normalViewPr>
  <p:slideViewPr>
    <p:cSldViewPr>
      <p:cViewPr varScale="1">
        <p:scale>
          <a:sx n="112" d="100"/>
          <a:sy n="112" d="100"/>
        </p:scale>
        <p:origin x="19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t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b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86E4086-EED1-4F28-90E6-F3C04F632A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874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t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b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99" tIns="48250" rIns="96499" bIns="4825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897AA4B-4FA7-4D54-805B-E9F60F25C5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539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13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2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2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44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3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2AB7659A-FC2A-475E-A589-94309CDD0BB9}" type="slidenum">
              <a:rPr lang="en-US" altLang="zh-CN" b="0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en-US" altLang="zh-CN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56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01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1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286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60F692E-5A2B-414B-AD24-4B40EA0E7CCB}" type="slidenum">
              <a:rPr lang="en-US" altLang="zh-CN" b="0" smtClean="0">
                <a:latin typeface="Arial" charset="0"/>
              </a:rPr>
              <a:pPr eaLnBrk="1" hangingPunct="1"/>
              <a:t>24</a:t>
            </a:fld>
            <a:endParaRPr lang="en-US" altLang="zh-CN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145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4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93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903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5740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1666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AD92A27C-1B50-4EA0-8FE7-F4018FDE7E87}" type="slidenum">
              <a:rPr lang="en-US" altLang="zh-CN" b="0" smtClean="0">
                <a:latin typeface="Arial" charset="0"/>
              </a:rPr>
              <a:pPr eaLnBrk="1" hangingPunct="1"/>
              <a:t>30</a:t>
            </a:fld>
            <a:endParaRPr lang="en-US" altLang="zh-CN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均匀（宗</a:t>
            </a:r>
            <a:r>
              <a:rPr lang="en-US" altLang="zh-CN" dirty="0"/>
              <a:t>p78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2480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42187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001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704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917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24DE5B4E-D308-41DB-B2D9-4362ED691DD6}" type="slidenum">
              <a:rPr lang="en-US" altLang="zh-CN" b="0" smtClean="0">
                <a:latin typeface="Arial" charset="0"/>
              </a:rPr>
              <a:pPr eaLnBrk="1" hangingPunct="1"/>
              <a:t>39</a:t>
            </a:fld>
            <a:endParaRPr lang="en-US" altLang="zh-CN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4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36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9606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F54FA180-585F-4850-A9E1-BCDA357DB707}" type="slidenum">
              <a:rPr lang="en-US" altLang="zh-CN" b="0" smtClean="0">
                <a:solidFill>
                  <a:srgbClr val="000000"/>
                </a:solidFill>
                <a:latin typeface="Arial" charset="0"/>
              </a:rPr>
              <a:pPr eaLnBrk="1" hangingPunct="1"/>
              <a:t>41</a:t>
            </a:fld>
            <a:endParaRPr lang="en-US" altLang="zh-CN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F54FA180-585F-4850-A9E1-BCDA357DB707}" type="slidenum">
              <a:rPr lang="en-US" altLang="zh-CN" b="0" smtClean="0">
                <a:solidFill>
                  <a:srgbClr val="000000"/>
                </a:solidFill>
                <a:latin typeface="Arial" charset="0"/>
              </a:rPr>
              <a:pPr eaLnBrk="1" hangingPunct="1"/>
              <a:t>42</a:t>
            </a:fld>
            <a:endParaRPr lang="en-US" altLang="zh-CN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73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F54FA180-585F-4850-A9E1-BCDA357DB707}" type="slidenum">
              <a:rPr lang="en-US" altLang="zh-CN" b="0" smtClean="0">
                <a:latin typeface="Arial" charset="0"/>
              </a:rPr>
              <a:pPr eaLnBrk="1" hangingPunct="1"/>
              <a:t>43</a:t>
            </a:fld>
            <a:endParaRPr lang="en-US" altLang="zh-CN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7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788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7054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649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9445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2674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53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32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8021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0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87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幻灯片图像占位符 1">
            <a:extLst>
              <a:ext uri="{FF2B5EF4-FFF2-40B4-BE49-F238E27FC236}">
                <a16:creationId xmlns:a16="http://schemas.microsoft.com/office/drawing/2014/main" id="{B416C035-D77C-6648-96F7-D9D774977B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备注占位符 2">
            <a:extLst>
              <a:ext uri="{FF2B5EF4-FFF2-40B4-BE49-F238E27FC236}">
                <a16:creationId xmlns:a16="http://schemas.microsoft.com/office/drawing/2014/main" id="{6B951B39-5A80-3A4D-8202-BE5A9212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508" name="灯片编号占位符 3">
            <a:extLst>
              <a:ext uri="{FF2B5EF4-FFF2-40B4-BE49-F238E27FC236}">
                <a16:creationId xmlns:a16="http://schemas.microsoft.com/office/drawing/2014/main" id="{CC1E1856-AED8-F549-B9E7-5493C19DB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3A3305D-9034-7C46-BB36-20713495E3FA}" type="slidenum">
              <a:rPr lang="en-US" altLang="zh-CN" sz="1300"/>
              <a:pPr eaLnBrk="1" hangingPunct="1">
                <a:spcBef>
                  <a:spcPct val="0"/>
                </a:spcBef>
              </a:pPr>
              <a:t>61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888415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09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65ECCB-07C6-49E8-8530-6ABC164233B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3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28688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240F9A9-67B1-46F5-86B9-FF911735F3C0}" type="slidenum">
              <a:rPr lang="en-US" altLang="zh-CN" b="0" smtClean="0">
                <a:latin typeface="Arial" charset="0"/>
              </a:rPr>
              <a:pPr eaLnBrk="1" hangingPunct="1"/>
              <a:t>9</a:t>
            </a:fld>
            <a:endParaRPr lang="en-US" altLang="zh-CN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316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3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3" tIns="46497" rIns="92993" bIns="46497" anchor="b"/>
          <a:lstStyle>
            <a:lvl1pPr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652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97CA64-F691-4602-99AE-D90E4EE1051F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3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F536-17DB-40D3-B6BE-C4E6080F1C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34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8D26B-D5A8-454B-97AE-8814883650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847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BCD3-64DF-4DA5-996D-D6E7389F1E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26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4CDA-B7CA-44E8-BA82-5E60E4E4F8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17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D621-4246-4E5C-9643-6E25C3E1B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86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538B-F598-48DE-AD05-8E8837DFD4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733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0F1C-BEB9-479B-BEB2-F07BFEEA6C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05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0D4B-E2F5-4068-A935-EEC346F4F7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643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7A42-35A7-4DCC-BBAA-7AD57C2620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83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7D6A-CF3C-447A-97B4-B3D3A90423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451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3F97-0BEB-494D-9409-8D38A100D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88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30D3-74B8-460D-A309-1F96C36FB7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56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18CB-8387-4080-9633-CE6C5FCADB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767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D61E-C37E-4853-A7BF-466382E66B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7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CF56-CAA9-485B-A28D-8B353CB75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69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楷体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楷体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楷体" pitchFamily="49" charset="-122"/>
              </a:defRPr>
            </a:lvl1pPr>
          </a:lstStyle>
          <a:p>
            <a:pPr>
              <a:defRPr/>
            </a:pPr>
            <a:fld id="{725E670F-3292-4BAF-8527-F7F659CFCA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楷体" pitchFamily="49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楷体" pitchFamily="49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楷体" pitchFamily="49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楷体" pitchFamily="49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楷体" pitchFamily="49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楷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楷体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楷体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楷体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楷体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e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000" dirty="0">
                <a:latin typeface="楷体_GB2312" pitchFamily="49" charset="-122"/>
              </a:rPr>
              <a:t>自然语言处理</a:t>
            </a:r>
            <a:br>
              <a:rPr lang="zh-CN" altLang="en-US" sz="6000" dirty="0">
                <a:latin typeface="楷体_GB2312" pitchFamily="49" charset="-122"/>
              </a:rPr>
            </a:br>
            <a:br>
              <a:rPr lang="zh-CN" altLang="en-US" sz="2400" dirty="0">
                <a:latin typeface="楷体_GB2312" pitchFamily="49" charset="-122"/>
              </a:rPr>
            </a:br>
            <a:r>
              <a:rPr lang="zh-CN" altLang="en-US" sz="3600" dirty="0">
                <a:latin typeface="楷体_GB2312" pitchFamily="49" charset="-122"/>
              </a:rPr>
              <a:t>第</a:t>
            </a:r>
            <a:r>
              <a:rPr lang="en-US" altLang="zh-CN" sz="3600" dirty="0">
                <a:latin typeface="楷体_GB2312" pitchFamily="49" charset="-122"/>
              </a:rPr>
              <a:t>03</a:t>
            </a:r>
            <a:r>
              <a:rPr lang="zh-CN" altLang="en-US" sz="3600" dirty="0">
                <a:latin typeface="楷体_GB2312" pitchFamily="49" charset="-122"/>
              </a:rPr>
              <a:t>章 语言模型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楷体_GB2312" pitchFamily="49" charset="-122"/>
              </a:rPr>
              <a:t>     软件学院  刘春</a:t>
            </a:r>
            <a:endParaRPr lang="en-US" altLang="zh-CN" dirty="0">
              <a:latin typeface="楷体_GB2312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96E90F-D236-42E8-827A-ACF693B5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93296"/>
            <a:ext cx="8642350" cy="622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楷体_GB2312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楷体_GB2312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楷体_GB2312" pitchFamily="49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sz="2800" kern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参考：哈工大软院陈鄞教授</a:t>
            </a:r>
            <a:r>
              <a:rPr lang="en-US" altLang="zh-CN" sz="2800" kern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kern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自然语言处理</a:t>
            </a:r>
            <a:r>
              <a:rPr lang="en-US" altLang="zh-CN" sz="2800" kern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kern="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/>
            <p:txBody>
              <a:bodyPr/>
              <a:lstStyle/>
              <a:p>
                <a:pPr eaLnBrk="1" hangingPunct="1"/>
                <a:r>
                  <a:rPr lang="zh-CN" altLang="en-US" sz="2800" b="1" dirty="0"/>
                  <a:t>语言模型</a:t>
                </a:r>
                <a:r>
                  <a:rPr lang="en-US" altLang="zh-CN" sz="2800" b="1"/>
                  <a:t>—</a:t>
                </a:r>
                <a:r>
                  <a:rPr lang="zh-CN" altLang="en-US" sz="2800" b="1"/>
                  <a:t>词语</a:t>
                </a:r>
                <a:r>
                  <a:rPr lang="zh-CN" altLang="en-US" sz="2800" b="1" dirty="0"/>
                  <a:t>序列的</a:t>
                </a:r>
                <a:r>
                  <a:rPr lang="zh-CN" altLang="en-US" sz="2800" b="1"/>
                  <a:t>联合概率分布</a:t>
                </a:r>
                <a:endParaRPr lang="en-US" altLang="zh-CN" sz="2800" b="1" dirty="0"/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设词语序列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endParaRPr lang="en-US" altLang="zh-CN" sz="2400" b="1" dirty="0">
                  <a:solidFill>
                    <a:srgbClr val="006699"/>
                  </a:solidFill>
                </a:endParaRPr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根据链式规则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(Chain Rule)</a:t>
                </a:r>
              </a:p>
              <a:p>
                <a:pPr>
                  <a:buNone/>
                </a:pPr>
                <a:r>
                  <a:rPr lang="en-US" altLang="zh-CN" sz="2400" b="1" i="1" dirty="0">
                    <a:solidFill>
                      <a:srgbClr val="006699"/>
                    </a:solidFill>
                  </a:rPr>
                  <a:t>	</a:t>
                </a:r>
                <a:r>
                  <a:rPr lang="zh-CN" altLang="en-US" sz="2400" b="1" i="1" dirty="0">
                    <a:solidFill>
                      <a:srgbClr val="006699"/>
                    </a:solidFill>
                  </a:rPr>
                  <a:t>     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 =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>
                  <a:buNone/>
                </a:pPr>
                <a:r>
                  <a:rPr lang="zh-CN" altLang="en-US" sz="2400" b="1" i="1" dirty="0">
                    <a:solidFill>
                      <a:srgbClr val="006699"/>
                    </a:solidFill>
                  </a:rPr>
                  <a:t>                  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zh-CN" altLang="en-US" sz="2400" b="1" i="1" dirty="0">
                    <a:solidFill>
                      <a:srgbClr val="006699"/>
                    </a:solidFill>
                  </a:rPr>
                  <a:t>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|&lt;BOS&gt;)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3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l-1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>
                  <a:buNone/>
                </a:pPr>
                <a:r>
                  <a:rPr lang="en-US" altLang="zh-CN" sz="2400" b="1" dirty="0">
                    <a:solidFill>
                      <a:srgbClr val="006699"/>
                    </a:solidFill>
                  </a:rPr>
                  <a:t>		    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400" b="1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006699"/>
                            </a:solidFill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−1</m:t>
                            </m:r>
                            <m: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800" dirty="0"/>
              </a:p>
              <a:p>
                <a:pPr eaLnBrk="1" hangingPunct="1"/>
                <a:endParaRPr lang="en-US" altLang="zh-CN" sz="2800" b="1" dirty="0"/>
              </a:p>
              <a:p>
                <a:pPr eaLnBrk="1" hangingPunct="1">
                  <a:buFontTx/>
                  <a:buNone/>
                </a:pP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>
                <a:blip r:embed="rId3"/>
                <a:stretch>
                  <a:fillRect l="-1389" t="-1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421216" y="4096338"/>
            <a:ext cx="172347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buFontTx/>
              <a:buNone/>
              <a:defRPr/>
            </a:pPr>
            <a:r>
              <a:rPr lang="en-US" altLang="zh-CN" sz="2000" i="1" dirty="0" err="1">
                <a:solidFill>
                  <a:srgbClr val="FF0000"/>
                </a:solidFill>
                <a:latin typeface="+mn-lt"/>
                <a:ea typeface="楷体" pitchFamily="49" charset="-122"/>
              </a:rPr>
              <a:t>w</a:t>
            </a:r>
            <a:r>
              <a:rPr lang="en-US" altLang="zh-CN" sz="2000" i="1" baseline="-25000" dirty="0" err="1">
                <a:solidFill>
                  <a:srgbClr val="FF0000"/>
                </a:solidFill>
                <a:latin typeface="+mn-lt"/>
                <a:ea typeface="楷体" pitchFamily="49" charset="-122"/>
              </a:rPr>
              <a:t>i</a:t>
            </a:r>
            <a:r>
              <a:rPr lang="en-US" altLang="zh-CN" sz="2000" i="1" baseline="-250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的条件概率</a:t>
            </a:r>
            <a:endParaRPr lang="en-US" altLang="zh-CN" sz="2000" dirty="0">
              <a:solidFill>
                <a:srgbClr val="FF0000"/>
              </a:solidFill>
              <a:latin typeface="+mn-lt"/>
              <a:ea typeface="楷体" pitchFamily="49" charset="-122"/>
            </a:endParaRPr>
          </a:p>
        </p:txBody>
      </p:sp>
      <p:grpSp>
        <p:nvGrpSpPr>
          <p:cNvPr id="159751" name="Group 7"/>
          <p:cNvGrpSpPr>
            <a:grpSpLocks/>
          </p:cNvGrpSpPr>
          <p:nvPr/>
        </p:nvGrpSpPr>
        <p:grpSpPr bwMode="auto">
          <a:xfrm>
            <a:off x="2771800" y="3965302"/>
            <a:ext cx="2664296" cy="431800"/>
            <a:chOff x="1967" y="1888"/>
            <a:chExt cx="998" cy="272"/>
          </a:xfrm>
        </p:grpSpPr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1967" y="1888"/>
              <a:ext cx="771" cy="2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 flipH="1" flipV="1">
              <a:off x="2738" y="2132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2123728" y="4662350"/>
            <a:ext cx="428307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每一个</a:t>
            </a:r>
            <a:r>
              <a:rPr lang="zh-CN" altLang="en-US" sz="2000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条件概率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都是模型的一个</a:t>
            </a:r>
            <a:r>
              <a:rPr lang="zh-CN" altLang="en-US" sz="2000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参数</a:t>
            </a:r>
          </a:p>
        </p:txBody>
      </p:sp>
    </p:spTree>
    <p:extLst>
      <p:ext uri="{BB962C8B-B14F-4D97-AF65-F5344CB8AC3E}">
        <p14:creationId xmlns:p14="http://schemas.microsoft.com/office/powerpoint/2010/main" val="36900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1597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/>
            <p:txBody>
              <a:bodyPr/>
              <a:lstStyle/>
              <a:p>
                <a:pPr lvl="0" eaLnBrk="1" hangingPunct="1"/>
                <a:r>
                  <a:rPr lang="zh-CN" altLang="en-US" sz="2800" b="1" dirty="0">
                    <a:solidFill>
                      <a:srgbClr val="006699"/>
                    </a:solidFill>
                  </a:rPr>
                  <a:t>语言模型</a:t>
                </a:r>
                <a:endParaRPr lang="en-US" altLang="zh-CN" sz="2800" b="1" dirty="0">
                  <a:solidFill>
                    <a:srgbClr val="006699"/>
                  </a:solidFill>
                </a:endParaRPr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设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，根据链规则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(Chain Rule)</a:t>
                </a:r>
              </a:p>
              <a:p>
                <a:pPr lvl="0">
                  <a:buNone/>
                </a:pPr>
                <a:r>
                  <a:rPr lang="en-US" altLang="zh-CN" sz="2400" b="1" i="1" dirty="0">
                    <a:solidFill>
                      <a:srgbClr val="006699"/>
                    </a:solidFill>
                  </a:rPr>
                  <a:t>		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 =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|&lt;BOS&gt;)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3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l-1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 lvl="0">
                  <a:buNone/>
                </a:pPr>
                <a:r>
                  <a:rPr lang="en-US" altLang="zh-CN" sz="2400" b="1" dirty="0">
                    <a:solidFill>
                      <a:srgbClr val="006699"/>
                    </a:solidFill>
                  </a:rPr>
                  <a:t>		     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006699"/>
                            </a:solidFill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−1</m:t>
                            </m:r>
                            <m: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800" b="1" dirty="0"/>
              </a:p>
              <a:p>
                <a:pPr eaLnBrk="1" hangingPunct="1"/>
                <a:r>
                  <a:rPr lang="zh-CN" altLang="en-US" sz="2800" b="1" dirty="0"/>
                  <a:t>语言模型的建立</a:t>
                </a:r>
                <a:endParaRPr lang="en-US" altLang="zh-CN" sz="2800" b="1" dirty="0"/>
              </a:p>
              <a:p>
                <a:pPr lvl="1" eaLnBrk="1" hangingPunct="1"/>
                <a:r>
                  <a:rPr lang="zh-CN" altLang="en-US" sz="2400" b="1" dirty="0"/>
                  <a:t>（</a:t>
                </a:r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）确定模型的参数集合</a:t>
                </a:r>
              </a:p>
              <a:p>
                <a:pPr lvl="1" eaLnBrk="1" hangingPunct="1"/>
                <a:r>
                  <a:rPr lang="zh-CN" altLang="en-US" sz="2400" b="1" dirty="0"/>
                  <a:t>（</a:t>
                </a:r>
                <a:r>
                  <a:rPr lang="en-US" altLang="zh-CN" sz="2400" b="1" dirty="0"/>
                  <a:t>2</a:t>
                </a:r>
                <a:r>
                  <a:rPr lang="zh-CN" altLang="en-US" sz="2400" b="1" dirty="0"/>
                  <a:t>）确定模型各参数的值（参数训练）</a:t>
                </a:r>
                <a:endParaRPr lang="en-US" altLang="zh-CN" sz="2800" b="1" dirty="0"/>
              </a:p>
              <a:p>
                <a:pPr marL="0" indent="0" eaLnBrk="1" hangingPunct="1">
                  <a:buNone/>
                </a:pPr>
                <a:r>
                  <a:rPr lang="en-US" altLang="zh-CN" sz="2800" i="1" dirty="0">
                    <a:solidFill>
                      <a:srgbClr val="006699"/>
                    </a:solidFill>
                  </a:rPr>
                  <a:t>	</a:t>
                </a:r>
                <a:endParaRPr lang="en-US" altLang="zh-CN" sz="28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0">
                <a:blip r:embed="rId3"/>
                <a:stretch>
                  <a:fillRect l="-1333" t="-191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 bwMode="auto">
              <a:xfrm>
                <a:off x="4354548" y="5845454"/>
                <a:ext cx="4320067" cy="61053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kumimoji="0" lang="en-US" altLang="zh-CN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3200" b="1" i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32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3200" b="1" i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4548" y="5845454"/>
                <a:ext cx="4320067" cy="610534"/>
              </a:xfrm>
              <a:prstGeom prst="rect">
                <a:avLst/>
              </a:prstGeom>
              <a:blipFill>
                <a:blip r:embed="rId4"/>
                <a:stretch>
                  <a:fillRect l="-3519" b="-48980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55976" y="4876856"/>
                <a:ext cx="3763531" cy="96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0000"/>
                  </a:lnSpc>
                  <a:buNone/>
                </a:pPr>
                <a:r>
                  <a:rPr lang="en-US" altLang="zh-CN" sz="3200" kern="0" dirty="0">
                    <a:solidFill>
                      <a:srgbClr val="006699"/>
                    </a:solidFill>
                    <a:latin typeface="Times New Roman"/>
                    <a:ea typeface="楷体" pitchFamily="49" charset="-122"/>
                  </a:rPr>
                  <a:t>=</a:t>
                </a:r>
                <a:r>
                  <a:rPr lang="zh-CN" altLang="en-US" sz="3200" kern="0" dirty="0">
                    <a:solidFill>
                      <a:srgbClr val="006699"/>
                    </a:solidFill>
                    <a:latin typeface="Times New Roman"/>
                    <a:ea typeface="楷体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b="1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3200" b="1" i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32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zh-CN" sz="3200" b="1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d>
                              <m:dPr>
                                <m:ctrlPr>
                                  <a:rPr lang="en-US" altLang="zh-CN" sz="3200" b="1" i="1">
                                    <a:solidFill>
                                      <a:srgbClr val="0066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z="3200" b="1" i="1" dirty="0">
                                    <a:solidFill>
                                      <a:srgbClr val="006699"/>
                                    </a:solidFill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CN" sz="3200" b="1" i="1" dirty="0">
                                        <a:solidFill>
                                          <a:srgbClr val="0066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zh-CN" sz="3200" b="0" kern="0" dirty="0">
                  <a:solidFill>
                    <a:srgbClr val="006699"/>
                  </a:solidFill>
                  <a:latin typeface="Times New Roman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876856"/>
                <a:ext cx="3763531" cy="968598"/>
              </a:xfrm>
              <a:prstGeom prst="rect">
                <a:avLst/>
              </a:prstGeom>
              <a:blipFill>
                <a:blip r:embed="rId5"/>
                <a:stretch>
                  <a:fillRect l="-4040" t="-11842" b="-82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907704" y="5034315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buNone/>
            </a:pPr>
            <a:r>
              <a:rPr lang="en-US" altLang="zh-CN" sz="2800" b="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p</a:t>
            </a:r>
            <a:r>
              <a:rPr lang="en-US" altLang="zh-CN" sz="2800" b="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(</a:t>
            </a:r>
            <a:r>
              <a:rPr lang="en-US" altLang="zh-CN" sz="2800" b="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w</a:t>
            </a:r>
            <a:r>
              <a:rPr lang="en-US" altLang="zh-CN" sz="2800" b="0" i="1" kern="0" baseline="-2500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i</a:t>
            </a:r>
            <a:r>
              <a:rPr lang="en-US" altLang="zh-CN" sz="2800" b="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|w</a:t>
            </a:r>
            <a:r>
              <a:rPr lang="en-US" altLang="zh-CN" sz="2800" b="0" i="1" kern="0" baseline="-2500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1</a:t>
            </a:r>
            <a:r>
              <a:rPr lang="en-US" altLang="zh-CN" sz="2800" b="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w</a:t>
            </a:r>
            <a:r>
              <a:rPr lang="en-US" altLang="zh-CN" sz="2800" b="0" i="1" kern="0" baseline="-2500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2</a:t>
            </a:r>
            <a:r>
              <a:rPr lang="en-US" altLang="zh-CN" sz="2800" b="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…w</a:t>
            </a:r>
            <a:r>
              <a:rPr lang="en-US" altLang="zh-CN" sz="2800" b="0" i="1" kern="0" baseline="-2500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i-1</a:t>
            </a:r>
            <a:r>
              <a:rPr lang="en-US" altLang="zh-CN" sz="2800" b="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26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640960" cy="5040560"/>
          </a:xfrm>
        </p:spPr>
        <p:txBody>
          <a:bodyPr/>
          <a:lstStyle/>
          <a:p>
            <a:pPr lvl="0" eaLnBrk="1" hangingPunct="1"/>
            <a:r>
              <a:rPr lang="zh-CN" altLang="en-US" sz="2800" b="1" dirty="0">
                <a:solidFill>
                  <a:srgbClr val="006699"/>
                </a:solidFill>
              </a:rPr>
              <a:t>举例：</a:t>
            </a:r>
            <a:endParaRPr lang="en-US" altLang="zh-CN" sz="2800" b="1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文本</a:t>
            </a:r>
            <a:r>
              <a:rPr lang="en-US" altLang="zh-CN" sz="2400" dirty="0">
                <a:solidFill>
                  <a:srgbClr val="006699"/>
                </a:solidFill>
              </a:rPr>
              <a:t>1</a:t>
            </a:r>
            <a:r>
              <a:rPr lang="zh-CN" altLang="en-US" sz="2400" dirty="0">
                <a:solidFill>
                  <a:srgbClr val="006699"/>
                </a:solidFill>
              </a:rPr>
              <a:t>：</a:t>
            </a:r>
            <a:r>
              <a:rPr lang="en-US" altLang="zh-CN" sz="2400" dirty="0">
                <a:solidFill>
                  <a:srgbClr val="006699"/>
                </a:solidFill>
              </a:rPr>
              <a:t>a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b</a:t>
            </a: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文本</a:t>
            </a:r>
            <a:r>
              <a:rPr lang="en-US" altLang="zh-CN" sz="2400" dirty="0">
                <a:solidFill>
                  <a:srgbClr val="006699"/>
                </a:solidFill>
              </a:rPr>
              <a:t>2</a:t>
            </a:r>
            <a:r>
              <a:rPr lang="zh-CN" altLang="en-US" sz="2400" dirty="0">
                <a:solidFill>
                  <a:srgbClr val="006699"/>
                </a:solidFill>
              </a:rPr>
              <a:t>：</a:t>
            </a:r>
            <a:r>
              <a:rPr lang="en-US" altLang="zh-CN" sz="2400" dirty="0">
                <a:solidFill>
                  <a:srgbClr val="006699"/>
                </a:solidFill>
              </a:rPr>
              <a:t>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b </a:t>
            </a: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文本</a:t>
            </a:r>
            <a:r>
              <a:rPr lang="en-US" altLang="zh-CN" sz="2400" dirty="0">
                <a:solidFill>
                  <a:srgbClr val="006699"/>
                </a:solidFill>
              </a:rPr>
              <a:t>3</a:t>
            </a:r>
            <a:r>
              <a:rPr lang="zh-CN" altLang="en-US" sz="2400" dirty="0">
                <a:solidFill>
                  <a:srgbClr val="006699"/>
                </a:solidFill>
              </a:rPr>
              <a:t>：</a:t>
            </a:r>
            <a:r>
              <a:rPr lang="en-US" altLang="zh-CN" sz="2400" dirty="0">
                <a:solidFill>
                  <a:srgbClr val="006699"/>
                </a:solidFill>
              </a:rPr>
              <a:t>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a</a:t>
            </a: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文本</a:t>
            </a:r>
            <a:r>
              <a:rPr lang="en-US" altLang="zh-CN" sz="2400" dirty="0">
                <a:solidFill>
                  <a:srgbClr val="006699"/>
                </a:solidFill>
              </a:rPr>
              <a:t>4</a:t>
            </a:r>
            <a:r>
              <a:rPr lang="zh-CN" altLang="en-US" sz="2400" dirty="0">
                <a:solidFill>
                  <a:srgbClr val="006699"/>
                </a:solidFill>
              </a:rPr>
              <a:t>：</a:t>
            </a:r>
            <a:r>
              <a:rPr lang="en-US" altLang="zh-CN" sz="2400" dirty="0">
                <a:solidFill>
                  <a:srgbClr val="006699"/>
                </a:solidFill>
              </a:rPr>
              <a:t>a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a</a:t>
            </a:r>
          </a:p>
          <a:p>
            <a:pPr marL="0" lvl="0" indent="0" eaLnBrk="1" hangingPunct="1">
              <a:buNone/>
            </a:pPr>
            <a:r>
              <a:rPr lang="en-US" altLang="zh-CN" sz="2800" b="1" dirty="0">
                <a:solidFill>
                  <a:srgbClr val="006699"/>
                </a:solidFill>
              </a:rPr>
              <a:t>    </a:t>
            </a:r>
            <a:r>
              <a:rPr lang="zh-CN" altLang="en-US" sz="2800" b="1" dirty="0">
                <a:solidFill>
                  <a:srgbClr val="006699"/>
                </a:solidFill>
              </a:rPr>
              <a:t>语言模型：</a:t>
            </a:r>
            <a:r>
              <a:rPr lang="en-US" altLang="zh-CN" sz="2800" b="1" dirty="0">
                <a:solidFill>
                  <a:srgbClr val="006699"/>
                </a:solidFill>
              </a:rPr>
              <a:t>   </a:t>
            </a:r>
          </a:p>
          <a:p>
            <a:pPr marL="0" lvl="0" indent="0" eaLnBrk="1" hangingPunct="1">
              <a:buNone/>
            </a:pPr>
            <a:r>
              <a:rPr lang="en-US" altLang="zh-CN" sz="2400" i="1" dirty="0">
                <a:solidFill>
                  <a:srgbClr val="006699"/>
                </a:solidFill>
              </a:rPr>
              <a:t>  </a:t>
            </a:r>
            <a:r>
              <a:rPr lang="zh-CN" altLang="en-US" sz="2400" i="1" dirty="0">
                <a:solidFill>
                  <a:srgbClr val="006699"/>
                </a:solidFill>
              </a:rPr>
              <a:t>         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(a 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&lt;BOS&gt;) = 2/4 = 0.5</a:t>
            </a:r>
            <a:r>
              <a:rPr lang="zh-CN" altLang="en-US" sz="2400" dirty="0">
                <a:solidFill>
                  <a:srgbClr val="006699"/>
                </a:solidFill>
              </a:rPr>
              <a:t> ，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&lt;BOS&gt;) = 2/4 = 0.5 </a:t>
            </a: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</a:t>
            </a:r>
            <a:r>
              <a:rPr lang="zh-CN" altLang="en-US" sz="2400" dirty="0">
                <a:solidFill>
                  <a:srgbClr val="006699"/>
                </a:solidFill>
              </a:rPr>
              <a:t>         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(a 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a) = 1/2 = 0.5</a:t>
            </a:r>
            <a:r>
              <a:rPr lang="zh-CN" altLang="en-US" sz="2400" dirty="0">
                <a:solidFill>
                  <a:srgbClr val="006699"/>
                </a:solidFill>
              </a:rPr>
              <a:t>，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a) = 1/2 = 0.5</a:t>
            </a:r>
          </a:p>
          <a:p>
            <a:pPr marL="0" lvl="0" indent="0" eaLnBrk="1" hangingPunct="1">
              <a:buNone/>
            </a:pPr>
            <a:r>
              <a:rPr lang="zh-CN" altLang="en-US" sz="2400" i="1" dirty="0">
                <a:solidFill>
                  <a:srgbClr val="006699"/>
                </a:solidFill>
              </a:rPr>
              <a:t>           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(a 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b) = 1/2 = 0.5</a:t>
            </a:r>
            <a:r>
              <a:rPr lang="zh-CN" altLang="en-US" sz="2400" dirty="0">
                <a:solidFill>
                  <a:srgbClr val="006699"/>
                </a:solidFill>
              </a:rPr>
              <a:t>，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b) = 1/2 = 0.5</a:t>
            </a:r>
            <a:r>
              <a:rPr lang="zh-CN" altLang="en-US" sz="2400" dirty="0">
                <a:solidFill>
                  <a:srgbClr val="006699"/>
                </a:solidFill>
              </a:rPr>
              <a:t>           </a:t>
            </a:r>
            <a:endParaRPr lang="en-US" altLang="zh-CN" sz="2400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2800" b="1" dirty="0">
                <a:solidFill>
                  <a:srgbClr val="006699"/>
                </a:solidFill>
              </a:rPr>
              <a:t>    </a:t>
            </a:r>
            <a:r>
              <a:rPr lang="zh-CN" altLang="en-US" sz="2800" b="1" dirty="0">
                <a:solidFill>
                  <a:srgbClr val="006699"/>
                </a:solidFill>
              </a:rPr>
              <a:t>由语言模型的参数得  </a:t>
            </a:r>
            <a:endParaRPr lang="en-US" altLang="zh-CN" sz="2800" b="1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2800" i="1" dirty="0">
                <a:solidFill>
                  <a:srgbClr val="006699"/>
                </a:solidFill>
              </a:rPr>
              <a:t>         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(a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b) = </a:t>
            </a:r>
            <a:r>
              <a:rPr lang="en-US" altLang="zh-CN" sz="2400" i="1" dirty="0">
                <a:solidFill>
                  <a:srgbClr val="006699"/>
                </a:solidFill>
              </a:rPr>
              <a:t>p</a:t>
            </a:r>
            <a:r>
              <a:rPr lang="en-US" altLang="zh-CN" sz="2400" dirty="0">
                <a:solidFill>
                  <a:srgbClr val="006699"/>
                </a:solidFill>
              </a:rPr>
              <a:t>(a 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&lt;BOS&gt;) </a:t>
            </a:r>
            <a:r>
              <a:rPr lang="zh-CN" altLang="en-US" sz="2400" dirty="0">
                <a:solidFill>
                  <a:srgbClr val="006699"/>
                </a:solidFill>
              </a:rPr>
              <a:t>*</a:t>
            </a:r>
            <a:r>
              <a:rPr lang="en-US" altLang="zh-CN" sz="2400" i="1" dirty="0">
                <a:solidFill>
                  <a:srgbClr val="006699"/>
                </a:solidFill>
              </a:rPr>
              <a:t> p</a:t>
            </a:r>
            <a:r>
              <a:rPr lang="en-US" altLang="zh-CN" sz="2400" dirty="0">
                <a:solidFill>
                  <a:srgbClr val="006699"/>
                </a:solidFill>
              </a:rPr>
              <a:t>(b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|</a:t>
            </a:r>
            <a:r>
              <a:rPr lang="zh-CN" altLang="en-US" sz="2400" dirty="0">
                <a:solidFill>
                  <a:srgbClr val="006699"/>
                </a:solidFill>
              </a:rPr>
              <a:t> </a:t>
            </a:r>
            <a:r>
              <a:rPr lang="en-US" altLang="zh-CN" sz="2400" dirty="0">
                <a:solidFill>
                  <a:srgbClr val="006699"/>
                </a:solidFill>
              </a:rPr>
              <a:t>a) =0.5*0.5 = 0.25</a:t>
            </a:r>
            <a:r>
              <a:rPr lang="zh-CN" altLang="en-US" sz="2400" dirty="0">
                <a:solidFill>
                  <a:srgbClr val="006699"/>
                </a:solidFill>
              </a:rPr>
              <a:t>    </a:t>
            </a:r>
            <a:endParaRPr lang="en-US" altLang="zh-CN" sz="2400" dirty="0">
              <a:solidFill>
                <a:srgbClr val="006699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2400" i="1" dirty="0">
                <a:solidFill>
                  <a:srgbClr val="006699"/>
                </a:solidFill>
              </a:rPr>
              <a:t>        </a:t>
            </a:r>
            <a:endParaRPr lang="en-US" altLang="zh-CN" sz="2400" b="1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endParaRPr lang="en-US" altLang="zh-CN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/>
            <p:txBody>
              <a:bodyPr/>
              <a:lstStyle/>
              <a:p>
                <a:pPr lvl="0" eaLnBrk="1" hangingPunct="1"/>
                <a:r>
                  <a:rPr lang="zh-CN" altLang="en-US" sz="2800" b="1" dirty="0">
                    <a:solidFill>
                      <a:srgbClr val="006699"/>
                    </a:solidFill>
                  </a:rPr>
                  <a:t>语言模型</a:t>
                </a:r>
                <a:endParaRPr lang="en-US" altLang="zh-CN" sz="2800" b="1" dirty="0">
                  <a:solidFill>
                    <a:srgbClr val="006699"/>
                  </a:solidFill>
                </a:endParaRPr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设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，根据链规则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(Chain Rule)</a:t>
                </a:r>
              </a:p>
              <a:p>
                <a:pPr lvl="0">
                  <a:buNone/>
                </a:pPr>
                <a:r>
                  <a:rPr lang="en-US" altLang="zh-CN" sz="2400" b="1" i="1" dirty="0">
                    <a:solidFill>
                      <a:srgbClr val="006699"/>
                    </a:solidFill>
                  </a:rPr>
                  <a:t>		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 =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|&lt;BOS&gt;)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3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l-1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 lvl="0">
                  <a:buNone/>
                </a:pPr>
                <a:r>
                  <a:rPr lang="en-US" altLang="zh-CN" sz="2400" b="1" dirty="0">
                    <a:solidFill>
                      <a:srgbClr val="006699"/>
                    </a:solidFill>
                  </a:rPr>
                  <a:t>		     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006699"/>
                            </a:solidFill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−1</m:t>
                            </m:r>
                            <m: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800" b="1" dirty="0"/>
              </a:p>
              <a:p>
                <a:pPr eaLnBrk="1" hangingPunct="1"/>
                <a:r>
                  <a:rPr lang="zh-CN" altLang="en-US" sz="2800" b="1" dirty="0"/>
                  <a:t>存在的问题</a:t>
                </a:r>
                <a:endParaRPr lang="en-US" altLang="zh-CN" sz="2800" dirty="0"/>
              </a:p>
              <a:p>
                <a:pPr lvl="1" eaLnBrk="1" hangingPunct="1"/>
                <a:r>
                  <a:rPr lang="zh-CN" altLang="en-US" sz="2400" b="1" dirty="0"/>
                  <a:t>参数空间过大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0">
                <a:blip r:embed="rId3"/>
                <a:stretch>
                  <a:fillRect l="-1333" t="-191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750657" y="4509120"/>
            <a:ext cx="1890985" cy="1560427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i="1" dirty="0" err="1">
                <a:solidFill>
                  <a:srgbClr val="006699"/>
                </a:solidFill>
                <a:ea typeface="宋体" pitchFamily="2" charset="-122"/>
              </a:rPr>
              <a:t>i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=1</a:t>
            </a:r>
            <a:r>
              <a:rPr lang="zh-CN" altLang="en-US" sz="1800" i="1" dirty="0">
                <a:solidFill>
                  <a:srgbClr val="006699"/>
                </a:solidFill>
                <a:ea typeface="宋体" pitchFamily="2" charset="-122"/>
              </a:rPr>
              <a:t>，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i="1" dirty="0" err="1">
                <a:solidFill>
                  <a:srgbClr val="006699"/>
                </a:solidFill>
                <a:ea typeface="宋体" pitchFamily="2" charset="-122"/>
              </a:rPr>
              <a:t>i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=2</a:t>
            </a:r>
            <a:r>
              <a:rPr lang="zh-CN" altLang="en-US" sz="1800" i="1" dirty="0">
                <a:solidFill>
                  <a:srgbClr val="006699"/>
                </a:solidFill>
                <a:ea typeface="宋体" pitchFamily="2" charset="-122"/>
              </a:rPr>
              <a:t>，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V×V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i="1" dirty="0" err="1">
                <a:solidFill>
                  <a:srgbClr val="006699"/>
                </a:solidFill>
                <a:ea typeface="宋体" pitchFamily="2" charset="-122"/>
              </a:rPr>
              <a:t>i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=3</a:t>
            </a:r>
            <a:r>
              <a:rPr lang="zh-CN" altLang="en-US" sz="1800" i="1" dirty="0">
                <a:solidFill>
                  <a:srgbClr val="006699"/>
                </a:solidFill>
                <a:ea typeface="宋体" pitchFamily="2" charset="-122"/>
              </a:rPr>
              <a:t>，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V×V×V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i="1" dirty="0" err="1">
                <a:solidFill>
                  <a:srgbClr val="006699"/>
                </a:solidFill>
                <a:ea typeface="宋体" pitchFamily="2" charset="-122"/>
              </a:rPr>
              <a:t>i</a:t>
            </a:r>
            <a:r>
              <a:rPr lang="en-US" altLang="zh-CN" sz="1800" i="1" dirty="0">
                <a:solidFill>
                  <a:srgbClr val="006699"/>
                </a:solidFill>
                <a:ea typeface="宋体" pitchFamily="2" charset="-122"/>
              </a:rPr>
              <a:t>=l</a:t>
            </a:r>
            <a:r>
              <a:rPr lang="zh-CN" altLang="en-US" sz="1800" i="1" dirty="0">
                <a:solidFill>
                  <a:srgbClr val="006699"/>
                </a:solidFill>
                <a:ea typeface="宋体" pitchFamily="2" charset="-122"/>
              </a:rPr>
              <a:t>，</a:t>
            </a:r>
            <a:r>
              <a:rPr lang="en-US" altLang="zh-CN" sz="1800" i="1" dirty="0" err="1">
                <a:solidFill>
                  <a:srgbClr val="006699"/>
                </a:solidFill>
                <a:ea typeface="宋体" pitchFamily="2" charset="-122"/>
              </a:rPr>
              <a:t>V</a:t>
            </a:r>
            <a:r>
              <a:rPr lang="en-US" altLang="zh-CN" sz="1800" i="1" baseline="30000" dirty="0" err="1">
                <a:solidFill>
                  <a:srgbClr val="006699"/>
                </a:solidFill>
                <a:ea typeface="宋体" pitchFamily="2" charset="-122"/>
              </a:rPr>
              <a:t>l</a:t>
            </a:r>
            <a:endParaRPr lang="en-US" altLang="zh-CN" sz="1800" i="1" baseline="30000" dirty="0">
              <a:solidFill>
                <a:srgbClr val="0066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2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/>
            <p:txBody>
              <a:bodyPr/>
              <a:lstStyle/>
              <a:p>
                <a:pPr lvl="0" eaLnBrk="1" hangingPunct="1"/>
                <a:r>
                  <a:rPr lang="zh-CN" altLang="en-US" sz="2800" b="1" dirty="0">
                    <a:solidFill>
                      <a:srgbClr val="006699"/>
                    </a:solidFill>
                  </a:rPr>
                  <a:t>语言模型</a:t>
                </a:r>
                <a:endParaRPr lang="en-US" altLang="zh-CN" sz="2800" b="1" dirty="0">
                  <a:solidFill>
                    <a:srgbClr val="006699"/>
                  </a:solidFill>
                </a:endParaRPr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设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，根据链规则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(Chain Rule)</a:t>
                </a:r>
              </a:p>
              <a:p>
                <a:pPr lvl="0">
                  <a:buNone/>
                </a:pPr>
                <a:r>
                  <a:rPr lang="en-US" altLang="zh-CN" sz="2400" b="1" i="1" dirty="0">
                    <a:solidFill>
                      <a:srgbClr val="006699"/>
                    </a:solidFill>
                  </a:rPr>
                  <a:t>		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 =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|&lt;BOS&gt;)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3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l-1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 lvl="0">
                  <a:buNone/>
                </a:pPr>
                <a:r>
                  <a:rPr lang="en-US" altLang="zh-CN" sz="2400" b="1" dirty="0">
                    <a:solidFill>
                      <a:srgbClr val="006699"/>
                    </a:solidFill>
                  </a:rPr>
                  <a:t>		     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006699"/>
                            </a:solidFill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−1</m:t>
                            </m:r>
                            <m: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800" b="1" dirty="0"/>
              </a:p>
              <a:p>
                <a:pPr eaLnBrk="1" hangingPunct="1"/>
                <a:r>
                  <a:rPr lang="zh-CN" altLang="en-US" sz="2800" b="1" dirty="0"/>
                  <a:t>存在的问题</a:t>
                </a:r>
                <a:endParaRPr lang="en-US" altLang="zh-CN" sz="2800" dirty="0"/>
              </a:p>
              <a:p>
                <a:pPr lvl="1" eaLnBrk="1" hangingPunct="1"/>
                <a:r>
                  <a:rPr lang="zh-CN" altLang="en-US" sz="2400" b="1" dirty="0"/>
                  <a:t>参数空间过大</a:t>
                </a:r>
                <a:endParaRPr lang="en-US" altLang="zh-CN" sz="2400" b="1" dirty="0"/>
              </a:p>
              <a:p>
                <a:pPr lvl="1" eaLnBrk="1" hangingPunct="1"/>
                <a:r>
                  <a:rPr lang="zh-CN" altLang="en-US" sz="2400" b="1" dirty="0"/>
                  <a:t>数据稀疏严重</a:t>
                </a:r>
                <a:endParaRPr lang="en-US" altLang="zh-CN" sz="2400" b="1" dirty="0"/>
              </a:p>
              <a:p>
                <a:pPr lvl="2" eaLnBrk="1" hangingPunct="1"/>
                <a:r>
                  <a:rPr lang="zh-CN" altLang="en-US" sz="2000" b="1" dirty="0"/>
                  <a:t>随着</a:t>
                </a:r>
                <a:r>
                  <a:rPr lang="en-US" altLang="zh-CN" sz="2000" b="1" i="1" dirty="0" err="1"/>
                  <a:t>i</a:t>
                </a:r>
                <a:r>
                  <a:rPr lang="zh-CN" altLang="en-US" sz="2000" b="1" dirty="0"/>
                  <a:t>的增长， </a:t>
                </a:r>
                <a:r>
                  <a:rPr lang="en-US" altLang="zh-CN" sz="2000" b="1" i="1" dirty="0"/>
                  <a:t>w</a:t>
                </a:r>
                <a:r>
                  <a:rPr lang="en-US" altLang="zh-CN" sz="2000" b="1" i="1" baseline="-25000" dirty="0"/>
                  <a:t>i</a:t>
                </a:r>
                <a:r>
                  <a:rPr lang="zh-CN" altLang="en-US" sz="2000" b="1" dirty="0"/>
                  <a:t> 的历史（</a:t>
                </a:r>
                <a:r>
                  <a:rPr lang="en-US" altLang="zh-CN" sz="2000" b="1" dirty="0">
                    <a:solidFill>
                      <a:srgbClr val="0066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>
                        <a:solidFill>
                          <a:srgbClr val="006699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CN" sz="2000" b="1" i="1" baseline="-25000" dirty="0">
                        <a:solidFill>
                          <a:srgbClr val="006699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006699"/>
                        </a:solidFill>
                      </a:rPr>
                      <m:t>…</m:t>
                    </m:r>
                    <m:r>
                      <m:rPr>
                        <m:nor/>
                      </m:rPr>
                      <a:rPr lang="en-US" altLang="zh-CN" sz="2000" b="1" i="1">
                        <a:solidFill>
                          <a:srgbClr val="006699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CN" sz="2000" b="1" i="1" baseline="-25000">
                        <a:solidFill>
                          <a:srgbClr val="006699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altLang="zh-CN" sz="2000" b="1" i="1" baseline="-25000" dirty="0">
                        <a:solidFill>
                          <a:srgbClr val="006699"/>
                        </a:solidFill>
                      </a:rPr>
                      <m:t>−1</m:t>
                    </m:r>
                    <m:r>
                      <a:rPr lang="en-US" altLang="zh-CN" sz="2000" b="1" i="1" baseline="-25000" dirty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/>
                  <a:t>）在训练语料中出现的概率几乎为</a:t>
                </a:r>
                <a:r>
                  <a:rPr lang="en-US" altLang="zh-CN" sz="2000" b="1" dirty="0"/>
                  <a:t>0</a:t>
                </a:r>
              </a:p>
              <a:p>
                <a:pPr lvl="1" eaLnBrk="1" hangingPunct="1"/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0">
                <a:blip r:embed="rId3"/>
                <a:stretch>
                  <a:fillRect l="-1333" t="-191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7F4DEDA2-991F-9B42-BB1A-AC5FBB552489}"/>
              </a:ext>
            </a:extLst>
          </p:cNvPr>
          <p:cNvSpPr/>
          <p:nvPr/>
        </p:nvSpPr>
        <p:spPr>
          <a:xfrm>
            <a:off x="621904" y="5592544"/>
            <a:ext cx="8064896" cy="646331"/>
          </a:xfrm>
          <a:prstGeom prst="rect">
            <a:avLst/>
          </a:prstGeom>
          <a:solidFill>
            <a:srgbClr val="FFCC99"/>
          </a:solidFill>
          <a:ln>
            <a:solidFill>
              <a:srgbClr val="006699"/>
            </a:solidFill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P(“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你今天在干什么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”) =</a:t>
            </a:r>
            <a:r>
              <a:rPr kumimoji="0" lang="en-US" altLang="zh-CN" b="1" i="0" u="none" strike="noStrike" kern="0" cap="none" spc="0" normalizeH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P(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altLang="zh-CN" dirty="0">
                <a:solidFill>
                  <a:srgbClr val="006699"/>
                </a:solidFill>
                <a:latin typeface="+mn-lt"/>
              </a:rPr>
              <a:t>| &lt;BOS&gt;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) × P( </a:t>
            </a:r>
            <a:r>
              <a:rPr lang="zh-CN" altLang="en-US" b="1" kern="0" dirty="0">
                <a:solidFill>
                  <a:srgbClr val="006699"/>
                </a:solidFill>
                <a:latin typeface="+mn-lt"/>
              </a:rPr>
              <a:t>今天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|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) × P(</a:t>
            </a:r>
            <a:r>
              <a:rPr lang="zh-CN" altLang="en-US" b="1" kern="0" noProof="0" dirty="0">
                <a:solidFill>
                  <a:srgbClr val="006699"/>
                </a:solidFill>
                <a:latin typeface="+mn-lt"/>
              </a:rPr>
              <a:t>在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|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你今天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) × P(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干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 |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你今天在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) ×  P( </a:t>
            </a:r>
            <a:r>
              <a:rPr lang="zh-CN" altLang="en-US" b="1" kern="0" dirty="0">
                <a:solidFill>
                  <a:srgbClr val="006699"/>
                </a:solidFill>
                <a:latin typeface="+mn-lt"/>
              </a:rPr>
              <a:t>什么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 |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你今天在干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</a:rPr>
              <a:t>)</a:t>
            </a:r>
            <a:endParaRPr lang="en-US" altLang="zh-CN" b="1" kern="0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/>
            <p:txBody>
              <a:bodyPr/>
              <a:lstStyle/>
              <a:p>
                <a:pPr lvl="0" eaLnBrk="1" hangingPunct="1"/>
                <a:r>
                  <a:rPr lang="zh-CN" altLang="en-US" sz="2800" b="1" dirty="0">
                    <a:solidFill>
                      <a:srgbClr val="006699"/>
                    </a:solidFill>
                  </a:rPr>
                  <a:t>语言模型</a:t>
                </a:r>
                <a:endParaRPr lang="en-US" altLang="zh-CN" sz="2800" b="1" dirty="0">
                  <a:solidFill>
                    <a:srgbClr val="006699"/>
                  </a:solidFill>
                </a:endParaRPr>
              </a:p>
              <a:p>
                <a:pPr lvl="1" eaLnBrk="1" hangingPunct="1"/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设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=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 err="1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 err="1">
                    <a:solidFill>
                      <a:srgbClr val="006699"/>
                    </a:solidFill>
                  </a:rPr>
                  <a:t>l</a:t>
                </a:r>
                <a:r>
                  <a:rPr lang="zh-CN" altLang="en-US" sz="2400" b="1" dirty="0">
                    <a:solidFill>
                      <a:srgbClr val="006699"/>
                    </a:solidFill>
                    <a:latin typeface="楷体" panose="02010609060101010101" pitchFamily="49" charset="-122"/>
                  </a:rPr>
                  <a:t>，根据链规则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(Chain Rule)</a:t>
                </a:r>
              </a:p>
              <a:p>
                <a:pPr lvl="0">
                  <a:buNone/>
                </a:pPr>
                <a:r>
                  <a:rPr lang="en-US" altLang="zh-CN" sz="2400" b="1" i="1" dirty="0">
                    <a:solidFill>
                      <a:srgbClr val="006699"/>
                    </a:solidFill>
                  </a:rPr>
                  <a:t>		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s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 = 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|&lt;BOS&gt;)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|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3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 p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(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|w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…</a:t>
                </a:r>
                <a:r>
                  <a:rPr lang="en-US" altLang="zh-CN" sz="2400" b="1" i="1" dirty="0">
                    <a:solidFill>
                      <a:srgbClr val="006699"/>
                    </a:solidFill>
                  </a:rPr>
                  <a:t>w</a:t>
                </a:r>
                <a:r>
                  <a:rPr lang="en-US" altLang="zh-CN" sz="2400" b="1" i="1" baseline="-25000" dirty="0">
                    <a:solidFill>
                      <a:srgbClr val="006699"/>
                    </a:solidFill>
                  </a:rPr>
                  <a:t>l-1</a:t>
                </a:r>
                <a:r>
                  <a:rPr lang="en-US" altLang="zh-CN" sz="2400" b="1" dirty="0">
                    <a:solidFill>
                      <a:srgbClr val="006699"/>
                    </a:solidFill>
                  </a:rPr>
                  <a:t>)</a:t>
                </a:r>
              </a:p>
              <a:p>
                <a:pPr lvl="0">
                  <a:buNone/>
                </a:pPr>
                <a:r>
                  <a:rPr lang="en-US" altLang="zh-CN" sz="2400" b="1" dirty="0">
                    <a:solidFill>
                      <a:srgbClr val="006699"/>
                    </a:solidFill>
                  </a:rPr>
                  <a:t>		     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006699"/>
                            </a:solidFill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dirty="0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99"/>
                                </a:solidFill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>
                                <a:solidFill>
                                  <a:srgbClr val="006699"/>
                                </a:solidFill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>
                                <a:solidFill>
                                  <a:srgbClr val="006699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</a:rPr>
                              <m:t>−1</m:t>
                            </m:r>
                            <m:r>
                              <a:rPr lang="en-US" altLang="zh-CN" sz="2400" b="1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400" b="1" i="1" baseline="-25000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800" b="1" dirty="0"/>
              </a:p>
              <a:p>
                <a:pPr eaLnBrk="1" hangingPunct="1"/>
                <a:r>
                  <a:rPr lang="zh-CN" altLang="en-US" sz="2800" b="1" dirty="0"/>
                  <a:t>存在的问题</a:t>
                </a:r>
                <a:endParaRPr lang="en-US" altLang="zh-CN" sz="2800" dirty="0"/>
              </a:p>
              <a:p>
                <a:pPr lvl="1" eaLnBrk="1" hangingPunct="1"/>
                <a:r>
                  <a:rPr lang="zh-CN" altLang="en-US" sz="2400" b="1" dirty="0"/>
                  <a:t>参数空间过大</a:t>
                </a:r>
                <a:endParaRPr lang="en-US" altLang="zh-CN" sz="2400" b="1" dirty="0"/>
              </a:p>
              <a:p>
                <a:pPr lvl="1" eaLnBrk="1" hangingPunct="1"/>
                <a:r>
                  <a:rPr lang="zh-CN" altLang="en-US" sz="2400" b="1" dirty="0"/>
                  <a:t>数据稀疏严重</a:t>
                </a:r>
                <a:endParaRPr lang="en-US" altLang="zh-CN" sz="2400" b="1" dirty="0"/>
              </a:p>
              <a:p>
                <a:r>
                  <a:rPr lang="zh-CN" altLang="en-US" sz="2800" b="1" dirty="0"/>
                  <a:t>解决办法</a:t>
                </a:r>
              </a:p>
              <a:p>
                <a:pPr lvl="1"/>
                <a:r>
                  <a:rPr lang="en-US" altLang="zh-CN" sz="2400" b="1" i="1" dirty="0"/>
                  <a:t>n</a:t>
                </a:r>
                <a:r>
                  <a:rPr lang="zh-CN" altLang="en-US" sz="2400" b="1" dirty="0"/>
                  <a:t>元语法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0">
                <a:blip r:embed="rId3"/>
                <a:stretch>
                  <a:fillRect l="-1333" t="-191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9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本章内容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b="1" dirty="0"/>
              <a:t>3.1 n</a:t>
            </a:r>
            <a:r>
              <a:rPr lang="zh-CN" altLang="en-US" sz="2800" b="1" dirty="0"/>
              <a:t>元语法</a:t>
            </a:r>
          </a:p>
          <a:p>
            <a:pPr eaLnBrk="1" hangingPunct="1"/>
            <a:r>
              <a:rPr lang="en-US" altLang="zh-CN" sz="2800" b="1" dirty="0"/>
              <a:t>3.2 </a:t>
            </a:r>
            <a:r>
              <a:rPr lang="zh-CN" altLang="en-US" sz="2800" b="1" dirty="0"/>
              <a:t>数据平滑技术</a:t>
            </a:r>
          </a:p>
          <a:p>
            <a:pPr eaLnBrk="1" hangingPunct="1"/>
            <a:r>
              <a:rPr lang="en-US" altLang="zh-CN" sz="2800" b="1" dirty="0"/>
              <a:t>3.3 </a:t>
            </a:r>
            <a:r>
              <a:rPr lang="zh-CN" altLang="en-US" sz="2800" b="1" dirty="0"/>
              <a:t>组合估计</a:t>
            </a: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3.4 </a:t>
            </a:r>
            <a:r>
              <a:rPr lang="zh-CN" altLang="en-US" sz="2800" b="1" dirty="0"/>
              <a:t>语言模型的性能评价</a:t>
            </a:r>
            <a:endParaRPr lang="en-US" altLang="zh-CN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3.1</a:t>
            </a:r>
            <a:r>
              <a:rPr lang="en-US" altLang="zh-CN" i="1" dirty="0"/>
              <a:t> n</a:t>
            </a:r>
            <a:r>
              <a:rPr lang="zh-CN" altLang="en-US" dirty="0"/>
              <a:t>元语法</a:t>
            </a:r>
            <a:endParaRPr lang="zh-CN" altLang="zh-CN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/>
              <a:t>马尔可夫假设</a:t>
            </a:r>
            <a:endParaRPr lang="en-US" altLang="zh-CN" sz="2800" dirty="0"/>
          </a:p>
          <a:p>
            <a:pPr lvl="1" eaLnBrk="1" hangingPunct="1"/>
            <a:r>
              <a:rPr lang="zh-CN" altLang="en-US" sz="2400" dirty="0"/>
              <a:t>直觉上讲，下一个词的出现仅依赖于它前面的</a:t>
            </a:r>
            <a:r>
              <a:rPr lang="zh-CN" altLang="en-US" sz="2400" dirty="0">
                <a:solidFill>
                  <a:srgbClr val="FF0000"/>
                </a:solidFill>
              </a:rPr>
              <a:t>一个</a:t>
            </a:r>
            <a:r>
              <a:rPr lang="zh-CN" altLang="en-US" sz="2400" dirty="0"/>
              <a:t>或</a:t>
            </a:r>
            <a:r>
              <a:rPr lang="zh-CN" altLang="en-US" sz="2400" dirty="0">
                <a:solidFill>
                  <a:srgbClr val="FF0000"/>
                </a:solidFill>
              </a:rPr>
              <a:t>几个</a:t>
            </a:r>
            <a:r>
              <a:rPr lang="zh-CN" altLang="en-US" sz="2400" dirty="0"/>
              <a:t>词。 受离它</a:t>
            </a:r>
            <a:r>
              <a:rPr lang="zh-CN" altLang="en-US" sz="2400" dirty="0">
                <a:solidFill>
                  <a:srgbClr val="FF0000"/>
                </a:solidFill>
              </a:rPr>
              <a:t>较近</a:t>
            </a:r>
            <a:r>
              <a:rPr lang="zh-CN" altLang="en-US" sz="2400" dirty="0"/>
              <a:t>的词的影响较大。</a:t>
            </a:r>
            <a:endParaRPr lang="en-US" altLang="zh-CN" sz="2400" dirty="0"/>
          </a:p>
          <a:p>
            <a:pPr lvl="1" eaLnBrk="1" hangingPunct="1"/>
            <a:endParaRPr lang="en-US" altLang="zh-CN" sz="2400" dirty="0"/>
          </a:p>
          <a:p>
            <a:pPr marL="0" indent="0" algn="ctr" eaLnBrk="1" hangingPunct="1">
              <a:buNone/>
            </a:pPr>
            <a:endParaRPr lang="en-US" altLang="zh-CN" sz="2400" dirty="0"/>
          </a:p>
          <a:p>
            <a:pPr marL="0" indent="0" eaLnBrk="1" hangingPunct="1">
              <a:buNone/>
            </a:pPr>
            <a:r>
              <a:rPr lang="en-US" altLang="zh-CN" sz="2400" dirty="0"/>
              <a:t>                                             </a:t>
            </a:r>
            <a:r>
              <a:rPr lang="zh-CN" altLang="en-US" sz="2800" dirty="0"/>
              <a:t>或</a:t>
            </a:r>
          </a:p>
        </p:txBody>
      </p:sp>
      <p:pic>
        <p:nvPicPr>
          <p:cNvPr id="9" name="Picture 1" descr="225px-AAMark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5" y="88364"/>
            <a:ext cx="1475075" cy="192087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7169180" y="192839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Andrei Markov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5391849-36C0-4373-9038-DFF4964F4460}"/>
                  </a:ext>
                </a:extLst>
              </p:cNvPr>
              <p:cNvSpPr txBox="1"/>
              <p:nvPr/>
            </p:nvSpPr>
            <p:spPr>
              <a:xfrm>
                <a:off x="323528" y="3149871"/>
                <a:ext cx="7416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>
                              <a:latin typeface="Cambria Math" panose="02040503050406030204" pitchFamily="18" charset="0"/>
                            </a:rPr>
                            <m:t>什</m:t>
                          </m:r>
                          <m:r>
                            <m:rPr>
                              <m:nor/>
                            </m:rPr>
                            <a:rPr lang="zh-CN" altLang="en-US" sz="2800" kern="0" dirty="0">
                              <a:solidFill>
                                <a:srgbClr val="006699"/>
                              </a:solidFill>
                            </a:rPr>
                            <m:t>么</m:t>
                          </m:r>
                          <m:r>
                            <m:rPr>
                              <m:nor/>
                            </m:rPr>
                            <a:rPr lang="zh-CN" altLang="en-US" sz="2800" b="0" i="0" kern="0" dirty="0" smtClean="0">
                              <a:solidFill>
                                <a:srgbClr val="00669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0" dirty="0">
                              <a:solidFill>
                                <a:srgbClr val="006699"/>
                              </a:solidFill>
                            </a:rPr>
                            <m:t>| </m:t>
                          </m:r>
                          <m:r>
                            <m:rPr>
                              <m:nor/>
                            </m:rPr>
                            <a:rPr lang="zh-CN" altLang="en-US" sz="2800" kern="0" dirty="0">
                              <a:solidFill>
                                <a:srgbClr val="006699"/>
                              </a:solidFill>
                            </a:rPr>
                            <m:t>你今天在干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>
                              <a:latin typeface="Cambria Math" panose="02040503050406030204" pitchFamily="18" charset="0"/>
                            </a:rPr>
                            <m:t>什么</m:t>
                          </m:r>
                          <m:r>
                            <m:rPr>
                              <m:nor/>
                            </m:rPr>
                            <a:rPr lang="zh-CN" alt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0" dirty="0">
                              <a:solidFill>
                                <a:srgbClr val="006699"/>
                              </a:solidFill>
                            </a:rPr>
                            <m:t>| </m:t>
                          </m:r>
                          <m:r>
                            <a:rPr lang="zh-CN" altLang="en-US" sz="2800" b="0" i="1" kern="0" dirty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干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5391849-36C0-4373-9038-DFF4964F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49871"/>
                <a:ext cx="7416824" cy="523220"/>
              </a:xfrm>
              <a:prstGeom prst="rect">
                <a:avLst/>
              </a:prstGeom>
              <a:blipFill>
                <a:blip r:embed="rId4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07A5566-C9EB-42A1-89BE-B0958B864B50}"/>
                  </a:ext>
                </a:extLst>
              </p:cNvPr>
              <p:cNvSpPr txBox="1"/>
              <p:nvPr/>
            </p:nvSpPr>
            <p:spPr>
              <a:xfrm>
                <a:off x="611560" y="4437112"/>
                <a:ext cx="7088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>
                              <a:latin typeface="Cambria Math" panose="02040503050406030204" pitchFamily="18" charset="0"/>
                            </a:rPr>
                            <m:t>什</m:t>
                          </m:r>
                          <m:r>
                            <m:rPr>
                              <m:nor/>
                            </m:rPr>
                            <a:rPr lang="zh-CN" altLang="en-US" sz="2800" kern="0" dirty="0">
                              <a:solidFill>
                                <a:srgbClr val="006699"/>
                              </a:solidFill>
                            </a:rPr>
                            <m:t>么</m:t>
                          </m:r>
                          <m:r>
                            <m:rPr>
                              <m:nor/>
                            </m:rPr>
                            <a:rPr lang="zh-CN" altLang="en-US" sz="2800" b="0" i="0" kern="0" dirty="0" smtClean="0">
                              <a:solidFill>
                                <a:srgbClr val="00669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0" dirty="0">
                              <a:solidFill>
                                <a:srgbClr val="006699"/>
                              </a:solidFill>
                            </a:rPr>
                            <m:t>| </m:t>
                          </m:r>
                          <m:r>
                            <m:rPr>
                              <m:nor/>
                            </m:rPr>
                            <a:rPr lang="zh-CN" altLang="en-US" sz="2800" kern="0" dirty="0">
                              <a:solidFill>
                                <a:srgbClr val="006699"/>
                              </a:solidFill>
                            </a:rPr>
                            <m:t>你今天在干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>
                              <a:latin typeface="Cambria Math" panose="02040503050406030204" pitchFamily="18" charset="0"/>
                            </a:rPr>
                            <m:t>什</m:t>
                          </m:r>
                          <m:r>
                            <m:rPr>
                              <m:nor/>
                            </m:rPr>
                            <a:rPr lang="zh-CN" altLang="en-US" sz="2800" kern="0" dirty="0">
                              <a:solidFill>
                                <a:srgbClr val="006699"/>
                              </a:solidFill>
                            </a:rPr>
                            <m:t>么</m:t>
                          </m:r>
                          <m:r>
                            <m:rPr>
                              <m:nor/>
                            </m:rPr>
                            <a:rPr lang="zh-CN" altLang="en-US" sz="2800" b="0" i="0" kern="0" dirty="0" smtClean="0">
                              <a:solidFill>
                                <a:srgbClr val="006699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0" dirty="0">
                              <a:solidFill>
                                <a:srgbClr val="006699"/>
                              </a:solidFill>
                            </a:rPr>
                            <m:t>| </m:t>
                          </m:r>
                          <m:r>
                            <a:rPr lang="zh-CN" altLang="en-US" sz="2800" b="0" i="1" kern="0" dirty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在干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07A5566-C9EB-42A1-89BE-B0958B864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7112"/>
                <a:ext cx="7088643" cy="523220"/>
              </a:xfrm>
              <a:prstGeom prst="rect">
                <a:avLst/>
              </a:prstGeom>
              <a:blipFill>
                <a:blip r:embed="rId5"/>
                <a:stretch>
                  <a:fillRect t="-9302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3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zh-CN" altLang="en-US" dirty="0"/>
              <a:t>元语法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56113"/>
          </a:xfrm>
        </p:spPr>
        <p:txBody>
          <a:bodyPr/>
          <a:lstStyle/>
          <a:p>
            <a:r>
              <a:rPr lang="zh-CN" altLang="en-US" sz="2800" dirty="0"/>
              <a:t>二元语法模型（</a:t>
            </a:r>
            <a:r>
              <a:rPr lang="en-US" altLang="zh-CN" sz="2800" dirty="0"/>
              <a:t>Bigram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一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endParaRPr lang="en-US" altLang="zh-CN" sz="2800" dirty="0"/>
          </a:p>
          <a:p>
            <a:pPr marL="914400" lvl="2" indent="0">
              <a:buNone/>
            </a:pPr>
            <a:endParaRPr lang="en-US" altLang="zh-CN" sz="2000" dirty="0"/>
          </a:p>
          <a:p>
            <a:pPr lvl="2"/>
            <a:r>
              <a:rPr lang="zh-CN" altLang="en-US" dirty="0"/>
              <a:t>例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59632" y="2780928"/>
                <a:ext cx="5526193" cy="938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altLang="zh-CN" sz="2800" i="1" dirty="0">
                    <a:latin typeface="+mn-lt"/>
                  </a:rPr>
                  <a:t>p</a:t>
                </a:r>
                <a:r>
                  <a:rPr lang="en-US" altLang="zh-CN" sz="2800" dirty="0">
                    <a:latin typeface="+mn-lt"/>
                  </a:rPr>
                  <a:t>(</a:t>
                </a:r>
                <a:r>
                  <a:rPr lang="en-US" altLang="zh-CN" sz="2800" i="1" dirty="0">
                    <a:latin typeface="+mn-lt"/>
                  </a:rPr>
                  <a:t>w</a:t>
                </a:r>
                <a:r>
                  <a:rPr lang="en-US" altLang="zh-CN" sz="2800" i="1" baseline="-25000" dirty="0">
                    <a:latin typeface="+mn-lt"/>
                  </a:rPr>
                  <a:t>1</a:t>
                </a:r>
                <a:r>
                  <a:rPr lang="en-US" altLang="zh-CN" sz="2800" i="1" dirty="0">
                    <a:latin typeface="+mn-lt"/>
                  </a:rPr>
                  <a:t>,w</a:t>
                </a:r>
                <a:r>
                  <a:rPr lang="en-US" altLang="zh-CN" sz="2800" i="1" baseline="-25000" dirty="0">
                    <a:latin typeface="+mn-lt"/>
                  </a:rPr>
                  <a:t>2</a:t>
                </a:r>
                <a:r>
                  <a:rPr lang="en-US" altLang="zh-CN" sz="2800" i="1" dirty="0">
                    <a:latin typeface="+mn-lt"/>
                  </a:rPr>
                  <a:t>,…,w</a:t>
                </a:r>
                <a:r>
                  <a:rPr lang="en-US" altLang="zh-CN" sz="2800" i="1" baseline="-25000" dirty="0">
                    <a:latin typeface="+mn-lt"/>
                  </a:rPr>
                  <a:t>l</a:t>
                </a:r>
                <a:r>
                  <a:rPr lang="en-US" altLang="zh-CN" sz="2800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b="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800" i="1" dirty="0">
                  <a:latin typeface="+mn-lt"/>
                </a:endParaRPr>
              </a:p>
              <a:p>
                <a:pPr>
                  <a:buNone/>
                </a:pPr>
                <a:r>
                  <a:rPr lang="en-US" altLang="zh-CN" sz="2800" dirty="0">
                    <a:latin typeface="+mn-lt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b="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5526193" cy="938077"/>
              </a:xfrm>
              <a:prstGeom prst="rect">
                <a:avLst/>
              </a:prstGeom>
              <a:blipFill>
                <a:blip r:embed="rId2"/>
                <a:stretch>
                  <a:fillRect l="-3670" t="-70667" b="-1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C25B65-F57C-884E-B79F-2C056735FFA8}"/>
              </a:ext>
            </a:extLst>
          </p:cNvPr>
          <p:cNvGrpSpPr/>
          <p:nvPr/>
        </p:nvGrpSpPr>
        <p:grpSpPr>
          <a:xfrm>
            <a:off x="827584" y="4437112"/>
            <a:ext cx="7272809" cy="2308324"/>
            <a:chOff x="1187623" y="4437112"/>
            <a:chExt cx="7272809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B4543A1E-E4E9-2F4F-979E-AEB879D03553}"/>
                    </a:ext>
                  </a:extLst>
                </p:cNvPr>
                <p:cNvSpPr txBox="1"/>
                <p:nvPr/>
              </p:nvSpPr>
              <p:spPr>
                <a:xfrm>
                  <a:off x="1187623" y="4437112"/>
                  <a:ext cx="7272809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zh-CN" altLang="en-US" sz="2400" dirty="0">
                                <a:latin typeface="Kaiti SC" panose="02010600040101010101" pitchFamily="2" charset="-122"/>
                                <a:ea typeface="Kaiti SC" panose="02010600040101010101" pitchFamily="2" charset="-122"/>
                              </a:rPr>
                              <m:t>西工大的学生很优秀</m:t>
                            </m:r>
                          </m:e>
                        </m:d>
                      </m:oMath>
                    </m:oMathPara>
                  </a14:m>
                  <a:endParaRPr kumimoji="1" lang="en-US" altLang="zh-CN" sz="2400" dirty="0"/>
                </a:p>
                <a:p>
                  <a:r>
                    <a:rPr kumimoji="1" lang="en-US" altLang="zh-CN" sz="2400" dirty="0"/>
                    <a:t>= </a:t>
                  </a:r>
                  <a14:m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西工大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|&lt;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𝐵𝑂𝑆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的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西工大</m:t>
                          </m:r>
                        </m:e>
                      </m:d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学生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的</m:t>
                          </m:r>
                        </m:e>
                      </m:d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很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学生</m:t>
                          </m:r>
                        </m:e>
                      </m:d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优秀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很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1" lang="en-US" altLang="zh-CN" sz="2400" dirty="0"/>
                            <m:t>&lt;</m:t>
                          </m:r>
                          <m:r>
                            <m:rPr>
                              <m:nor/>
                            </m:rPr>
                            <a:rPr lang="en-US" altLang="zh-CN" sz="2400" dirty="0"/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𝑂𝑆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/>
                            <m:t>&gt;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dirty="0">
                              <a:latin typeface="Kaiti SC" panose="02010600040101010101" pitchFamily="2" charset="-122"/>
                              <a:ea typeface="Kaiti SC" panose="02010600040101010101" pitchFamily="2" charset="-122"/>
                            </a:rPr>
                            <m:t>优秀</m:t>
                          </m:r>
                        </m:e>
                      </m:d>
                    </m:oMath>
                  </a14:m>
                  <a:endParaRPr kumimoji="1" lang="en-US" altLang="zh-CN" sz="2400" dirty="0"/>
                </a:p>
                <a:p>
                  <a:endParaRPr kumimoji="1" lang="en-US" altLang="zh-CN" sz="2400" dirty="0"/>
                </a:p>
                <a:p>
                  <a:r>
                    <a:rPr kumimoji="1" lang="en-US" altLang="zh-CN" sz="2400" dirty="0"/>
                    <a:t>&lt;</a:t>
                  </a:r>
                  <a:r>
                    <a:rPr lang="en-US" altLang="zh-CN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𝐵𝑂𝑆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zh-CN" sz="2400" dirty="0"/>
                    <a:t>&gt;</a:t>
                  </a:r>
                  <a:r>
                    <a:rPr kumimoji="1" lang="zh-CN" altLang="en-US" sz="2400" dirty="0"/>
                    <a:t>       </a:t>
                  </a:r>
                  <a:r>
                    <a:rPr kumimoji="1" lang="zh-CN" altLang="en-US" sz="2400" dirty="0">
                      <a:latin typeface="Kaiti SC" panose="02010600040101010101" pitchFamily="2" charset="-122"/>
                      <a:ea typeface="Kaiti SC" panose="02010600040101010101" pitchFamily="2" charset="-122"/>
                    </a:rPr>
                    <a:t>句首标记</a:t>
                  </a:r>
                  <a:endParaRPr kumimoji="1" lang="en-US" altLang="zh-CN" sz="2400" dirty="0">
                    <a:latin typeface="Kaiti SC" panose="02010600040101010101" pitchFamily="2" charset="-122"/>
                    <a:ea typeface="Kaiti SC" panose="02010600040101010101" pitchFamily="2" charset="-122"/>
                  </a:endParaRPr>
                </a:p>
                <a:p>
                  <a:r>
                    <a:rPr kumimoji="1" lang="en-US" altLang="zh-CN" sz="2400" dirty="0"/>
                    <a:t>&lt;</a:t>
                  </a:r>
                  <a:r>
                    <a:rPr lang="en-US" altLang="zh-CN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𝑂𝑆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en-US" altLang="zh-CN" sz="2400" dirty="0"/>
                    <a:t>&gt;</a:t>
                  </a:r>
                  <a:r>
                    <a:rPr kumimoji="1" lang="zh-CN" altLang="en-US" sz="2400" dirty="0"/>
                    <a:t>       </a:t>
                  </a:r>
                  <a:r>
                    <a:rPr kumimoji="1" lang="zh-CN" altLang="en-US" sz="2400" dirty="0">
                      <a:latin typeface="Kaiti SC" panose="02010600040101010101" pitchFamily="2" charset="-122"/>
                      <a:ea typeface="Kaiti SC" panose="02010600040101010101" pitchFamily="2" charset="-122"/>
                    </a:rPr>
                    <a:t>句尾标记</a:t>
                  </a:r>
                  <a:endParaRPr kumimoji="1" lang="en-US" altLang="zh-CN" sz="2400" dirty="0">
                    <a:latin typeface="Kaiti SC" panose="02010600040101010101" pitchFamily="2" charset="-122"/>
                    <a:ea typeface="Kaiti SC" panose="02010600040101010101" pitchFamily="2" charset="-122"/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B4543A1E-E4E9-2F4F-979E-AEB879D03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3" y="4437112"/>
                  <a:ext cx="7272809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20" t="-9290"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E0154D52-A596-EC4C-990B-C858AD7DDC75}"/>
                </a:ext>
              </a:extLst>
            </p:cNvPr>
            <p:cNvCxnSpPr/>
            <p:nvPr/>
          </p:nvCxnSpPr>
          <p:spPr bwMode="auto">
            <a:xfrm>
              <a:off x="2699791" y="6165304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B8FC41C1-EF23-5D49-9CBB-09D9AA169BC6}"/>
              </a:ext>
            </a:extLst>
          </p:cNvPr>
          <p:cNvCxnSpPr/>
          <p:nvPr/>
        </p:nvCxnSpPr>
        <p:spPr bwMode="auto">
          <a:xfrm>
            <a:off x="2339752" y="652534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33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zh-CN" altLang="en-US" dirty="0"/>
              <a:t>元语法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56113"/>
          </a:xfrm>
        </p:spPr>
        <p:txBody>
          <a:bodyPr/>
          <a:lstStyle/>
          <a:p>
            <a:r>
              <a:rPr lang="zh-CN" altLang="en-US" sz="2800" dirty="0"/>
              <a:t>二元语法模型（</a:t>
            </a:r>
            <a:r>
              <a:rPr lang="en-US" altLang="zh-CN" sz="2800" dirty="0"/>
              <a:t>Bigram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一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zh-CN" altLang="en-US" sz="2800" dirty="0"/>
              <a:t>三元语法模型（</a:t>
            </a:r>
            <a:r>
              <a:rPr lang="en-US" altLang="zh-CN" sz="2800" dirty="0"/>
              <a:t>Trigram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两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endParaRPr lang="en-US" altLang="zh-CN" sz="2800" dirty="0"/>
          </a:p>
          <a:p>
            <a:pPr lvl="2"/>
            <a:endParaRPr lang="en-US" altLang="zh-CN" sz="20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61016" y="3573016"/>
                <a:ext cx="5526193" cy="938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altLang="zh-CN" sz="2800" i="1" dirty="0">
                    <a:latin typeface="+mn-lt"/>
                  </a:rPr>
                  <a:t>p</a:t>
                </a:r>
                <a:r>
                  <a:rPr lang="en-US" altLang="zh-CN" sz="2800" dirty="0">
                    <a:latin typeface="+mn-lt"/>
                  </a:rPr>
                  <a:t>(</a:t>
                </a:r>
                <a:r>
                  <a:rPr lang="en-US" altLang="zh-CN" sz="2800" i="1" dirty="0">
                    <a:latin typeface="+mn-lt"/>
                  </a:rPr>
                  <a:t>w</a:t>
                </a:r>
                <a:r>
                  <a:rPr lang="en-US" altLang="zh-CN" sz="2800" i="1" baseline="-25000" dirty="0">
                    <a:latin typeface="+mn-lt"/>
                  </a:rPr>
                  <a:t>1</a:t>
                </a:r>
                <a:r>
                  <a:rPr lang="en-US" altLang="zh-CN" sz="2800" i="1" dirty="0">
                    <a:latin typeface="+mn-lt"/>
                  </a:rPr>
                  <a:t>,w</a:t>
                </a:r>
                <a:r>
                  <a:rPr lang="en-US" altLang="zh-CN" sz="2800" i="1" baseline="-25000" dirty="0">
                    <a:latin typeface="+mn-lt"/>
                  </a:rPr>
                  <a:t>2</a:t>
                </a:r>
                <a:r>
                  <a:rPr lang="en-US" altLang="zh-CN" sz="2800" i="1" dirty="0">
                    <a:latin typeface="+mn-lt"/>
                  </a:rPr>
                  <a:t>,…,w</a:t>
                </a:r>
                <a:r>
                  <a:rPr lang="en-US" altLang="zh-CN" sz="2800" i="1" baseline="-25000" dirty="0">
                    <a:latin typeface="+mn-lt"/>
                  </a:rPr>
                  <a:t>l</a:t>
                </a:r>
                <a:r>
                  <a:rPr lang="en-US" altLang="zh-CN" sz="2800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b="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800" i="1" dirty="0">
                  <a:latin typeface="+mn-lt"/>
                </a:endParaRPr>
              </a:p>
              <a:p>
                <a:pPr>
                  <a:buNone/>
                </a:pPr>
                <a:r>
                  <a:rPr lang="en-US" altLang="zh-CN" sz="2800" dirty="0">
                    <a:latin typeface="+mn-lt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ctrlP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b="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16" y="3573016"/>
                <a:ext cx="5526193" cy="938077"/>
              </a:xfrm>
              <a:prstGeom prst="rect">
                <a:avLst/>
              </a:prstGeom>
              <a:blipFill>
                <a:blip r:embed="rId2"/>
                <a:stretch>
                  <a:fillRect l="-3899" t="-69333" b="-1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BABD1-08F7-864D-98BA-642D0E06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57850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j-ea"/>
              </a:rPr>
              <a:t>C</a:t>
            </a:r>
            <a:r>
              <a:rPr lang="en-US" altLang="zh-CN" cap="none" dirty="0" err="1">
                <a:latin typeface="+mj-ea"/>
              </a:rPr>
              <a:t>hat</a:t>
            </a:r>
            <a:r>
              <a:rPr lang="en-US" altLang="zh-CN" dirty="0" err="1">
                <a:latin typeface="+mj-ea"/>
              </a:rPr>
              <a:t>GPT</a:t>
            </a:r>
            <a:r>
              <a:rPr lang="zh-CN" altLang="en-US" dirty="0">
                <a:latin typeface="+mj-ea"/>
                <a:ea typeface="STKaiti" panose="02010600040101010101" pitchFamily="2" charset="-122"/>
              </a:rPr>
              <a:t>的定义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2BB32A-71C7-B341-8B91-4DD66FDE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C0B6-7349-4521-97CA-95A18DBA2DA6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779FE0-143A-7E4B-9B4B-E640F449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85" y="1508060"/>
            <a:ext cx="6525981" cy="4096866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416BB50-81D8-F14D-A394-3633C0852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9792" y="1532386"/>
            <a:ext cx="3075725" cy="40968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BA288AC-F5FB-E645-866D-34546E1CD7B3}"/>
              </a:ext>
            </a:extLst>
          </p:cNvPr>
          <p:cNvSpPr txBox="1"/>
          <p:nvPr/>
        </p:nvSpPr>
        <p:spPr>
          <a:xfrm>
            <a:off x="395536" y="1044082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OpenAI</a:t>
            </a:r>
            <a:r>
              <a:rPr kumimoji="1" lang="zh-CN" altLang="en-US" dirty="0"/>
              <a:t>开发的人工智能语言模型，可以回答问题，提供建议、参与讨论等</a:t>
            </a:r>
          </a:p>
        </p:txBody>
      </p:sp>
    </p:spTree>
    <p:extLst>
      <p:ext uri="{BB962C8B-B14F-4D97-AF65-F5344CB8AC3E}">
        <p14:creationId xmlns:p14="http://schemas.microsoft.com/office/powerpoint/2010/main" val="38990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zh-CN" altLang="en-US" dirty="0"/>
              <a:t>元语法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56113"/>
          </a:xfrm>
        </p:spPr>
        <p:txBody>
          <a:bodyPr/>
          <a:lstStyle/>
          <a:p>
            <a:r>
              <a:rPr lang="zh-CN" altLang="en-US" sz="2800" dirty="0"/>
              <a:t>二元语法模型（</a:t>
            </a:r>
            <a:r>
              <a:rPr lang="en-US" altLang="zh-CN" sz="2800" dirty="0"/>
              <a:t>Bigram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一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zh-CN" altLang="en-US" sz="2800" dirty="0"/>
              <a:t>三元语法模型（</a:t>
            </a:r>
            <a:r>
              <a:rPr lang="en-US" altLang="zh-CN" sz="2800" dirty="0"/>
              <a:t>Trigram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两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en-US" altLang="zh-CN" sz="2800" i="1" dirty="0"/>
              <a:t>n</a:t>
            </a:r>
            <a:r>
              <a:rPr lang="zh-CN" altLang="en-US" sz="2800" dirty="0"/>
              <a:t>元语法模型（</a:t>
            </a:r>
            <a:r>
              <a:rPr lang="en-US" altLang="zh-CN" sz="2800" i="1" dirty="0"/>
              <a:t>n</a:t>
            </a:r>
            <a:r>
              <a:rPr lang="en-US" altLang="zh-CN" sz="2800" dirty="0"/>
              <a:t>-gram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en-US" altLang="zh-CN" sz="2400" dirty="0">
                <a:solidFill>
                  <a:srgbClr val="FF0000"/>
                </a:solidFill>
              </a:rPr>
              <a:t>n-1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pPr lvl="2"/>
            <a:endParaRPr lang="en-US" altLang="zh-CN" sz="2000" dirty="0"/>
          </a:p>
          <a:p>
            <a:endParaRPr lang="en-US" altLang="zh-CN" sz="28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33981" y="4509120"/>
                <a:ext cx="6204263" cy="938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altLang="zh-CN" sz="2800" i="1" dirty="0">
                    <a:latin typeface="+mn-lt"/>
                  </a:rPr>
                  <a:t>p</a:t>
                </a:r>
                <a:r>
                  <a:rPr lang="en-US" altLang="zh-CN" sz="2800" dirty="0">
                    <a:latin typeface="+mn-lt"/>
                  </a:rPr>
                  <a:t>(</a:t>
                </a:r>
                <a:r>
                  <a:rPr lang="en-US" altLang="zh-CN" sz="2800" b="0" i="1" dirty="0">
                    <a:latin typeface="+mn-lt"/>
                  </a:rPr>
                  <a:t>w</a:t>
                </a:r>
                <a:r>
                  <a:rPr lang="en-US" altLang="zh-CN" sz="2800" b="0" i="1" baseline="-25000" dirty="0">
                    <a:latin typeface="+mn-lt"/>
                  </a:rPr>
                  <a:t>1</a:t>
                </a:r>
                <a:r>
                  <a:rPr lang="en-US" altLang="zh-CN" sz="2800" b="0" i="1" dirty="0">
                    <a:latin typeface="+mn-lt"/>
                  </a:rPr>
                  <a:t>,w</a:t>
                </a:r>
                <a:r>
                  <a:rPr lang="en-US" altLang="zh-CN" sz="2800" b="0" i="1" baseline="-25000" dirty="0">
                    <a:latin typeface="+mn-lt"/>
                  </a:rPr>
                  <a:t>2</a:t>
                </a:r>
                <a:r>
                  <a:rPr lang="en-US" altLang="zh-CN" sz="2800" b="0" i="1" dirty="0">
                    <a:latin typeface="+mn-lt"/>
                  </a:rPr>
                  <a:t>,…,w</a:t>
                </a:r>
                <a:r>
                  <a:rPr lang="en-US" altLang="zh-CN" sz="2800" b="0" i="1" baseline="-25000" dirty="0">
                    <a:latin typeface="+mn-lt"/>
                  </a:rPr>
                  <a:t>l</a:t>
                </a:r>
                <a:r>
                  <a:rPr lang="en-US" altLang="zh-CN" sz="2800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800" i="1" dirty="0">
                  <a:latin typeface="+mn-lt"/>
                </a:endParaRPr>
              </a:p>
              <a:p>
                <a:pPr>
                  <a:buNone/>
                </a:pPr>
                <a:r>
                  <a:rPr lang="en-US" altLang="zh-CN" sz="2800" dirty="0">
                    <a:latin typeface="+mn-lt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ctrlP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baseline="-2500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baseline="-25000" dirty="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−(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baseline="-25000" dirty="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baseline="-25000" dirty="0" smtClean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−1)</m:t>
                            </m:r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81" y="4509120"/>
                <a:ext cx="6204263" cy="938077"/>
              </a:xfrm>
              <a:prstGeom prst="rect">
                <a:avLst/>
              </a:prstGeom>
              <a:blipFill>
                <a:blip r:embed="rId2"/>
                <a:stretch>
                  <a:fillRect l="-3476" t="-70667" b="-1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8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zh-CN" altLang="en-US" dirty="0"/>
              <a:t>元语法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56113"/>
          </a:xfrm>
        </p:spPr>
        <p:txBody>
          <a:bodyPr/>
          <a:lstStyle/>
          <a:p>
            <a:r>
              <a:rPr lang="zh-CN" altLang="en-US" sz="2800" dirty="0"/>
              <a:t>二元语法模型（</a:t>
            </a:r>
            <a:r>
              <a:rPr lang="en-US" altLang="zh-CN" sz="2800" dirty="0"/>
              <a:t>Bigram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一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zh-CN" altLang="en-US" sz="2800" dirty="0"/>
              <a:t>三元语法模型（</a:t>
            </a:r>
            <a:r>
              <a:rPr lang="en-US" altLang="zh-CN" sz="2800" dirty="0"/>
              <a:t>Trigram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zh-CN" altLang="en-US" sz="2400" dirty="0">
                <a:solidFill>
                  <a:srgbClr val="FF0000"/>
                </a:solidFill>
              </a:rPr>
              <a:t>两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en-US" altLang="zh-CN" sz="2800" i="1" dirty="0"/>
              <a:t>n</a:t>
            </a:r>
            <a:r>
              <a:rPr lang="zh-CN" altLang="en-US" sz="2800" dirty="0"/>
              <a:t>元语法模型（</a:t>
            </a:r>
            <a:r>
              <a:rPr lang="en-US" altLang="zh-CN" sz="2800" i="1" dirty="0"/>
              <a:t>n</a:t>
            </a:r>
            <a:r>
              <a:rPr lang="en-US" altLang="zh-CN" sz="2800" dirty="0"/>
              <a:t>-gram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en-US" altLang="zh-CN" sz="2400" dirty="0">
                <a:solidFill>
                  <a:srgbClr val="FF0000"/>
                </a:solidFill>
              </a:rPr>
              <a:t>n-1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r>
              <a:rPr lang="zh-CN" altLang="en-US" sz="2800" i="1" dirty="0"/>
              <a:t>一</a:t>
            </a:r>
            <a:r>
              <a:rPr lang="zh-CN" altLang="en-US" sz="2800" dirty="0"/>
              <a:t>元语法模型（</a:t>
            </a:r>
            <a:r>
              <a:rPr lang="en-US" altLang="zh-CN" sz="2800" dirty="0"/>
              <a:t>Unigram model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lvl="1"/>
            <a:r>
              <a:rPr lang="zh-CN" altLang="en-US" sz="2400" dirty="0"/>
              <a:t>假设下一个词的出现依赖它前面的</a:t>
            </a:r>
            <a:r>
              <a:rPr lang="en-US" altLang="zh-CN" sz="2400" dirty="0">
                <a:solidFill>
                  <a:srgbClr val="FF0000"/>
                </a:solidFill>
              </a:rPr>
              <a:t>0</a:t>
            </a:r>
            <a:r>
              <a:rPr lang="zh-CN" altLang="en-US" sz="2400" dirty="0"/>
              <a:t>个词</a:t>
            </a:r>
            <a:endParaRPr lang="en-US" altLang="zh-CN" sz="2400" dirty="0"/>
          </a:p>
          <a:p>
            <a:pPr lvl="2"/>
            <a:endParaRPr lang="en-US" altLang="zh-CN" sz="20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61016" y="5391323"/>
                <a:ext cx="5526193" cy="938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altLang="zh-CN" sz="2800" i="1" dirty="0">
                    <a:latin typeface="+mn-lt"/>
                  </a:rPr>
                  <a:t>p</a:t>
                </a:r>
                <a:r>
                  <a:rPr lang="en-US" altLang="zh-CN" sz="2800" dirty="0">
                    <a:latin typeface="+mn-lt"/>
                  </a:rPr>
                  <a:t>(</a:t>
                </a:r>
                <a:r>
                  <a:rPr lang="en-US" altLang="zh-CN" sz="2800" i="1" dirty="0">
                    <a:latin typeface="+mn-lt"/>
                  </a:rPr>
                  <a:t>w</a:t>
                </a:r>
                <a:r>
                  <a:rPr lang="en-US" altLang="zh-CN" sz="2800" i="1" baseline="-25000" dirty="0">
                    <a:latin typeface="+mn-lt"/>
                  </a:rPr>
                  <a:t>1</a:t>
                </a:r>
                <a:r>
                  <a:rPr lang="en-US" altLang="zh-CN" sz="2800" i="1" dirty="0">
                    <a:latin typeface="+mn-lt"/>
                  </a:rPr>
                  <a:t>,w</a:t>
                </a:r>
                <a:r>
                  <a:rPr lang="en-US" altLang="zh-CN" sz="2800" i="1" baseline="-25000" dirty="0">
                    <a:latin typeface="+mn-lt"/>
                  </a:rPr>
                  <a:t>2</a:t>
                </a:r>
                <a:r>
                  <a:rPr lang="en-US" altLang="zh-CN" sz="2800" i="1" dirty="0">
                    <a:latin typeface="+mn-lt"/>
                  </a:rPr>
                  <a:t>,…,w</a:t>
                </a:r>
                <a:r>
                  <a:rPr lang="en-US" altLang="zh-CN" sz="2800" i="1" baseline="-25000" dirty="0">
                    <a:latin typeface="+mn-lt"/>
                  </a:rPr>
                  <a:t>l</a:t>
                </a:r>
                <a:r>
                  <a:rPr lang="en-US" altLang="zh-CN" sz="2800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…</m:t>
                            </m:r>
                            <m:r>
                              <m:rPr>
                                <m:nor/>
                              </m:rPr>
                              <a:rPr lang="en-US" altLang="zh-CN" sz="2800" i="1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−1</m:t>
                            </m:r>
                            <m:r>
                              <a:rPr lang="en-US" altLang="zh-CN" sz="2800" b="0" i="1" baseline="-25000" dirty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800" i="1" dirty="0">
                  <a:latin typeface="+mn-lt"/>
                </a:endParaRPr>
              </a:p>
              <a:p>
                <a:pPr>
                  <a:buNone/>
                </a:pPr>
                <a:r>
                  <a:rPr lang="en-US" altLang="zh-CN" sz="2800" dirty="0">
                    <a:latin typeface="+mn-lt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ctrlPr>
                          <a:rPr lang="en-US" altLang="zh-CN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006699"/>
                            </a:solidFill>
                            <a:latin typeface="+mn-lt"/>
                          </a:rPr>
                          <m:t>p</m:t>
                        </m:r>
                        <m:d>
                          <m:dPr>
                            <m:ctrlPr>
                              <a:rPr lang="en-US" altLang="zh-CN" sz="2800" i="1" dirty="0" smtClean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altLang="zh-CN" sz="2800" i="1" baseline="-25000" dirty="0">
                                <a:solidFill>
                                  <a:srgbClr val="006699"/>
                                </a:solidFill>
                                <a:latin typeface="+mn-lt"/>
                              </a:rPr>
                              <m:t>i</m:t>
                            </m:r>
                          </m:e>
                        </m:d>
                        <m:r>
                          <a:rPr lang="en-US" altLang="zh-CN" sz="2800" b="0" i="1" dirty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16" y="5391323"/>
                <a:ext cx="5526193" cy="938077"/>
              </a:xfrm>
              <a:prstGeom prst="rect">
                <a:avLst/>
              </a:prstGeom>
              <a:blipFill>
                <a:blip r:embed="rId3"/>
                <a:stretch>
                  <a:fillRect l="-3899" t="-71622" b="-1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6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i="1" dirty="0"/>
              <a:t>n</a:t>
            </a:r>
            <a:r>
              <a:rPr lang="zh-CN" altLang="en-US" dirty="0"/>
              <a:t>元语法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640960" cy="5270028"/>
          </a:xfrm>
        </p:spPr>
        <p:txBody>
          <a:bodyPr/>
          <a:lstStyle/>
          <a:p>
            <a:pPr lvl="0" eaLnBrk="1" hangingPunct="1"/>
            <a:r>
              <a:rPr lang="zh-CN" altLang="en-US" sz="2400" b="1" dirty="0">
                <a:solidFill>
                  <a:srgbClr val="006699"/>
                </a:solidFill>
              </a:rPr>
              <a:t>举例：   </a:t>
            </a:r>
            <a:r>
              <a:rPr lang="zh-CN" altLang="en-US" sz="2400" dirty="0">
                <a:solidFill>
                  <a:srgbClr val="006699"/>
                </a:solidFill>
              </a:rPr>
              <a:t>文本</a:t>
            </a:r>
            <a:r>
              <a:rPr lang="en-US" altLang="zh-CN" sz="2400" dirty="0">
                <a:solidFill>
                  <a:srgbClr val="006699"/>
                </a:solidFill>
              </a:rPr>
              <a:t>1</a:t>
            </a:r>
            <a:r>
              <a:rPr lang="zh-CN" altLang="en-US" sz="2400" dirty="0">
                <a:solidFill>
                  <a:srgbClr val="006699"/>
                </a:solidFill>
              </a:rPr>
              <a:t>：中国万岁</a:t>
            </a:r>
            <a:endParaRPr lang="en-US" altLang="zh-CN" sz="2400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        文本</a:t>
            </a:r>
            <a:r>
              <a:rPr lang="en-US" altLang="zh-CN" sz="2400" dirty="0">
                <a:solidFill>
                  <a:srgbClr val="006699"/>
                </a:solidFill>
              </a:rPr>
              <a:t>2</a:t>
            </a:r>
            <a:r>
              <a:rPr lang="zh-CN" altLang="en-US" sz="2400" dirty="0">
                <a:solidFill>
                  <a:srgbClr val="006699"/>
                </a:solidFill>
              </a:rPr>
              <a:t>：中国中国</a:t>
            </a:r>
            <a:r>
              <a:rPr lang="en-US" altLang="zh-CN" sz="2400" dirty="0">
                <a:solidFill>
                  <a:srgbClr val="006699"/>
                </a:solidFill>
              </a:rPr>
              <a:t> </a:t>
            </a: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        文本</a:t>
            </a:r>
            <a:r>
              <a:rPr lang="en-US" altLang="zh-CN" sz="2400" dirty="0">
                <a:solidFill>
                  <a:srgbClr val="006699"/>
                </a:solidFill>
              </a:rPr>
              <a:t>3</a:t>
            </a:r>
            <a:r>
              <a:rPr lang="zh-CN" altLang="en-US" sz="2400" dirty="0">
                <a:solidFill>
                  <a:srgbClr val="006699"/>
                </a:solidFill>
              </a:rPr>
              <a:t>：万岁中国</a:t>
            </a:r>
            <a:endParaRPr lang="en-US" altLang="zh-CN" sz="2400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2400" dirty="0">
                <a:solidFill>
                  <a:srgbClr val="006699"/>
                </a:solidFill>
              </a:rPr>
              <a:t>           </a:t>
            </a:r>
            <a:r>
              <a:rPr lang="zh-CN" altLang="en-US" sz="2400" dirty="0">
                <a:solidFill>
                  <a:srgbClr val="006699"/>
                </a:solidFill>
              </a:rPr>
              <a:t>        文本</a:t>
            </a:r>
            <a:r>
              <a:rPr lang="en-US" altLang="zh-CN" sz="2400" dirty="0">
                <a:solidFill>
                  <a:srgbClr val="006699"/>
                </a:solidFill>
              </a:rPr>
              <a:t>4</a:t>
            </a:r>
            <a:r>
              <a:rPr lang="zh-CN" altLang="en-US" sz="2400" dirty="0">
                <a:solidFill>
                  <a:srgbClr val="006699"/>
                </a:solidFill>
              </a:rPr>
              <a:t>：万岁万岁</a:t>
            </a:r>
            <a:endParaRPr lang="en-US" altLang="zh-CN" sz="2400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en-US" altLang="zh-CN" sz="2800" b="1" dirty="0">
                <a:solidFill>
                  <a:srgbClr val="006699"/>
                </a:solidFill>
              </a:rPr>
              <a:t>    </a:t>
            </a:r>
            <a:r>
              <a:rPr lang="zh-CN" altLang="en-US" sz="2400" b="1" dirty="0">
                <a:solidFill>
                  <a:srgbClr val="006699"/>
                </a:solidFill>
              </a:rPr>
              <a:t>一元语法：</a:t>
            </a:r>
            <a:r>
              <a:rPr lang="en-US" altLang="zh-CN" sz="2800" b="1" dirty="0">
                <a:solidFill>
                  <a:srgbClr val="006699"/>
                </a:solidFill>
              </a:rPr>
              <a:t>   </a:t>
            </a:r>
          </a:p>
          <a:p>
            <a:pPr marL="0" lvl="0" indent="0" eaLnBrk="1" hangingPunct="1">
              <a:buNone/>
            </a:pPr>
            <a:r>
              <a:rPr lang="en-US" altLang="zh-CN" sz="1800" i="1" dirty="0">
                <a:solidFill>
                  <a:srgbClr val="006699"/>
                </a:solidFill>
              </a:rPr>
              <a:t>  </a:t>
            </a:r>
            <a:r>
              <a:rPr lang="zh-CN" altLang="en-US" sz="1800" i="1" dirty="0">
                <a:solidFill>
                  <a:srgbClr val="006699"/>
                </a:solidFill>
              </a:rPr>
              <a:t>      </a:t>
            </a:r>
            <a:r>
              <a:rPr lang="en-US" altLang="zh-CN" sz="1800" i="1" dirty="0">
                <a:solidFill>
                  <a:srgbClr val="006699"/>
                </a:solidFill>
              </a:rPr>
              <a:t>p</a:t>
            </a:r>
            <a:r>
              <a:rPr lang="en-US" altLang="zh-CN" sz="1800" dirty="0">
                <a:solidFill>
                  <a:srgbClr val="006699"/>
                </a:solidFill>
              </a:rPr>
              <a:t>(</a:t>
            </a:r>
            <a:r>
              <a:rPr lang="zh-CN" altLang="en-US" sz="1800" dirty="0">
                <a:solidFill>
                  <a:srgbClr val="006699"/>
                </a:solidFill>
              </a:rPr>
              <a:t>中国</a:t>
            </a:r>
            <a:r>
              <a:rPr lang="en-US" altLang="zh-CN" sz="1800" dirty="0">
                <a:solidFill>
                  <a:srgbClr val="006699"/>
                </a:solidFill>
              </a:rPr>
              <a:t> ) = 4/8 </a:t>
            </a:r>
            <a:r>
              <a:rPr lang="zh-CN" altLang="en-US" sz="1800" dirty="0">
                <a:solidFill>
                  <a:srgbClr val="006699"/>
                </a:solidFill>
              </a:rPr>
              <a:t>， </a:t>
            </a:r>
            <a:r>
              <a:rPr lang="en-US" altLang="zh-CN" sz="1800" i="1" dirty="0">
                <a:solidFill>
                  <a:srgbClr val="006699"/>
                </a:solidFill>
              </a:rPr>
              <a:t>p</a:t>
            </a:r>
            <a:r>
              <a:rPr lang="en-US" altLang="zh-CN" sz="1800" dirty="0">
                <a:solidFill>
                  <a:srgbClr val="006699"/>
                </a:solidFill>
              </a:rPr>
              <a:t>(</a:t>
            </a:r>
            <a:r>
              <a:rPr lang="zh-CN" altLang="en-US" sz="1800" dirty="0">
                <a:solidFill>
                  <a:srgbClr val="006699"/>
                </a:solidFill>
              </a:rPr>
              <a:t>万岁</a:t>
            </a:r>
            <a:r>
              <a:rPr lang="en-US" altLang="zh-CN" sz="1800" dirty="0">
                <a:solidFill>
                  <a:srgbClr val="006699"/>
                </a:solidFill>
              </a:rPr>
              <a:t>) = 4/8</a:t>
            </a:r>
          </a:p>
          <a:p>
            <a:pPr marL="0" lvl="0" indent="0" eaLnBrk="1" hangingPunct="1">
              <a:buNone/>
            </a:pPr>
            <a:r>
              <a:rPr lang="zh-CN" altLang="en-US" sz="2800" b="1" dirty="0">
                <a:solidFill>
                  <a:srgbClr val="006699"/>
                </a:solidFill>
              </a:rPr>
              <a:t>    </a:t>
            </a:r>
            <a:r>
              <a:rPr lang="zh-CN" altLang="en-US" sz="2400" b="1" dirty="0">
                <a:solidFill>
                  <a:srgbClr val="006699"/>
                </a:solidFill>
              </a:rPr>
              <a:t>二元语法：</a:t>
            </a:r>
            <a:r>
              <a:rPr lang="en-US" altLang="zh-CN" sz="2800" b="1" dirty="0">
                <a:solidFill>
                  <a:srgbClr val="006699"/>
                </a:solidFill>
              </a:rPr>
              <a:t>   </a:t>
            </a:r>
          </a:p>
          <a:p>
            <a:pPr marL="0" lvl="0" indent="0" eaLnBrk="1" hangingPunct="1">
              <a:buNone/>
            </a:pPr>
            <a:r>
              <a:rPr lang="en-US" altLang="zh-CN" sz="1600" i="1" dirty="0">
                <a:solidFill>
                  <a:srgbClr val="006699"/>
                </a:solidFill>
              </a:rPr>
              <a:t>  </a:t>
            </a:r>
            <a:r>
              <a:rPr lang="zh-CN" altLang="en-US" sz="1600" i="1" dirty="0">
                <a:solidFill>
                  <a:srgbClr val="006699"/>
                </a:solidFill>
              </a:rPr>
              <a:t>     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中国</a:t>
            </a:r>
            <a:r>
              <a:rPr lang="en-US" altLang="zh-CN" sz="1600" dirty="0">
                <a:solidFill>
                  <a:srgbClr val="006699"/>
                </a:solidFill>
              </a:rPr>
              <a:t> |</a:t>
            </a:r>
            <a:r>
              <a:rPr lang="zh-CN" altLang="en-US" sz="1600" dirty="0">
                <a:solidFill>
                  <a:srgbClr val="006699"/>
                </a:solidFill>
              </a:rPr>
              <a:t> </a:t>
            </a:r>
            <a:r>
              <a:rPr lang="en-US" altLang="zh-CN" sz="1600" dirty="0">
                <a:solidFill>
                  <a:srgbClr val="006699"/>
                </a:solidFill>
              </a:rPr>
              <a:t>&lt;BOS&gt;) = 2/4 </a:t>
            </a:r>
            <a:r>
              <a:rPr lang="zh-CN" altLang="en-US" sz="1600" dirty="0">
                <a:solidFill>
                  <a:srgbClr val="006699"/>
                </a:solidFill>
              </a:rPr>
              <a:t>，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万岁 </a:t>
            </a:r>
            <a:r>
              <a:rPr lang="en-US" altLang="zh-CN" sz="1600" dirty="0">
                <a:solidFill>
                  <a:srgbClr val="006699"/>
                </a:solidFill>
              </a:rPr>
              <a:t>|</a:t>
            </a:r>
            <a:r>
              <a:rPr lang="zh-CN" altLang="en-US" sz="1600" dirty="0">
                <a:solidFill>
                  <a:srgbClr val="006699"/>
                </a:solidFill>
              </a:rPr>
              <a:t> </a:t>
            </a:r>
            <a:r>
              <a:rPr lang="en-US" altLang="zh-CN" sz="1600" dirty="0">
                <a:solidFill>
                  <a:srgbClr val="006699"/>
                </a:solidFill>
              </a:rPr>
              <a:t>&lt;BOS&gt;) = 2/4 </a:t>
            </a:r>
          </a:p>
          <a:p>
            <a:pPr marL="0" lvl="0" indent="0" eaLnBrk="1" hangingPunct="1">
              <a:buNone/>
            </a:pPr>
            <a:r>
              <a:rPr lang="zh-CN" altLang="en-US" sz="1600" i="1" dirty="0">
                <a:solidFill>
                  <a:srgbClr val="006699"/>
                </a:solidFill>
              </a:rPr>
              <a:t>       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中国 </a:t>
            </a:r>
            <a:r>
              <a:rPr lang="en-US" altLang="zh-CN" sz="1600" dirty="0">
                <a:solidFill>
                  <a:srgbClr val="006699"/>
                </a:solidFill>
              </a:rPr>
              <a:t>|</a:t>
            </a:r>
            <a:r>
              <a:rPr lang="zh-CN" altLang="en-US" sz="1600" dirty="0">
                <a:solidFill>
                  <a:srgbClr val="006699"/>
                </a:solidFill>
              </a:rPr>
              <a:t> 中国</a:t>
            </a:r>
            <a:r>
              <a:rPr lang="en-US" altLang="zh-CN" sz="1600" dirty="0">
                <a:solidFill>
                  <a:srgbClr val="006699"/>
                </a:solidFill>
              </a:rPr>
              <a:t>) = 1/4 </a:t>
            </a:r>
            <a:r>
              <a:rPr lang="zh-CN" altLang="en-US" sz="1600" dirty="0">
                <a:solidFill>
                  <a:srgbClr val="006699"/>
                </a:solidFill>
              </a:rPr>
              <a:t>，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万岁 </a:t>
            </a:r>
            <a:r>
              <a:rPr lang="en-US" altLang="zh-CN" sz="1600" dirty="0">
                <a:solidFill>
                  <a:srgbClr val="006699"/>
                </a:solidFill>
              </a:rPr>
              <a:t>|</a:t>
            </a:r>
            <a:r>
              <a:rPr lang="zh-CN" altLang="en-US" sz="1600" dirty="0">
                <a:solidFill>
                  <a:srgbClr val="006699"/>
                </a:solidFill>
              </a:rPr>
              <a:t> 中国</a:t>
            </a:r>
            <a:r>
              <a:rPr lang="en-US" altLang="zh-CN" sz="1600" dirty="0">
                <a:solidFill>
                  <a:srgbClr val="006699"/>
                </a:solidFill>
              </a:rPr>
              <a:t>) = 1/4</a:t>
            </a:r>
            <a:r>
              <a:rPr lang="zh-CN" altLang="en-US" sz="1600" dirty="0">
                <a:solidFill>
                  <a:srgbClr val="006699"/>
                </a:solidFill>
              </a:rPr>
              <a:t> </a:t>
            </a:r>
            <a:endParaRPr lang="en-US" altLang="zh-CN" sz="1600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1600" dirty="0">
                <a:solidFill>
                  <a:srgbClr val="006699"/>
                </a:solidFill>
              </a:rPr>
              <a:t>       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中国 </a:t>
            </a:r>
            <a:r>
              <a:rPr lang="en-US" altLang="zh-CN" sz="1600" dirty="0">
                <a:solidFill>
                  <a:srgbClr val="006699"/>
                </a:solidFill>
              </a:rPr>
              <a:t>|</a:t>
            </a:r>
            <a:r>
              <a:rPr lang="zh-CN" altLang="en-US" sz="1600" dirty="0">
                <a:solidFill>
                  <a:srgbClr val="006699"/>
                </a:solidFill>
              </a:rPr>
              <a:t> 万岁 </a:t>
            </a:r>
            <a:r>
              <a:rPr lang="en-US" altLang="zh-CN" sz="1600" dirty="0">
                <a:solidFill>
                  <a:srgbClr val="006699"/>
                </a:solidFill>
              </a:rPr>
              <a:t>) = 1/4</a:t>
            </a:r>
            <a:r>
              <a:rPr lang="zh-CN" altLang="en-US" sz="1600" dirty="0">
                <a:solidFill>
                  <a:srgbClr val="006699"/>
                </a:solidFill>
              </a:rPr>
              <a:t>，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(</a:t>
            </a:r>
            <a:r>
              <a:rPr lang="zh-CN" altLang="en-US" sz="1600" dirty="0">
                <a:solidFill>
                  <a:srgbClr val="006699"/>
                </a:solidFill>
              </a:rPr>
              <a:t>万岁 </a:t>
            </a:r>
            <a:r>
              <a:rPr lang="en-US" altLang="zh-CN" sz="1600" dirty="0">
                <a:solidFill>
                  <a:srgbClr val="006699"/>
                </a:solidFill>
              </a:rPr>
              <a:t>|</a:t>
            </a:r>
            <a:r>
              <a:rPr lang="zh-CN" altLang="en-US" sz="1600" dirty="0">
                <a:solidFill>
                  <a:srgbClr val="006699"/>
                </a:solidFill>
              </a:rPr>
              <a:t> 万岁</a:t>
            </a:r>
            <a:r>
              <a:rPr lang="en-US" altLang="zh-CN" sz="1600" dirty="0">
                <a:solidFill>
                  <a:srgbClr val="006699"/>
                </a:solidFill>
              </a:rPr>
              <a:t>) = 1/4</a:t>
            </a:r>
          </a:p>
          <a:p>
            <a:pPr marL="0" indent="0" eaLnBrk="1" hangingPunct="1">
              <a:buNone/>
            </a:pPr>
            <a:r>
              <a:rPr lang="zh-CN" altLang="en-US" sz="1600" dirty="0">
                <a:solidFill>
                  <a:srgbClr val="006699"/>
                </a:solidFill>
              </a:rPr>
              <a:t>       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 (&lt;EOS&gt;|</a:t>
            </a:r>
            <a:r>
              <a:rPr lang="zh-CN" altLang="en-US" sz="1600" dirty="0">
                <a:solidFill>
                  <a:srgbClr val="006699"/>
                </a:solidFill>
              </a:rPr>
              <a:t>中国</a:t>
            </a:r>
            <a:r>
              <a:rPr lang="en-US" altLang="zh-CN" sz="1600" dirty="0">
                <a:solidFill>
                  <a:srgbClr val="006699"/>
                </a:solidFill>
              </a:rPr>
              <a:t>) = 2/4</a:t>
            </a:r>
            <a:r>
              <a:rPr lang="zh-CN" altLang="en-US" sz="1600" dirty="0">
                <a:solidFill>
                  <a:srgbClr val="006699"/>
                </a:solidFill>
              </a:rPr>
              <a:t>， </a:t>
            </a:r>
            <a:r>
              <a:rPr lang="en-US" altLang="zh-CN" sz="1600" i="1" dirty="0">
                <a:solidFill>
                  <a:srgbClr val="006699"/>
                </a:solidFill>
              </a:rPr>
              <a:t>p</a:t>
            </a:r>
            <a:r>
              <a:rPr lang="en-US" altLang="zh-CN" sz="1600" dirty="0">
                <a:solidFill>
                  <a:srgbClr val="006699"/>
                </a:solidFill>
              </a:rPr>
              <a:t> (&lt;EOS&gt;|</a:t>
            </a:r>
            <a:r>
              <a:rPr lang="zh-CN" altLang="en-US" sz="1600" dirty="0">
                <a:solidFill>
                  <a:srgbClr val="006699"/>
                </a:solidFill>
              </a:rPr>
              <a:t>万岁</a:t>
            </a:r>
            <a:r>
              <a:rPr lang="en-US" altLang="zh-CN" sz="1600" dirty="0">
                <a:solidFill>
                  <a:srgbClr val="006699"/>
                </a:solidFill>
              </a:rPr>
              <a:t>) = 2/4</a:t>
            </a:r>
            <a:r>
              <a:rPr lang="zh-CN" altLang="en-US" sz="1600" b="1" dirty="0">
                <a:solidFill>
                  <a:srgbClr val="006699"/>
                </a:solidFill>
              </a:rPr>
              <a:t> </a:t>
            </a:r>
            <a:endParaRPr lang="en-US" altLang="zh-CN" sz="1600" b="1" dirty="0">
              <a:solidFill>
                <a:srgbClr val="006699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006699"/>
                </a:solidFill>
              </a:rPr>
              <a:t>    有  </a:t>
            </a:r>
            <a:r>
              <a:rPr lang="zh-CN" altLang="en-US" sz="2400" i="1" dirty="0">
                <a:solidFill>
                  <a:srgbClr val="006699"/>
                </a:solidFill>
              </a:rPr>
              <a:t> </a:t>
            </a:r>
            <a:endParaRPr lang="en-US" altLang="zh-CN" sz="2400" i="1" dirty="0">
              <a:solidFill>
                <a:srgbClr val="006699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2400" i="1" dirty="0">
                <a:solidFill>
                  <a:srgbClr val="006699"/>
                </a:solidFill>
              </a:rPr>
              <a:t>     </a:t>
            </a:r>
            <a:r>
              <a:rPr lang="en-US" altLang="zh-CN" sz="1800" i="1" dirty="0">
                <a:solidFill>
                  <a:srgbClr val="006699"/>
                </a:solidFill>
              </a:rPr>
              <a:t>p</a:t>
            </a:r>
            <a:r>
              <a:rPr lang="en-US" altLang="zh-CN" sz="1800" dirty="0">
                <a:solidFill>
                  <a:srgbClr val="006699"/>
                </a:solidFill>
              </a:rPr>
              <a:t>(</a:t>
            </a:r>
            <a:r>
              <a:rPr lang="zh-CN" altLang="en-US" sz="1800" dirty="0">
                <a:solidFill>
                  <a:srgbClr val="006699"/>
                </a:solidFill>
              </a:rPr>
              <a:t>中国万岁</a:t>
            </a:r>
            <a:r>
              <a:rPr lang="en-US" altLang="zh-CN" sz="1800" dirty="0">
                <a:solidFill>
                  <a:srgbClr val="006699"/>
                </a:solidFill>
              </a:rPr>
              <a:t>) =</a:t>
            </a:r>
            <a:r>
              <a:rPr lang="en-US" altLang="zh-CN" sz="1800" i="1" dirty="0">
                <a:solidFill>
                  <a:srgbClr val="006699"/>
                </a:solidFill>
              </a:rPr>
              <a:t> p</a:t>
            </a:r>
            <a:r>
              <a:rPr lang="en-US" altLang="zh-CN" sz="1800" dirty="0">
                <a:solidFill>
                  <a:srgbClr val="006699"/>
                </a:solidFill>
              </a:rPr>
              <a:t>(</a:t>
            </a:r>
            <a:r>
              <a:rPr lang="zh-CN" altLang="en-US" sz="1800" dirty="0">
                <a:solidFill>
                  <a:srgbClr val="006699"/>
                </a:solidFill>
              </a:rPr>
              <a:t>中国</a:t>
            </a:r>
            <a:r>
              <a:rPr lang="en-US" altLang="zh-CN" sz="1800" dirty="0">
                <a:solidFill>
                  <a:srgbClr val="006699"/>
                </a:solidFill>
              </a:rPr>
              <a:t> |</a:t>
            </a:r>
            <a:r>
              <a:rPr lang="zh-CN" altLang="en-US" sz="1800" dirty="0">
                <a:solidFill>
                  <a:srgbClr val="006699"/>
                </a:solidFill>
              </a:rPr>
              <a:t> </a:t>
            </a:r>
            <a:r>
              <a:rPr lang="en-US" altLang="zh-CN" sz="1800" dirty="0">
                <a:solidFill>
                  <a:srgbClr val="006699"/>
                </a:solidFill>
              </a:rPr>
              <a:t>&lt;BOS&gt;) </a:t>
            </a:r>
            <a:r>
              <a:rPr lang="zh-CN" altLang="en-US" sz="1800" dirty="0">
                <a:solidFill>
                  <a:srgbClr val="006699"/>
                </a:solidFill>
              </a:rPr>
              <a:t>*</a:t>
            </a:r>
            <a:r>
              <a:rPr lang="en-US" altLang="zh-CN" sz="1800" i="1" dirty="0">
                <a:solidFill>
                  <a:srgbClr val="006699"/>
                </a:solidFill>
              </a:rPr>
              <a:t>p</a:t>
            </a:r>
            <a:r>
              <a:rPr lang="en-US" altLang="zh-CN" sz="1800" dirty="0">
                <a:solidFill>
                  <a:srgbClr val="006699"/>
                </a:solidFill>
              </a:rPr>
              <a:t>(</a:t>
            </a:r>
            <a:r>
              <a:rPr lang="zh-CN" altLang="en-US" sz="1800" dirty="0">
                <a:solidFill>
                  <a:srgbClr val="006699"/>
                </a:solidFill>
              </a:rPr>
              <a:t>万岁 </a:t>
            </a:r>
            <a:r>
              <a:rPr lang="en-US" altLang="zh-CN" sz="1800" dirty="0">
                <a:solidFill>
                  <a:srgbClr val="006699"/>
                </a:solidFill>
              </a:rPr>
              <a:t>|</a:t>
            </a:r>
            <a:r>
              <a:rPr lang="zh-CN" altLang="en-US" sz="1800" dirty="0">
                <a:solidFill>
                  <a:srgbClr val="006699"/>
                </a:solidFill>
              </a:rPr>
              <a:t> 中国</a:t>
            </a:r>
            <a:r>
              <a:rPr lang="en-US" altLang="zh-CN" sz="1800" dirty="0">
                <a:solidFill>
                  <a:srgbClr val="006699"/>
                </a:solidFill>
              </a:rPr>
              <a:t>) </a:t>
            </a:r>
            <a:r>
              <a:rPr lang="zh-CN" altLang="en-US" sz="1800" dirty="0">
                <a:solidFill>
                  <a:srgbClr val="006699"/>
                </a:solidFill>
              </a:rPr>
              <a:t>*</a:t>
            </a:r>
            <a:r>
              <a:rPr lang="en-US" altLang="zh-CN" sz="1800" i="1" dirty="0">
                <a:solidFill>
                  <a:srgbClr val="006699"/>
                </a:solidFill>
              </a:rPr>
              <a:t>p</a:t>
            </a:r>
            <a:r>
              <a:rPr lang="en-US" altLang="zh-CN" sz="1800" dirty="0">
                <a:solidFill>
                  <a:srgbClr val="006699"/>
                </a:solidFill>
              </a:rPr>
              <a:t> (&lt;EOS&gt;|</a:t>
            </a:r>
            <a:r>
              <a:rPr lang="zh-CN" altLang="en-US" sz="1800" dirty="0">
                <a:solidFill>
                  <a:srgbClr val="006699"/>
                </a:solidFill>
              </a:rPr>
              <a:t>万岁</a:t>
            </a:r>
            <a:r>
              <a:rPr lang="en-US" altLang="zh-CN" sz="1800" dirty="0">
                <a:solidFill>
                  <a:srgbClr val="006699"/>
                </a:solidFill>
              </a:rPr>
              <a:t>) = 2/4 * 1/4* 2/4</a:t>
            </a:r>
            <a:endParaRPr lang="en-US" altLang="zh-CN" sz="1800" b="1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endParaRPr lang="en-US" altLang="zh-CN" sz="2400" b="1" dirty="0">
              <a:solidFill>
                <a:srgbClr val="006699"/>
              </a:solidFill>
            </a:endParaRPr>
          </a:p>
          <a:p>
            <a:pPr marL="0" lvl="0" indent="0" eaLnBrk="1" hangingPunct="1">
              <a:buNone/>
            </a:pPr>
            <a:endParaRPr lang="en-US" altLang="zh-CN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zh-CN" altLang="en-US" dirty="0"/>
              <a:t>的选择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kern="1200" dirty="0">
                <a:ea typeface="华文楷体" panose="02010600040101010101" pitchFamily="2" charset="-122"/>
              </a:rPr>
              <a:t>更大的</a:t>
            </a:r>
            <a:r>
              <a:rPr lang="en-US" altLang="zh-CN" sz="2800" b="1" kern="1200" dirty="0">
                <a:ea typeface="华文楷体" panose="02010600040101010101" pitchFamily="2" charset="-122"/>
              </a:rPr>
              <a:t>n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：对下一个词出现的</a:t>
            </a:r>
            <a:r>
              <a:rPr lang="zh-CN" altLang="en-US" sz="2800" b="1" kern="1200" dirty="0">
                <a:solidFill>
                  <a:srgbClr val="3333FF"/>
                </a:solidFill>
                <a:ea typeface="华文楷体" panose="02010600040101010101" pitchFamily="2" charset="-122"/>
              </a:rPr>
              <a:t>约束信息更多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，具有更强的</a:t>
            </a:r>
            <a:r>
              <a:rPr lang="zh-CN" altLang="en-US" sz="2800" b="1" kern="1200" dirty="0">
                <a:solidFill>
                  <a:srgbClr val="FF0000"/>
                </a:solidFill>
                <a:ea typeface="华文楷体" panose="02010600040101010101" pitchFamily="2" charset="-122"/>
              </a:rPr>
              <a:t>辨别力</a:t>
            </a:r>
            <a:endParaRPr lang="zh-CN" altLang="en-US" sz="2800" b="1" kern="1200" dirty="0">
              <a:ea typeface="华文楷体" panose="02010600040101010101" pitchFamily="2" charset="-122"/>
            </a:endParaRPr>
          </a:p>
          <a:p>
            <a:r>
              <a:rPr lang="zh-CN" altLang="en-US" sz="2800" b="1" kern="1200" dirty="0">
                <a:ea typeface="华文楷体" panose="02010600040101010101" pitchFamily="2" charset="-122"/>
              </a:rPr>
              <a:t>更小的</a:t>
            </a:r>
            <a:r>
              <a:rPr lang="en-US" altLang="zh-CN" sz="2800" b="1" kern="1200" dirty="0">
                <a:ea typeface="华文楷体" panose="02010600040101010101" pitchFamily="2" charset="-122"/>
              </a:rPr>
              <a:t>n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：在训练语料库中</a:t>
            </a:r>
            <a:r>
              <a:rPr lang="zh-CN" altLang="en-US" sz="2800" b="1" kern="1200" dirty="0">
                <a:solidFill>
                  <a:srgbClr val="3333FF"/>
                </a:solidFill>
                <a:ea typeface="华文楷体" panose="02010600040101010101" pitchFamily="2" charset="-122"/>
              </a:rPr>
              <a:t>出现的次数更多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，具有更可靠的统计信息，具有更高的</a:t>
            </a:r>
            <a:r>
              <a:rPr lang="zh-CN" altLang="en-US" sz="2800" b="1" kern="1200" dirty="0">
                <a:solidFill>
                  <a:srgbClr val="FF0000"/>
                </a:solidFill>
                <a:ea typeface="华文楷体" panose="02010600040101010101" pitchFamily="2" charset="-122"/>
              </a:rPr>
              <a:t>可靠性</a:t>
            </a:r>
            <a:endParaRPr lang="zh-CN" altLang="en-US" sz="2800" b="1" kern="1200" dirty="0">
              <a:ea typeface="华文楷体" panose="02010600040101010101" pitchFamily="2" charset="-122"/>
            </a:endParaRPr>
          </a:p>
          <a:p>
            <a:r>
              <a:rPr lang="zh-CN" altLang="en-US" sz="2800" b="1" kern="1200" dirty="0">
                <a:ea typeface="华文楷体" panose="02010600040101010101" pitchFamily="2" charset="-122"/>
              </a:rPr>
              <a:t>理论上，</a:t>
            </a:r>
            <a:r>
              <a:rPr lang="en-US" altLang="zh-CN" sz="2800" b="1" kern="1200" dirty="0">
                <a:ea typeface="华文楷体" panose="02010600040101010101" pitchFamily="2" charset="-122"/>
              </a:rPr>
              <a:t>n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越大越好</a:t>
            </a:r>
            <a:endParaRPr lang="en-US" altLang="zh-CN" sz="2800" b="1" kern="1200" dirty="0">
              <a:ea typeface="华文楷体" panose="02010600040101010101" pitchFamily="2" charset="-122"/>
            </a:endParaRPr>
          </a:p>
          <a:p>
            <a:r>
              <a:rPr lang="zh-CN" altLang="en-US" sz="2800" b="1" kern="1200" dirty="0">
                <a:ea typeface="华文楷体" panose="02010600040101010101" pitchFamily="2" charset="-122"/>
              </a:rPr>
              <a:t>实践中，</a:t>
            </a:r>
            <a:r>
              <a:rPr lang="en-US" altLang="zh-CN" sz="2800" b="1" kern="1200" dirty="0">
                <a:ea typeface="华文楷体" panose="02010600040101010101" pitchFamily="2" charset="-122"/>
              </a:rPr>
              <a:t> bigram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和</a:t>
            </a:r>
            <a:r>
              <a:rPr lang="en-US" altLang="zh-CN" sz="2800" b="1" kern="1200" dirty="0">
                <a:ea typeface="华文楷体" panose="02010600040101010101" pitchFamily="2" charset="-122"/>
              </a:rPr>
              <a:t>trigram</a:t>
            </a:r>
            <a:r>
              <a:rPr lang="zh-CN" altLang="en-US" sz="2800" b="1" kern="1200" dirty="0">
                <a:ea typeface="华文楷体" panose="02010600040101010101" pitchFamily="2" charset="-122"/>
              </a:rPr>
              <a:t>用的较多</a:t>
            </a:r>
            <a:endParaRPr lang="en-US" altLang="zh-CN" sz="2800" b="1" kern="1200" dirty="0">
              <a:ea typeface="华文楷体" panose="02010600040101010101" pitchFamily="2" charset="-122"/>
            </a:endParaRPr>
          </a:p>
          <a:p>
            <a:endParaRPr lang="zh-CN" altLang="en-US" sz="2800" dirty="0">
              <a:ea typeface="华文楷体" panose="02010600040101010101" pitchFamily="2" charset="-122"/>
            </a:endParaRPr>
          </a:p>
          <a:p>
            <a:endParaRPr lang="zh-CN" altLang="en-US" sz="2800" dirty="0"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2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 dirty="0"/>
              <a:t>二元语法模型参数</a:t>
            </a:r>
            <a:r>
              <a:rPr lang="en-US" altLang="zh-CN" sz="3200" i="1" dirty="0"/>
              <a:t>P</a:t>
            </a:r>
            <a:r>
              <a:rPr lang="en-US" altLang="zh-CN" sz="3200" dirty="0"/>
              <a:t>(</a:t>
            </a:r>
            <a:r>
              <a:rPr lang="en-US" altLang="zh-CN" sz="3200" i="1" dirty="0"/>
              <a:t>w</a:t>
            </a:r>
            <a:r>
              <a:rPr lang="en-US" altLang="zh-CN" sz="3200" i="1" baseline="-25000" dirty="0"/>
              <a:t>i</a:t>
            </a:r>
            <a:r>
              <a:rPr lang="en-US" altLang="zh-CN" sz="3200" i="1" dirty="0"/>
              <a:t>|w</a:t>
            </a:r>
            <a:r>
              <a:rPr lang="en-US" altLang="zh-CN" sz="3200" i="1" baseline="-25000" dirty="0"/>
              <a:t>i-1</a:t>
            </a:r>
            <a:r>
              <a:rPr lang="en-US" altLang="zh-CN" sz="3200" dirty="0"/>
              <a:t>)</a:t>
            </a:r>
            <a:r>
              <a:rPr lang="zh-CN" altLang="en-US" sz="3200" dirty="0"/>
              <a:t>的最大似然估计</a:t>
            </a:r>
          </a:p>
        </p:txBody>
      </p:sp>
      <p:graphicFrame>
        <p:nvGraphicFramePr>
          <p:cNvPr id="10035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214438" y="4500563"/>
          <a:ext cx="64293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公式" r:id="rId4" imgW="3581280" imgH="914400" progId="Equation.3">
                  <p:embed/>
                </p:oleObj>
              </mc:Choice>
              <mc:Fallback>
                <p:oleObj name="公式" r:id="rId4" imgW="3581280" imgH="914400" progId="Equation.3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00563"/>
                        <a:ext cx="642937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4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8372231"/>
              </p:ext>
            </p:extLst>
          </p:nvPr>
        </p:nvGraphicFramePr>
        <p:xfrm>
          <a:off x="1042988" y="1700213"/>
          <a:ext cx="7127875" cy="2484438"/>
        </p:xfrm>
        <a:graphic>
          <a:graphicData uri="http://schemas.openxmlformats.org/drawingml/2006/table">
            <a:tbl>
              <a:tblPr/>
              <a:tblGrid>
                <a:gridCol w="97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2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例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楷体" pitchFamily="49" charset="-122"/>
                        </a:rPr>
                        <a:t>序号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C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 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|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楷体" pitchFamily="49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父亲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写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楷体" pitchFamily="49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父亲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看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楷体" pitchFamily="49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父亲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吃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楷体" pitchFamily="49" charset="-122"/>
                        </a:rPr>
                        <a:t>总计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100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529382" y="2596842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06699"/>
                </a:solidFill>
                <a:ea typeface="楷体_GB2312" pitchFamily="49" charset="-122"/>
              </a:rPr>
              <a:t>50/100= 0.5</a:t>
            </a:r>
          </a:p>
        </p:txBody>
      </p:sp>
      <p:sp>
        <p:nvSpPr>
          <p:cNvPr id="3" name="矩形 2"/>
          <p:cNvSpPr/>
          <p:nvPr/>
        </p:nvSpPr>
        <p:spPr>
          <a:xfrm>
            <a:off x="6529382" y="2996952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06699"/>
                </a:solidFill>
                <a:ea typeface="楷体_GB2312" pitchFamily="49" charset="-122"/>
              </a:rPr>
              <a:t>40/100= 0.4</a:t>
            </a:r>
          </a:p>
        </p:txBody>
      </p:sp>
      <p:sp>
        <p:nvSpPr>
          <p:cNvPr id="4" name="矩形 3"/>
          <p:cNvSpPr/>
          <p:nvPr/>
        </p:nvSpPr>
        <p:spPr>
          <a:xfrm>
            <a:off x="6523667" y="3390746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06699"/>
                </a:solidFill>
                <a:ea typeface="楷体_GB2312" pitchFamily="49" charset="-122"/>
              </a:rPr>
              <a:t>10/100= 0.1</a:t>
            </a:r>
          </a:p>
        </p:txBody>
      </p:sp>
      <p:sp>
        <p:nvSpPr>
          <p:cNvPr id="5" name="矩形 4"/>
          <p:cNvSpPr/>
          <p:nvPr/>
        </p:nvSpPr>
        <p:spPr>
          <a:xfrm>
            <a:off x="7080711" y="374561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06699"/>
                </a:solidFill>
                <a:ea typeface="楷体_GB2312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例：</a:t>
            </a:r>
            <a:r>
              <a:rPr lang="en-US" altLang="zh-CN" sz="3600" dirty="0"/>
              <a:t>Berkeley Restaurant Project sentences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56113"/>
          </a:xfrm>
        </p:spPr>
        <p:txBody>
          <a:bodyPr/>
          <a:lstStyle/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altLang="zh-CN" sz="2500" kern="1200" dirty="0">
              <a:solidFill>
                <a:srgbClr val="330099"/>
              </a:solidFill>
              <a:latin typeface="Calibri" charset="0"/>
              <a:ea typeface="+mn-ea"/>
            </a:endParaRPr>
          </a:p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can you tell me about any good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cantonese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restaurants close by</a:t>
            </a:r>
          </a:p>
          <a:p>
            <a:pPr marL="0" lvl="0" indent="0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None/>
            </a:pPr>
            <a:r>
              <a:rPr lang="zh-CN" altLang="en-US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mid priced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thai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food is what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i’m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looking for</a:t>
            </a:r>
          </a:p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tell me about chez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panisse</a:t>
            </a:r>
            <a:endParaRPr lang="en-US" altLang="zh-CN" sz="2500" kern="1200" dirty="0">
              <a:solidFill>
                <a:srgbClr val="330099"/>
              </a:solidFill>
              <a:latin typeface="Calibri" charset="0"/>
              <a:ea typeface="+mn-ea"/>
            </a:endParaRPr>
          </a:p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can you give me a listing of the kinds of food that are available</a:t>
            </a:r>
          </a:p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i’m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looking for a good place to eat breakfast</a:t>
            </a:r>
          </a:p>
          <a:p>
            <a:pPr marL="7938" lvl="0" indent="-7938" defTabSz="685800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when is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caffe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</a:t>
            </a:r>
            <a:r>
              <a:rPr lang="en-US" altLang="zh-CN" sz="2500" kern="1200" dirty="0" err="1">
                <a:solidFill>
                  <a:srgbClr val="330099"/>
                </a:solidFill>
                <a:latin typeface="Calibri" charset="0"/>
                <a:ea typeface="+mn-ea"/>
              </a:rPr>
              <a:t>venezia</a:t>
            </a:r>
            <a:r>
              <a:rPr lang="en-US" altLang="zh-CN" sz="2500" kern="1200" dirty="0">
                <a:solidFill>
                  <a:srgbClr val="330099"/>
                </a:solidFill>
                <a:latin typeface="Calibri" charset="0"/>
                <a:ea typeface="+mn-ea"/>
              </a:rPr>
              <a:t> open during the day</a:t>
            </a:r>
            <a:endParaRPr lang="en-US" altLang="zh-CN" sz="2500" kern="1200" dirty="0">
              <a:solidFill>
                <a:srgbClr val="330099"/>
              </a:solidFill>
              <a:latin typeface="Verdana" charset="0"/>
              <a:ea typeface="+mn-ea"/>
            </a:endParaRP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973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例：</a:t>
            </a:r>
            <a:r>
              <a:rPr lang="en-US" altLang="zh-CN" sz="3600" dirty="0"/>
              <a:t>Berkeley Restaurant Project sentences</a:t>
            </a:r>
            <a:endParaRPr lang="zh-CN" altLang="en-US" sz="3600" dirty="0"/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3418987"/>
            <a:ext cx="9067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粗一元语法计数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粗二元语法计数</a:t>
            </a:r>
            <a:endParaRPr lang="en-US" altLang="zh-CN" dirty="0"/>
          </a:p>
        </p:txBody>
      </p:sp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2230857"/>
            <a:ext cx="6718300" cy="6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265712" y="1602106"/>
            <a:ext cx="2856235" cy="369332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共</a:t>
            </a:r>
            <a:r>
              <a:rPr lang="en-US" altLang="zh-CN"/>
              <a:t>9222</a:t>
            </a:r>
            <a:r>
              <a:rPr lang="zh-CN" altLang="en-US"/>
              <a:t>条句子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7133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二元语法概率</a:t>
            </a:r>
          </a:p>
        </p:txBody>
      </p:sp>
      <p:pic>
        <p:nvPicPr>
          <p:cNvPr id="4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5" y="1988840"/>
            <a:ext cx="89411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38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最大似然估计存在的问题</a:t>
            </a:r>
            <a:endParaRPr lang="en-US" altLang="zh-CN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4673601"/>
            <a:ext cx="8075613" cy="4456113"/>
          </a:xfrm>
        </p:spPr>
        <p:txBody>
          <a:bodyPr/>
          <a:lstStyle/>
          <a:p>
            <a:pPr eaLnBrk="1" hangingPunct="1"/>
            <a:endParaRPr lang="en-US" altLang="zh-CN" sz="2000" b="1" dirty="0"/>
          </a:p>
          <a:p>
            <a:pPr eaLnBrk="1" hangingPunct="1"/>
            <a:endParaRPr lang="en-US" altLang="zh-CN" sz="1800" b="1" dirty="0"/>
          </a:p>
        </p:txBody>
      </p:sp>
      <p:graphicFrame>
        <p:nvGraphicFramePr>
          <p:cNvPr id="14342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55650" y="4149080"/>
          <a:ext cx="80660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" name="公式" r:id="rId4" imgW="5321300" imgH="431800" progId="Equation.3">
                  <p:embed/>
                </p:oleObj>
              </mc:Choice>
              <mc:Fallback>
                <p:oleObj name="公式" r:id="rId4" imgW="5321300" imgH="43180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080"/>
                        <a:ext cx="80660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755650" y="4844405"/>
          <a:ext cx="23764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" name="公式" r:id="rId6" imgW="1497950" imgH="393529" progId="Equation.3">
                  <p:embed/>
                </p:oleObj>
              </mc:Choice>
              <mc:Fallback>
                <p:oleObj name="公式" r:id="rId6" imgW="1497950" imgH="393529" progId="Equation.3">
                  <p:embed/>
                  <p:pic>
                    <p:nvPicPr>
                      <p:cNvPr id="14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44405"/>
                        <a:ext cx="23764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075613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楷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楷体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楷体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楷体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楷体" pitchFamily="49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b="1" kern="0" dirty="0"/>
              <a:t>例</a:t>
            </a:r>
            <a:r>
              <a:rPr lang="en-US" altLang="zh-CN" sz="2400" b="1" kern="0" dirty="0"/>
              <a:t>1</a:t>
            </a:r>
          </a:p>
          <a:p>
            <a:pPr eaLnBrk="1" hangingPunct="1">
              <a:buFontTx/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假设训练语料由下面</a:t>
            </a:r>
            <a:r>
              <a:rPr lang="en-US" altLang="zh-CN" sz="2000" dirty="0"/>
              <a:t>3</a:t>
            </a:r>
            <a:r>
              <a:rPr lang="zh-CN" altLang="en-US" sz="2000" dirty="0"/>
              <a:t>个句子构成</a:t>
            </a:r>
          </a:p>
          <a:p>
            <a:pPr lvl="1" eaLnBrk="1" hangingPunct="1"/>
            <a:r>
              <a:rPr lang="en-US" altLang="zh-CN" sz="2000" dirty="0"/>
              <a:t>Father read Holy Bible</a:t>
            </a:r>
          </a:p>
          <a:p>
            <a:pPr lvl="1" eaLnBrk="1" hangingPunct="1"/>
            <a:r>
              <a:rPr lang="en-US" altLang="zh-CN" sz="2000" dirty="0"/>
              <a:t>Mother read a text book</a:t>
            </a:r>
          </a:p>
          <a:p>
            <a:pPr lvl="1" eaLnBrk="1" hangingPunct="1"/>
            <a:r>
              <a:rPr lang="en-US" altLang="zh-CN" sz="2000" dirty="0"/>
              <a:t>He read a book by grandpa</a:t>
            </a:r>
          </a:p>
          <a:p>
            <a:pPr eaLnBrk="1" hangingPunct="1">
              <a:buFontTx/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用最大似然估计的方法计算概率 </a:t>
            </a:r>
            <a:r>
              <a:rPr lang="en-US" altLang="zh-CN" sz="2000" i="1" dirty="0"/>
              <a:t>p (Father read a book)</a:t>
            </a:r>
          </a:p>
          <a:p>
            <a:pPr eaLnBrk="1" hangingPunct="1">
              <a:lnSpc>
                <a:spcPct val="100000"/>
              </a:lnSpc>
            </a:pPr>
            <a:endParaRPr lang="en-US" altLang="zh-CN" sz="2400" b="1" i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  <a:p>
            <a:pPr eaLnBrk="1" hangingPunct="1">
              <a:lnSpc>
                <a:spcPct val="100000"/>
              </a:lnSpc>
            </a:pPr>
            <a:endParaRPr lang="en-US" altLang="zh-CN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最大似然估计存在的问题</a:t>
            </a:r>
            <a:endParaRPr lang="en-US" altLang="zh-CN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4673601"/>
            <a:ext cx="8075613" cy="4456113"/>
          </a:xfrm>
        </p:spPr>
        <p:txBody>
          <a:bodyPr/>
          <a:lstStyle/>
          <a:p>
            <a:pPr eaLnBrk="1" hangingPunct="1"/>
            <a:endParaRPr lang="en-US" altLang="zh-CN" sz="2000" b="1" dirty="0"/>
          </a:p>
          <a:p>
            <a:pPr eaLnBrk="1" hangingPunct="1"/>
            <a:endParaRPr lang="en-US" altLang="zh-CN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52600"/>
                <a:ext cx="8075613" cy="445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楷体" pitchFamily="49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楷体" pitchFamily="49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楷体" pitchFamily="49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楷体" pitchFamily="49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楷体" pitchFamily="49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zh-CN" altLang="en-US" sz="2400" kern="0" dirty="0">
                    <a:solidFill>
                      <a:srgbClr val="006699"/>
                    </a:solidFill>
                  </a:rPr>
                  <a:t>例</a:t>
                </a:r>
                <a:r>
                  <a:rPr lang="en-US" altLang="zh-CN" sz="2400" kern="0" dirty="0">
                    <a:solidFill>
                      <a:srgbClr val="FF0000"/>
                    </a:solidFill>
                  </a:rPr>
                  <a:t>2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zh-CN" sz="2000" dirty="0">
                    <a:solidFill>
                      <a:srgbClr val="006699"/>
                    </a:solidFill>
                  </a:rPr>
                  <a:t>	</a:t>
                </a:r>
                <a:r>
                  <a:rPr lang="zh-CN" altLang="en-US" sz="2000" dirty="0">
                    <a:solidFill>
                      <a:srgbClr val="006699"/>
                    </a:solidFill>
                  </a:rPr>
                  <a:t>假设训练语料由下面</a:t>
                </a:r>
                <a:r>
                  <a:rPr lang="en-US" altLang="zh-CN" sz="2000" dirty="0">
                    <a:solidFill>
                      <a:srgbClr val="006699"/>
                    </a:solidFill>
                  </a:rPr>
                  <a:t>3</a:t>
                </a:r>
                <a:r>
                  <a:rPr lang="zh-CN" altLang="en-US" sz="2000" dirty="0">
                    <a:solidFill>
                      <a:srgbClr val="006699"/>
                    </a:solidFill>
                  </a:rPr>
                  <a:t>个句子构成</a:t>
                </a:r>
              </a:p>
              <a:p>
                <a:pPr lvl="1" eaLnBrk="1" hangingPunct="1"/>
                <a:r>
                  <a:rPr lang="en-US" altLang="zh-CN" sz="2000" dirty="0">
                    <a:solidFill>
                      <a:srgbClr val="006699"/>
                    </a:solidFill>
                  </a:rPr>
                  <a:t>Father read Holy Bible</a:t>
                </a:r>
              </a:p>
              <a:p>
                <a:pPr lvl="1" eaLnBrk="1" hangingPunct="1"/>
                <a:r>
                  <a:rPr lang="en-US" altLang="zh-CN" sz="2000" dirty="0">
                    <a:solidFill>
                      <a:srgbClr val="006699"/>
                    </a:solidFill>
                  </a:rPr>
                  <a:t>Mother read a text book</a:t>
                </a:r>
              </a:p>
              <a:p>
                <a:pPr lvl="1" eaLnBrk="1" hangingPunct="1"/>
                <a:r>
                  <a:rPr lang="en-US" altLang="zh-CN" sz="2000" dirty="0">
                    <a:solidFill>
                      <a:srgbClr val="006699"/>
                    </a:solidFill>
                  </a:rPr>
                  <a:t>He read a book by grandpa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zh-CN" sz="2000" dirty="0">
                    <a:solidFill>
                      <a:srgbClr val="006699"/>
                    </a:solidFill>
                  </a:rPr>
                  <a:t>	</a:t>
                </a:r>
                <a:r>
                  <a:rPr lang="zh-CN" altLang="en-US" sz="2000" dirty="0">
                    <a:solidFill>
                      <a:srgbClr val="006699"/>
                    </a:solidFill>
                  </a:rPr>
                  <a:t>用最大似然估计的方法计算概率 </a:t>
                </a:r>
                <a:r>
                  <a:rPr lang="en-US" altLang="zh-CN" sz="2000" i="1" dirty="0">
                    <a:solidFill>
                      <a:srgbClr val="006699"/>
                    </a:solidFill>
                  </a:rPr>
                  <a:t>p (</a:t>
                </a:r>
                <a:r>
                  <a:rPr lang="en-US" altLang="zh-CN" sz="2000" i="1" dirty="0">
                    <a:solidFill>
                      <a:srgbClr val="FF0000"/>
                    </a:solidFill>
                  </a:rPr>
                  <a:t>Grandpa </a:t>
                </a:r>
                <a:r>
                  <a:rPr lang="en-US" altLang="zh-CN" sz="2000" i="1" dirty="0">
                    <a:solidFill>
                      <a:srgbClr val="006699"/>
                    </a:solidFill>
                  </a:rPr>
                  <a:t>read a book)</a:t>
                </a: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i="1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zh-CN" sz="1800" kern="0" dirty="0">
                    <a:solidFill>
                      <a:srgbClr val="000000"/>
                    </a:solidFill>
                  </a:rPr>
                  <a:t>= 0</a:t>
                </a:r>
                <a14:m>
                  <m:oMath xmlns:m="http://schemas.openxmlformats.org/officeDocument/2006/math">
                    <m:r>
                      <a:rPr lang="en-US" altLang="zh-CN" sz="1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8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1800" kern="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</a:pPr>
                <a:endParaRPr lang="en-US" altLang="zh-CN" sz="2400" kern="0" dirty="0">
                  <a:solidFill>
                    <a:srgbClr val="006699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52600"/>
                <a:ext cx="8075613" cy="4456113"/>
              </a:xfrm>
              <a:prstGeom prst="rect">
                <a:avLst/>
              </a:prstGeom>
              <a:blipFill rotWithShape="0">
                <a:blip r:embed="rId4"/>
                <a:stretch>
                  <a:fillRect l="-981" t="-15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683568" y="4450184"/>
          <a:ext cx="8172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Microsoft 公式 3.0" r:id="rId5" imgW="5562600" imgH="431800" progId="Equation.3">
                  <p:embed/>
                </p:oleObj>
              </mc:Choice>
              <mc:Fallback>
                <p:oleObj name="Microsoft 公式 3.0" r:id="rId5" imgW="5562600" imgH="431800" progId="Equation.3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50184"/>
                        <a:ext cx="81724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9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2"/>
            <a:r>
              <a:rPr lang="zh-CN" altLang="en-US" sz="2000" b="1" dirty="0"/>
              <a:t>今夜刮大风</a:t>
            </a:r>
            <a:endParaRPr lang="en-US" altLang="zh-CN" sz="2000" b="1" dirty="0"/>
          </a:p>
          <a:p>
            <a:pPr lvl="3">
              <a:buClr>
                <a:schemeClr val="tx1"/>
              </a:buClr>
            </a:pPr>
            <a:r>
              <a:rPr lang="en-US" altLang="zh-CN" sz="1800" b="1" dirty="0">
                <a:solidFill>
                  <a:srgbClr val="FF0000"/>
                </a:solidFill>
              </a:rPr>
              <a:t>high</a:t>
            </a:r>
            <a:r>
              <a:rPr lang="en-US" altLang="zh-CN" sz="1800" b="1" dirty="0"/>
              <a:t> winds tonight</a:t>
            </a:r>
          </a:p>
          <a:p>
            <a:pPr lvl="3">
              <a:buClr>
                <a:schemeClr val="tx1"/>
              </a:buClr>
            </a:pPr>
            <a:r>
              <a:rPr lang="en-US" altLang="zh-CN" sz="1800" b="1" dirty="0">
                <a:solidFill>
                  <a:srgbClr val="FF0000"/>
                </a:solidFill>
              </a:rPr>
              <a:t>large</a:t>
            </a:r>
            <a:r>
              <a:rPr lang="en-US" altLang="zh-CN" sz="1800" b="1" dirty="0"/>
              <a:t> winds tonight</a:t>
            </a:r>
          </a:p>
        </p:txBody>
      </p:sp>
    </p:spTree>
    <p:extLst>
      <p:ext uri="{BB962C8B-B14F-4D97-AF65-F5344CB8AC3E}">
        <p14:creationId xmlns:p14="http://schemas.microsoft.com/office/powerpoint/2010/main" val="21382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/>
              <a:t>零概率产生的原因</a:t>
            </a:r>
          </a:p>
          <a:p>
            <a:pPr lvl="1" eaLnBrk="1" hangingPunct="1"/>
            <a:r>
              <a:rPr lang="zh-CN" altLang="en-US" sz="2400" b="1" dirty="0"/>
              <a:t>反映了语言的规律性，即本来就不该出现</a:t>
            </a:r>
          </a:p>
          <a:p>
            <a:pPr lvl="1" eaLnBrk="1" hangingPunct="1"/>
            <a:r>
              <a:rPr lang="zh-CN" altLang="en-US" sz="2400" b="1" dirty="0"/>
              <a:t>数据稀疏（</a:t>
            </a:r>
            <a:r>
              <a:rPr lang="en-US" altLang="zh-CN" sz="2400" b="1" dirty="0"/>
              <a:t>Data Sparseness</a:t>
            </a:r>
            <a:r>
              <a:rPr lang="zh-CN" altLang="en-US" sz="2400" b="1" dirty="0"/>
              <a:t>）</a:t>
            </a:r>
          </a:p>
          <a:p>
            <a:pPr lvl="2" eaLnBrk="1" hangingPunct="1"/>
            <a:r>
              <a:rPr lang="zh-CN" altLang="en-US" sz="2000" b="1" dirty="0"/>
              <a:t>由于语言模型的训练文本</a:t>
            </a:r>
            <a:r>
              <a:rPr lang="en-US" altLang="zh-CN" sz="2000" b="1" dirty="0"/>
              <a:t>T</a:t>
            </a:r>
            <a:r>
              <a:rPr lang="zh-CN" altLang="en-US" sz="2000" b="1" dirty="0"/>
              <a:t>的</a:t>
            </a:r>
            <a:r>
              <a:rPr lang="zh-CN" altLang="en-US" sz="2000" b="1" dirty="0">
                <a:solidFill>
                  <a:srgbClr val="3333FF"/>
                </a:solidFill>
              </a:rPr>
              <a:t>规模</a:t>
            </a:r>
            <a:r>
              <a:rPr lang="zh-CN" altLang="en-US" sz="2000" b="1" dirty="0"/>
              <a:t>及其</a:t>
            </a:r>
            <a:r>
              <a:rPr lang="zh-CN" altLang="en-US" sz="2000" b="1" dirty="0">
                <a:solidFill>
                  <a:srgbClr val="3333FF"/>
                </a:solidFill>
              </a:rPr>
              <a:t>分布</a:t>
            </a:r>
            <a:r>
              <a:rPr lang="zh-CN" altLang="en-US" sz="2000" b="1" dirty="0"/>
              <a:t>存在着一定的局限性和片面性，许多合理的语言搭配现象没有出现在</a:t>
            </a:r>
            <a:r>
              <a:rPr lang="en-US" altLang="zh-CN" sz="2000" b="1" dirty="0"/>
              <a:t>T</a:t>
            </a:r>
            <a:r>
              <a:rPr lang="zh-CN" altLang="en-US" sz="2000" b="1" dirty="0"/>
              <a:t>中</a:t>
            </a:r>
          </a:p>
          <a:p>
            <a:pPr lvl="2" eaLnBrk="1" hangingPunct="1"/>
            <a:r>
              <a:rPr lang="zh-CN" altLang="en-US" sz="2000" b="1" dirty="0"/>
              <a:t>仅靠增大语料库的规模，不能</a:t>
            </a:r>
            <a:r>
              <a:rPr lang="zh-CN" altLang="en-US" sz="2000" b="1" dirty="0">
                <a:solidFill>
                  <a:srgbClr val="3333FF"/>
                </a:solidFill>
              </a:rPr>
              <a:t>从根本上</a:t>
            </a:r>
            <a:r>
              <a:rPr lang="zh-CN" altLang="en-US" sz="2000" b="1" dirty="0"/>
              <a:t>解决数据稀疏问题</a:t>
            </a:r>
          </a:p>
          <a:p>
            <a:r>
              <a:rPr lang="zh-CN" altLang="en-US" sz="2800" b="1" dirty="0"/>
              <a:t>解决办法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数据平滑技术</a:t>
            </a:r>
          </a:p>
          <a:p>
            <a:pPr lvl="2" eaLnBrk="1" hangingPunct="1"/>
            <a:r>
              <a:rPr lang="zh-CN" altLang="en-US" sz="2000" b="1" dirty="0"/>
              <a:t>为了产生更准确的概率来调整</a:t>
            </a:r>
            <a:r>
              <a:rPr lang="zh-CN" altLang="en-US" sz="2000" b="1" dirty="0">
                <a:solidFill>
                  <a:srgbClr val="FF0000"/>
                </a:solidFill>
              </a:rPr>
              <a:t>最大似然估计</a:t>
            </a:r>
            <a:r>
              <a:rPr lang="zh-CN" altLang="en-US" sz="2000" b="1" dirty="0"/>
              <a:t>的技术</a:t>
            </a:r>
          </a:p>
          <a:p>
            <a:pPr lvl="2" eaLnBrk="1" hangingPunct="1"/>
            <a:r>
              <a:rPr lang="zh-CN" altLang="en-US" sz="2000" b="1" dirty="0"/>
              <a:t>基本思想：“劫富济贫”</a:t>
            </a:r>
          </a:p>
          <a:p>
            <a:pPr eaLnBrk="1" hangingPunct="1"/>
            <a:endParaRPr lang="zh-CN" altLang="en-US" sz="2400" dirty="0"/>
          </a:p>
          <a:p>
            <a:endParaRPr lang="zh-CN" altLang="en-US" sz="2400" dirty="0"/>
          </a:p>
          <a:p>
            <a:pPr eaLnBrk="1" hangingPunct="1"/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提纲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3.1 n</a:t>
            </a:r>
            <a:r>
              <a:rPr lang="zh-CN" altLang="en-US" b="1" dirty="0">
                <a:solidFill>
                  <a:srgbClr val="969696"/>
                </a:solidFill>
              </a:rPr>
              <a:t>元语法</a:t>
            </a:r>
          </a:p>
          <a:p>
            <a:pPr eaLnBrk="1" hangingPunct="1"/>
            <a:r>
              <a:rPr lang="en-US" altLang="zh-CN" b="1" dirty="0"/>
              <a:t>3.2 </a:t>
            </a:r>
            <a:r>
              <a:rPr lang="zh-CN" altLang="en-US" b="1" dirty="0"/>
              <a:t>数据平滑技术</a:t>
            </a:r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3.3 </a:t>
            </a:r>
            <a:r>
              <a:rPr lang="zh-CN" altLang="en-US" b="1" dirty="0">
                <a:solidFill>
                  <a:srgbClr val="969696"/>
                </a:solidFill>
              </a:rPr>
              <a:t>组合估计</a:t>
            </a:r>
            <a:endParaRPr lang="en-US" altLang="zh-CN" b="1" dirty="0">
              <a:solidFill>
                <a:srgbClr val="969696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3.4 </a:t>
            </a:r>
            <a:r>
              <a:rPr lang="zh-CN" altLang="en-US" b="1" dirty="0">
                <a:solidFill>
                  <a:srgbClr val="969696"/>
                </a:solidFill>
              </a:rPr>
              <a:t>语言模型的性能评价</a:t>
            </a:r>
            <a:endParaRPr lang="en-US" altLang="zh-CN" b="1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65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3.2 </a:t>
            </a:r>
            <a:r>
              <a:rPr lang="zh-CN" altLang="en-US" dirty="0"/>
              <a:t>数据平滑技术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b="1" dirty="0">
                <a:ea typeface="华文楷体" panose="02010600040101010101" pitchFamily="2" charset="-122"/>
              </a:rPr>
              <a:t>3.2.1 Laplace</a:t>
            </a:r>
            <a:r>
              <a:rPr lang="zh-CN" altLang="en-US" sz="2800" b="1" dirty="0">
                <a:ea typeface="华文楷体" panose="02010600040101010101" pitchFamily="2" charset="-122"/>
              </a:rPr>
              <a:t>法则、</a:t>
            </a:r>
            <a:r>
              <a:rPr lang="en-US" altLang="zh-CN" sz="2800" b="1" dirty="0" err="1">
                <a:ea typeface="华文楷体" panose="02010600040101010101" pitchFamily="2" charset="-122"/>
              </a:rPr>
              <a:t>Lidstone</a:t>
            </a:r>
            <a:r>
              <a:rPr lang="zh-CN" altLang="en-US" sz="2800" b="1" dirty="0">
                <a:ea typeface="华文楷体" panose="02010600040101010101" pitchFamily="2" charset="-122"/>
              </a:rPr>
              <a:t>法则</a:t>
            </a:r>
          </a:p>
          <a:p>
            <a:pPr eaLnBrk="1" hangingPunct="1"/>
            <a:r>
              <a:rPr lang="en-US" altLang="zh-CN" sz="2800" b="1" dirty="0">
                <a:ea typeface="华文楷体" panose="02010600040101010101" pitchFamily="2" charset="-122"/>
              </a:rPr>
              <a:t>3.2.2 Good-Turing</a:t>
            </a:r>
            <a:r>
              <a:rPr lang="zh-CN" altLang="en-US" sz="2800" b="1" dirty="0">
                <a:ea typeface="华文楷体" panose="02010600040101010101" pitchFamily="2" charset="-122"/>
              </a:rPr>
              <a:t>估计</a:t>
            </a:r>
          </a:p>
          <a:p>
            <a:pPr eaLnBrk="1" hangingPunct="1"/>
            <a:r>
              <a:rPr lang="en-US" altLang="zh-CN" sz="2800" b="1" dirty="0">
                <a:ea typeface="华文楷体" panose="02010600040101010101" pitchFamily="2" charset="-122"/>
              </a:rPr>
              <a:t>3.2.3 </a:t>
            </a:r>
            <a:r>
              <a:rPr lang="zh-CN" altLang="en-US" sz="2800" b="1" dirty="0">
                <a:ea typeface="华文楷体" panose="02010600040101010101" pitchFamily="2" charset="-122"/>
              </a:rPr>
              <a:t>绝对折扣和线性折扣</a:t>
            </a:r>
          </a:p>
        </p:txBody>
      </p:sp>
    </p:spTree>
    <p:extLst>
      <p:ext uri="{BB962C8B-B14F-4D97-AF65-F5344CB8AC3E}">
        <p14:creationId xmlns:p14="http://schemas.microsoft.com/office/powerpoint/2010/main" val="3447550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600" dirty="0"/>
              <a:t>3.2.1</a:t>
            </a:r>
            <a:r>
              <a:rPr lang="zh-CN" altLang="en-US" sz="3600" dirty="0"/>
              <a:t>最简单的平滑技术</a:t>
            </a:r>
            <a:r>
              <a:rPr lang="en-US" altLang="zh-CN" sz="3600" dirty="0"/>
              <a:t>—Laplace</a:t>
            </a:r>
            <a:r>
              <a:rPr lang="zh-CN" altLang="en-US" sz="3600" dirty="0"/>
              <a:t>法则</a:t>
            </a:r>
          </a:p>
        </p:txBody>
      </p:sp>
      <p:graphicFrame>
        <p:nvGraphicFramePr>
          <p:cNvPr id="46133" name="Group 5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30685354"/>
              </p:ext>
            </p:extLst>
          </p:nvPr>
        </p:nvGraphicFramePr>
        <p:xfrm>
          <a:off x="1116013" y="2060575"/>
          <a:ext cx="6840537" cy="284480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07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例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序号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C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 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MLE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 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i-1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小明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写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50/100= 0.5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小明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看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40/100= 0.4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小明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吃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10/100= 0.1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小明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读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0/100= 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总计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100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622" name="Object 4"/>
          <p:cNvGraphicFramePr>
            <a:graphicFrameLocks noChangeAspect="1"/>
          </p:cNvGraphicFramePr>
          <p:nvPr/>
        </p:nvGraphicFramePr>
        <p:xfrm>
          <a:off x="1685925" y="5229225"/>
          <a:ext cx="52689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1" name="公式" r:id="rId4" imgW="2552700" imgH="533400" progId="Equation.3">
                  <p:embed/>
                </p:oleObj>
              </mc:Choice>
              <mc:Fallback>
                <p:oleObj name="公式" r:id="rId4" imgW="2552700" imgH="533400" progId="Equation.3">
                  <p:embed/>
                  <p:pic>
                    <p:nvPicPr>
                      <p:cNvPr id="246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5229225"/>
                        <a:ext cx="52689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552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757363" y="1989138"/>
          <a:ext cx="526891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69" name="公式" r:id="rId3" imgW="2552700" imgH="533400" progId="Equation.3">
                  <p:embed/>
                </p:oleObj>
              </mc:Choice>
              <mc:Fallback>
                <p:oleObj name="公式" r:id="rId3" imgW="2552700" imgH="53340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1989138"/>
                        <a:ext cx="526891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50838" y="4292600"/>
          <a:ext cx="858678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0" name="Microsoft 公式 3.0" r:id="rId5" imgW="4191000" imgH="787400" progId="Equation.3">
                  <p:embed/>
                </p:oleObj>
              </mc:Choice>
              <mc:Fallback>
                <p:oleObj name="Microsoft 公式 3.0" r:id="rId5" imgW="4191000" imgH="787400" progId="Equation.3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292600"/>
                        <a:ext cx="858678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140200" y="3500438"/>
            <a:ext cx="431800" cy="719137"/>
          </a:xfrm>
          <a:prstGeom prst="down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164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重新计算例</a:t>
            </a:r>
            <a:r>
              <a:rPr lang="en-US" altLang="zh-CN"/>
              <a:t>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931150" cy="4456113"/>
          </a:xfrm>
        </p:spPr>
        <p:txBody>
          <a:bodyPr/>
          <a:lstStyle/>
          <a:p>
            <a:pPr eaLnBrk="1" hangingPunct="1"/>
            <a:r>
              <a:rPr lang="en-US" altLang="zh-CN" sz="2400" b="1" i="1" dirty="0"/>
              <a:t>p(Father read a book)</a:t>
            </a:r>
          </a:p>
          <a:p>
            <a:pPr lvl="1" eaLnBrk="1" hangingPunct="1"/>
            <a:endParaRPr lang="en-US" altLang="zh-CN" sz="2400" b="1" i="1" dirty="0"/>
          </a:p>
          <a:p>
            <a:pPr eaLnBrk="1" hangingPunct="1"/>
            <a:endParaRPr lang="en-US" altLang="zh-CN" sz="1800" dirty="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95936" y="2553444"/>
          <a:ext cx="48529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3" name="Microsoft 公式 3.0" r:id="rId4" imgW="3492360" imgH="431640" progId="Equation.3">
                  <p:embed/>
                </p:oleObj>
              </mc:Choice>
              <mc:Fallback>
                <p:oleObj name="Microsoft 公式 3.0" r:id="rId4" imgW="3492360" imgH="431640" progId="Equation.3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553444"/>
                        <a:ext cx="4852988" cy="600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17"/>
          <p:cNvSpPr>
            <a:spLocks noChangeArrowheads="1"/>
          </p:cNvSpPr>
          <p:nvPr/>
        </p:nvSpPr>
        <p:spPr bwMode="auto">
          <a:xfrm>
            <a:off x="2627784" y="4293195"/>
            <a:ext cx="935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altLang="zh-CN" dirty="0"/>
              <a:t>MLE</a:t>
            </a:r>
            <a:r>
              <a:rPr lang="zh-CN" altLang="en-US" dirty="0"/>
              <a:t>：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55576" y="2420888"/>
            <a:ext cx="30956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dirty="0"/>
              <a:t>Father</a:t>
            </a:r>
            <a:r>
              <a:rPr lang="zh-CN" altLang="en-US" sz="1600" dirty="0"/>
              <a:t> </a:t>
            </a:r>
            <a:r>
              <a:rPr lang="en-US" altLang="zh-CN" sz="1600" dirty="0"/>
              <a:t>read Holy Bible</a:t>
            </a:r>
          </a:p>
          <a:p>
            <a:r>
              <a:rPr lang="en-US" altLang="zh-CN" sz="1600" dirty="0"/>
              <a:t>Mother read a text book</a:t>
            </a:r>
          </a:p>
          <a:p>
            <a:r>
              <a:rPr lang="en-US" altLang="zh-CN" sz="1600" dirty="0"/>
              <a:t>He read a book by Grandpa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99592" y="3631795"/>
          <a:ext cx="80660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4" name="公式" r:id="rId6" imgW="5321300" imgH="431800" progId="Equation.3">
                  <p:embed/>
                </p:oleObj>
              </mc:Choice>
              <mc:Fallback>
                <p:oleObj name="公式" r:id="rId6" imgW="5321300" imgH="43180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31795"/>
                        <a:ext cx="80660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07969" y="5229200"/>
          <a:ext cx="342447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5" name="公式" r:id="rId8" imgW="2082800" imgH="393700" progId="Equation.3">
                  <p:embed/>
                </p:oleObj>
              </mc:Choice>
              <mc:Fallback>
                <p:oleObj name="公式" r:id="rId8" imgW="2082800" imgH="393700" progId="Equation.3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969" y="5229200"/>
                        <a:ext cx="3424471" cy="6480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97015" y="5229200"/>
          <a:ext cx="3315942" cy="70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6" name="公式" r:id="rId10" imgW="1917360" imgH="406080" progId="Equation.3">
                  <p:embed/>
                </p:oleObj>
              </mc:Choice>
              <mc:Fallback>
                <p:oleObj name="公式" r:id="rId10" imgW="1917360" imgH="406080" progId="Equation.3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7015" y="5229200"/>
                        <a:ext cx="3315942" cy="70271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箭头连接符 4"/>
          <p:cNvCxnSpPr/>
          <p:nvPr/>
        </p:nvCxnSpPr>
        <p:spPr bwMode="auto">
          <a:xfrm flipH="1">
            <a:off x="2627784" y="4293195"/>
            <a:ext cx="1656184" cy="71998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36377" y="4292898"/>
            <a:ext cx="935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altLang="zh-CN" dirty="0"/>
              <a:t>LAP</a:t>
            </a:r>
            <a:r>
              <a:rPr lang="zh-CN" altLang="en-US" dirty="0"/>
              <a:t>：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4596317" y="4293195"/>
            <a:ext cx="1080120" cy="7073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重新计算例</a:t>
            </a:r>
            <a:r>
              <a:rPr lang="en-US" altLang="zh-CN"/>
              <a:t>2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eaLnBrk="1" hangingPunct="1"/>
            <a:r>
              <a:rPr lang="en-US" altLang="zh-CN" sz="2400" b="1" i="1"/>
              <a:t>p( Grandpa read a book )</a:t>
            </a:r>
          </a:p>
        </p:txBody>
      </p:sp>
      <p:graphicFrame>
        <p:nvGraphicFramePr>
          <p:cNvPr id="24591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5288" y="3926483"/>
          <a:ext cx="33131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7" name="公式" r:id="rId4" imgW="2159000" imgH="393700" progId="Equation.3">
                  <p:embed/>
                </p:oleObj>
              </mc:Choice>
              <mc:Fallback>
                <p:oleObj name="公式" r:id="rId4" imgW="2159000" imgH="393700" progId="Equation.3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26483"/>
                        <a:ext cx="33131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4" name="Object 18"/>
          <p:cNvGraphicFramePr>
            <a:graphicFrameLocks noChangeAspect="1"/>
          </p:cNvGraphicFramePr>
          <p:nvPr/>
        </p:nvGraphicFramePr>
        <p:xfrm>
          <a:off x="363538" y="3277195"/>
          <a:ext cx="8667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8" name="公式" r:id="rId6" imgW="5562600" imgH="431800" progId="Equation.3">
                  <p:embed/>
                </p:oleObj>
              </mc:Choice>
              <mc:Fallback>
                <p:oleObj name="公式" r:id="rId6" imgW="5562600" imgH="431800" progId="Equation.3">
                  <p:embed/>
                  <p:pic>
                    <p:nvPicPr>
                      <p:cNvPr id="245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277195"/>
                        <a:ext cx="86677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55576" y="2276872"/>
            <a:ext cx="30956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/>
              <a:t>Father</a:t>
            </a:r>
            <a:r>
              <a:rPr lang="zh-CN" altLang="en-US" sz="1600"/>
              <a:t> </a:t>
            </a:r>
            <a:r>
              <a:rPr lang="en-US" altLang="zh-CN" sz="1600"/>
              <a:t>read Holy Bible</a:t>
            </a:r>
          </a:p>
          <a:p>
            <a:r>
              <a:rPr lang="en-US" altLang="zh-CN" sz="1600"/>
              <a:t>Mother read a text book</a:t>
            </a:r>
          </a:p>
          <a:p>
            <a:r>
              <a:rPr lang="en-US" altLang="zh-CN" sz="1600"/>
              <a:t>He read a book by Grandpa</a:t>
            </a:r>
          </a:p>
        </p:txBody>
      </p:sp>
      <p:graphicFrame>
        <p:nvGraphicFramePr>
          <p:cNvPr id="2" name="对象 1"/>
          <p:cNvGraphicFramePr>
            <a:graphicFrameLocks noGrp="1" noChangeAspect="1"/>
          </p:cNvGraphicFramePr>
          <p:nvPr/>
        </p:nvGraphicFramePr>
        <p:xfrm>
          <a:off x="3995738" y="2408684"/>
          <a:ext cx="4852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9" name="公式" r:id="rId8" imgW="3492360" imgH="431640" progId="Equation.3">
                  <p:embed/>
                </p:oleObj>
              </mc:Choice>
              <mc:Fallback>
                <p:oleObj name="公式" r:id="rId8" imgW="3492360" imgH="431640" progId="Equation.3">
                  <p:embed/>
                  <p:pic>
                    <p:nvPicPr>
                      <p:cNvPr id="2" name="对象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408684"/>
                        <a:ext cx="4852987" cy="600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63538" y="5205724"/>
          <a:ext cx="8610600" cy="5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0" name="Equation" r:id="rId10" imgW="3276600" imgH="215900" progId="Equation.3">
                  <p:embed/>
                </p:oleObj>
              </mc:Choice>
              <mc:Fallback>
                <p:oleObj name="Equation" r:id="rId10" imgW="3276600" imgH="215900" progId="Equation.3">
                  <p:embed/>
                  <p:pic>
                    <p:nvPicPr>
                      <p:cNvPr id="8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538" y="5205724"/>
                        <a:ext cx="8610600" cy="5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比较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idx="4294967295"/>
          </p:nvPr>
        </p:nvGraphicFramePr>
        <p:xfrm>
          <a:off x="1547813" y="3716338"/>
          <a:ext cx="5470525" cy="1036637"/>
        </p:xfrm>
        <a:graphic>
          <a:graphicData uri="http://schemas.openxmlformats.org/drawingml/2006/table">
            <a:tbl>
              <a:tblPr/>
              <a:tblGrid>
                <a:gridCol w="293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句子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最大似然估计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加法平滑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p( Father read a book 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0.000060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p( Grandpa read a book )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0.000015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5" name="Rectangle 8"/>
          <p:cNvSpPr>
            <a:spLocks noChangeArrowheads="1"/>
          </p:cNvSpPr>
          <p:nvPr/>
        </p:nvSpPr>
        <p:spPr bwMode="auto">
          <a:xfrm>
            <a:off x="3132138" y="2276475"/>
            <a:ext cx="30956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/>
              <a:t>Father</a:t>
            </a:r>
            <a:r>
              <a:rPr lang="zh-CN" altLang="en-US" sz="1600"/>
              <a:t> </a:t>
            </a:r>
            <a:r>
              <a:rPr lang="en-US" altLang="zh-CN" sz="1600"/>
              <a:t>read Holy Bible</a:t>
            </a:r>
          </a:p>
          <a:p>
            <a:r>
              <a:rPr lang="en-US" altLang="zh-CN" sz="1600"/>
              <a:t>Mother read a text book</a:t>
            </a:r>
          </a:p>
          <a:p>
            <a:r>
              <a:rPr lang="en-US" altLang="zh-CN" sz="1600"/>
              <a:t>He read a book by Grandpa</a:t>
            </a:r>
          </a:p>
        </p:txBody>
      </p:sp>
    </p:spTree>
    <p:extLst>
      <p:ext uri="{BB962C8B-B14F-4D97-AF65-F5344CB8AC3E}">
        <p14:creationId xmlns:p14="http://schemas.microsoft.com/office/powerpoint/2010/main" val="1605558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例：</a:t>
            </a:r>
            <a:r>
              <a:rPr lang="en-US" altLang="zh-CN" sz="3600" dirty="0"/>
              <a:t>Berkeley Restaurant Project sentences</a:t>
            </a:r>
            <a:endParaRPr lang="zh-CN" altLang="en-US" sz="3600" dirty="0"/>
          </a:p>
        </p:txBody>
      </p:sp>
      <p:pic>
        <p:nvPicPr>
          <p:cNvPr id="4" name="Picture 5" descr="lapla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03" y="4437112"/>
            <a:ext cx="8568505" cy="23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672704"/>
            <a:ext cx="7010400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63805" y="1412776"/>
            <a:ext cx="8819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平滑前</a:t>
            </a:r>
          </a:p>
        </p:txBody>
      </p:sp>
      <p:sp>
        <p:nvSpPr>
          <p:cNvPr id="10" name="矩形 9"/>
          <p:cNvSpPr/>
          <p:nvPr/>
        </p:nvSpPr>
        <p:spPr>
          <a:xfrm>
            <a:off x="3978059" y="4167488"/>
            <a:ext cx="877163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平滑后</a:t>
            </a:r>
          </a:p>
        </p:txBody>
      </p:sp>
    </p:spTree>
    <p:extLst>
      <p:ext uri="{BB962C8B-B14F-4D97-AF65-F5344CB8AC3E}">
        <p14:creationId xmlns:p14="http://schemas.microsoft.com/office/powerpoint/2010/main" val="265725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z="36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456113"/>
          </a:xfrm>
        </p:spPr>
        <p:txBody>
          <a:bodyPr/>
          <a:lstStyle/>
          <a:p>
            <a:pPr eaLnBrk="1" hangingPunct="1"/>
            <a:r>
              <a:rPr lang="en-US" altLang="zh-CN" sz="2400" b="1" dirty="0"/>
              <a:t>Laplace</a:t>
            </a:r>
            <a:r>
              <a:rPr lang="zh-CN" altLang="en-US" sz="2400" b="1" dirty="0"/>
              <a:t>法则的一般形式（</a:t>
            </a:r>
            <a:r>
              <a:rPr lang="en-US" altLang="zh-CN" sz="2400" b="1" dirty="0"/>
              <a:t>1814</a:t>
            </a:r>
            <a:r>
              <a:rPr lang="zh-CN" altLang="en-US" sz="2400" b="1" dirty="0"/>
              <a:t>）</a:t>
            </a:r>
          </a:p>
          <a:p>
            <a:pPr eaLnBrk="1" hangingPunct="1"/>
            <a:endParaRPr lang="zh-CN" altLang="en-US" sz="2400" b="1" dirty="0"/>
          </a:p>
          <a:p>
            <a:pPr eaLnBrk="1" hangingPunct="1"/>
            <a:endParaRPr lang="zh-CN" altLang="en-US" sz="1800" b="1" dirty="0"/>
          </a:p>
          <a:p>
            <a:pPr eaLnBrk="1" hangingPunct="1"/>
            <a:endParaRPr lang="zh-CN" altLang="en-US" sz="1800" b="1" dirty="0"/>
          </a:p>
          <a:p>
            <a:pPr eaLnBrk="1" hangingPunct="1"/>
            <a:endParaRPr lang="zh-CN" altLang="en-US" sz="2400" b="1" dirty="0"/>
          </a:p>
          <a:p>
            <a:pPr eaLnBrk="1" hangingPunct="1"/>
            <a:endParaRPr lang="zh-CN" altLang="en-US" sz="2400" b="1" dirty="0"/>
          </a:p>
          <a:p>
            <a:pPr eaLnBrk="1" hangingPunct="1"/>
            <a:r>
              <a:rPr lang="en-US" altLang="zh-CN" sz="2400" b="1" dirty="0" err="1"/>
              <a:t>Lidstone</a:t>
            </a:r>
            <a:r>
              <a:rPr lang="zh-CN" altLang="en-US" sz="2400" b="1" dirty="0"/>
              <a:t>法则</a:t>
            </a:r>
          </a:p>
          <a:p>
            <a:pPr eaLnBrk="1" hangingPunct="1"/>
            <a:endParaRPr lang="zh-CN" altLang="en-US" sz="1800" b="1" dirty="0"/>
          </a:p>
          <a:p>
            <a:pPr eaLnBrk="1" hangingPunct="1"/>
            <a:endParaRPr lang="zh-CN" altLang="en-US" sz="1800" b="1" dirty="0"/>
          </a:p>
          <a:p>
            <a:pPr eaLnBrk="1" hangingPunct="1"/>
            <a:endParaRPr lang="zh-CN" altLang="en-US" sz="1800" b="1" dirty="0"/>
          </a:p>
          <a:p>
            <a:pPr eaLnBrk="1" hangingPunct="1"/>
            <a:endParaRPr lang="en-US" altLang="zh-CN" sz="1800" b="1" dirty="0"/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73150" y="2019300"/>
          <a:ext cx="74295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" name="Microsoft 公式 3.0" r:id="rId4" imgW="3251200" imgH="863600" progId="Equation.3">
                  <p:embed/>
                </p:oleObj>
              </mc:Choice>
              <mc:Fallback>
                <p:oleObj name="Microsoft 公式 3.0" r:id="rId4" imgW="3251200" imgH="863600" progId="Equation.3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2019300"/>
                        <a:ext cx="7429500" cy="197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105168" y="4401203"/>
                <a:ext cx="6538585" cy="2256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𝑳𝒊𝒅</m:t>
                        </m:r>
                      </m:sub>
                    </m:sSub>
                  </m:oMath>
                </a14:m>
                <a:r>
                  <a:rPr lang="en-US" altLang="zh-CN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32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32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32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3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3200" i="1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d>
                              <m:d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32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−(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en-US" altLang="zh-CN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nary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32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32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zh-CN" alt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68" y="4401203"/>
                <a:ext cx="6538585" cy="2256772"/>
              </a:xfrm>
              <a:prstGeom prst="rect">
                <a:avLst/>
              </a:prstGeom>
              <a:blipFill>
                <a:blip r:embed="rId6"/>
                <a:stretch>
                  <a:fillRect l="-1938" r="-969" b="-3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99592" y="3403043"/>
                <a:ext cx="2356671" cy="5895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b="0" i="1" dirty="0">
                              <a:solidFill>
                                <a:srgbClr val="000000"/>
                              </a:solidFill>
                            </a:rPr>
                            <m:t>w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  <m:r>
                        <a:rPr lang="en-US" altLang="zh-C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03043"/>
                <a:ext cx="2356671" cy="5895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5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拼音输入法</a:t>
            </a:r>
            <a:endParaRPr lang="en-US" altLang="zh-CN" sz="2400" b="1" dirty="0"/>
          </a:p>
          <a:p>
            <a:pPr lvl="2"/>
            <a:r>
              <a:rPr lang="en-US" altLang="zh-CN" sz="2000" b="1" dirty="0" err="1"/>
              <a:t>ni</a:t>
            </a:r>
            <a:r>
              <a:rPr lang="en-US" altLang="zh-CN" sz="2000" b="1" dirty="0" err="1">
                <a:solidFill>
                  <a:srgbClr val="FF0000"/>
                </a:solidFill>
              </a:rPr>
              <a:t>xian</a:t>
            </a:r>
            <a:r>
              <a:rPr lang="en-US" altLang="zh-CN" sz="2000" b="1" dirty="0" err="1"/>
              <a:t>zaiganshenme</a:t>
            </a:r>
            <a:r>
              <a:rPr lang="en-US" altLang="zh-CN" sz="2000" b="1" dirty="0"/>
              <a:t> </a:t>
            </a:r>
          </a:p>
          <a:p>
            <a:pPr lvl="3"/>
            <a:r>
              <a:rPr lang="zh-CN" altLang="en-US" b="1" dirty="0"/>
              <a:t>你现在干什么</a:t>
            </a:r>
            <a:endParaRPr lang="en-US" altLang="zh-CN" b="1" dirty="0"/>
          </a:p>
          <a:p>
            <a:pPr lvl="3"/>
            <a:r>
              <a:rPr lang="zh-CN" altLang="en-US" b="1" dirty="0"/>
              <a:t>你西安在干什么</a:t>
            </a:r>
            <a:endParaRPr lang="en-US" altLang="zh-CN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55976" y="3828256"/>
            <a:ext cx="3960813" cy="2952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楷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楷体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楷体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楷体" pitchFamily="49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楷体" pitchFamily="49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    </a:t>
            </a:r>
            <a:r>
              <a:rPr lang="en-US" altLang="zh-CN" sz="2400" dirty="0" err="1">
                <a:solidFill>
                  <a:srgbClr val="FF0000"/>
                </a:solidFill>
              </a:rPr>
              <a:t>yi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</a:rPr>
              <a:t>zhi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</a:rPr>
              <a:t>xiao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</a:rPr>
              <a:t>hua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 err="1">
                <a:solidFill>
                  <a:srgbClr val="FF0000"/>
                </a:solidFill>
              </a:rPr>
              <a:t>mao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sz="2400" dirty="0"/>
              <a:t>	</a:t>
            </a:r>
            <a:r>
              <a:rPr lang="zh-CN" altLang="en-US" sz="2400" dirty="0"/>
              <a:t>一  之   小    华    毛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2400" dirty="0"/>
              <a:t>	以  只   校    话    贸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2400" dirty="0"/>
              <a:t>	异  汁   销    化    猫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2400" dirty="0"/>
              <a:t>	已  枝   </a:t>
            </a:r>
            <a:r>
              <a:rPr lang="en-US" altLang="zh-CN" sz="2400" dirty="0">
                <a:latin typeface="Arial" charset="0"/>
              </a:rPr>
              <a:t>…</a:t>
            </a:r>
            <a:r>
              <a:rPr lang="en-US" altLang="zh-CN" sz="2400" dirty="0"/>
              <a:t>    </a:t>
            </a:r>
            <a:r>
              <a:rPr lang="zh-CN" altLang="en-US" sz="2400" dirty="0"/>
              <a:t>花    </a:t>
            </a:r>
            <a:r>
              <a:rPr lang="en-US" altLang="zh-CN" sz="2400" dirty="0">
                <a:latin typeface="Arial" charset="0"/>
              </a:rPr>
              <a:t>…</a:t>
            </a:r>
            <a:endParaRPr lang="en-US" altLang="zh-CN" sz="2400" dirty="0"/>
          </a:p>
          <a:p>
            <a:pPr eaLnBrk="1" hangingPunct="1">
              <a:buFontTx/>
              <a:buNone/>
              <a:defRPr/>
            </a:pPr>
            <a:r>
              <a:rPr lang="en-US" altLang="zh-CN" sz="2400" dirty="0"/>
              <a:t>	</a:t>
            </a:r>
            <a:r>
              <a:rPr lang="en-US" altLang="zh-CN" sz="2400" dirty="0">
                <a:latin typeface="Arial" charset="0"/>
              </a:rPr>
              <a:t>…</a:t>
            </a:r>
            <a:r>
              <a:rPr lang="en-US" altLang="zh-CN" sz="2400" dirty="0"/>
              <a:t>  </a:t>
            </a:r>
            <a:r>
              <a:rPr lang="zh-CN" altLang="en-US" sz="2400" dirty="0"/>
              <a:t>值          </a:t>
            </a:r>
            <a:r>
              <a:rPr lang="en-US" altLang="zh-CN" sz="2400" dirty="0">
                <a:latin typeface="Arial" charset="0"/>
              </a:rPr>
              <a:t>…</a:t>
            </a:r>
            <a:endParaRPr lang="en-US" altLang="zh-CN" sz="2400" dirty="0"/>
          </a:p>
          <a:p>
            <a:pPr eaLnBrk="1" hangingPunct="1">
              <a:buFontTx/>
              <a:buNone/>
              <a:defRPr/>
            </a:pPr>
            <a:r>
              <a:rPr lang="en-US" altLang="zh-CN" sz="2400" dirty="0"/>
              <a:t>	      </a:t>
            </a:r>
            <a:r>
              <a:rPr lang="en-US" altLang="zh-CN" sz="2400" dirty="0">
                <a:latin typeface="Arial" charset="0"/>
              </a:rPr>
              <a:t>…</a:t>
            </a:r>
            <a:endParaRPr lang="en-US" altLang="zh-CN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68764" y="4432723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525964" y="4432723"/>
            <a:ext cx="249237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062539" y="4432723"/>
            <a:ext cx="360362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638801" y="5297910"/>
            <a:ext cx="381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99502" y="5440785"/>
            <a:ext cx="11128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同音字</a:t>
            </a:r>
          </a:p>
        </p:txBody>
      </p:sp>
    </p:spTree>
    <p:extLst>
      <p:ext uri="{BB962C8B-B14F-4D97-AF65-F5344CB8AC3E}">
        <p14:creationId xmlns:p14="http://schemas.microsoft.com/office/powerpoint/2010/main" val="24632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ＭＳ Ｐゴシック" charset="0"/>
              </a:rPr>
              <a:t>一元先验平滑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34281" y="2348880"/>
          <a:ext cx="66611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1" name="Equation" r:id="rId4" imgW="2501900" imgH="431800" progId="Equation.3">
                  <p:embed/>
                </p:oleObj>
              </mc:Choice>
              <mc:Fallback>
                <p:oleObj name="Equation" r:id="rId4" imgW="2501900" imgH="4318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281" y="2348880"/>
                        <a:ext cx="66611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3.2.2 Good-Turing</a:t>
            </a:r>
            <a:r>
              <a:rPr lang="zh-CN" altLang="en-US" dirty="0"/>
              <a:t>估计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456113"/>
          </a:xfrm>
        </p:spPr>
        <p:txBody>
          <a:bodyPr/>
          <a:lstStyle/>
          <a:p>
            <a:pPr eaLnBrk="1" hangingPunct="1"/>
            <a:r>
              <a:rPr lang="en-US" altLang="zh-CN" sz="2000" b="1" dirty="0"/>
              <a:t>1953</a:t>
            </a:r>
            <a:r>
              <a:rPr lang="zh-CN" altLang="en-US" sz="2000" b="1" dirty="0"/>
              <a:t>年由</a:t>
            </a:r>
            <a:r>
              <a:rPr lang="en-US" altLang="zh-CN" sz="2000" b="1" dirty="0" err="1"/>
              <a:t>I.J.Good</a:t>
            </a:r>
            <a:r>
              <a:rPr lang="zh-CN" altLang="en-US" sz="2000" b="1" dirty="0"/>
              <a:t>引用</a:t>
            </a:r>
            <a:r>
              <a:rPr lang="en-US" altLang="zh-CN" sz="2000" b="1" dirty="0"/>
              <a:t>Turing</a:t>
            </a:r>
            <a:r>
              <a:rPr lang="zh-CN" altLang="en-US" sz="2000" b="1" dirty="0"/>
              <a:t>的方法提出来的</a:t>
            </a:r>
          </a:p>
          <a:p>
            <a:pPr eaLnBrk="1" hangingPunct="1"/>
            <a:r>
              <a:rPr lang="zh-CN" altLang="en-US" sz="2000" b="1" dirty="0"/>
              <a:t>基本思想：</a:t>
            </a:r>
          </a:p>
          <a:p>
            <a:pPr lvl="1" eaLnBrk="1" hangingPunct="1"/>
            <a:r>
              <a:rPr lang="zh-CN" altLang="en-US" sz="2000" b="1" dirty="0"/>
              <a:t>对于任何一个发生</a:t>
            </a:r>
            <a:r>
              <a:rPr lang="en-US" altLang="zh-CN" sz="2000" b="1" i="1" dirty="0"/>
              <a:t>r</a:t>
            </a:r>
            <a:r>
              <a:rPr lang="zh-CN" altLang="en-US" sz="2000" b="1" dirty="0"/>
              <a:t>次的事件（</a:t>
            </a:r>
            <a:r>
              <a:rPr lang="en-US" altLang="zh-CN" sz="2000" b="1" i="1" dirty="0"/>
              <a:t>n</a:t>
            </a:r>
            <a:r>
              <a:rPr lang="zh-CN" altLang="en-US" sz="2000" b="1" dirty="0"/>
              <a:t>元语法），都假设它发生</a:t>
            </a:r>
            <a:r>
              <a:rPr lang="en-US" altLang="zh-CN" sz="2000" b="1" i="1" dirty="0"/>
              <a:t>r</a:t>
            </a:r>
            <a:r>
              <a:rPr lang="en-US" altLang="zh-CN" sz="2000" b="1" dirty="0"/>
              <a:t>*</a:t>
            </a:r>
            <a:r>
              <a:rPr lang="zh-CN" altLang="en-US" sz="2000" b="1" dirty="0"/>
              <a:t>次</a:t>
            </a:r>
          </a:p>
        </p:txBody>
      </p:sp>
      <p:graphicFrame>
        <p:nvGraphicFramePr>
          <p:cNvPr id="145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60425" y="2781300"/>
          <a:ext cx="48402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5" name="公式" r:id="rId4" imgW="2552400" imgH="685800" progId="Equation.3">
                  <p:embed/>
                </p:oleObj>
              </mc:Choice>
              <mc:Fallback>
                <p:oleObj name="公式" r:id="rId4" imgW="2552400" imgH="685800" progId="Equation.3">
                  <p:embed/>
                  <p:pic>
                    <p:nvPicPr>
                      <p:cNvPr id="14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781300"/>
                        <a:ext cx="48402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07704" y="4177650"/>
            <a:ext cx="4572000" cy="216982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例：“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Sam I am I am Sam I do not eat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pl-PL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  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sam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am 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do 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not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eat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pl-PL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4982772" y="4767828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n</a:t>
            </a:r>
            <a:r>
              <a:rPr lang="en-US" sz="2400" b="0" baseline="-25000" dirty="0">
                <a:solidFill>
                  <a:prstClr val="black"/>
                </a:solidFill>
                <a:latin typeface="Calibri"/>
                <a:ea typeface="ＭＳ Ｐゴシック" charset="0"/>
              </a:rPr>
              <a:t>1</a:t>
            </a: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 = 3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4986408" y="5318865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n</a:t>
            </a:r>
            <a:r>
              <a:rPr lang="en-US" sz="2400" b="0" baseline="-25000" dirty="0">
                <a:solidFill>
                  <a:prstClr val="black"/>
                </a:solidFill>
                <a:latin typeface="Calibri"/>
                <a:ea typeface="ＭＳ Ｐゴシック" charset="0"/>
              </a:rPr>
              <a:t>2</a:t>
            </a: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 = 2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5004048" y="5921667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n</a:t>
            </a:r>
            <a:r>
              <a:rPr lang="en-US" sz="2400" b="0" baseline="-25000" dirty="0">
                <a:solidFill>
                  <a:prstClr val="black"/>
                </a:solidFill>
                <a:latin typeface="Calibri"/>
                <a:ea typeface="ＭＳ Ｐゴシック" charset="0"/>
              </a:rPr>
              <a:t>3</a:t>
            </a:r>
            <a:r>
              <a:rPr lang="en-US" sz="2400" b="0" dirty="0">
                <a:solidFill>
                  <a:prstClr val="black"/>
                </a:solidFill>
                <a:latin typeface="Calibri"/>
                <a:ea typeface="ＭＳ Ｐゴシック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24164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3.2.2 Good-Turing</a:t>
            </a:r>
            <a:r>
              <a:rPr lang="zh-CN" altLang="en-US" dirty="0"/>
              <a:t>估计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456113"/>
          </a:xfrm>
        </p:spPr>
        <p:txBody>
          <a:bodyPr/>
          <a:lstStyle/>
          <a:p>
            <a:pPr eaLnBrk="1" hangingPunct="1"/>
            <a:r>
              <a:rPr lang="en-US" altLang="zh-CN" sz="2000" b="1" dirty="0"/>
              <a:t>1953</a:t>
            </a:r>
            <a:r>
              <a:rPr lang="zh-CN" altLang="en-US" sz="2000" b="1" dirty="0"/>
              <a:t>年由</a:t>
            </a:r>
            <a:r>
              <a:rPr lang="en-US" altLang="zh-CN" sz="2000" b="1" dirty="0" err="1"/>
              <a:t>I.J.Good</a:t>
            </a:r>
            <a:r>
              <a:rPr lang="zh-CN" altLang="en-US" sz="2000" b="1" dirty="0"/>
              <a:t>引用</a:t>
            </a:r>
            <a:r>
              <a:rPr lang="en-US" altLang="zh-CN" sz="2000" b="1" dirty="0"/>
              <a:t>Turing</a:t>
            </a:r>
            <a:r>
              <a:rPr lang="zh-CN" altLang="en-US" sz="2000" b="1" dirty="0"/>
              <a:t>的方法提出来的</a:t>
            </a:r>
          </a:p>
          <a:p>
            <a:pPr eaLnBrk="1" hangingPunct="1"/>
            <a:r>
              <a:rPr lang="zh-CN" altLang="en-US" sz="2000" b="1" dirty="0"/>
              <a:t>基本思想：</a:t>
            </a:r>
          </a:p>
          <a:p>
            <a:pPr lvl="1" eaLnBrk="1" hangingPunct="1"/>
            <a:r>
              <a:rPr lang="zh-CN" altLang="en-US" sz="2000" b="1" dirty="0"/>
              <a:t>对于任何一个发生</a:t>
            </a:r>
            <a:r>
              <a:rPr lang="en-US" altLang="zh-CN" sz="2000" b="1" i="1" dirty="0"/>
              <a:t>r</a:t>
            </a:r>
            <a:r>
              <a:rPr lang="zh-CN" altLang="en-US" sz="2000" b="1" dirty="0"/>
              <a:t>次的事件（</a:t>
            </a:r>
            <a:r>
              <a:rPr lang="en-US" altLang="zh-CN" sz="2000" b="1" i="1" dirty="0"/>
              <a:t>n</a:t>
            </a:r>
            <a:r>
              <a:rPr lang="zh-CN" altLang="en-US" sz="2000" b="1" dirty="0"/>
              <a:t>元语法），都假设它发生</a:t>
            </a:r>
            <a:r>
              <a:rPr lang="en-US" altLang="zh-CN" sz="2000" b="1" i="1" dirty="0"/>
              <a:t>r</a:t>
            </a:r>
            <a:r>
              <a:rPr lang="en-US" altLang="zh-CN" sz="2000" b="1" dirty="0"/>
              <a:t>*</a:t>
            </a:r>
            <a:r>
              <a:rPr lang="zh-CN" altLang="en-US" sz="2000" b="1" dirty="0"/>
              <a:t>次</a:t>
            </a:r>
          </a:p>
        </p:txBody>
      </p:sp>
      <p:graphicFrame>
        <p:nvGraphicFramePr>
          <p:cNvPr id="12381" name="Group 93"/>
          <p:cNvGraphicFramePr>
            <a:graphicFrameLocks noGrp="1"/>
          </p:cNvGraphicFramePr>
          <p:nvPr/>
        </p:nvGraphicFramePr>
        <p:xfrm>
          <a:off x="6156325" y="2781300"/>
          <a:ext cx="2663825" cy="387673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例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次数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词数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r*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总计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5516" name="Rectangle 108"/>
          <p:cNvSpPr>
            <a:spLocks noChangeArrowheads="1"/>
          </p:cNvSpPr>
          <p:nvPr/>
        </p:nvSpPr>
        <p:spPr bwMode="auto">
          <a:xfrm>
            <a:off x="7451725" y="3789363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50/60=0.83</a:t>
            </a:r>
          </a:p>
        </p:txBody>
      </p:sp>
      <p:sp>
        <p:nvSpPr>
          <p:cNvPr id="145517" name="Rectangle 109"/>
          <p:cNvSpPr>
            <a:spLocks noChangeArrowheads="1"/>
          </p:cNvSpPr>
          <p:nvPr/>
        </p:nvSpPr>
        <p:spPr bwMode="auto">
          <a:xfrm>
            <a:off x="7451725" y="4149725"/>
            <a:ext cx="1120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80/50=1.6</a:t>
            </a:r>
          </a:p>
        </p:txBody>
      </p:sp>
      <p:sp>
        <p:nvSpPr>
          <p:cNvPr id="145518" name="Rectangle 110"/>
          <p:cNvSpPr>
            <a:spLocks noChangeArrowheads="1"/>
          </p:cNvSpPr>
          <p:nvPr/>
        </p:nvSpPr>
        <p:spPr bwMode="auto">
          <a:xfrm>
            <a:off x="7451725" y="450850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90/40=2.25</a:t>
            </a:r>
          </a:p>
        </p:txBody>
      </p:sp>
      <p:sp>
        <p:nvSpPr>
          <p:cNvPr id="145519" name="Rectangle 111"/>
          <p:cNvSpPr>
            <a:spLocks noChangeArrowheads="1"/>
          </p:cNvSpPr>
          <p:nvPr/>
        </p:nvSpPr>
        <p:spPr bwMode="auto">
          <a:xfrm>
            <a:off x="7451725" y="4940300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80/30=2.67</a:t>
            </a:r>
          </a:p>
        </p:txBody>
      </p:sp>
      <p:sp>
        <p:nvSpPr>
          <p:cNvPr id="145520" name="Rectangle 112"/>
          <p:cNvSpPr>
            <a:spLocks noChangeArrowheads="1"/>
          </p:cNvSpPr>
          <p:nvPr/>
        </p:nvSpPr>
        <p:spPr bwMode="auto">
          <a:xfrm>
            <a:off x="7451725" y="5300663"/>
            <a:ext cx="1120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50/20=2.5</a:t>
            </a:r>
          </a:p>
          <a:p>
            <a:pPr marL="342900" indent="-342900"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…</a:t>
            </a:r>
          </a:p>
          <a:p>
            <a:pPr marL="342900" indent="-342900">
              <a:buFontTx/>
              <a:buNone/>
            </a:pPr>
            <a:r>
              <a:rPr lang="en-US" altLang="zh-CN" dirty="0">
                <a:solidFill>
                  <a:srgbClr val="006699"/>
                </a:solidFill>
              </a:rPr>
              <a:t>…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860425" y="2781300"/>
          <a:ext cx="48402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9" name="公式" r:id="rId4" imgW="2552400" imgH="685800" progId="Equation.3">
                  <p:embed/>
                </p:oleObj>
              </mc:Choice>
              <mc:Fallback>
                <p:oleObj name="公式" r:id="rId4" imgW="2552400" imgH="685800" progId="Equation.3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781300"/>
                        <a:ext cx="48402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9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6" grpId="0" autoUpdateAnimBg="0"/>
      <p:bldP spid="145516" grpId="1"/>
      <p:bldP spid="145517" grpId="0" autoUpdateAnimBg="0"/>
      <p:bldP spid="145517" grpId="1"/>
      <p:bldP spid="145518" grpId="0" autoUpdateAnimBg="0"/>
      <p:bldP spid="145518" grpId="1"/>
      <p:bldP spid="145519" grpId="0" autoUpdateAnimBg="0"/>
      <p:bldP spid="145519" grpId="1"/>
      <p:bldP spid="145520" grpId="0" autoUpdateAnimBg="0"/>
      <p:bldP spid="14552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3.2.2 Good-Turing</a:t>
            </a:r>
            <a:r>
              <a:rPr lang="zh-CN" altLang="en-US" dirty="0"/>
              <a:t>估计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456113"/>
          </a:xfrm>
        </p:spPr>
        <p:txBody>
          <a:bodyPr/>
          <a:lstStyle/>
          <a:p>
            <a:pPr eaLnBrk="1" hangingPunct="1"/>
            <a:r>
              <a:rPr lang="en-US" altLang="zh-CN" sz="2000" b="1" dirty="0"/>
              <a:t>1953</a:t>
            </a:r>
            <a:r>
              <a:rPr lang="zh-CN" altLang="en-US" sz="2000" b="1" dirty="0"/>
              <a:t>年由</a:t>
            </a:r>
            <a:r>
              <a:rPr lang="en-US" altLang="zh-CN" sz="2000" b="1" dirty="0" err="1"/>
              <a:t>I.J.Good</a:t>
            </a:r>
            <a:r>
              <a:rPr lang="zh-CN" altLang="en-US" sz="2000" b="1" dirty="0"/>
              <a:t>引用</a:t>
            </a:r>
            <a:r>
              <a:rPr lang="en-US" altLang="zh-CN" sz="2000" b="1" dirty="0"/>
              <a:t>Turing</a:t>
            </a:r>
            <a:r>
              <a:rPr lang="zh-CN" altLang="en-US" sz="2000" b="1" dirty="0"/>
              <a:t>的方法提出来的</a:t>
            </a:r>
          </a:p>
          <a:p>
            <a:pPr eaLnBrk="1" hangingPunct="1"/>
            <a:r>
              <a:rPr lang="zh-CN" altLang="en-US" sz="2000" b="1" dirty="0"/>
              <a:t>基本思想：</a:t>
            </a:r>
          </a:p>
          <a:p>
            <a:pPr lvl="1" eaLnBrk="1" hangingPunct="1"/>
            <a:r>
              <a:rPr lang="zh-CN" altLang="en-US" sz="2000" b="1" dirty="0"/>
              <a:t>对于任何一个发生</a:t>
            </a:r>
            <a:r>
              <a:rPr lang="en-US" altLang="zh-CN" sz="2000" b="1" i="1" dirty="0"/>
              <a:t>r</a:t>
            </a:r>
            <a:r>
              <a:rPr lang="zh-CN" altLang="en-US" sz="2000" b="1" dirty="0"/>
              <a:t>次的事件（</a:t>
            </a:r>
            <a:r>
              <a:rPr lang="en-US" altLang="zh-CN" sz="2000" b="1" i="1" dirty="0"/>
              <a:t>n</a:t>
            </a:r>
            <a:r>
              <a:rPr lang="zh-CN" altLang="en-US" sz="2000" b="1" dirty="0"/>
              <a:t>元语法），都假设它发生</a:t>
            </a:r>
            <a:r>
              <a:rPr lang="en-US" altLang="zh-CN" sz="2000" b="1" i="1" dirty="0"/>
              <a:t>r</a:t>
            </a:r>
            <a:r>
              <a:rPr lang="en-US" altLang="zh-CN" sz="2000" b="1" dirty="0"/>
              <a:t>*</a:t>
            </a:r>
            <a:r>
              <a:rPr lang="zh-CN" altLang="en-US" sz="2000" b="1" dirty="0"/>
              <a:t>次</a:t>
            </a:r>
          </a:p>
        </p:txBody>
      </p:sp>
      <p:graphicFrame>
        <p:nvGraphicFramePr>
          <p:cNvPr id="145413" name="Group 5"/>
          <p:cNvGraphicFramePr>
            <a:graphicFrameLocks noGrp="1"/>
          </p:cNvGraphicFramePr>
          <p:nvPr/>
        </p:nvGraphicFramePr>
        <p:xfrm>
          <a:off x="827088" y="4674124"/>
          <a:ext cx="4176960" cy="1368152"/>
        </p:xfrm>
        <a:graphic>
          <a:graphicData uri="http://schemas.openxmlformats.org/drawingml/2006/table">
            <a:tbl>
              <a:tblPr/>
              <a:tblGrid>
                <a:gridCol w="432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…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r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0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…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453" name="Line 45"/>
          <p:cNvSpPr>
            <a:spLocks noChangeShapeType="1"/>
          </p:cNvSpPr>
          <p:nvPr/>
        </p:nvSpPr>
        <p:spPr bwMode="auto">
          <a:xfrm flipV="1">
            <a:off x="4643438" y="4538891"/>
            <a:ext cx="792162" cy="2790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454" name="Line 46"/>
          <p:cNvSpPr>
            <a:spLocks noChangeShapeType="1"/>
          </p:cNvSpPr>
          <p:nvPr/>
        </p:nvSpPr>
        <p:spPr bwMode="auto">
          <a:xfrm flipH="1">
            <a:off x="4643438" y="4565133"/>
            <a:ext cx="792162" cy="684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455" name="Line 47"/>
          <p:cNvSpPr>
            <a:spLocks noChangeShapeType="1"/>
          </p:cNvSpPr>
          <p:nvPr/>
        </p:nvSpPr>
        <p:spPr bwMode="auto">
          <a:xfrm>
            <a:off x="4643438" y="5249766"/>
            <a:ext cx="752744" cy="1084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456" name="Line 48"/>
          <p:cNvSpPr>
            <a:spLocks noChangeShapeType="1"/>
          </p:cNvSpPr>
          <p:nvPr/>
        </p:nvSpPr>
        <p:spPr bwMode="auto">
          <a:xfrm>
            <a:off x="4643438" y="5899053"/>
            <a:ext cx="730498" cy="435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791" name="Object 49"/>
          <p:cNvGraphicFramePr>
            <a:graphicFrameLocks noChangeAspect="1"/>
          </p:cNvGraphicFramePr>
          <p:nvPr/>
        </p:nvGraphicFramePr>
        <p:xfrm>
          <a:off x="844550" y="539422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7" name="公式" r:id="rId4" imgW="114151" imgH="215619" progId="Equation.3">
                  <p:embed/>
                </p:oleObj>
              </mc:Choice>
              <mc:Fallback>
                <p:oleObj name="公式" r:id="rId4" imgW="114151" imgH="215619" progId="Equation.3">
                  <p:embed/>
                  <p:pic>
                    <p:nvPicPr>
                      <p:cNvPr id="3179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539422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860425" y="2781300"/>
          <a:ext cx="48402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8" name="公式" r:id="rId6" imgW="2552400" imgH="685800" progId="Equation.3">
                  <p:embed/>
                </p:oleObj>
              </mc:Choice>
              <mc:Fallback>
                <p:oleObj name="公式" r:id="rId6" imgW="2552400" imgH="685800" progId="Equation.3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781300"/>
                        <a:ext cx="48402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755576" y="5522094"/>
                <a:ext cx="4905926" cy="6432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:r>
                  <a:rPr lang="en-US" altLang="zh-CN" sz="2000" i="1" dirty="0">
                    <a:latin typeface="楷体" pitchFamily="49" charset="-122"/>
                    <a:ea typeface="楷体" pitchFamily="49" charset="-122"/>
                  </a:rPr>
                  <a:t>r*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  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𝟐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522094"/>
                <a:ext cx="4905926" cy="643210"/>
              </a:xfrm>
              <a:prstGeom prst="rect">
                <a:avLst/>
              </a:prstGeom>
              <a:blipFill rotWithShape="0">
                <a:blip r:embed="rId8"/>
                <a:stretch>
                  <a:fillRect l="-1366" t="-857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 bwMode="auto">
              <a:xfrm>
                <a:off x="4249270" y="4135033"/>
                <a:ext cx="4961626" cy="6432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𝒓</m:t>
                        </m:r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=</m:t>
                        </m:r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𝟎</m:t>
                        </m:r>
                      </m:sub>
                      <m:sup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𝒓</m:t>
                        </m:r>
                        <m:sSub>
                          <m:sSubPr>
                            <m:ctrlP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𝒓</m:t>
                            </m:r>
                          </m:sub>
                        </m:sSub>
                      </m:e>
                    </m:nary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𝟎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 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𝟐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= </a:t>
                </a:r>
                <a:r>
                  <a:rPr kumimoji="0" lang="en-US" altLang="zh-CN" sz="20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zh-CN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9270" y="4135033"/>
                <a:ext cx="4961626" cy="643210"/>
              </a:xfrm>
              <a:prstGeom prst="rect">
                <a:avLst/>
              </a:prstGeom>
              <a:blipFill rotWithShape="0">
                <a:blip r:embed="rId9"/>
                <a:stretch>
                  <a:fillRect l="-7494" t="-80189" b="-7169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 bwMode="auto">
              <a:xfrm>
                <a:off x="3635896" y="6294691"/>
                <a:ext cx="5508104" cy="6432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𝒓</m:t>
                        </m:r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=</m:t>
                        </m:r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itchFamily="2" charset="-122"/>
                          </a:rPr>
                          <m:t>𝟎</m:t>
                        </m:r>
                      </m:sub>
                      <m:sup>
                        <m:r>
                          <a:rPr kumimoji="0" lang="en-US" altLang="zh-CN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p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𝒓</m:t>
                            </m:r>
                          </m:e>
                          <m:sup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𝒓</m:t>
                            </m:r>
                          </m:sub>
                        </m:sSub>
                      </m:e>
                    </m:nary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 </m:t>
                    </m:r>
                    <m:r>
                      <a:rPr kumimoji="0" lang="en-US" altLang="zh-CN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</a:rPr>
                      <m:t>𝟐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kumimoji="0" lang="en-US" altLang="zh-CN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 = </a:t>
                </a:r>
                <a:r>
                  <a:rPr kumimoji="0" lang="en-US" altLang="zh-CN" sz="20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zh-CN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6294691"/>
                <a:ext cx="5508104" cy="643210"/>
              </a:xfrm>
              <a:prstGeom prst="rect">
                <a:avLst/>
              </a:prstGeom>
              <a:blipFill rotWithShape="0">
                <a:blip r:embed="rId10"/>
                <a:stretch>
                  <a:fillRect l="-6748" t="-80952" b="-73333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6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3" grpId="0" animBg="1"/>
      <p:bldP spid="145454" grpId="0" animBg="1"/>
      <p:bldP spid="145455" grpId="0" animBg="1"/>
      <p:bldP spid="145456" grpId="0" animBg="1"/>
      <p:bldP spid="3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456113"/>
          </a:xfrm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当</a:t>
            </a:r>
            <a:r>
              <a:rPr lang="en-US" altLang="zh-CN" dirty="0">
                <a:ea typeface="ＭＳ Ｐゴシック" charset="0"/>
                <a:cs typeface="Calibri"/>
              </a:rPr>
              <a:t> k</a:t>
            </a:r>
            <a:r>
              <a:rPr lang="zh-CN" altLang="en-US" dirty="0">
                <a:ea typeface="ＭＳ Ｐゴシック" charset="0"/>
                <a:cs typeface="Calibri"/>
              </a:rPr>
              <a:t>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较小时</a:t>
            </a:r>
            <a:r>
              <a:rPr lang="en-US" altLang="zh-CN" dirty="0">
                <a:ea typeface="ＭＳ Ｐゴシック" charset="0"/>
                <a:cs typeface="Calibri"/>
              </a:rPr>
              <a:t>, </a:t>
            </a:r>
            <a:r>
              <a:rPr lang="en-US" altLang="zh-CN" dirty="0" err="1">
                <a:ea typeface="ＭＳ Ｐゴシック" charset="0"/>
                <a:cs typeface="Calibri"/>
              </a:rPr>
              <a:t>n</a:t>
            </a:r>
            <a:r>
              <a:rPr lang="en-US" altLang="zh-CN" baseline="-25000" dirty="0" err="1">
                <a:ea typeface="ＭＳ Ｐゴシック" charset="0"/>
                <a:cs typeface="Calibri"/>
              </a:rPr>
              <a:t>k</a:t>
            </a:r>
            <a:r>
              <a:rPr lang="en-US" altLang="zh-CN" dirty="0">
                <a:ea typeface="ＭＳ Ｐゴシック" charset="0"/>
                <a:cs typeface="Calibri"/>
              </a:rPr>
              <a:t> &gt; n</a:t>
            </a:r>
            <a:r>
              <a:rPr lang="en-US" altLang="zh-CN" baseline="-25000" dirty="0">
                <a:ea typeface="ＭＳ Ｐゴシック" charset="0"/>
                <a:cs typeface="Calibri"/>
              </a:rPr>
              <a:t>k+1</a:t>
            </a:r>
            <a:endParaRPr lang="en-US" altLang="zh-CN" dirty="0">
              <a:ea typeface="ＭＳ Ｐゴシック" charset="0"/>
              <a:cs typeface="Calibri"/>
            </a:endParaRPr>
          </a:p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当</a:t>
            </a:r>
            <a:r>
              <a:rPr lang="zh-CN" altLang="en-US" dirty="0">
                <a:ea typeface="ＭＳ Ｐゴシック" charset="0"/>
                <a:cs typeface="Calibri"/>
              </a:rPr>
              <a:t> </a:t>
            </a:r>
            <a:r>
              <a:rPr lang="en-US" altLang="zh-CN" dirty="0">
                <a:ea typeface="ＭＳ Ｐゴシック" charset="0"/>
                <a:cs typeface="Calibri"/>
              </a:rPr>
              <a:t>k</a:t>
            </a:r>
            <a:r>
              <a:rPr lang="zh-CN" altLang="en-US" dirty="0">
                <a:ea typeface="ＭＳ Ｐゴシック" charset="0"/>
                <a:cs typeface="Calibri"/>
              </a:rPr>
              <a:t>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较大时</a:t>
            </a:r>
            <a:r>
              <a:rPr lang="en-US" altLang="zh-CN" dirty="0">
                <a:ea typeface="ＭＳ Ｐゴシック" charset="0"/>
                <a:cs typeface="Calibri"/>
              </a:rPr>
              <a:t>,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出现次数跳跃情况</a:t>
            </a:r>
            <a:endParaRPr lang="zh-CN" altLang="en-US" dirty="0"/>
          </a:p>
        </p:txBody>
      </p:sp>
      <p:grpSp>
        <p:nvGrpSpPr>
          <p:cNvPr id="4" name="Group 1"/>
          <p:cNvGrpSpPr/>
          <p:nvPr/>
        </p:nvGrpSpPr>
        <p:grpSpPr>
          <a:xfrm>
            <a:off x="1102035" y="3645024"/>
            <a:ext cx="3429000" cy="1371600"/>
            <a:chOff x="1676400" y="2438400"/>
            <a:chExt cx="3429000" cy="1371600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676400" y="2438400"/>
              <a:ext cx="3429000" cy="13716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1752600" y="2667000"/>
              <a:ext cx="381000" cy="11430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b="0" kern="0">
                  <a:solidFill>
                    <a:sysClr val="windowText" lastClr="000000"/>
                  </a:solidFill>
                </a:rPr>
                <a:t>N</a:t>
              </a:r>
              <a:r>
                <a:rPr lang="en-US" b="0" kern="0" baseline="-2500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2209800" y="3276600"/>
              <a:ext cx="381000" cy="5334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b="0" kern="0">
                  <a:solidFill>
                    <a:sysClr val="windowText" lastClr="000000"/>
                  </a:solidFill>
                </a:rPr>
                <a:t>N</a:t>
              </a:r>
              <a:r>
                <a:rPr lang="en-US" b="0" kern="0" baseline="-25000">
                  <a:solidFill>
                    <a:sysClr val="windowText" lastClr="000000"/>
                  </a:solidFill>
                </a:rPr>
                <a:t>2</a:t>
              </a: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2667000" y="3505200"/>
              <a:ext cx="381000" cy="3048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b="0" kern="0">
                  <a:solidFill>
                    <a:sysClr val="windowText" lastClr="000000"/>
                  </a:solidFill>
                </a:rPr>
                <a:t>N</a:t>
              </a:r>
              <a:r>
                <a:rPr lang="en-US" b="0" kern="0" baseline="-25000">
                  <a:solidFill>
                    <a:sysClr val="windowText" lastClr="000000"/>
                  </a:solidFill>
                </a:rPr>
                <a:t>3</a:t>
              </a: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3124200" y="3657600"/>
              <a:ext cx="381000" cy="1524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3962400" y="3733800"/>
              <a:ext cx="381000" cy="762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4572000" y="3733800"/>
              <a:ext cx="381000" cy="76200"/>
            </a:xfrm>
            <a:prstGeom prst="rect">
              <a:avLst/>
            </a:prstGeom>
            <a:solidFill>
              <a:srgbClr val="A4001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0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2" name="Group 189"/>
          <p:cNvGraphicFramePr>
            <a:graphicFrameLocks noGrp="1"/>
          </p:cNvGraphicFramePr>
          <p:nvPr/>
        </p:nvGraphicFramePr>
        <p:xfrm>
          <a:off x="5612880" y="2169368"/>
          <a:ext cx="1944688" cy="4572000"/>
        </p:xfrm>
        <a:graphic>
          <a:graphicData uri="http://schemas.openxmlformats.org/drawingml/2006/table">
            <a:tbl>
              <a:tblPr/>
              <a:tblGrid>
                <a:gridCol w="81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词频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词频的频率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3993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1292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199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172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82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11-50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51-100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&gt;100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总计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8018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5364088" y="1492937"/>
            <a:ext cx="244227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sz="2400" dirty="0"/>
              <a:t>《Tom Sawyer》</a:t>
            </a:r>
          </a:p>
          <a:p>
            <a:pPr algn="ctr">
              <a:buNone/>
            </a:pPr>
            <a:r>
              <a:rPr lang="zh-CN" altLang="en-US" dirty="0"/>
              <a:t>（</a:t>
            </a:r>
            <a:r>
              <a:rPr lang="en-US" altLang="zh-CN" dirty="0"/>
              <a:t>71370</a:t>
            </a:r>
            <a:r>
              <a:rPr lang="zh-CN" altLang="en-US" dirty="0"/>
              <a:t>词次）</a:t>
            </a:r>
          </a:p>
        </p:txBody>
      </p:sp>
    </p:spTree>
    <p:extLst>
      <p:ext uri="{BB962C8B-B14F-4D97-AF65-F5344CB8AC3E}">
        <p14:creationId xmlns:p14="http://schemas.microsoft.com/office/powerpoint/2010/main" val="26887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事实上，并不是对所有计数</a:t>
            </a:r>
            <a:r>
              <a:rPr lang="en-US" altLang="zh-CN" sz="2800" i="1" dirty="0"/>
              <a:t>r</a:t>
            </a:r>
            <a:r>
              <a:rPr lang="zh-CN" altLang="en-US" sz="2800" dirty="0"/>
              <a:t>都使用上式计算</a:t>
            </a:r>
            <a:endParaRPr lang="en-US" altLang="zh-CN" sz="2800" dirty="0"/>
          </a:p>
          <a:p>
            <a:pPr lvl="1"/>
            <a:r>
              <a:rPr lang="zh-CN" altLang="en-US" sz="2400" dirty="0"/>
              <a:t>当</a:t>
            </a:r>
            <a:r>
              <a:rPr lang="en-US" altLang="zh-CN" sz="2400" i="1" dirty="0"/>
              <a:t>r</a:t>
            </a:r>
            <a:r>
              <a:rPr lang="en-US" altLang="zh-CN" sz="2400" dirty="0"/>
              <a:t>&gt;</a:t>
            </a:r>
            <a:r>
              <a:rPr lang="en-US" altLang="zh-CN" sz="2400" i="1" dirty="0"/>
              <a:t>k</a:t>
            </a:r>
            <a:r>
              <a:rPr lang="zh-CN" altLang="en-US" sz="2400" dirty="0"/>
              <a:t>时，</a:t>
            </a:r>
            <a:r>
              <a:rPr lang="en-US" altLang="zh-CN" sz="2400" i="1" dirty="0"/>
              <a:t>r</a:t>
            </a:r>
            <a:r>
              <a:rPr lang="zh-CN" altLang="en-US" sz="2400" i="1" dirty="0"/>
              <a:t>*</a:t>
            </a:r>
            <a:r>
              <a:rPr lang="en-US" altLang="zh-CN" sz="2400" dirty="0"/>
              <a:t>=</a:t>
            </a:r>
            <a:r>
              <a:rPr lang="en-US" altLang="zh-CN" sz="2400" i="1" dirty="0"/>
              <a:t>r </a:t>
            </a:r>
            <a:r>
              <a:rPr lang="en-US" altLang="zh-CN" sz="2400" dirty="0"/>
              <a:t> </a:t>
            </a:r>
          </a:p>
          <a:p>
            <a:pPr lvl="2"/>
            <a:r>
              <a:rPr lang="en-US" altLang="zh-CN" sz="2000" dirty="0"/>
              <a:t>Katz(1987)</a:t>
            </a:r>
            <a:r>
              <a:rPr lang="zh-CN" altLang="en-US" sz="2000" dirty="0"/>
              <a:t>建议</a:t>
            </a:r>
            <a:r>
              <a:rPr lang="en-US" altLang="zh-CN" sz="2000" i="1" dirty="0"/>
              <a:t>k</a:t>
            </a:r>
            <a:r>
              <a:rPr lang="zh-CN" altLang="en-US" sz="2000" dirty="0"/>
              <a:t>的值取</a:t>
            </a:r>
            <a:r>
              <a:rPr lang="en-US" altLang="zh-CN" sz="2000" dirty="0"/>
              <a:t>5</a:t>
            </a:r>
          </a:p>
          <a:p>
            <a:pPr lvl="1"/>
            <a:r>
              <a:rPr lang="zh-CN" altLang="en-US" sz="2400" dirty="0"/>
              <a:t>引入</a:t>
            </a:r>
            <a:r>
              <a:rPr lang="en-US" altLang="zh-CN" sz="2400" i="1" dirty="0"/>
              <a:t>k</a:t>
            </a:r>
            <a:r>
              <a:rPr lang="zh-CN" altLang="en-US" sz="2400" dirty="0"/>
              <a:t>以后的计算公式</a:t>
            </a:r>
            <a:endParaRPr lang="en-US" altLang="zh-CN" sz="24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75656" y="3482612"/>
          <a:ext cx="6624736" cy="253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1" name="公式" r:id="rId4" imgW="3479760" imgH="1333440" progId="Equation.3">
                  <p:embed/>
                </p:oleObj>
              </mc:Choice>
              <mc:Fallback>
                <p:oleObj name="公式" r:id="rId4" imgW="3479760" imgH="1333440" progId="Equation.3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3482612"/>
                        <a:ext cx="6624736" cy="2538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Grp="1" noChangeAspect="1"/>
          </p:cNvGraphicFramePr>
          <p:nvPr/>
        </p:nvGraphicFramePr>
        <p:xfrm>
          <a:off x="2987824" y="692696"/>
          <a:ext cx="2400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2" name="公式" r:id="rId6" imgW="1218960" imgH="444240" progId="Equation.3">
                  <p:embed/>
                </p:oleObj>
              </mc:Choice>
              <mc:Fallback>
                <p:oleObj name="公式" r:id="rId6" imgW="1218960" imgH="444240" progId="Equation.3">
                  <p:embed/>
                  <p:pic>
                    <p:nvPicPr>
                      <p:cNvPr id="3" name="对象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692696"/>
                        <a:ext cx="2400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9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次数来源于</a:t>
            </a:r>
            <a:r>
              <a:rPr lang="en-US" altLang="zh-CN" dirty="0">
                <a:ea typeface="ＭＳ Ｐゴシック" charset="0"/>
                <a:cs typeface="Calibri"/>
              </a:rPr>
              <a:t>Church and Gale (1991)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ＭＳ Ｐゴシック" charset="0"/>
                <a:cs typeface="Calibri"/>
              </a:rPr>
              <a:t>2200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万词</a:t>
            </a:r>
            <a:r>
              <a:rPr lang="en-US" altLang="zh-CN" dirty="0">
                <a:ea typeface="ＭＳ Ｐゴシック" charset="0"/>
                <a:cs typeface="Calibri"/>
              </a:rPr>
              <a:t>AP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新闻报道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5292080" y="2852936"/>
          <a:ext cx="3067429" cy="3535680"/>
        </p:xfrm>
        <a:graphic>
          <a:graphicData uri="http://schemas.openxmlformats.org/drawingml/2006/table">
            <a:tbl>
              <a:tblPr/>
              <a:tblGrid>
                <a:gridCol w="120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Count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Good Turing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*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.0000270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0.446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1.26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4.22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5.19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6.21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9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8.25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619672" y="2852936"/>
          <a:ext cx="1689288" cy="7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Equation" r:id="rId4" imgW="952500" imgH="431800" progId="Equation.3">
                  <p:embed/>
                </p:oleObj>
              </mc:Choice>
              <mc:Fallback>
                <p:oleObj name="Equation" r:id="rId4" imgW="952500" imgH="431800" progId="Equation.3">
                  <p:embed/>
                  <p:pic>
                    <p:nvPicPr>
                      <p:cNvPr id="6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2852936"/>
                        <a:ext cx="1689288" cy="76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549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/>
              <a:t>3.2.3 </a:t>
            </a:r>
            <a:r>
              <a:rPr lang="zh-CN" altLang="en-US" sz="4000" dirty="0"/>
              <a:t>绝对折扣</a:t>
            </a:r>
            <a:r>
              <a:rPr lang="en-US" altLang="zh-CN" sz="4000" dirty="0"/>
              <a:t>(absolute discounting)</a:t>
            </a:r>
            <a:endParaRPr lang="en-US" altLang="zh-CN" sz="40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456113"/>
          </a:xfrm>
        </p:spPr>
        <p:txBody>
          <a:bodyPr/>
          <a:lstStyle/>
          <a:p>
            <a:pPr eaLnBrk="1" hangingPunct="1"/>
            <a:r>
              <a:rPr lang="en-US" altLang="zh-CN" sz="2400" b="1" dirty="0"/>
              <a:t>Ney et al. 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1994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71775" y="1681163"/>
          <a:ext cx="4032250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9" name="Microsoft 公式 3.0" r:id="rId4" imgW="2400300" imgH="1066800" progId="Equation.3">
                  <p:embed/>
                </p:oleObj>
              </mc:Choice>
              <mc:Fallback>
                <p:oleObj name="Microsoft 公式 3.0" r:id="rId4" imgW="2400300" imgH="1066800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81163"/>
                        <a:ext cx="4032250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5162550" y="3825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0" name="公式" r:id="rId6" imgW="114151" imgH="215619" progId="Equation.3">
                  <p:embed/>
                </p:oleObj>
              </mc:Choice>
              <mc:Fallback>
                <p:oleObj name="公式" r:id="rId6" imgW="114151" imgH="215619" progId="Equation.3">
                  <p:embed/>
                  <p:pic>
                    <p:nvPicPr>
                      <p:cNvPr id="348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825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6" name="Group 64"/>
          <p:cNvGraphicFramePr>
            <a:graphicFrameLocks noGrp="1"/>
          </p:cNvGraphicFramePr>
          <p:nvPr/>
        </p:nvGraphicFramePr>
        <p:xfrm>
          <a:off x="1258888" y="3573463"/>
          <a:ext cx="6337300" cy="3043238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例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（次数）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n</a:t>
                      </a:r>
                      <a:r>
                        <a:rPr kumimoji="0" lang="en-US" altLang="zh-CN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（词数）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MLE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abs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      (δ=0.01)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总计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V=40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  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N=50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4859338" y="4292600"/>
            <a:ext cx="287290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sz="1600" dirty="0"/>
              <a:t>(40-16)×0.01÷16÷50=0.0003</a:t>
            </a:r>
          </a:p>
        </p:txBody>
      </p:sp>
      <p:sp>
        <p:nvSpPr>
          <p:cNvPr id="65605" name="Rectangle 69"/>
          <p:cNvSpPr>
            <a:spLocks noChangeArrowheads="1"/>
          </p:cNvSpPr>
          <p:nvPr/>
        </p:nvSpPr>
        <p:spPr bwMode="auto">
          <a:xfrm>
            <a:off x="4859338" y="4581525"/>
            <a:ext cx="1487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sz="1600" dirty="0"/>
              <a:t>0.99/50=0.0198</a:t>
            </a:r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4859338" y="4941888"/>
            <a:ext cx="1487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sz="1600" dirty="0"/>
              <a:t>1.99/50=0.0398</a:t>
            </a:r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4859338" y="5300663"/>
            <a:ext cx="14879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sz="1600" dirty="0"/>
              <a:t>2.99/50=0.0598</a:t>
            </a:r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4859338" y="5949950"/>
            <a:ext cx="14879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sz="1600" dirty="0"/>
              <a:t>4.99/50=0.0998</a:t>
            </a:r>
          </a:p>
        </p:txBody>
      </p:sp>
      <p:sp>
        <p:nvSpPr>
          <p:cNvPr id="65634" name="Rectangle 98"/>
          <p:cNvSpPr>
            <a:spLocks noChangeArrowheads="1"/>
          </p:cNvSpPr>
          <p:nvPr/>
        </p:nvSpPr>
        <p:spPr bwMode="auto">
          <a:xfrm>
            <a:off x="4859338" y="5589588"/>
            <a:ext cx="14879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sz="1600" dirty="0"/>
              <a:t>3.99/50=0.0798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7308850" y="4437063"/>
            <a:ext cx="576263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4400" dirty="0">
                <a:solidFill>
                  <a:srgbClr val="FF00FF"/>
                </a:solidFill>
              </a:rPr>
              <a:t>·</a:t>
            </a:r>
          </a:p>
          <a:p>
            <a:pPr marL="342900" indent="-342900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5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4" grpId="0" autoUpdateAnimBg="0"/>
      <p:bldP spid="65605" grpId="0" autoUpdateAnimBg="0"/>
      <p:bldP spid="65606" grpId="0" autoUpdateAnimBg="0"/>
      <p:bldP spid="65607" grpId="0" autoUpdateAnimBg="0"/>
      <p:bldP spid="65608" grpId="0" autoUpdateAnimBg="0"/>
      <p:bldP spid="65634" grpId="0" autoUpdateAnimBg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线性折扣</a:t>
            </a:r>
            <a:r>
              <a:rPr lang="en-US" altLang="zh-CN" dirty="0"/>
              <a:t>(linear discounting)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b="1"/>
          </a:p>
          <a:p>
            <a:pPr eaLnBrk="1" hangingPunct="1"/>
            <a:endParaRPr lang="en-US" altLang="zh-CN"/>
          </a:p>
        </p:txBody>
      </p:sp>
      <p:graphicFrame>
        <p:nvGraphicFramePr>
          <p:cNvPr id="14643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423792" y="1565617"/>
          <a:ext cx="58356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7" name="公式" r:id="rId4" imgW="2362200" imgH="635000" progId="Equation.3">
                  <p:embed/>
                </p:oleObj>
              </mc:Choice>
              <mc:Fallback>
                <p:oleObj name="公式" r:id="rId4" imgW="2362200" imgH="635000" progId="Equation.3">
                  <p:embed/>
                  <p:pic>
                    <p:nvPicPr>
                      <p:cNvPr id="14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792" y="1565617"/>
                        <a:ext cx="58356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9"/>
          <p:cNvGraphicFramePr>
            <a:graphicFrameLocks noChangeAspect="1"/>
          </p:cNvGraphicFramePr>
          <p:nvPr/>
        </p:nvGraphicFramePr>
        <p:xfrm>
          <a:off x="6794945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8" name="公式" r:id="rId6" imgW="114151" imgH="215619" progId="Equation.3">
                  <p:embed/>
                </p:oleObj>
              </mc:Choice>
              <mc:Fallback>
                <p:oleObj name="公式" r:id="rId6" imgW="114151" imgH="215619" progId="Equation.3">
                  <p:embed/>
                  <p:pic>
                    <p:nvPicPr>
                      <p:cNvPr id="358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945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395536" y="3169384"/>
          <a:ext cx="8472683" cy="3535795"/>
        </p:xfrm>
        <a:graphic>
          <a:graphicData uri="http://schemas.openxmlformats.org/drawingml/2006/table">
            <a:tbl>
              <a:tblPr/>
              <a:tblGrid>
                <a:gridCol w="7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0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1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例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n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MLE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18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abs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      (δ=0.01)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P</a:t>
                      </a:r>
                      <a:r>
                        <a:rPr kumimoji="0" lang="en-US" altLang="zh-CN" sz="18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LD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)    (α=0.01)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0.10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总计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V=40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N=50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6505" name="Rectangle 73"/>
          <p:cNvSpPr>
            <a:spLocks noChangeArrowheads="1"/>
          </p:cNvSpPr>
          <p:nvPr/>
        </p:nvSpPr>
        <p:spPr bwMode="auto">
          <a:xfrm>
            <a:off x="6491732" y="3933056"/>
            <a:ext cx="204895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/>
              <a:t>0.01÷16=0.000625</a:t>
            </a:r>
          </a:p>
        </p:txBody>
      </p:sp>
      <p:sp>
        <p:nvSpPr>
          <p:cNvPr id="146506" name="Rectangle 74"/>
          <p:cNvSpPr>
            <a:spLocks noChangeArrowheads="1"/>
          </p:cNvSpPr>
          <p:nvPr/>
        </p:nvSpPr>
        <p:spPr bwMode="auto">
          <a:xfrm>
            <a:off x="6491732" y="4221088"/>
            <a:ext cx="2230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dirty="0"/>
              <a:t>0.99</a:t>
            </a:r>
            <a:r>
              <a:rPr lang="en-US" altLang="zh-CN" sz="2000" dirty="0"/>
              <a:t>×1÷</a:t>
            </a:r>
            <a:r>
              <a:rPr lang="en-US" altLang="zh-CN" dirty="0"/>
              <a:t>50=0.0198</a:t>
            </a:r>
          </a:p>
        </p:txBody>
      </p:sp>
      <p:sp>
        <p:nvSpPr>
          <p:cNvPr id="146507" name="Rectangle 75"/>
          <p:cNvSpPr>
            <a:spLocks noChangeArrowheads="1"/>
          </p:cNvSpPr>
          <p:nvPr/>
        </p:nvSpPr>
        <p:spPr bwMode="auto">
          <a:xfrm>
            <a:off x="6491732" y="4613066"/>
            <a:ext cx="2230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altLang="zh-CN" dirty="0"/>
              <a:t>0.99</a:t>
            </a:r>
            <a:r>
              <a:rPr lang="en-US" altLang="zh-CN" sz="2000" dirty="0"/>
              <a:t>×2÷</a:t>
            </a:r>
            <a:r>
              <a:rPr lang="en-US" altLang="zh-CN" dirty="0"/>
              <a:t>50=0.0396</a:t>
            </a:r>
          </a:p>
        </p:txBody>
      </p:sp>
      <p:sp>
        <p:nvSpPr>
          <p:cNvPr id="146508" name="Rectangle 76"/>
          <p:cNvSpPr>
            <a:spLocks noChangeArrowheads="1"/>
          </p:cNvSpPr>
          <p:nvPr/>
        </p:nvSpPr>
        <p:spPr bwMode="auto">
          <a:xfrm>
            <a:off x="6491732" y="5003884"/>
            <a:ext cx="2230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/>
              <a:t>0.99</a:t>
            </a:r>
            <a:r>
              <a:rPr lang="en-US" altLang="zh-CN" sz="2000" dirty="0"/>
              <a:t>×3÷</a:t>
            </a:r>
            <a:r>
              <a:rPr lang="en-US" altLang="zh-CN" dirty="0"/>
              <a:t>50=0.0594</a:t>
            </a:r>
          </a:p>
        </p:txBody>
      </p:sp>
      <p:sp>
        <p:nvSpPr>
          <p:cNvPr id="146509" name="Rectangle 77"/>
          <p:cNvSpPr>
            <a:spLocks noChangeArrowheads="1"/>
          </p:cNvSpPr>
          <p:nvPr/>
        </p:nvSpPr>
        <p:spPr bwMode="auto">
          <a:xfrm>
            <a:off x="6491732" y="5733256"/>
            <a:ext cx="2230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/>
              <a:t>0.99</a:t>
            </a:r>
            <a:r>
              <a:rPr lang="en-US" altLang="zh-CN" sz="2000" dirty="0"/>
              <a:t>×5÷</a:t>
            </a:r>
            <a:r>
              <a:rPr lang="en-US" altLang="zh-CN" dirty="0"/>
              <a:t>50=0.0990</a:t>
            </a:r>
          </a:p>
        </p:txBody>
      </p:sp>
      <p:sp>
        <p:nvSpPr>
          <p:cNvPr id="146510" name="Rectangle 78"/>
          <p:cNvSpPr>
            <a:spLocks noChangeArrowheads="1"/>
          </p:cNvSpPr>
          <p:nvPr/>
        </p:nvSpPr>
        <p:spPr bwMode="auto">
          <a:xfrm>
            <a:off x="6491732" y="5373216"/>
            <a:ext cx="2230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altLang="zh-CN" dirty="0"/>
              <a:t>0.99</a:t>
            </a:r>
            <a:r>
              <a:rPr lang="en-US" altLang="zh-CN" sz="2000" dirty="0"/>
              <a:t>×4÷</a:t>
            </a:r>
            <a:r>
              <a:rPr lang="en-US" altLang="zh-CN" dirty="0"/>
              <a:t>50=0.0792</a:t>
            </a: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3240871" y="3453635"/>
            <a:ext cx="3098801" cy="2640010"/>
            <a:chOff x="2517" y="2410"/>
            <a:chExt cx="1952" cy="1663"/>
          </a:xfrm>
        </p:grpSpPr>
        <p:graphicFrame>
          <p:nvGraphicFramePr>
            <p:cNvPr id="35909" name="Object 105"/>
            <p:cNvGraphicFramePr>
              <a:graphicFrameLocks noChangeAspect="1"/>
            </p:cNvGraphicFramePr>
            <p:nvPr/>
          </p:nvGraphicFramePr>
          <p:xfrm>
            <a:off x="2708" y="241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39" name="公式" r:id="rId8" imgW="114151" imgH="215619" progId="Equation.3">
                    <p:embed/>
                  </p:oleObj>
                </mc:Choice>
                <mc:Fallback>
                  <p:oleObj name="公式" r:id="rId8" imgW="114151" imgH="215619" progId="Equation.3">
                    <p:embed/>
                    <p:pic>
                      <p:nvPicPr>
                        <p:cNvPr id="35909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8" y="241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910" name="Rectangle 106"/>
            <p:cNvSpPr>
              <a:spLocks noChangeArrowheads="1"/>
            </p:cNvSpPr>
            <p:nvPr/>
          </p:nvSpPr>
          <p:spPr bwMode="auto">
            <a:xfrm>
              <a:off x="2536" y="2700"/>
              <a:ext cx="19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 altLang="zh-CN" sz="1400" dirty="0"/>
                <a:t>(40-16)×0.01÷16÷50=0.0003</a:t>
              </a:r>
            </a:p>
          </p:txBody>
        </p:sp>
        <p:sp>
          <p:nvSpPr>
            <p:cNvPr id="35911" name="Rectangle 107"/>
            <p:cNvSpPr>
              <a:spLocks noChangeArrowheads="1"/>
            </p:cNvSpPr>
            <p:nvPr/>
          </p:nvSpPr>
          <p:spPr bwMode="auto">
            <a:xfrm>
              <a:off x="2517" y="2933"/>
              <a:ext cx="10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00000"/>
                </a:lnSpc>
                <a:buFontTx/>
                <a:buNone/>
              </a:pPr>
              <a:r>
                <a:rPr lang="en-US" altLang="zh-CN" dirty="0"/>
                <a:t>0.99/50=0.0198</a:t>
              </a:r>
            </a:p>
          </p:txBody>
        </p:sp>
        <p:sp>
          <p:nvSpPr>
            <p:cNvPr id="35912" name="Rectangle 108"/>
            <p:cNvSpPr>
              <a:spLocks noChangeArrowheads="1"/>
            </p:cNvSpPr>
            <p:nvPr/>
          </p:nvSpPr>
          <p:spPr bwMode="auto">
            <a:xfrm>
              <a:off x="2517" y="3159"/>
              <a:ext cx="10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00000"/>
                </a:lnSpc>
                <a:buFontTx/>
                <a:buNone/>
              </a:pPr>
              <a:r>
                <a:rPr lang="en-US" altLang="zh-CN" dirty="0"/>
                <a:t>1.99/50=0.0398</a:t>
              </a:r>
            </a:p>
          </p:txBody>
        </p:sp>
        <p:sp>
          <p:nvSpPr>
            <p:cNvPr id="35913" name="Rectangle 109"/>
            <p:cNvSpPr>
              <a:spLocks noChangeArrowheads="1"/>
            </p:cNvSpPr>
            <p:nvPr/>
          </p:nvSpPr>
          <p:spPr bwMode="auto">
            <a:xfrm>
              <a:off x="2517" y="3404"/>
              <a:ext cx="103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 altLang="zh-CN" dirty="0"/>
                <a:t>2.99/50=0.0598</a:t>
              </a:r>
            </a:p>
          </p:txBody>
        </p:sp>
        <p:sp>
          <p:nvSpPr>
            <p:cNvPr id="35914" name="Rectangle 110"/>
            <p:cNvSpPr>
              <a:spLocks noChangeArrowheads="1"/>
            </p:cNvSpPr>
            <p:nvPr/>
          </p:nvSpPr>
          <p:spPr bwMode="auto">
            <a:xfrm>
              <a:off x="2517" y="3858"/>
              <a:ext cx="103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 altLang="zh-CN" dirty="0"/>
                <a:t>4.99/50=0.0998</a:t>
              </a:r>
            </a:p>
          </p:txBody>
        </p:sp>
        <p:sp>
          <p:nvSpPr>
            <p:cNvPr id="35915" name="Rectangle 111"/>
            <p:cNvSpPr>
              <a:spLocks noChangeArrowheads="1"/>
            </p:cNvSpPr>
            <p:nvPr/>
          </p:nvSpPr>
          <p:spPr bwMode="auto">
            <a:xfrm>
              <a:off x="2517" y="3631"/>
              <a:ext cx="103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en-US" altLang="zh-CN" dirty="0"/>
                <a:t>3.99/50=0.0798</a:t>
              </a:r>
            </a:p>
          </p:txBody>
        </p:sp>
      </p:grpSp>
      <p:sp>
        <p:nvSpPr>
          <p:cNvPr id="21" name="矩形 20"/>
          <p:cNvSpPr/>
          <p:nvPr/>
        </p:nvSpPr>
        <p:spPr bwMode="auto">
          <a:xfrm>
            <a:off x="8604250" y="4077072"/>
            <a:ext cx="576262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4800" dirty="0">
                <a:solidFill>
                  <a:srgbClr val="FF00FF"/>
                </a:solidFill>
              </a:rPr>
              <a:t>·</a:t>
            </a:r>
          </a:p>
          <a:p>
            <a:pPr marL="342900" indent="-342900">
              <a:defRPr/>
            </a:pP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2555776" y="2132856"/>
            <a:ext cx="360040" cy="3139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600" dirty="0">
                <a:solidFill>
                  <a:srgbClr val="000000"/>
                </a:solidFill>
                <a:latin typeface="Arial" charset="0"/>
              </a:rPr>
              <a:t>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80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05" grpId="0" autoUpdateAnimBg="0"/>
      <p:bldP spid="146506" grpId="0" autoUpdateAnimBg="0"/>
      <p:bldP spid="146507" grpId="0" autoUpdateAnimBg="0"/>
      <p:bldP spid="146508" grpId="0" autoUpdateAnimBg="0"/>
      <p:bldP spid="146509" grpId="0" autoUpdateAnimBg="0"/>
      <p:bldP spid="146510" grpId="0" autoUpdateAnimBg="0"/>
      <p:bldP spid="21" grpId="0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提纲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3.1 n</a:t>
            </a:r>
            <a:r>
              <a:rPr lang="zh-CN" altLang="en-US" b="1" dirty="0">
                <a:solidFill>
                  <a:srgbClr val="969696"/>
                </a:solidFill>
              </a:rPr>
              <a:t>元语法</a:t>
            </a:r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3.2 </a:t>
            </a:r>
            <a:r>
              <a:rPr lang="zh-CN" altLang="en-US" b="1" dirty="0">
                <a:solidFill>
                  <a:srgbClr val="969696"/>
                </a:solidFill>
              </a:rPr>
              <a:t>数据平滑技术</a:t>
            </a:r>
          </a:p>
          <a:p>
            <a:pPr eaLnBrk="1" hangingPunct="1"/>
            <a:r>
              <a:rPr lang="en-US" altLang="zh-CN" b="1" dirty="0"/>
              <a:t>3.3 </a:t>
            </a:r>
            <a:r>
              <a:rPr lang="zh-CN" altLang="en-US" b="1" dirty="0"/>
              <a:t>组合估计</a:t>
            </a:r>
            <a:endParaRPr lang="en-US" altLang="zh-CN" b="1" dirty="0"/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3.4 </a:t>
            </a:r>
            <a:r>
              <a:rPr lang="zh-CN" altLang="en-US" b="1" dirty="0">
                <a:solidFill>
                  <a:srgbClr val="969696"/>
                </a:solidFill>
              </a:rPr>
              <a:t>语言模型的性能评价</a:t>
            </a:r>
            <a:endParaRPr lang="en-US" altLang="zh-CN" b="1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拼音输入法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语音识别</a:t>
            </a:r>
            <a:endParaRPr lang="en-US" altLang="zh-CN" sz="2400" b="1" dirty="0"/>
          </a:p>
          <a:p>
            <a:pPr lvl="2"/>
            <a:r>
              <a:rPr lang="en-US" altLang="zh-CN" sz="2000" b="1" dirty="0"/>
              <a:t>I saw a van</a:t>
            </a:r>
          </a:p>
          <a:p>
            <a:pPr lvl="2"/>
            <a:r>
              <a:rPr lang="en-US" altLang="zh-CN" sz="2000" b="1" dirty="0"/>
              <a:t>eyes awe of an</a:t>
            </a:r>
          </a:p>
          <a:p>
            <a:pPr lvl="1"/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6775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</a:t>
            </a:r>
            <a:r>
              <a:rPr lang="zh-CN" altLang="en-US" dirty="0"/>
              <a:t>组合估计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r>
              <a:rPr lang="zh-CN" altLang="en-US" b="1" dirty="0"/>
              <a:t>基本思想</a:t>
            </a:r>
            <a:endParaRPr lang="en-US" altLang="zh-CN" b="1" dirty="0"/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假定要在一批训练语料上构建三元语法模型，其中</a:t>
            </a:r>
          </a:p>
          <a:p>
            <a:pPr lvl="1" eaLnBrk="1" hangingPunct="1">
              <a:defRPr/>
            </a:pPr>
            <a:r>
              <a:rPr lang="en-US" altLang="zh-CN" sz="2400" b="1" i="1" dirty="0">
                <a:solidFill>
                  <a:srgbClr val="006699"/>
                </a:solidFill>
              </a:rPr>
              <a:t>C( he send the</a:t>
            </a:r>
            <a:r>
              <a:rPr lang="en-US" altLang="zh-CN" sz="2400" b="1" dirty="0">
                <a:solidFill>
                  <a:srgbClr val="006699"/>
                </a:solidFill>
              </a:rPr>
              <a:t>)=0</a:t>
            </a:r>
          </a:p>
          <a:p>
            <a:pPr lvl="1" eaLnBrk="1" hangingPunct="1">
              <a:defRPr/>
            </a:pPr>
            <a:r>
              <a:rPr lang="en-US" altLang="zh-CN" sz="2400" b="1" i="1" dirty="0">
                <a:solidFill>
                  <a:srgbClr val="006699"/>
                </a:solidFill>
              </a:rPr>
              <a:t>C</a:t>
            </a:r>
            <a:r>
              <a:rPr lang="en-US" altLang="zh-CN" sz="2400" b="1" dirty="0">
                <a:solidFill>
                  <a:srgbClr val="006699"/>
                </a:solidFill>
              </a:rPr>
              <a:t>(</a:t>
            </a:r>
            <a:r>
              <a:rPr lang="en-US" altLang="zh-CN" sz="2400" b="1" i="1" dirty="0">
                <a:solidFill>
                  <a:srgbClr val="006699"/>
                </a:solidFill>
              </a:rPr>
              <a:t> he send thou</a:t>
            </a:r>
            <a:r>
              <a:rPr lang="en-US" altLang="zh-CN" sz="2400" b="1" dirty="0">
                <a:solidFill>
                  <a:srgbClr val="006699"/>
                </a:solidFill>
              </a:rPr>
              <a:t>)=0</a:t>
            </a:r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      </a:t>
            </a:r>
            <a:r>
              <a:rPr lang="en-US" altLang="zh-CN" sz="2400" b="1" dirty="0">
                <a:solidFill>
                  <a:srgbClr val="006699"/>
                </a:solidFill>
              </a:rPr>
              <a:t>Lap</a:t>
            </a:r>
            <a:r>
              <a:rPr lang="zh-CN" altLang="en-US" sz="2400" b="1" dirty="0">
                <a:solidFill>
                  <a:srgbClr val="006699"/>
                </a:solidFill>
              </a:rPr>
              <a:t>、</a:t>
            </a:r>
            <a:r>
              <a:rPr lang="en-US" altLang="zh-CN" sz="2400" b="1" dirty="0">
                <a:solidFill>
                  <a:srgbClr val="006699"/>
                </a:solidFill>
              </a:rPr>
              <a:t>GT</a:t>
            </a:r>
            <a:r>
              <a:rPr lang="zh-CN" altLang="en-US" sz="2400" b="1" dirty="0">
                <a:solidFill>
                  <a:srgbClr val="006699"/>
                </a:solidFill>
              </a:rPr>
              <a:t>、</a:t>
            </a:r>
            <a:r>
              <a:rPr lang="en-US" altLang="zh-CN" sz="2400" b="1" dirty="0">
                <a:solidFill>
                  <a:srgbClr val="006699"/>
                </a:solidFill>
              </a:rPr>
              <a:t>abs</a:t>
            </a:r>
            <a:r>
              <a:rPr lang="zh-CN" altLang="en-US" sz="2400" b="1" dirty="0">
                <a:solidFill>
                  <a:srgbClr val="006699"/>
                </a:solidFill>
              </a:rPr>
              <a:t>：	</a:t>
            </a:r>
            <a:r>
              <a:rPr lang="en-US" altLang="zh-CN" sz="2400" b="1" i="1" dirty="0">
                <a:solidFill>
                  <a:srgbClr val="006699"/>
                </a:solidFill>
              </a:rPr>
              <a:t>p</a:t>
            </a:r>
            <a:r>
              <a:rPr lang="en-US" altLang="zh-CN" sz="2400" b="1" dirty="0">
                <a:solidFill>
                  <a:srgbClr val="006699"/>
                </a:solidFill>
              </a:rPr>
              <a:t>( </a:t>
            </a:r>
            <a:r>
              <a:rPr lang="en-US" altLang="zh-CN" sz="2400" b="1" i="1" dirty="0">
                <a:solidFill>
                  <a:srgbClr val="00B050"/>
                </a:solidFill>
              </a:rPr>
              <a:t>the</a:t>
            </a:r>
            <a:r>
              <a:rPr lang="en-US" altLang="zh-CN" sz="2400" b="1" i="1" dirty="0">
                <a:solidFill>
                  <a:srgbClr val="006699"/>
                </a:solidFill>
              </a:rPr>
              <a:t> | he send </a:t>
            </a:r>
            <a:r>
              <a:rPr lang="en-US" altLang="zh-CN" sz="2400" b="1" dirty="0">
                <a:solidFill>
                  <a:srgbClr val="006699"/>
                </a:solidFill>
              </a:rPr>
              <a:t>)     </a:t>
            </a:r>
            <a:r>
              <a:rPr lang="en-US" altLang="zh-CN" sz="2400" b="1" i="1" dirty="0">
                <a:solidFill>
                  <a:srgbClr val="006699"/>
                </a:solidFill>
              </a:rPr>
              <a:t>p</a:t>
            </a:r>
            <a:r>
              <a:rPr lang="en-US" altLang="zh-CN" sz="2400" b="1" dirty="0">
                <a:solidFill>
                  <a:srgbClr val="006699"/>
                </a:solidFill>
              </a:rPr>
              <a:t>( </a:t>
            </a:r>
            <a:r>
              <a:rPr lang="en-US" altLang="zh-CN" sz="2400" b="1" i="1" dirty="0">
                <a:solidFill>
                  <a:srgbClr val="00B050"/>
                </a:solidFill>
              </a:rPr>
              <a:t>thou</a:t>
            </a:r>
            <a:r>
              <a:rPr lang="en-US" altLang="zh-CN" sz="2400" b="1" i="1" dirty="0">
                <a:solidFill>
                  <a:srgbClr val="006699"/>
                </a:solidFill>
              </a:rPr>
              <a:t> | he send </a:t>
            </a:r>
            <a:r>
              <a:rPr lang="en-US" altLang="zh-CN" sz="2400" b="1" dirty="0">
                <a:solidFill>
                  <a:srgbClr val="006699"/>
                </a:solidFill>
              </a:rPr>
              <a:t>)</a:t>
            </a:r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166274" y="4005064"/>
            <a:ext cx="2133918" cy="990723"/>
            <a:chOff x="3995936" y="4005064"/>
            <a:chExt cx="2133918" cy="990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995936" y="4221088"/>
                  <a:ext cx="2133918" cy="774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 kern="0" smtClean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楷体" pitchFamily="49" charset="-12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CN" sz="2400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he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send</m:t>
                            </m:r>
                            <m:r>
                              <m:rPr>
                                <m:nor/>
                              </m:rPr>
                              <a:rPr lang="en-US" altLang="zh-CN" sz="2400" b="1" i="1" kern="0" dirty="0" smtClean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 smtClean="0">
                                <a:solidFill>
                                  <a:srgbClr val="00B050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altLang="zh-CN" sz="2400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)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CN" sz="2400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he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i="1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send</m:t>
                            </m:r>
                            <m:r>
                              <m:rPr>
                                <m:nor/>
                              </m:rPr>
                              <a:rPr lang="en-US" altLang="zh-CN" sz="2400" kern="0" dirty="0">
                                <a:solidFill>
                                  <a:srgbClr val="006699"/>
                                </a:solidFill>
                                <a:latin typeface="Times New Roman"/>
                                <a:ea typeface="楷体" pitchFamily="49" charset="-122"/>
                              </a:rPr>
                              <m:t>) 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4221088"/>
                  <a:ext cx="2133918" cy="7746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连接符 7"/>
            <p:cNvCxnSpPr/>
            <p:nvPr/>
          </p:nvCxnSpPr>
          <p:spPr bwMode="auto">
            <a:xfrm>
              <a:off x="4905718" y="4005064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4977726" y="4005064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6497400" y="4040789"/>
            <a:ext cx="2323072" cy="900379"/>
            <a:chOff x="6279060" y="4005064"/>
            <a:chExt cx="2323072" cy="900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6279060" y="4221088"/>
                  <a:ext cx="2323072" cy="6843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altLang="zh-CN" sz="2400" kern="0" dirty="0">
                      <a:solidFill>
                        <a:srgbClr val="006699"/>
                      </a:solidFill>
                      <a:latin typeface="Times New Roman"/>
                      <a:ea typeface="楷体" pitchFamily="49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kern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楷体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CN" sz="2400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he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send</m:t>
                          </m:r>
                          <m:r>
                            <m:rPr>
                              <m:nor/>
                            </m:rPr>
                            <a:rPr lang="en-US" altLang="zh-CN" sz="2400" b="1" i="1" kern="0" dirty="0" smtClean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 smtClean="0">
                              <a:solidFill>
                                <a:srgbClr val="00B050"/>
                              </a:solidFill>
                              <a:latin typeface="Times New Roman"/>
                              <a:ea typeface="楷体" pitchFamily="49" charset="-122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altLang="zh-CN" sz="2400" b="1" i="1" kern="0" dirty="0" smtClean="0">
                              <a:solidFill>
                                <a:srgbClr val="00B050"/>
                              </a:solidFill>
                              <a:latin typeface="Times New Roman"/>
                              <a:ea typeface="楷体" pitchFamily="49" charset="-122"/>
                            </a:rPr>
                            <m:t>ou</m:t>
                          </m:r>
                          <m:r>
                            <m:rPr>
                              <m:nor/>
                            </m:rPr>
                            <a:rPr lang="en-US" altLang="zh-CN" sz="2400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CN" sz="2400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he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i="1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send</m:t>
                          </m:r>
                          <m:r>
                            <m:rPr>
                              <m:nor/>
                            </m:rPr>
                            <a:rPr lang="en-US" altLang="zh-CN" sz="2400" kern="0" dirty="0">
                              <a:solidFill>
                                <a:srgbClr val="006699"/>
                              </a:solidFill>
                              <a:latin typeface="Times New Roman"/>
                              <a:ea typeface="楷体" pitchFamily="49" charset="-122"/>
                            </a:rPr>
                            <m:t>) </m:t>
                          </m:r>
                        </m:den>
                      </m:f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60" y="4221088"/>
                  <a:ext cx="2323072" cy="6843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连接符 9"/>
            <p:cNvCxnSpPr/>
            <p:nvPr/>
          </p:nvCxnSpPr>
          <p:spPr bwMode="auto">
            <a:xfrm>
              <a:off x="7308304" y="4005064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7380312" y="4005064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矩形 6"/>
          <p:cNvSpPr/>
          <p:nvPr/>
        </p:nvSpPr>
        <p:spPr>
          <a:xfrm>
            <a:off x="6230467" y="3524933"/>
            <a:ext cx="38985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kern="0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=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8184" y="4173005"/>
            <a:ext cx="38985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kern="0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=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</a:t>
            </a:r>
            <a:r>
              <a:rPr lang="zh-CN" altLang="en-US" dirty="0"/>
              <a:t>组合估计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456113"/>
          </a:xfrm>
        </p:spPr>
        <p:txBody>
          <a:bodyPr/>
          <a:lstStyle/>
          <a:p>
            <a:r>
              <a:rPr lang="zh-CN" altLang="en-US" b="1" dirty="0"/>
              <a:t>基本思想</a:t>
            </a:r>
            <a:endParaRPr lang="en-US" altLang="zh-CN" b="1" dirty="0"/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假定要在一批训练语料上构建三元语法模型，其中</a:t>
            </a:r>
          </a:p>
          <a:p>
            <a:pPr lvl="1" eaLnBrk="1" hangingPunct="1">
              <a:defRPr/>
            </a:pPr>
            <a:r>
              <a:rPr lang="en-US" altLang="zh-CN" sz="2400" b="1" i="1" dirty="0">
                <a:solidFill>
                  <a:srgbClr val="006699"/>
                </a:solidFill>
              </a:rPr>
              <a:t>C( he send the</a:t>
            </a:r>
            <a:r>
              <a:rPr lang="en-US" altLang="zh-CN" sz="2400" b="1" dirty="0">
                <a:solidFill>
                  <a:srgbClr val="006699"/>
                </a:solidFill>
              </a:rPr>
              <a:t>)=0</a:t>
            </a:r>
          </a:p>
          <a:p>
            <a:pPr lvl="1" eaLnBrk="1" hangingPunct="1">
              <a:defRPr/>
            </a:pPr>
            <a:r>
              <a:rPr lang="en-US" altLang="zh-CN" sz="2400" b="1" i="1" dirty="0">
                <a:solidFill>
                  <a:srgbClr val="006699"/>
                </a:solidFill>
              </a:rPr>
              <a:t>C</a:t>
            </a:r>
            <a:r>
              <a:rPr lang="en-US" altLang="zh-CN" sz="2400" b="1" dirty="0">
                <a:solidFill>
                  <a:srgbClr val="006699"/>
                </a:solidFill>
              </a:rPr>
              <a:t>(</a:t>
            </a:r>
            <a:r>
              <a:rPr lang="en-US" altLang="zh-CN" sz="2400" b="1" i="1" dirty="0">
                <a:solidFill>
                  <a:srgbClr val="006699"/>
                </a:solidFill>
              </a:rPr>
              <a:t> he send thou</a:t>
            </a:r>
            <a:r>
              <a:rPr lang="en-US" altLang="zh-CN" sz="2400" b="1" dirty="0">
                <a:solidFill>
                  <a:srgbClr val="006699"/>
                </a:solidFill>
              </a:rPr>
              <a:t>)=0</a:t>
            </a:r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    </a:t>
            </a:r>
            <a:r>
              <a:rPr lang="en-US" altLang="zh-CN" sz="2400" b="1" dirty="0">
                <a:solidFill>
                  <a:srgbClr val="006699"/>
                </a:solidFill>
              </a:rPr>
              <a:t>Lap</a:t>
            </a:r>
            <a:r>
              <a:rPr lang="zh-CN" altLang="en-US" sz="2400" b="1" dirty="0">
                <a:solidFill>
                  <a:srgbClr val="006699"/>
                </a:solidFill>
              </a:rPr>
              <a:t>、</a:t>
            </a:r>
            <a:r>
              <a:rPr lang="en-US" altLang="zh-CN" sz="2400" b="1" dirty="0">
                <a:solidFill>
                  <a:srgbClr val="006699"/>
                </a:solidFill>
              </a:rPr>
              <a:t>GT</a:t>
            </a:r>
            <a:r>
              <a:rPr lang="zh-CN" altLang="en-US" sz="2400" b="1" dirty="0">
                <a:solidFill>
                  <a:srgbClr val="006699"/>
                </a:solidFill>
              </a:rPr>
              <a:t>、</a:t>
            </a:r>
            <a:r>
              <a:rPr lang="en-US" altLang="zh-CN" sz="2400" b="1" dirty="0">
                <a:solidFill>
                  <a:srgbClr val="006699"/>
                </a:solidFill>
              </a:rPr>
              <a:t>abs</a:t>
            </a:r>
            <a:r>
              <a:rPr lang="zh-CN" altLang="en-US" sz="2400" b="1" dirty="0">
                <a:solidFill>
                  <a:srgbClr val="006699"/>
                </a:solidFill>
              </a:rPr>
              <a:t>：	</a:t>
            </a:r>
            <a:r>
              <a:rPr lang="en-US" altLang="zh-CN" sz="2400" b="1" i="1" dirty="0">
                <a:solidFill>
                  <a:srgbClr val="006699"/>
                </a:solidFill>
              </a:rPr>
              <a:t>p</a:t>
            </a:r>
            <a:r>
              <a:rPr lang="en-US" altLang="zh-CN" sz="2400" b="1" dirty="0">
                <a:solidFill>
                  <a:srgbClr val="006699"/>
                </a:solidFill>
              </a:rPr>
              <a:t>( </a:t>
            </a:r>
            <a:r>
              <a:rPr lang="en-US" altLang="zh-CN" sz="2400" b="1" i="1" dirty="0">
                <a:solidFill>
                  <a:srgbClr val="00B050"/>
                </a:solidFill>
              </a:rPr>
              <a:t>the</a:t>
            </a:r>
            <a:r>
              <a:rPr lang="en-US" altLang="zh-CN" sz="2400" b="1" i="1" dirty="0">
                <a:solidFill>
                  <a:srgbClr val="006699"/>
                </a:solidFill>
              </a:rPr>
              <a:t> | he send </a:t>
            </a:r>
            <a:r>
              <a:rPr lang="en-US" altLang="zh-CN" sz="2400" b="1" dirty="0">
                <a:solidFill>
                  <a:srgbClr val="006699"/>
                </a:solidFill>
              </a:rPr>
              <a:t>)     </a:t>
            </a:r>
            <a:r>
              <a:rPr lang="en-US" altLang="zh-CN" sz="2400" b="1" i="1" dirty="0">
                <a:solidFill>
                  <a:srgbClr val="006699"/>
                </a:solidFill>
              </a:rPr>
              <a:t>p</a:t>
            </a:r>
            <a:r>
              <a:rPr lang="en-US" altLang="zh-CN" sz="2400" b="1" dirty="0">
                <a:solidFill>
                  <a:srgbClr val="006699"/>
                </a:solidFill>
              </a:rPr>
              <a:t>( </a:t>
            </a:r>
            <a:r>
              <a:rPr lang="en-US" altLang="zh-CN" sz="2400" b="1" i="1" dirty="0">
                <a:solidFill>
                  <a:srgbClr val="00B050"/>
                </a:solidFill>
              </a:rPr>
              <a:t>thou</a:t>
            </a:r>
            <a:r>
              <a:rPr lang="en-US" altLang="zh-CN" sz="2400" b="1" i="1" dirty="0">
                <a:solidFill>
                  <a:srgbClr val="006699"/>
                </a:solidFill>
              </a:rPr>
              <a:t> | he send </a:t>
            </a:r>
            <a:r>
              <a:rPr lang="en-US" altLang="zh-CN" sz="2400" b="1" dirty="0">
                <a:solidFill>
                  <a:srgbClr val="006699"/>
                </a:solidFill>
              </a:rPr>
              <a:t>)</a:t>
            </a:r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但是，直觉上应该有：	</a:t>
            </a:r>
            <a:r>
              <a:rPr lang="en-US" altLang="zh-CN" sz="2400" b="1" i="1" dirty="0">
                <a:solidFill>
                  <a:srgbClr val="006699"/>
                </a:solidFill>
              </a:rPr>
              <a:t>p</a:t>
            </a:r>
            <a:r>
              <a:rPr lang="en-US" altLang="zh-CN" sz="2400" b="1" dirty="0">
                <a:solidFill>
                  <a:srgbClr val="006699"/>
                </a:solidFill>
              </a:rPr>
              <a:t>(</a:t>
            </a:r>
            <a:r>
              <a:rPr lang="en-US" altLang="zh-CN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i="1" dirty="0">
                <a:solidFill>
                  <a:srgbClr val="00B050"/>
                </a:solidFill>
              </a:rPr>
              <a:t>the </a:t>
            </a:r>
            <a:r>
              <a:rPr lang="en-US" altLang="zh-CN" sz="2400" b="1" i="1" dirty="0">
                <a:solidFill>
                  <a:srgbClr val="006699"/>
                </a:solidFill>
              </a:rPr>
              <a:t>| he send </a:t>
            </a:r>
            <a:r>
              <a:rPr lang="en-US" altLang="zh-CN" sz="2400" b="1" dirty="0">
                <a:solidFill>
                  <a:srgbClr val="006699"/>
                </a:solidFill>
              </a:rPr>
              <a:t>) </a:t>
            </a:r>
            <a:r>
              <a:rPr lang="en-US" altLang="zh-CN" sz="2400" b="1" i="1" dirty="0">
                <a:solidFill>
                  <a:srgbClr val="006699"/>
                </a:solidFill>
              </a:rPr>
              <a:t>&gt; p</a:t>
            </a:r>
            <a:r>
              <a:rPr lang="en-US" altLang="zh-CN" sz="2400" b="1" dirty="0">
                <a:solidFill>
                  <a:srgbClr val="006699"/>
                </a:solidFill>
              </a:rPr>
              <a:t>( </a:t>
            </a:r>
            <a:r>
              <a:rPr lang="en-US" altLang="zh-CN" sz="2400" b="1" i="1" dirty="0">
                <a:solidFill>
                  <a:srgbClr val="00B050"/>
                </a:solidFill>
              </a:rPr>
              <a:t>thou</a:t>
            </a:r>
            <a:r>
              <a:rPr lang="en-US" altLang="zh-CN" sz="2400" b="1" i="1" dirty="0">
                <a:solidFill>
                  <a:srgbClr val="006699"/>
                </a:solidFill>
              </a:rPr>
              <a:t> | he send </a:t>
            </a:r>
            <a:r>
              <a:rPr lang="en-US" altLang="zh-CN" sz="2400" b="1" dirty="0">
                <a:solidFill>
                  <a:srgbClr val="006699"/>
                </a:solidFill>
              </a:rPr>
              <a:t>)</a:t>
            </a:r>
          </a:p>
          <a:p>
            <a:pPr lvl="0" eaLnBrk="1" hangingPunct="1">
              <a:buNone/>
              <a:defRPr/>
            </a:pPr>
            <a:r>
              <a:rPr lang="en-US" altLang="zh-CN" sz="2400" b="1" dirty="0">
                <a:solidFill>
                  <a:srgbClr val="006699"/>
                </a:solidFill>
              </a:rPr>
              <a:t>	</a:t>
            </a:r>
            <a:r>
              <a:rPr lang="zh-CN" altLang="en-US" sz="2400" b="1" dirty="0">
                <a:solidFill>
                  <a:srgbClr val="006699"/>
                </a:solidFill>
              </a:rPr>
              <a:t>因为</a:t>
            </a:r>
            <a:r>
              <a:rPr lang="en-US" altLang="zh-CN" sz="2000" b="1" i="1" dirty="0">
                <a:solidFill>
                  <a:srgbClr val="006699"/>
                </a:solidFill>
              </a:rPr>
              <a:t>C( send the</a:t>
            </a:r>
            <a:r>
              <a:rPr lang="en-US" altLang="zh-CN" sz="2000" b="1" dirty="0">
                <a:solidFill>
                  <a:srgbClr val="006699"/>
                </a:solidFill>
              </a:rPr>
              <a:t>)</a:t>
            </a:r>
            <a:r>
              <a:rPr lang="en-US" altLang="zh-CN" sz="2000" b="1" i="1" dirty="0">
                <a:solidFill>
                  <a:srgbClr val="006699"/>
                </a:solidFill>
              </a:rPr>
              <a:t> </a:t>
            </a:r>
            <a:r>
              <a:rPr lang="en-US" altLang="zh-CN" sz="2000" b="1" dirty="0">
                <a:solidFill>
                  <a:srgbClr val="006699"/>
                </a:solidFill>
              </a:rPr>
              <a:t>&gt; </a:t>
            </a:r>
            <a:r>
              <a:rPr lang="en-US" altLang="zh-CN" sz="2000" b="1" i="1" dirty="0">
                <a:solidFill>
                  <a:srgbClr val="006699"/>
                </a:solidFill>
              </a:rPr>
              <a:t>C( send thou</a:t>
            </a:r>
            <a:r>
              <a:rPr lang="en-US" altLang="zh-CN" sz="2000" b="1" dirty="0">
                <a:solidFill>
                  <a:srgbClr val="006699"/>
                </a:solidFill>
              </a:rPr>
              <a:t>)</a:t>
            </a:r>
          </a:p>
          <a:p>
            <a:pPr lvl="0" eaLnBrk="1" hangingPunct="1">
              <a:buNone/>
              <a:defRPr/>
            </a:pPr>
            <a:r>
              <a:rPr lang="zh-CN" altLang="en-US" sz="2400" b="1" dirty="0">
                <a:solidFill>
                  <a:srgbClr val="006699"/>
                </a:solidFill>
              </a:rPr>
              <a:t> </a:t>
            </a:r>
            <a:endParaRPr lang="zh-CN" altLang="en-US" sz="800" b="1" dirty="0">
              <a:solidFill>
                <a:srgbClr val="006699"/>
              </a:solidFill>
            </a:endParaRPr>
          </a:p>
          <a:p>
            <a:pPr lvl="0">
              <a:defRPr/>
            </a:pPr>
            <a:endParaRPr lang="zh-CN" altLang="en-US" sz="2000" dirty="0">
              <a:solidFill>
                <a:srgbClr val="006699"/>
              </a:solidFill>
            </a:endParaRPr>
          </a:p>
          <a:p>
            <a:pPr>
              <a:defRPr/>
            </a:pP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23728" y="5104437"/>
            <a:ext cx="5184576" cy="100751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None/>
            </a:pPr>
            <a:r>
              <a:rPr lang="zh-CN" altLang="en-US" sz="2000" dirty="0">
                <a:solidFill>
                  <a:srgbClr val="006699"/>
                </a:solidFill>
                <a:latin typeface="楷体" pitchFamily="49" charset="-122"/>
                <a:ea typeface="楷体" pitchFamily="49" charset="-122"/>
              </a:rPr>
              <a:t>当没有足够的语料估计</a:t>
            </a:r>
            <a:r>
              <a:rPr lang="zh-CN" altLang="en-US" sz="2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高阶模型</a:t>
            </a:r>
            <a:r>
              <a:rPr lang="zh-CN" altLang="en-US" sz="2000" dirty="0">
                <a:solidFill>
                  <a:srgbClr val="006699"/>
                </a:solidFill>
                <a:latin typeface="楷体" pitchFamily="49" charset="-122"/>
                <a:ea typeface="楷体" pitchFamily="49" charset="-122"/>
              </a:rPr>
              <a:t>的概率时，</a:t>
            </a:r>
            <a:endParaRPr lang="en-US" altLang="zh-CN" sz="2000" dirty="0">
              <a:solidFill>
                <a:srgbClr val="006699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低阶模型</a:t>
            </a:r>
            <a:r>
              <a:rPr lang="zh-CN" altLang="en-US" sz="2000" dirty="0">
                <a:solidFill>
                  <a:srgbClr val="006699"/>
                </a:solidFill>
                <a:latin typeface="楷体" pitchFamily="49" charset="-122"/>
                <a:ea typeface="楷体" pitchFamily="49" charset="-122"/>
              </a:rPr>
              <a:t>往往可以提供有用的信息</a:t>
            </a:r>
          </a:p>
        </p:txBody>
      </p:sp>
      <p:sp>
        <p:nvSpPr>
          <p:cNvPr id="5" name="矩形 4"/>
          <p:cNvSpPr/>
          <p:nvPr/>
        </p:nvSpPr>
        <p:spPr>
          <a:xfrm>
            <a:off x="6230467" y="3524933"/>
            <a:ext cx="38985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kern="0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=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43934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0000"/>
              </a:lnSpc>
              <a:buNone/>
              <a:defRPr/>
            </a:pPr>
            <a:r>
              <a:rPr lang="en-US" altLang="zh-CN" sz="2000" kern="0" dirty="0">
                <a:solidFill>
                  <a:srgbClr val="006699"/>
                </a:solidFill>
                <a:latin typeface="楷体_GB2312"/>
                <a:ea typeface="楷体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zh-CN" sz="2000" i="1" kern="0" dirty="0" err="1">
                <a:solidFill>
                  <a:srgbClr val="006699"/>
                </a:solidFill>
                <a:latin typeface="Times New Roman"/>
                <a:ea typeface="楷体" pitchFamily="49" charset="-122"/>
              </a:rPr>
              <a:t>p</a:t>
            </a:r>
            <a:r>
              <a:rPr lang="en-US" altLang="zh-CN" sz="2000" i="1" kern="0" baseline="-25000" dirty="0" err="1">
                <a:solidFill>
                  <a:srgbClr val="006699"/>
                </a:solidFill>
                <a:latin typeface="Times New Roman"/>
                <a:ea typeface="楷体" pitchFamily="49" charset="-122"/>
              </a:rPr>
              <a:t>ML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( </a:t>
            </a:r>
            <a:r>
              <a:rPr lang="en-US" altLang="zh-CN" sz="2000" kern="0" dirty="0">
                <a:solidFill>
                  <a:srgbClr val="00B050"/>
                </a:solidFill>
                <a:latin typeface="Times New Roman"/>
                <a:ea typeface="楷体" pitchFamily="49" charset="-122"/>
              </a:rPr>
              <a:t>the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 </a:t>
            </a:r>
            <a:r>
              <a:rPr lang="en-US" altLang="zh-CN" sz="200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| send 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) &gt; </a:t>
            </a:r>
            <a:r>
              <a:rPr lang="en-US" altLang="zh-CN" sz="2000" i="1" kern="0" dirty="0" err="1">
                <a:solidFill>
                  <a:srgbClr val="006699"/>
                </a:solidFill>
                <a:latin typeface="Times New Roman"/>
                <a:ea typeface="楷体" pitchFamily="49" charset="-122"/>
              </a:rPr>
              <a:t>p</a:t>
            </a:r>
            <a:r>
              <a:rPr lang="en-US" altLang="zh-CN" sz="2000" i="1" kern="0" baseline="-25000" dirty="0" err="1">
                <a:solidFill>
                  <a:srgbClr val="006699"/>
                </a:solidFill>
                <a:latin typeface="Times New Roman"/>
                <a:ea typeface="楷体" pitchFamily="49" charset="-122"/>
              </a:rPr>
              <a:t>ML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( </a:t>
            </a:r>
            <a:r>
              <a:rPr lang="en-US" altLang="zh-CN" sz="2000" kern="0" dirty="0">
                <a:solidFill>
                  <a:srgbClr val="00B050"/>
                </a:solidFill>
                <a:latin typeface="Times New Roman"/>
                <a:ea typeface="楷体" pitchFamily="49" charset="-122"/>
              </a:rPr>
              <a:t>thou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 </a:t>
            </a:r>
            <a:r>
              <a:rPr lang="en-US" altLang="zh-CN" sz="200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| send </a:t>
            </a:r>
            <a:r>
              <a:rPr lang="en-US" altLang="zh-CN" sz="20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4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常用的组合估计模型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/>
              <a:t>Interpolation</a:t>
            </a:r>
            <a:r>
              <a:rPr lang="zh-CN" altLang="en-US" b="1" dirty="0"/>
              <a:t>（线性插值）</a:t>
            </a:r>
            <a:endParaRPr lang="en-US" altLang="zh-CN" b="1" dirty="0"/>
          </a:p>
          <a:p>
            <a:pPr lvl="1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混合</a:t>
            </a:r>
            <a:r>
              <a:rPr lang="en-US" altLang="zh-CN" dirty="0">
                <a:ea typeface="ＭＳ Ｐゴシック" charset="0"/>
              </a:rPr>
              <a:t> unigram, bigram, trigram</a:t>
            </a:r>
            <a:endParaRPr lang="en-US" altLang="zh-CN" b="1" dirty="0"/>
          </a:p>
          <a:p>
            <a:pPr eaLnBrk="1" hangingPunct="1"/>
            <a:r>
              <a:rPr lang="en-US" altLang="zh-CN" b="1" dirty="0" err="1"/>
              <a:t>Backoff</a:t>
            </a:r>
            <a:r>
              <a:rPr lang="zh-CN" altLang="en-US" b="1" dirty="0"/>
              <a:t>（回退）</a:t>
            </a:r>
            <a:endParaRPr lang="en-US" altLang="zh-CN" b="1" dirty="0"/>
          </a:p>
          <a:p>
            <a:pPr lvl="1"/>
            <a:r>
              <a:rPr lang="en-US" altLang="zh-CN" dirty="0"/>
              <a:t>trigram</a:t>
            </a:r>
            <a:r>
              <a:rPr lang="zh-CN" altLang="en-US" dirty="0"/>
              <a:t>可靠的话先使用</a:t>
            </a:r>
            <a:endParaRPr lang="en-US" altLang="zh-CN" dirty="0"/>
          </a:p>
          <a:p>
            <a:pPr lvl="1"/>
            <a:r>
              <a:rPr lang="zh-CN" altLang="en-US" dirty="0"/>
              <a:t>否则</a:t>
            </a:r>
            <a:r>
              <a:rPr lang="en-US" altLang="zh-CN" dirty="0"/>
              <a:t> </a:t>
            </a:r>
            <a:r>
              <a:rPr lang="zh-CN" altLang="en-US" dirty="0"/>
              <a:t>使用</a:t>
            </a:r>
            <a:r>
              <a:rPr lang="en-US" altLang="zh-CN" dirty="0"/>
              <a:t>bigram,</a:t>
            </a:r>
            <a:r>
              <a:rPr lang="zh-CN" altLang="en-US" dirty="0"/>
              <a:t> 否则</a:t>
            </a:r>
            <a:r>
              <a:rPr lang="en-US" altLang="zh-CN" dirty="0"/>
              <a:t>unigram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89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3.3.1 </a:t>
            </a:r>
            <a:r>
              <a:rPr lang="zh-CN" altLang="en-US" dirty="0"/>
              <a:t>线性插值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b="1" dirty="0"/>
              <a:t>线性插值的提出</a:t>
            </a:r>
            <a:endParaRPr lang="en-US" altLang="zh-CN" sz="2800" b="1" dirty="0"/>
          </a:p>
          <a:p>
            <a:pPr lvl="1" eaLnBrk="1" hangingPunct="1">
              <a:defRPr/>
            </a:pPr>
            <a:r>
              <a:rPr lang="en-US" altLang="zh-CN" sz="2400" b="1" dirty="0" err="1"/>
              <a:t>F.Jelinek</a:t>
            </a:r>
            <a:r>
              <a:rPr lang="en-US" altLang="zh-CN" sz="2400" b="1" dirty="0"/>
              <a:t> &amp; </a:t>
            </a:r>
            <a:r>
              <a:rPr lang="en-US" altLang="zh-CN" sz="2400" b="1" dirty="0" err="1"/>
              <a:t>R.L.Mercer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1980</a:t>
            </a:r>
            <a:r>
              <a:rPr lang="zh-CN" altLang="en-US" sz="2400" b="1" dirty="0"/>
              <a:t>年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800" b="1" dirty="0"/>
              <a:t>基本思想</a:t>
            </a:r>
            <a:endParaRPr lang="en-US" altLang="zh-CN" sz="2800" b="1" dirty="0"/>
          </a:p>
          <a:p>
            <a:pPr lvl="1" eaLnBrk="1" hangingPunct="1">
              <a:defRPr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混合</a:t>
            </a:r>
            <a:r>
              <a:rPr lang="en-US" altLang="zh-CN" sz="2400" dirty="0">
                <a:ea typeface="ＭＳ Ｐゴシック" charset="0"/>
              </a:rPr>
              <a:t> </a:t>
            </a:r>
            <a:r>
              <a:rPr lang="en-US" altLang="zh-CN" sz="2400" b="1" dirty="0"/>
              <a:t>unigram, bigram, trigram</a:t>
            </a:r>
          </a:p>
          <a:p>
            <a:pPr eaLnBrk="1" hangingPunct="1">
              <a:defRPr/>
            </a:pPr>
            <a:endParaRPr lang="zh-CN" altLang="en-US" sz="2800" b="1" dirty="0"/>
          </a:p>
          <a:p>
            <a:pPr lvl="2" eaLnBrk="1" hangingPunct="1">
              <a:defRPr/>
            </a:pPr>
            <a:endParaRPr lang="en-US" altLang="zh-CN" sz="2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775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b="1" dirty="0"/>
              <a:t>三元语法的线性插值</a:t>
            </a:r>
            <a:endParaRPr lang="en-US" altLang="zh-CN" sz="2800" b="1" dirty="0"/>
          </a:p>
          <a:p>
            <a:pPr eaLnBrk="1" hangingPunct="1">
              <a:defRPr/>
            </a:pPr>
            <a:endParaRPr lang="en-US" altLang="zh-CN" sz="2800" b="1" dirty="0"/>
          </a:p>
          <a:p>
            <a:pPr marL="0" indent="0" eaLnBrk="1" hangingPunct="1">
              <a:buNone/>
              <a:defRPr/>
            </a:pPr>
            <a:endParaRPr lang="en-US" altLang="zh-CN" sz="2800" b="1" dirty="0"/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Grp="1" noChangeAspect="1"/>
          </p:cNvGraphicFramePr>
          <p:nvPr/>
        </p:nvGraphicFramePr>
        <p:xfrm>
          <a:off x="1331640" y="2204864"/>
          <a:ext cx="7128792" cy="101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2" name="公式" r:id="rId4" imgW="4267080" imgH="609480" progId="Equation.3">
                  <p:embed/>
                </p:oleObj>
              </mc:Choice>
              <mc:Fallback>
                <p:oleObj name="公式" r:id="rId4" imgW="4267080" imgH="609480" progId="Equation.3">
                  <p:embed/>
                  <p:pic>
                    <p:nvPicPr>
                      <p:cNvPr id="4" name="对象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7128792" cy="101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5363" y="4186674"/>
                <a:ext cx="7745069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𝒊𝒏𝒕𝒆𝒓𝒑</m:t>
                        </m:r>
                      </m:sub>
                    </m:sSub>
                    <m:d>
                      <m:dPr>
                        <m:ctrlP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 i="1" dirty="0" smtClean="0">
                            <a:solidFill>
                              <a:srgbClr val="FF0000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send</m:t>
                        </m:r>
                      </m:e>
                    </m:d>
                    <m:r>
                      <a:rPr lang="en-US" altLang="zh-CN" sz="2000" i="1" kern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楷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𝟑</m:t>
                        </m:r>
                      </m:sub>
                    </m:sSub>
                    <m:f>
                      <m:f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b="1" i="0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den>
                    </m:f>
                    <m:r>
                      <a:rPr lang="en-US" altLang="zh-CN" sz="2000" b="1" i="1" kern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楷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altLang="zh-CN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63" y="4186674"/>
                <a:ext cx="7745069" cy="5936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39552" y="5153161"/>
                <a:ext cx="8644354" cy="580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𝒊𝒏𝒕𝒆𝒓𝒑</m:t>
                        </m:r>
                      </m:sub>
                    </m:sSub>
                    <m:d>
                      <m:dPr>
                        <m:ctrlP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 i="1" dirty="0" smtClean="0">
                            <a:solidFill>
                              <a:srgbClr val="FF0000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zh-CN" sz="2000" b="1" i="1" dirty="0" smtClean="0">
                            <a:solidFill>
                              <a:srgbClr val="FF0000"/>
                            </a:solidFill>
                          </a:rPr>
                          <m:t>ou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rgbClr val="006699"/>
                            </a:solidFill>
                          </a:rPr>
                          <m:t>send</m:t>
                        </m:r>
                      </m:e>
                    </m:d>
                    <m:r>
                      <a:rPr lang="en-US" altLang="zh-CN" sz="2000" i="1" kern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楷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𝟑</m:t>
                        </m:r>
                      </m:sub>
                    </m:sSub>
                    <m:f>
                      <m:fPr>
                        <m:ctrlPr>
                          <a:rPr lang="en-US" altLang="zh-CN" sz="2000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ou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b="1" i="0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den>
                    </m:f>
                    <m:r>
                      <a:rPr lang="en-US" altLang="zh-CN" sz="2000" b="1" i="1" kern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楷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ou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send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altLang="zh-CN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λ</m:t>
                        </m:r>
                      </m:e>
                      <m:sub>
                        <m:r>
                          <a:rPr lang="en-US" altLang="zh-CN" sz="2000" b="1" i="1" kern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altLang="zh-CN" sz="2000" i="1" ker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000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FF0000"/>
                            </a:solidFill>
                            <a:latin typeface="Times New Roman"/>
                            <a:ea typeface="楷体" pitchFamily="49" charset="-122"/>
                          </a:rPr>
                          <m:t>ou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1" kern="0" dirty="0" smtClean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kern="0" dirty="0">
                            <a:solidFill>
                              <a:srgbClr val="006699"/>
                            </a:solidFill>
                            <a:latin typeface="Times New Roman"/>
                            <a:ea typeface="楷体" pitchFamily="49" charset="-122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3161"/>
                <a:ext cx="8644354" cy="5800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427984" y="4806039"/>
            <a:ext cx="72008" cy="216024"/>
            <a:chOff x="4427984" y="4149080"/>
            <a:chExt cx="72008" cy="216024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4427984" y="4149080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4499992" y="4149080"/>
              <a:ext cx="0" cy="216024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6516216" y="4780298"/>
            <a:ext cx="144016" cy="241765"/>
            <a:chOff x="6516216" y="4123339"/>
            <a:chExt cx="144016" cy="241765"/>
          </a:xfrm>
        </p:grpSpPr>
        <p:cxnSp>
          <p:nvCxnSpPr>
            <p:cNvPr id="16" name="直接连接符 15"/>
            <p:cNvCxnSpPr/>
            <p:nvPr/>
          </p:nvCxnSpPr>
          <p:spPr bwMode="auto">
            <a:xfrm>
              <a:off x="6516216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 bwMode="auto">
            <a:xfrm flipH="1">
              <a:off x="6588224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7956376" y="4806039"/>
            <a:ext cx="144016" cy="241765"/>
            <a:chOff x="6516216" y="4123339"/>
            <a:chExt cx="144016" cy="241765"/>
          </a:xfrm>
        </p:grpSpPr>
        <p:cxnSp>
          <p:nvCxnSpPr>
            <p:cNvPr id="22" name="直接连接符 21"/>
            <p:cNvCxnSpPr/>
            <p:nvPr/>
          </p:nvCxnSpPr>
          <p:spPr bwMode="auto">
            <a:xfrm>
              <a:off x="6516216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 bwMode="auto">
            <a:xfrm flipH="1">
              <a:off x="6588224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组合 23"/>
          <p:cNvGrpSpPr/>
          <p:nvPr/>
        </p:nvGrpSpPr>
        <p:grpSpPr>
          <a:xfrm>
            <a:off x="1979712" y="4806039"/>
            <a:ext cx="144016" cy="241765"/>
            <a:chOff x="6516216" y="4123339"/>
            <a:chExt cx="144016" cy="241765"/>
          </a:xfrm>
        </p:grpSpPr>
        <p:cxnSp>
          <p:nvCxnSpPr>
            <p:cNvPr id="25" name="直接连接符 24"/>
            <p:cNvCxnSpPr/>
            <p:nvPr/>
          </p:nvCxnSpPr>
          <p:spPr bwMode="auto">
            <a:xfrm>
              <a:off x="6516216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 bwMode="auto">
            <a:xfrm flipH="1">
              <a:off x="6588224" y="4123339"/>
              <a:ext cx="72008" cy="24176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矩形 5"/>
          <p:cNvSpPr/>
          <p:nvPr/>
        </p:nvSpPr>
        <p:spPr>
          <a:xfrm>
            <a:off x="715363" y="3401795"/>
            <a:ext cx="532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4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假设</a:t>
            </a:r>
            <a:r>
              <a:rPr lang="en-US" altLang="zh-CN" sz="2400" i="1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C( he send </a:t>
            </a:r>
            <a:r>
              <a:rPr lang="en-US" altLang="zh-CN" sz="2400" i="1" kern="0" dirty="0">
                <a:solidFill>
                  <a:srgbClr val="FF0000"/>
                </a:solidFill>
                <a:latin typeface="Times New Roman"/>
                <a:ea typeface="楷体" pitchFamily="49" charset="-122"/>
              </a:rPr>
              <a:t>the</a:t>
            </a:r>
            <a:r>
              <a:rPr lang="en-US" altLang="zh-CN" sz="2400" kern="0" dirty="0">
                <a:solidFill>
                  <a:srgbClr val="006699"/>
                </a:solidFill>
                <a:latin typeface="Times New Roman"/>
                <a:ea typeface="楷体" pitchFamily="49" charset="-122"/>
              </a:rPr>
              <a:t>)=</a:t>
            </a:r>
            <a:r>
              <a:rPr lang="en-US" altLang="zh-CN" sz="2400" i="1" dirty="0">
                <a:solidFill>
                  <a:srgbClr val="006699"/>
                </a:solidFill>
              </a:rPr>
              <a:t> </a:t>
            </a:r>
            <a:r>
              <a:rPr lang="en-US" altLang="zh-CN" sz="2400" i="1" dirty="0">
                <a:solidFill>
                  <a:srgbClr val="006699"/>
                </a:solidFill>
                <a:latin typeface="+mn-lt"/>
              </a:rPr>
              <a:t>C( he send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</a:rPr>
              <a:t>thou</a:t>
            </a:r>
            <a:r>
              <a:rPr lang="en-US" altLang="zh-CN" sz="2400" dirty="0">
                <a:solidFill>
                  <a:srgbClr val="006699"/>
                </a:solidFill>
                <a:latin typeface="+mn-lt"/>
              </a:rPr>
              <a:t>)=0</a:t>
            </a:r>
            <a:endParaRPr lang="zh-CN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6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b="1" dirty="0"/>
              <a:t>三元语法的线性插值</a:t>
            </a:r>
            <a:endParaRPr lang="en-US" altLang="zh-CN" sz="2800" b="1" dirty="0"/>
          </a:p>
          <a:p>
            <a:pPr eaLnBrk="1" hangingPunct="1">
              <a:defRPr/>
            </a:pPr>
            <a:endParaRPr lang="en-US" altLang="zh-CN" sz="2800" b="1" dirty="0"/>
          </a:p>
          <a:p>
            <a:pPr marL="0" indent="0" eaLnBrk="1" hangingPunct="1">
              <a:buNone/>
              <a:defRPr/>
            </a:pPr>
            <a:endParaRPr lang="en-US" altLang="zh-CN" sz="2800" b="1" dirty="0"/>
          </a:p>
          <a:p>
            <a:pPr eaLnBrk="1" hangingPunct="1">
              <a:defRPr/>
            </a:pPr>
            <a:r>
              <a:rPr lang="zh-CN" altLang="en-US" sz="2800" b="1" dirty="0"/>
              <a:t>二元语法的线性插值</a:t>
            </a: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Grp="1" noChangeAspect="1"/>
          </p:cNvGraphicFramePr>
          <p:nvPr/>
        </p:nvGraphicFramePr>
        <p:xfrm>
          <a:off x="1331640" y="2204864"/>
          <a:ext cx="7128792" cy="101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1" name="公式" r:id="rId4" imgW="4267080" imgH="609480" progId="Equation.3">
                  <p:embed/>
                </p:oleObj>
              </mc:Choice>
              <mc:Fallback>
                <p:oleObj name="公式" r:id="rId4" imgW="4267080" imgH="609480" progId="Equation.3">
                  <p:embed/>
                  <p:pic>
                    <p:nvPicPr>
                      <p:cNvPr id="4" name="对象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7128792" cy="101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Grp="1" noChangeAspect="1"/>
          </p:cNvGraphicFramePr>
          <p:nvPr/>
        </p:nvGraphicFramePr>
        <p:xfrm>
          <a:off x="1259867" y="3904866"/>
          <a:ext cx="7272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2" name="公式" r:id="rId6" imgW="3835400" imgH="241300" progId="Equation.3">
                  <p:embed/>
                </p:oleObj>
              </mc:Choice>
              <mc:Fallback>
                <p:oleObj name="公式" r:id="rId6" imgW="3835400" imgH="241300" progId="Equation.3">
                  <p:embed/>
                  <p:pic>
                    <p:nvPicPr>
                      <p:cNvPr id="5" name="对象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867" y="3904866"/>
                        <a:ext cx="7272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提纲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3.1 n</a:t>
            </a:r>
            <a:r>
              <a:rPr lang="zh-CN" altLang="en-US" b="1" dirty="0">
                <a:solidFill>
                  <a:srgbClr val="969696"/>
                </a:solidFill>
              </a:rPr>
              <a:t>元语法</a:t>
            </a:r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3.2 </a:t>
            </a:r>
            <a:r>
              <a:rPr lang="zh-CN" altLang="en-US" b="1" dirty="0">
                <a:solidFill>
                  <a:srgbClr val="969696"/>
                </a:solidFill>
              </a:rPr>
              <a:t>数据平滑技术</a:t>
            </a:r>
          </a:p>
          <a:p>
            <a:pPr eaLnBrk="1" hangingPunct="1"/>
            <a:r>
              <a:rPr lang="en-US" altLang="zh-CN" b="1" dirty="0">
                <a:solidFill>
                  <a:srgbClr val="969696"/>
                </a:solidFill>
              </a:rPr>
              <a:t>3.3 </a:t>
            </a:r>
            <a:r>
              <a:rPr lang="zh-CN" altLang="en-US" b="1" dirty="0">
                <a:solidFill>
                  <a:srgbClr val="969696"/>
                </a:solidFill>
              </a:rPr>
              <a:t>组合估计</a:t>
            </a:r>
            <a:endParaRPr lang="en-US" altLang="zh-CN" b="1" dirty="0">
              <a:solidFill>
                <a:srgbClr val="969696"/>
              </a:solidFill>
            </a:endParaRPr>
          </a:p>
          <a:p>
            <a:pPr eaLnBrk="1" hangingPunct="1"/>
            <a:r>
              <a:rPr lang="en-US" altLang="zh-CN" b="1" dirty="0"/>
              <a:t>3.4 </a:t>
            </a:r>
            <a:r>
              <a:rPr lang="zh-CN" altLang="en-US" b="1" dirty="0"/>
              <a:t>语言模型的性能评价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65551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BA10C-15B2-1045-8F3E-C126A3F6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语言模型的性能评价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3FCDD-5671-2C42-B743-7B098F2A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如何来评价语言模型的好坏</a:t>
            </a:r>
            <a:r>
              <a:rPr lang="en-US" altLang="zh-CN" sz="2400" dirty="0"/>
              <a:t>?</a:t>
            </a:r>
          </a:p>
          <a:p>
            <a:pPr lvl="1"/>
            <a:r>
              <a:rPr lang="zh-CN" altLang="en-US" sz="2400" dirty="0"/>
              <a:t>“真的”或“高频”句子计算概率高</a:t>
            </a:r>
            <a:r>
              <a:rPr lang="en-US" altLang="ja-JP" sz="2400" dirty="0"/>
              <a:t> </a:t>
            </a:r>
          </a:p>
          <a:p>
            <a:pPr lvl="2"/>
            <a:r>
              <a:rPr lang="zh-CN" altLang="en-US" dirty="0"/>
              <a:t>高于“不符合语法规范”或“很少观察”的句子</a:t>
            </a:r>
            <a:r>
              <a:rPr lang="en-US" altLang="ja-JP" dirty="0"/>
              <a:t>?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定义何种指标？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660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6FAB3-8C3E-F94C-9C85-46E048F5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语言模型的性能评价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ADC526-4F51-9E46-BED7-3AECB86D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Calibri" charset="0"/>
              </a:rPr>
              <a:t>外部评估</a:t>
            </a:r>
            <a:endParaRPr lang="en-US" altLang="zh-CN" sz="2800" dirty="0">
              <a:latin typeface="Calibri" charset="0"/>
            </a:endParaRPr>
          </a:p>
          <a:p>
            <a:pPr lvl="1"/>
            <a:r>
              <a:rPr lang="zh-CN" altLang="en-US" sz="2400" dirty="0"/>
              <a:t>将语言模型用于其他任务</a:t>
            </a:r>
            <a:endParaRPr lang="en-US" altLang="zh-CN" sz="2400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拼写校正，语音识别，机器翻译等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sz="2400" dirty="0"/>
              <a:t>    评估任务在不同模型下的性能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zh-CN" altLang="en-US" sz="2400" dirty="0"/>
              <a:t>    根据任务的性能指标度量语言模型的好坏</a:t>
            </a:r>
            <a:endParaRPr lang="en-US" altLang="zh-CN" sz="24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>
                <a:latin typeface="Calibri" charset="0"/>
              </a:rPr>
              <a:t>不够客观；</a:t>
            </a:r>
            <a:endParaRPr lang="en-US" altLang="zh-CN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Calibri"/>
                <a:cs typeface="Calibri"/>
              </a:rPr>
              <a:t>内部评估</a:t>
            </a:r>
            <a:endParaRPr lang="en-US" altLang="zh-CN" sz="2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>
                <a:latin typeface="Calibri"/>
                <a:cs typeface="Calibri"/>
              </a:rPr>
              <a:t>困惑度</a:t>
            </a:r>
            <a:r>
              <a:rPr lang="en-US" altLang="zh-CN" sz="2400" dirty="0">
                <a:latin typeface="Calibri"/>
                <a:cs typeface="Calibri"/>
              </a:rPr>
              <a:t>(</a:t>
            </a:r>
            <a:r>
              <a:rPr lang="en-US" altLang="zh-CN" sz="2400" b="1" dirty="0">
                <a:latin typeface="Calibri"/>
                <a:cs typeface="Calibri"/>
              </a:rPr>
              <a:t>perplexity</a:t>
            </a:r>
            <a:r>
              <a:rPr lang="en-US" altLang="zh-CN" sz="2400" dirty="0">
                <a:latin typeface="Calibri"/>
                <a:cs typeface="Calibri"/>
              </a:rPr>
              <a:t>)</a:t>
            </a:r>
            <a:endParaRPr lang="en-US" altLang="zh-CN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>
                <a:latin typeface="Calibri"/>
                <a:cs typeface="Calibri"/>
              </a:rPr>
              <a:t>评估结果不够精确</a:t>
            </a:r>
            <a:endParaRPr lang="en-US" altLang="zh-CN" sz="2400" dirty="0"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zh-CN" altLang="en-US" dirty="0">
                <a:latin typeface="Calibri"/>
                <a:cs typeface="Calibri"/>
              </a:rPr>
              <a:t>除非测试数据集与训练数据集相符合</a:t>
            </a:r>
            <a:endParaRPr lang="en-US" altLang="zh-CN" dirty="0"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zh-CN" altLang="en-US" dirty="0">
                <a:latin typeface="Calibri"/>
                <a:cs typeface="Calibri"/>
              </a:rPr>
              <a:t>仅仅指导性评估</a:t>
            </a:r>
            <a:endParaRPr lang="en-US" altLang="zh-CN" b="1" dirty="0">
              <a:latin typeface="Calibri"/>
              <a:cs typeface="Calibri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565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135B1-9B2D-4540-97CF-B19F9E70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语言模型的性能评价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A9324-87BD-2940-A5EA-75A38E8A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困惑度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sz="2800" dirty="0"/>
              <a:t>    </a:t>
            </a:r>
            <a:r>
              <a:rPr lang="en-US" altLang="zh-CN" sz="2800" dirty="0">
                <a:latin typeface="Calibri" charset="0"/>
              </a:rPr>
              <a:t>Perplexity </a:t>
            </a:r>
            <a:r>
              <a:rPr lang="en-US" altLang="zh-CN" sz="2800" dirty="0" err="1">
                <a:latin typeface="Calibri" charset="0"/>
              </a:rPr>
              <a:t>测试集概率的倒数</a:t>
            </a:r>
            <a:endParaRPr lang="en-US" altLang="zh-CN" sz="2800" dirty="0">
              <a:latin typeface="Calibri" charset="0"/>
            </a:endParaRPr>
          </a:p>
          <a:p>
            <a:pPr marL="0" indent="0">
              <a:buNone/>
            </a:pPr>
            <a:endParaRPr kumimoji="1" lang="en-US" altLang="zh-CN" sz="2800" dirty="0">
              <a:latin typeface="Calibri" charset="0"/>
            </a:endParaRPr>
          </a:p>
          <a:p>
            <a:pPr marL="0" indent="0">
              <a:buNone/>
            </a:pPr>
            <a:endParaRPr kumimoji="1" lang="en-US" altLang="zh-CN" sz="2800" dirty="0">
              <a:latin typeface="Calibri" charset="0"/>
            </a:endParaRPr>
          </a:p>
          <a:p>
            <a:pPr marL="0" indent="0">
              <a:buNone/>
            </a:pPr>
            <a:endParaRPr kumimoji="1" lang="en-US" altLang="zh-CN" sz="2800" dirty="0">
              <a:latin typeface="Calibri" charset="0"/>
            </a:endParaRPr>
          </a:p>
          <a:p>
            <a:pPr marL="0" indent="0">
              <a:buNone/>
            </a:pPr>
            <a:r>
              <a:rPr kumimoji="1" lang="zh-CN" altLang="en-US" sz="2800" dirty="0">
                <a:latin typeface="Calibri" charset="0"/>
              </a:rPr>
              <a:t>    二元语法</a:t>
            </a:r>
            <a:endParaRPr kumimoji="1" lang="zh-CN" altLang="en-US" sz="28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70454386-3376-914C-9E90-629EC97C1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24372"/>
              </p:ext>
            </p:extLst>
          </p:nvPr>
        </p:nvGraphicFramePr>
        <p:xfrm>
          <a:off x="2382363" y="2635018"/>
          <a:ext cx="27402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8" name="Equation" r:id="rId3" imgW="2159000" imgH="1320800" progId="Equation.3">
                  <p:embed/>
                </p:oleObj>
              </mc:Choice>
              <mc:Fallback>
                <p:oleObj name="Equation" r:id="rId3" imgW="2159000" imgH="13208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363" y="2635018"/>
                        <a:ext cx="274026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p2">
            <a:extLst>
              <a:ext uri="{FF2B5EF4-FFF2-40B4-BE49-F238E27FC236}">
                <a16:creationId xmlns:a16="http://schemas.microsoft.com/office/drawing/2014/main" id="{597CC651-9472-9446-A0B4-2A2668F4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4365104"/>
            <a:ext cx="25374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p3">
            <a:extLst>
              <a:ext uri="{FF2B5EF4-FFF2-40B4-BE49-F238E27FC236}">
                <a16:creationId xmlns:a16="http://schemas.microsoft.com/office/drawing/2014/main" id="{2CF6AF02-69F1-3244-8FF1-F7BED42A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3768" y="5332593"/>
            <a:ext cx="2249424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1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拼音输入法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语音识别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文本校对</a:t>
            </a:r>
            <a:endParaRPr lang="en-US" altLang="zh-CN" sz="2400" b="1" dirty="0"/>
          </a:p>
          <a:p>
            <a:pPr lvl="2"/>
            <a:r>
              <a:rPr lang="en-US" altLang="zh-CN" sz="2000" b="1" dirty="0"/>
              <a:t>about fifteen minuets from</a:t>
            </a:r>
          </a:p>
          <a:p>
            <a:pPr lvl="3"/>
            <a:r>
              <a:rPr lang="en-US" altLang="zh-CN" b="1" dirty="0"/>
              <a:t>about fifteen</a:t>
            </a:r>
            <a:r>
              <a:rPr lang="en-US" altLang="zh-CN" b="1" dirty="0">
                <a:solidFill>
                  <a:srgbClr val="FF0000"/>
                </a:solidFill>
              </a:rPr>
              <a:t> minuets</a:t>
            </a:r>
            <a:r>
              <a:rPr lang="en-US" altLang="zh-CN" b="1" dirty="0"/>
              <a:t> from</a:t>
            </a:r>
          </a:p>
          <a:p>
            <a:pPr lvl="3"/>
            <a:r>
              <a:rPr lang="en-US" altLang="zh-CN" b="1" dirty="0"/>
              <a:t>about fifteen </a:t>
            </a:r>
            <a:r>
              <a:rPr lang="en-US" altLang="zh-CN" b="1" dirty="0">
                <a:solidFill>
                  <a:srgbClr val="FF0000"/>
                </a:solidFill>
              </a:rPr>
              <a:t>minutes</a:t>
            </a:r>
            <a:r>
              <a:rPr lang="en-US" altLang="zh-CN" b="1" dirty="0"/>
              <a:t> from</a:t>
            </a:r>
          </a:p>
          <a:p>
            <a:pPr lvl="2"/>
            <a:r>
              <a:rPr lang="zh-CN" altLang="en-US" sz="2000" b="1" dirty="0">
                <a:latin typeface="楷体" pitchFamily="49" charset="-122"/>
              </a:rPr>
              <a:t>这种形为是错误的</a:t>
            </a:r>
            <a:endParaRPr lang="en-US" altLang="zh-CN" sz="2000" b="1" dirty="0">
              <a:latin typeface="楷体" pitchFamily="49" charset="-122"/>
            </a:endParaRPr>
          </a:p>
          <a:p>
            <a:pPr lvl="3"/>
            <a:r>
              <a:rPr lang="zh-CN" altLang="en-US" b="1" dirty="0">
                <a:latin typeface="楷体" pitchFamily="49" charset="-122"/>
              </a:rPr>
              <a:t>这种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</a:rPr>
              <a:t>行</a:t>
            </a:r>
            <a:r>
              <a:rPr lang="zh-CN" altLang="en-US" b="1" dirty="0">
                <a:latin typeface="楷体" pitchFamily="49" charset="-122"/>
              </a:rPr>
              <a:t>为是错误的</a:t>
            </a:r>
            <a:endParaRPr lang="en-US" altLang="zh-CN" b="1" dirty="0"/>
          </a:p>
          <a:p>
            <a:pPr lvl="3"/>
            <a:r>
              <a:rPr lang="zh-CN" altLang="en-US" b="1" dirty="0">
                <a:latin typeface="楷体" pitchFamily="49" charset="-122"/>
              </a:rPr>
              <a:t>这种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</a:rPr>
              <a:t>形</a:t>
            </a:r>
            <a:r>
              <a:rPr lang="zh-CN" altLang="en-US" b="1" dirty="0">
                <a:latin typeface="楷体" pitchFamily="49" charset="-122"/>
              </a:rPr>
              <a:t>为是错误的</a:t>
            </a:r>
            <a:endParaRPr lang="en-US" altLang="zh-CN" b="1" dirty="0"/>
          </a:p>
          <a:p>
            <a:pPr lvl="1"/>
            <a:endParaRPr lang="en-US" altLang="zh-CN" sz="2400" b="1" dirty="0"/>
          </a:p>
          <a:p>
            <a:pPr lvl="1"/>
            <a:endParaRPr lang="en-US" altLang="zh-CN" sz="2400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5148063" y="4437112"/>
            <a:ext cx="1577214" cy="441528"/>
            <a:chOff x="5148063" y="4437112"/>
            <a:chExt cx="1577214" cy="441528"/>
          </a:xfrm>
        </p:grpSpPr>
        <p:cxnSp>
          <p:nvCxnSpPr>
            <p:cNvPr id="5" name="直接连接符 4"/>
            <p:cNvCxnSpPr/>
            <p:nvPr/>
          </p:nvCxnSpPr>
          <p:spPr bwMode="auto">
            <a:xfrm>
              <a:off x="5148064" y="4437112"/>
              <a:ext cx="432048" cy="165259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 bwMode="auto">
            <a:xfrm flipV="1">
              <a:off x="5148063" y="4670321"/>
              <a:ext cx="432049" cy="144343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矩形 7"/>
            <p:cNvSpPr/>
            <p:nvPr/>
          </p:nvSpPr>
          <p:spPr>
            <a:xfrm>
              <a:off x="5612472" y="4453908"/>
              <a:ext cx="1112805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400" dirty="0">
                  <a:solidFill>
                    <a:srgbClr val="00B050"/>
                  </a:solidFill>
                </a:rPr>
                <a:t>形相近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16328" y="5497755"/>
            <a:ext cx="1597077" cy="429732"/>
            <a:chOff x="4572000" y="3049096"/>
            <a:chExt cx="1597077" cy="429732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4572000" y="3049096"/>
              <a:ext cx="484272" cy="20908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 flipV="1">
              <a:off x="4572000" y="3307661"/>
              <a:ext cx="484272" cy="12168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056272" y="3054096"/>
              <a:ext cx="1112805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400" dirty="0">
                  <a:solidFill>
                    <a:srgbClr val="00B050"/>
                  </a:solidFill>
                </a:rPr>
                <a:t>音相同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8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F5E1A-61D1-0C40-80B6-EFD91E8C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94B7C-D25E-F84C-A1E5-C19334FB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96073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latin typeface="Calibri" charset="0"/>
              </a:rPr>
              <a:t>句子由随机数字（</a:t>
            </a:r>
            <a:r>
              <a:rPr lang="en-US" altLang="zh-CN" sz="2800" dirty="0">
                <a:latin typeface="Calibri" charset="0"/>
              </a:rPr>
              <a:t>0-9</a:t>
            </a:r>
            <a:r>
              <a:rPr lang="zh-CN" altLang="en-US" sz="2800" dirty="0">
                <a:latin typeface="Calibri" charset="0"/>
              </a:rPr>
              <a:t>）组成</a:t>
            </a:r>
            <a:endParaRPr lang="en-US" altLang="zh-CN" sz="2800" dirty="0">
              <a:latin typeface="Calibri" charset="0"/>
            </a:endParaRPr>
          </a:p>
          <a:p>
            <a:pPr eaLnBrk="1" hangingPunct="1"/>
            <a:r>
              <a:rPr lang="zh-CN" altLang="en-US" sz="2800" dirty="0">
                <a:latin typeface="Calibri" charset="0"/>
              </a:rPr>
              <a:t>每一数字概率为</a:t>
            </a:r>
            <a:r>
              <a:rPr lang="en-US" altLang="zh-CN" sz="2800" dirty="0">
                <a:latin typeface="Calibri" charset="0"/>
              </a:rPr>
              <a:t>1/10</a:t>
            </a:r>
            <a:r>
              <a:rPr lang="zh-CN" altLang="en-US" sz="2800" dirty="0">
                <a:latin typeface="Calibri" charset="0"/>
              </a:rPr>
              <a:t>，则困惑度为多少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endParaRPr kumimoji="1" lang="zh-CN" altLang="en-US" dirty="0"/>
          </a:p>
        </p:txBody>
      </p:sp>
      <p:pic>
        <p:nvPicPr>
          <p:cNvPr id="4" name="Picture 4" descr="perp">
            <a:extLst>
              <a:ext uri="{FF2B5EF4-FFF2-40B4-BE49-F238E27FC236}">
                <a16:creationId xmlns:a16="http://schemas.microsoft.com/office/drawing/2014/main" id="{702E0F9B-AF20-994B-B267-F3DAF0B2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12" y="2636912"/>
            <a:ext cx="2894844" cy="207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9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>
            <a:extLst>
              <a:ext uri="{FF2B5EF4-FFF2-40B4-BE49-F238E27FC236}">
                <a16:creationId xmlns:a16="http://schemas.microsoft.com/office/drawing/2014/main" id="{A456BBD8-8307-4842-A51C-791F1C0A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举例</a:t>
            </a:r>
          </a:p>
        </p:txBody>
      </p:sp>
      <p:sp>
        <p:nvSpPr>
          <p:cNvPr id="68611" name="内容占位符 2">
            <a:extLst>
              <a:ext uri="{FF2B5EF4-FFF2-40B4-BE49-F238E27FC236}">
                <a16:creationId xmlns:a16="http://schemas.microsoft.com/office/drawing/2014/main" id="{0DBA9286-61F1-2046-816A-BF1B0851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zh-CN" altLang="en-US" dirty="0"/>
              <a:t>举例：</a:t>
            </a:r>
            <a:r>
              <a:rPr lang="en-US" altLang="zh-CN" dirty="0"/>
              <a:t>150</a:t>
            </a:r>
            <a:r>
              <a:rPr lang="zh-CN" altLang="en-US" dirty="0"/>
              <a:t>万词</a:t>
            </a:r>
            <a:r>
              <a:rPr lang="en-US" altLang="zh-CN" dirty="0"/>
              <a:t>WSJ</a:t>
            </a:r>
            <a:r>
              <a:rPr lang="zh-CN" altLang="en-US" dirty="0"/>
              <a:t>语料库得到的不同</a:t>
            </a:r>
            <a:r>
              <a:rPr lang="en-US" altLang="zh-CN" dirty="0"/>
              <a:t>n-gram</a:t>
            </a:r>
            <a:r>
              <a:rPr lang="zh-CN" altLang="en-US" dirty="0"/>
              <a:t>  </a:t>
            </a:r>
            <a:r>
              <a:rPr lang="zh-CN" altLang="en-US" sz="2800" dirty="0"/>
              <a:t>语言模型的</a:t>
            </a:r>
            <a:r>
              <a:rPr kumimoji="1" lang="zh-CN" altLang="en-US" sz="2800" dirty="0"/>
              <a:t>困惑度</a:t>
            </a:r>
            <a:r>
              <a:rPr lang="zh-CN" altLang="en-US" sz="2800" dirty="0"/>
              <a:t>：</a:t>
            </a:r>
          </a:p>
          <a:p>
            <a:pPr eaLnBrk="1" hangingPunct="1">
              <a:buFontTx/>
              <a:buNone/>
            </a:pPr>
            <a:r>
              <a:rPr lang="zh-CN" altLang="en-US" sz="2800" dirty="0"/>
              <a:t>        </a:t>
            </a:r>
            <a:r>
              <a:rPr lang="en-US" altLang="zh-CN" sz="2800" dirty="0"/>
              <a:t>Unigram:962</a:t>
            </a:r>
          </a:p>
          <a:p>
            <a:pPr eaLnBrk="1" hangingPunct="1">
              <a:buFontTx/>
              <a:buNone/>
            </a:pPr>
            <a:r>
              <a:rPr lang="zh-CN" altLang="en-US" sz="2800" dirty="0"/>
              <a:t>        </a:t>
            </a:r>
            <a:r>
              <a:rPr lang="en-US" altLang="zh-CN" sz="2800" dirty="0"/>
              <a:t>Bigram:170</a:t>
            </a:r>
          </a:p>
          <a:p>
            <a:pPr eaLnBrk="1" hangingPunct="1">
              <a:buFontTx/>
              <a:buNone/>
            </a:pPr>
            <a:r>
              <a:rPr lang="zh-CN" altLang="en-US" sz="2800" dirty="0"/>
              <a:t>        </a:t>
            </a:r>
            <a:r>
              <a:rPr lang="en-US" altLang="zh-CN" sz="2800" dirty="0"/>
              <a:t>Trigram:109</a:t>
            </a: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6440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6" y="44624"/>
            <a:ext cx="8243887" cy="1228998"/>
          </a:xfrm>
        </p:spPr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语言模型的性能评价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0056" y="1412776"/>
                <a:ext cx="8229600" cy="4456113"/>
              </a:xfrm>
            </p:spPr>
            <p:txBody>
              <a:bodyPr/>
              <a:lstStyle/>
              <a:p>
                <a:r>
                  <a:rPr lang="zh-CN" altLang="en-US" sz="2800" b="1" dirty="0"/>
                  <a:t>根据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语言模型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p</a:t>
                </a:r>
                <a:r>
                  <a:rPr lang="zh-CN" altLang="en-US" sz="2800" b="1" dirty="0"/>
                  <a:t>计算出的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测试数据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2800" b="1" dirty="0"/>
                  <a:t>的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概率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altLang="zh-CN" sz="28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zh-CN" altLang="en-US" sz="2400" b="1" dirty="0"/>
                  <a:t>对于由句子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⋯,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b="1" dirty="0"/>
                  <a:t>构成的测试集</a:t>
                </a:r>
                <a:r>
                  <a:rPr lang="en-US" altLang="zh-CN" sz="2400" b="1" i="1" dirty="0"/>
                  <a:t>T</a:t>
                </a:r>
                <a:r>
                  <a:rPr lang="zh-CN" altLang="en-US" sz="2400" b="1" dirty="0"/>
                  <a:t>，可以通过计算</a:t>
                </a:r>
                <a:r>
                  <a:rPr lang="en-US" altLang="zh-CN" sz="2400" b="1" i="1" dirty="0"/>
                  <a:t>T</a:t>
                </a:r>
                <a:r>
                  <a:rPr lang="zh-CN" altLang="en-US" sz="2400" b="1" dirty="0"/>
                  <a:t>中所有句子概率的乘积来计算测试集的概率</a:t>
                </a:r>
                <a:endParaRPr lang="en-US" altLang="zh-CN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sup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800" b="1" dirty="0"/>
              </a:p>
              <a:p>
                <a:r>
                  <a:rPr lang="zh-CN" altLang="en-US" sz="2800" b="1" dirty="0"/>
                  <a:t>给定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语言模型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p</a:t>
                </a:r>
                <a:r>
                  <a:rPr lang="zh-CN" altLang="en-US" sz="2800" b="1" dirty="0"/>
                  <a:t>在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测试数据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2800" b="1" dirty="0"/>
                  <a:t>上的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交叉熵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altLang="zh-CN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8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400" b="1" dirty="0"/>
                  <a:t>以词为单位度量的文本</a:t>
                </a:r>
                <a:r>
                  <a:rPr lang="en-US" altLang="zh-CN" sz="2400" b="1" i="1" dirty="0"/>
                  <a:t>T</a:t>
                </a:r>
                <a:r>
                  <a:rPr lang="zh-CN" altLang="en-US" sz="2400" b="1" dirty="0"/>
                  <a:t>的长度</a:t>
                </a:r>
                <a:endParaRPr lang="en-US" altLang="zh-CN" sz="2400" b="1" dirty="0"/>
              </a:p>
              <a:p>
                <a:r>
                  <a:rPr lang="zh-CN" altLang="en-US" sz="2800" b="1" dirty="0"/>
                  <a:t>给定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语言模型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p</a:t>
                </a:r>
                <a:r>
                  <a:rPr lang="zh-CN" altLang="en-US" sz="2800" b="1" dirty="0"/>
                  <a:t>在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测试数据</a:t>
                </a:r>
                <a:r>
                  <a:rPr lang="en-US" altLang="zh-CN" sz="2800" b="1" i="1" dirty="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2800" b="1" dirty="0"/>
                  <a:t>上的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困惑度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𝑷𝑷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altLang="zh-CN" sz="28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056" y="1412776"/>
                <a:ext cx="8229600" cy="4456113"/>
              </a:xfrm>
              <a:blipFill>
                <a:blip r:embed="rId3"/>
                <a:stretch>
                  <a:fillRect l="-1233" t="-1705" r="-462" b="-13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4160" y="6527134"/>
            <a:ext cx="908139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600" dirty="0">
                <a:solidFill>
                  <a:srgbClr val="006699"/>
                </a:solidFill>
              </a:rPr>
              <a:t>在英语文本中，</a:t>
            </a:r>
            <a:r>
              <a:rPr lang="en-US" altLang="zh-CN" sz="1600" dirty="0">
                <a:solidFill>
                  <a:srgbClr val="006699"/>
                </a:solidFill>
              </a:rPr>
              <a:t>N</a:t>
            </a:r>
            <a:r>
              <a:rPr lang="zh-CN" altLang="en-US" sz="1600" dirty="0">
                <a:solidFill>
                  <a:srgbClr val="006699"/>
                </a:solidFill>
              </a:rPr>
              <a:t>元语法模型计算出来的困惑度范围大约为</a:t>
            </a:r>
            <a:r>
              <a:rPr lang="en-US" altLang="zh-CN" sz="1600" dirty="0">
                <a:solidFill>
                  <a:srgbClr val="006699"/>
                </a:solidFill>
              </a:rPr>
              <a:t>50</a:t>
            </a:r>
            <a:r>
              <a:rPr lang="zh-CN" altLang="en-US" sz="1600" dirty="0">
                <a:solidFill>
                  <a:srgbClr val="006699"/>
                </a:solidFill>
              </a:rPr>
              <a:t>至</a:t>
            </a:r>
            <a:r>
              <a:rPr lang="en-US" altLang="zh-CN" sz="1600" dirty="0">
                <a:solidFill>
                  <a:srgbClr val="006699"/>
                </a:solidFill>
              </a:rPr>
              <a:t>1000</a:t>
            </a:r>
            <a:r>
              <a:rPr lang="zh-CN" altLang="en-US" sz="1600" dirty="0">
                <a:solidFill>
                  <a:srgbClr val="006699"/>
                </a:solidFill>
              </a:rPr>
              <a:t>，对应的交叉熵范围为</a:t>
            </a:r>
            <a:r>
              <a:rPr lang="en-US" altLang="zh-CN" sz="1600" dirty="0">
                <a:solidFill>
                  <a:srgbClr val="006699"/>
                </a:solidFill>
              </a:rPr>
              <a:t>6</a:t>
            </a:r>
            <a:r>
              <a:rPr lang="zh-CN" altLang="en-US" sz="1600" dirty="0">
                <a:solidFill>
                  <a:srgbClr val="006699"/>
                </a:solidFill>
              </a:rPr>
              <a:t>至</a:t>
            </a:r>
            <a:r>
              <a:rPr lang="en-US" altLang="zh-CN" sz="1600" dirty="0">
                <a:solidFill>
                  <a:srgbClr val="00669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59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本章小结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2913" y="1628800"/>
            <a:ext cx="7297439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/>
              <a:t>n</a:t>
            </a:r>
            <a:r>
              <a:rPr lang="zh-CN" altLang="en-US" b="1" dirty="0"/>
              <a:t>元语法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数据平滑技术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b="1" dirty="0"/>
              <a:t>Laplace</a:t>
            </a:r>
            <a:r>
              <a:rPr lang="zh-CN" altLang="en-US" b="1" dirty="0"/>
              <a:t>法则</a:t>
            </a:r>
            <a:r>
              <a:rPr lang="zh-CN" altLang="en-US" sz="1600" b="1" dirty="0"/>
              <a:t>（ </a:t>
            </a:r>
            <a:r>
              <a:rPr lang="en-US" altLang="zh-CN" sz="1600" b="1" dirty="0"/>
              <a:t>1814 </a:t>
            </a:r>
            <a:r>
              <a:rPr lang="zh-CN" altLang="en-US" sz="1600" b="1" dirty="0"/>
              <a:t>）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b="1" dirty="0"/>
              <a:t>Good-Turing</a:t>
            </a:r>
            <a:r>
              <a:rPr lang="zh-CN" altLang="en-US" b="1" dirty="0"/>
              <a:t>估计</a:t>
            </a:r>
            <a:r>
              <a:rPr lang="zh-CN" altLang="en-US" sz="1600" b="1" dirty="0"/>
              <a:t>（</a:t>
            </a:r>
            <a:r>
              <a:rPr lang="en-US" altLang="zh-CN" sz="1600" b="1" dirty="0"/>
              <a:t>1953</a:t>
            </a:r>
            <a:r>
              <a:rPr lang="zh-CN" altLang="en-US" sz="1600" b="1" dirty="0"/>
              <a:t>）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/>
              <a:t>绝对折扣和线性折扣</a:t>
            </a:r>
            <a:r>
              <a:rPr lang="zh-CN" altLang="en-US" sz="1600" b="1" dirty="0"/>
              <a:t>（ </a:t>
            </a:r>
            <a:r>
              <a:rPr lang="en-US" altLang="zh-CN" sz="1600" b="1" dirty="0"/>
              <a:t>H.Ney,1994 </a:t>
            </a:r>
            <a:r>
              <a:rPr lang="zh-CN" altLang="en-US" sz="1600" b="1" dirty="0"/>
              <a:t>）</a:t>
            </a:r>
          </a:p>
          <a:p>
            <a:pPr lvl="0"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006699"/>
                </a:solidFill>
              </a:rPr>
              <a:t>组合估计</a:t>
            </a:r>
            <a:endParaRPr lang="en-US" altLang="zh-CN" b="1" dirty="0">
              <a:solidFill>
                <a:srgbClr val="006699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006699"/>
                </a:solidFill>
              </a:rPr>
              <a:t>删除差值</a:t>
            </a:r>
            <a:r>
              <a:rPr lang="zh-CN" altLang="en-US" sz="1600" b="1" dirty="0">
                <a:solidFill>
                  <a:srgbClr val="006699"/>
                </a:solidFill>
              </a:rPr>
              <a:t>（ </a:t>
            </a:r>
            <a:r>
              <a:rPr lang="en-US" altLang="zh-CN" sz="1600" b="1" dirty="0">
                <a:solidFill>
                  <a:srgbClr val="006699"/>
                </a:solidFill>
              </a:rPr>
              <a:t>Jelinek-Mercer , 1980 </a:t>
            </a:r>
            <a:r>
              <a:rPr lang="zh-CN" altLang="en-US" sz="1600" b="1" dirty="0">
                <a:solidFill>
                  <a:srgbClr val="006699"/>
                </a:solidFill>
              </a:rPr>
              <a:t>）</a:t>
            </a:r>
            <a:endParaRPr lang="en-US" altLang="zh-CN" sz="2800" b="1" dirty="0">
              <a:solidFill>
                <a:srgbClr val="0066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/>
              <a:t>语言模型的性能评价</a:t>
            </a:r>
            <a:endParaRPr lang="en-US" altLang="zh-CN" b="1" dirty="0">
              <a:solidFill>
                <a:srgbClr val="006699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CN" sz="1400" b="1" dirty="0">
              <a:solidFill>
                <a:srgbClr val="006699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zh-CN" altLang="en-US" sz="1400" b="1" dirty="0">
              <a:solidFill>
                <a:srgbClr val="006699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15363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ea typeface="+mj-ea"/>
              </a:rPr>
              <a:t>结束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拼音输入法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语音识别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文本校对</a:t>
            </a:r>
            <a:endParaRPr lang="en-US" altLang="zh-CN" sz="2400" b="1" dirty="0"/>
          </a:p>
          <a:p>
            <a:pPr lvl="1"/>
            <a:r>
              <a:rPr lang="en-US" altLang="zh-CN" sz="2400" b="1" dirty="0"/>
              <a:t>OCR</a:t>
            </a:r>
            <a:r>
              <a:rPr lang="zh-CN" altLang="en-US" sz="2400" b="1" dirty="0"/>
              <a:t>识别</a:t>
            </a:r>
            <a:endParaRPr lang="en-US" altLang="zh-CN" sz="2400" b="1" dirty="0"/>
          </a:p>
          <a:p>
            <a:pPr lvl="1"/>
            <a:endParaRPr lang="en-US" altLang="zh-CN" sz="2400" b="1" dirty="0"/>
          </a:p>
          <a:p>
            <a:pPr lvl="1"/>
            <a:endParaRPr lang="en-US" altLang="zh-CN" sz="2400" b="1" dirty="0"/>
          </a:p>
          <a:p>
            <a:pPr lvl="1"/>
            <a:endParaRPr lang="en-US" altLang="zh-CN" sz="2400" b="1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8538" y="4868863"/>
            <a:ext cx="1635125" cy="774700"/>
            <a:chOff x="3029" y="3174"/>
            <a:chExt cx="1030" cy="488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3029" y="3296"/>
              <a:ext cx="284" cy="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把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777" y="3174"/>
              <a:ext cx="282" cy="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这</a:t>
              </a:r>
            </a:p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过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V="1">
              <a:off x="3310" y="3296"/>
              <a:ext cx="422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310" y="3418"/>
              <a:ext cx="422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132013" y="4652963"/>
            <a:ext cx="2009775" cy="1162050"/>
            <a:chOff x="1343" y="3052"/>
            <a:chExt cx="1266" cy="732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26" y="3296"/>
              <a:ext cx="283" cy="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于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624" y="3174"/>
              <a:ext cx="712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624" y="3418"/>
              <a:ext cx="7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624" y="3475"/>
              <a:ext cx="712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43" y="3052"/>
              <a:ext cx="281" cy="7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由</a:t>
              </a:r>
            </a:p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申</a:t>
              </a:r>
            </a:p>
            <a:p>
              <a:pPr algn="just">
                <a:buFontTx/>
                <a:buNone/>
              </a:pPr>
              <a:r>
                <a:rPr lang="zh-CN" altLang="en-US" sz="2400">
                  <a:latin typeface="华文楷体" panose="02010600040101010101" pitchFamily="2" charset="-122"/>
                  <a:ea typeface="华文楷体" panose="02010600040101010101" pitchFamily="2" charset="-122"/>
                </a:rPr>
                <a:t>田</a:t>
              </a: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51050" y="4652963"/>
            <a:ext cx="446088" cy="360362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40425" y="4868863"/>
            <a:ext cx="446088" cy="360362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5700" y="5963325"/>
            <a:ext cx="204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由于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 &gt; 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申于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由于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 &gt; 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田于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</p:txBody>
      </p:sp>
      <p:sp>
        <p:nvSpPr>
          <p:cNvPr id="18" name="矩形 17"/>
          <p:cNvSpPr/>
          <p:nvPr/>
        </p:nvSpPr>
        <p:spPr>
          <a:xfrm>
            <a:off x="4689996" y="6093296"/>
            <a:ext cx="2042244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把这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 &gt; P(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把过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</p:txBody>
      </p:sp>
      <p:sp>
        <p:nvSpPr>
          <p:cNvPr id="19" name="矩形 18"/>
          <p:cNvSpPr/>
          <p:nvPr/>
        </p:nvSpPr>
        <p:spPr>
          <a:xfrm>
            <a:off x="2804352" y="3928215"/>
            <a:ext cx="11128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形相近</a:t>
            </a:r>
          </a:p>
        </p:txBody>
      </p:sp>
    </p:spTree>
    <p:extLst>
      <p:ext uri="{BB962C8B-B14F-4D97-AF65-F5344CB8AC3E}">
        <p14:creationId xmlns:p14="http://schemas.microsoft.com/office/powerpoint/2010/main" val="4490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56113"/>
          </a:xfrm>
        </p:spPr>
        <p:txBody>
          <a:bodyPr/>
          <a:lstStyle/>
          <a:p>
            <a:pPr eaLnBrk="1" hangingPunct="1"/>
            <a:r>
              <a:rPr lang="zh-CN" altLang="en-US" sz="2800" b="1" dirty="0"/>
              <a:t>计算一个句子（词串）的概率</a:t>
            </a:r>
            <a:endParaRPr lang="en-US" altLang="zh-CN" sz="2800" b="1" dirty="0"/>
          </a:p>
          <a:p>
            <a:pPr lvl="1"/>
            <a:r>
              <a:rPr lang="zh-CN" altLang="en-US" sz="2400" b="1" dirty="0"/>
              <a:t>机器翻译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拼音输入法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语音识别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文本校对</a:t>
            </a:r>
            <a:endParaRPr lang="en-US" altLang="zh-CN" sz="2400" b="1" dirty="0"/>
          </a:p>
          <a:p>
            <a:pPr lvl="1"/>
            <a:r>
              <a:rPr lang="en-US" altLang="zh-CN" sz="2400" b="1" dirty="0"/>
              <a:t>OCR</a:t>
            </a:r>
            <a:r>
              <a:rPr lang="zh-CN" altLang="en-US" sz="2400" b="1" dirty="0"/>
              <a:t>识别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完形填空</a:t>
            </a:r>
            <a:endParaRPr lang="en-US" altLang="zh-CN" sz="2400" b="1" dirty="0"/>
          </a:p>
          <a:p>
            <a:pPr lvl="1"/>
            <a:r>
              <a:rPr lang="zh-CN" altLang="en-US" sz="2400" b="1" dirty="0"/>
              <a:t>问答系统</a:t>
            </a:r>
            <a:endParaRPr lang="en-US" altLang="zh-CN" sz="2400" b="1" dirty="0"/>
          </a:p>
          <a:p>
            <a:pPr lvl="1"/>
            <a:r>
              <a:rPr lang="en-US" altLang="zh-CN" sz="2400" b="1" dirty="0"/>
              <a:t> …</a:t>
            </a:r>
          </a:p>
          <a:p>
            <a:pPr lvl="1"/>
            <a:endParaRPr lang="en-US" altLang="zh-CN" sz="2400" b="1" dirty="0"/>
          </a:p>
          <a:p>
            <a:pPr lvl="1"/>
            <a:endParaRPr lang="en-US" altLang="zh-CN" sz="2400" b="1" dirty="0"/>
          </a:p>
          <a:p>
            <a:pPr lvl="1"/>
            <a:endParaRPr lang="en-US" altLang="zh-CN" sz="2400" b="1" dirty="0"/>
          </a:p>
        </p:txBody>
      </p:sp>
      <p:sp>
        <p:nvSpPr>
          <p:cNvPr id="4" name="矩形 3"/>
          <p:cNvSpPr/>
          <p:nvPr/>
        </p:nvSpPr>
        <p:spPr>
          <a:xfrm>
            <a:off x="2483768" y="5229200"/>
            <a:ext cx="533893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__</a:t>
            </a:r>
            <a:r>
              <a:rPr lang="zh-CN" altLang="en-US" dirty="0"/>
              <a:t>和阿里、腾讯一起并成为中国互联网</a:t>
            </a:r>
            <a:r>
              <a:rPr lang="en" altLang="zh-CN" dirty="0"/>
              <a:t>BAT</a:t>
            </a:r>
            <a:r>
              <a:rPr lang="zh-CN" altLang="en-US" dirty="0"/>
              <a:t>三巨头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2922279" y="2850860"/>
            <a:ext cx="1808729" cy="436062"/>
            <a:chOff x="4722479" y="3229694"/>
            <a:chExt cx="1808729" cy="436062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4722479" y="3231658"/>
              <a:ext cx="785625" cy="18538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 bwMode="auto">
            <a:xfrm flipH="1">
              <a:off x="4722479" y="3417039"/>
              <a:ext cx="785625" cy="248717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矩形 7"/>
            <p:cNvSpPr/>
            <p:nvPr/>
          </p:nvSpPr>
          <p:spPr>
            <a:xfrm>
              <a:off x="5572291" y="3229694"/>
              <a:ext cx="958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000" dirty="0">
                  <a:solidFill>
                    <a:srgbClr val="00B050"/>
                  </a:solidFill>
                </a:rPr>
                <a:t>同音字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801777" y="3458154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rgbClr val="00B050"/>
                </a:solidFill>
              </a:rPr>
              <a:t>同音字、形近字</a:t>
            </a:r>
          </a:p>
        </p:txBody>
      </p:sp>
      <p:sp>
        <p:nvSpPr>
          <p:cNvPr id="13" name="矩形 12"/>
          <p:cNvSpPr/>
          <p:nvPr/>
        </p:nvSpPr>
        <p:spPr>
          <a:xfrm>
            <a:off x="2776465" y="3998718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rgbClr val="00B050"/>
                </a:solidFill>
              </a:rPr>
              <a:t>形近字</a:t>
            </a:r>
          </a:p>
        </p:txBody>
      </p:sp>
    </p:spTree>
    <p:extLst>
      <p:ext uri="{BB962C8B-B14F-4D97-AF65-F5344CB8AC3E}">
        <p14:creationId xmlns:p14="http://schemas.microsoft.com/office/powerpoint/2010/main" val="39151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引言</a:t>
            </a:r>
            <a:endParaRPr lang="zh-CN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5257800"/>
          </a:xfrm>
        </p:spPr>
        <p:txBody>
          <a:bodyPr/>
          <a:lstStyle/>
          <a:p>
            <a:pPr eaLnBrk="1" hangingPunct="1"/>
            <a:r>
              <a:rPr lang="zh-CN" altLang="en-US" sz="2400" b="1" dirty="0"/>
              <a:t>语言本身并不是由</a:t>
            </a:r>
            <a:r>
              <a:rPr lang="zh-CN" altLang="en-US" sz="2400" b="1" dirty="0">
                <a:solidFill>
                  <a:srgbClr val="3333FF"/>
                </a:solidFill>
              </a:rPr>
              <a:t>随机抽取</a:t>
            </a:r>
            <a:r>
              <a:rPr lang="zh-CN" altLang="en-US" sz="2400" b="1" dirty="0"/>
              <a:t>的一些单词组成的序列，词与词之间是有</a:t>
            </a:r>
            <a:r>
              <a:rPr lang="zh-CN" altLang="en-US" sz="2400" b="1" dirty="0">
                <a:solidFill>
                  <a:srgbClr val="3333FF"/>
                </a:solidFill>
              </a:rPr>
              <a:t>联系</a:t>
            </a:r>
            <a:r>
              <a:rPr lang="zh-CN" altLang="en-US" sz="2400" b="1" dirty="0"/>
              <a:t>的。这种规律可以通过</a:t>
            </a:r>
            <a:r>
              <a:rPr lang="zh-CN" altLang="en-US" sz="2400" b="1" dirty="0">
                <a:solidFill>
                  <a:srgbClr val="FF0000"/>
                </a:solidFill>
              </a:rPr>
              <a:t>概率模型</a:t>
            </a:r>
            <a:r>
              <a:rPr lang="zh-CN" altLang="en-US" sz="2400" b="1" dirty="0"/>
              <a:t>进行刻画</a:t>
            </a:r>
          </a:p>
          <a:p>
            <a:pPr eaLnBrk="1" hangingPunct="1"/>
            <a:r>
              <a:rPr lang="zh-CN" altLang="en-US" sz="2400" b="1" dirty="0"/>
              <a:t>在语音识别中，传统上使用</a:t>
            </a:r>
            <a:r>
              <a:rPr lang="zh-CN" altLang="en-US" sz="2400" b="1" dirty="0">
                <a:solidFill>
                  <a:srgbClr val="FF0000"/>
                </a:solidFill>
              </a:rPr>
              <a:t>语言模型</a:t>
            </a:r>
            <a:r>
              <a:rPr lang="zh-CN" altLang="en-US" sz="1800" b="1" dirty="0"/>
              <a:t>（</a:t>
            </a:r>
            <a:r>
              <a:rPr lang="en-US" altLang="zh-CN" sz="1800" b="1" dirty="0"/>
              <a:t>Language Model</a:t>
            </a:r>
            <a:r>
              <a:rPr lang="zh-CN" altLang="en-US" sz="1800" b="1" dirty="0"/>
              <a:t>，</a:t>
            </a:r>
            <a:r>
              <a:rPr lang="en-US" altLang="zh-CN" sz="1800" b="1" dirty="0"/>
              <a:t>LM</a:t>
            </a:r>
            <a:r>
              <a:rPr lang="zh-CN" altLang="en-US" sz="1800" b="1" dirty="0"/>
              <a:t>）</a:t>
            </a:r>
            <a:r>
              <a:rPr lang="zh-CN" altLang="en-US" sz="2400" b="1" dirty="0"/>
              <a:t>这个术语来称呼</a:t>
            </a:r>
            <a:r>
              <a:rPr lang="zh-CN" altLang="en-US" sz="2400" b="1" dirty="0">
                <a:solidFill>
                  <a:srgbClr val="FF0000"/>
                </a:solidFill>
              </a:rPr>
              <a:t>单词序列的统计模型</a:t>
            </a:r>
          </a:p>
          <a:p>
            <a:pPr lvl="1" eaLnBrk="1" hangingPunct="1"/>
            <a:r>
              <a:rPr lang="zh-CN" altLang="en-US" sz="2000" b="1" dirty="0"/>
              <a:t>例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：在一个刻画口语的语言模型中，如果一个人所说的话语中，每</a:t>
            </a:r>
            <a:r>
              <a:rPr lang="en-US" altLang="zh-CN" sz="2000" b="1" dirty="0"/>
              <a:t>100</a:t>
            </a:r>
            <a:r>
              <a:rPr lang="zh-CN" altLang="en-US" sz="2000" b="1" dirty="0"/>
              <a:t>个句子里大约有一句是“</a:t>
            </a:r>
            <a:r>
              <a:rPr lang="en-US" altLang="zh-CN" sz="2000" b="1" dirty="0"/>
              <a:t>OK”</a:t>
            </a:r>
            <a:r>
              <a:rPr lang="zh-CN" altLang="en-US" sz="2000" b="1" dirty="0"/>
              <a:t>，则可以认为</a:t>
            </a:r>
          </a:p>
          <a:p>
            <a:pPr eaLnBrk="1" hangingPunct="1">
              <a:buFontTx/>
              <a:buNone/>
            </a:pPr>
            <a:r>
              <a:rPr lang="zh-CN" altLang="en-US" sz="2000" b="1" dirty="0"/>
              <a:t>				</a:t>
            </a:r>
            <a:r>
              <a:rPr lang="en-US" altLang="zh-CN" sz="2000" b="1" dirty="0"/>
              <a:t>p(OK)≈0.01  </a:t>
            </a:r>
          </a:p>
          <a:p>
            <a:pPr lvl="1" eaLnBrk="1" hangingPunct="1"/>
            <a:r>
              <a:rPr lang="zh-CN" altLang="en-US" sz="2000" b="1" dirty="0"/>
              <a:t>例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__</a:t>
            </a:r>
            <a:r>
              <a:rPr lang="zh-CN" altLang="en-US" sz="2000" b="1" dirty="0"/>
              <a:t>和阿里、腾讯一起并成为中国互联网</a:t>
            </a:r>
            <a:r>
              <a:rPr lang="en-US" altLang="zh-CN" sz="2000" b="1" dirty="0"/>
              <a:t>BAT</a:t>
            </a:r>
            <a:r>
              <a:rPr lang="zh-CN" altLang="en-US" sz="2000" b="1" dirty="0"/>
              <a:t>三巨头</a:t>
            </a:r>
            <a:endParaRPr lang="en-US" altLang="zh-CN" sz="2000" b="1" dirty="0"/>
          </a:p>
          <a:p>
            <a:pPr eaLnBrk="1" hangingPunct="1">
              <a:buFontTx/>
              <a:buNone/>
            </a:pPr>
            <a:endParaRPr lang="en-US" altLang="zh-CN" sz="2000" b="1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705358" y="5733256"/>
            <a:ext cx="3888432" cy="598341"/>
          </a:xfrm>
          <a:prstGeom prst="cloudCallout">
            <a:avLst>
              <a:gd name="adj1" fmla="val -60792"/>
              <a:gd name="adj2" fmla="val -37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zh-CN" altLang="en-US" sz="20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如何计算词串的概率？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70C43A-5EEC-E448-933C-AAECB3EE4A45}"/>
              </a:ext>
            </a:extLst>
          </p:cNvPr>
          <p:cNvSpPr/>
          <p:nvPr/>
        </p:nvSpPr>
        <p:spPr>
          <a:xfrm>
            <a:off x="1907704" y="5057745"/>
            <a:ext cx="418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>
              <a:buNone/>
            </a:pPr>
            <a:r>
              <a:rPr lang="en-US" altLang="zh-CN" sz="2000" b="1" dirty="0">
                <a:latin typeface="+mn-lt"/>
              </a:rPr>
              <a:t>p</a:t>
            </a:r>
            <a:r>
              <a:rPr lang="en-US" altLang="zh-CN" sz="2000" b="1" dirty="0"/>
              <a:t>(</a:t>
            </a:r>
            <a:r>
              <a:rPr lang="zh-CN" altLang="en-US" sz="2000" dirty="0"/>
              <a:t>百度和阿里、腾讯一起并</a:t>
            </a:r>
            <a:r>
              <a:rPr lang="en-US" altLang="zh-CN" sz="2000" dirty="0"/>
              <a:t>…</a:t>
            </a:r>
            <a:r>
              <a:rPr lang="en-US" altLang="zh-CN" sz="2000" b="1" dirty="0"/>
              <a:t>)</a:t>
            </a:r>
            <a:r>
              <a:rPr lang="en-US" altLang="zh-CN" sz="2000" b="1" dirty="0">
                <a:latin typeface="+mn-lt"/>
              </a:rPr>
              <a:t>≈1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17785</TotalTime>
  <Words>2924</Words>
  <Application>Microsoft Macintosh PowerPoint</Application>
  <PresentationFormat>全屏显示(4:3)</PresentationFormat>
  <Paragraphs>758</Paragraphs>
  <Slides>64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64</vt:i4>
      </vt:variant>
    </vt:vector>
  </HeadingPairs>
  <TitlesOfParts>
    <vt:vector size="79" baseType="lpstr">
      <vt:lpstr>华文楷体</vt:lpstr>
      <vt:lpstr>楷体</vt:lpstr>
      <vt:lpstr>楷体_GB2312</vt:lpstr>
      <vt:lpstr>宋体</vt:lpstr>
      <vt:lpstr>KaiTi</vt:lpstr>
      <vt:lpstr>Kaiti SC</vt:lpstr>
      <vt:lpstr>Arial</vt:lpstr>
      <vt:lpstr>Calibri</vt:lpstr>
      <vt:lpstr>Cambria Math</vt:lpstr>
      <vt:lpstr>Times New Roman</vt:lpstr>
      <vt:lpstr>Verdana</vt:lpstr>
      <vt:lpstr>Balloons</vt:lpstr>
      <vt:lpstr>公式</vt:lpstr>
      <vt:lpstr>Microsoft 公式 3.0</vt:lpstr>
      <vt:lpstr>Equation</vt:lpstr>
      <vt:lpstr>自然语言处理  第03章 语言模型</vt:lpstr>
      <vt:lpstr>ChatGPT的定义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引言</vt:lpstr>
      <vt:lpstr>本章内容</vt:lpstr>
      <vt:lpstr>3.1 n元语法</vt:lpstr>
      <vt:lpstr>n元语法</vt:lpstr>
      <vt:lpstr>n元语法</vt:lpstr>
      <vt:lpstr>n元语法</vt:lpstr>
      <vt:lpstr>n元语法</vt:lpstr>
      <vt:lpstr>n元语法</vt:lpstr>
      <vt:lpstr>n的选择</vt:lpstr>
      <vt:lpstr>二元语法模型参数P(wi|wi-1)的最大似然估计</vt:lpstr>
      <vt:lpstr>例：Berkeley Restaurant Project sentences</vt:lpstr>
      <vt:lpstr>例：Berkeley Restaurant Project sentences</vt:lpstr>
      <vt:lpstr>二元语法概率</vt:lpstr>
      <vt:lpstr>最大似然估计存在的问题</vt:lpstr>
      <vt:lpstr>最大似然估计存在的问题</vt:lpstr>
      <vt:lpstr>PowerPoint 演示文稿</vt:lpstr>
      <vt:lpstr>提纲</vt:lpstr>
      <vt:lpstr>3.2 数据平滑技术</vt:lpstr>
      <vt:lpstr>3.2.1最简单的平滑技术—Laplace法则</vt:lpstr>
      <vt:lpstr>PowerPoint 演示文稿</vt:lpstr>
      <vt:lpstr>重新计算例1</vt:lpstr>
      <vt:lpstr>重新计算例2</vt:lpstr>
      <vt:lpstr>比较</vt:lpstr>
      <vt:lpstr>例：Berkeley Restaurant Project sentences</vt:lpstr>
      <vt:lpstr>PowerPoint 演示文稿</vt:lpstr>
      <vt:lpstr>一元先验平滑</vt:lpstr>
      <vt:lpstr>3.2.2 Good-Turing估计</vt:lpstr>
      <vt:lpstr>3.2.2 Good-Turing估计</vt:lpstr>
      <vt:lpstr>3.2.2 Good-Turing估计</vt:lpstr>
      <vt:lpstr>存在的问题</vt:lpstr>
      <vt:lpstr>PowerPoint 演示文稿</vt:lpstr>
      <vt:lpstr>PowerPoint 演示文稿</vt:lpstr>
      <vt:lpstr>3.2.3 绝对折扣(absolute discounting)</vt:lpstr>
      <vt:lpstr>线性折扣(linear discounting)</vt:lpstr>
      <vt:lpstr>提纲</vt:lpstr>
      <vt:lpstr>3.3 组合估计</vt:lpstr>
      <vt:lpstr>3.3 组合估计</vt:lpstr>
      <vt:lpstr>常用的组合估计模型</vt:lpstr>
      <vt:lpstr>3.3.1 线性插值</vt:lpstr>
      <vt:lpstr>PowerPoint 演示文稿</vt:lpstr>
      <vt:lpstr>PowerPoint 演示文稿</vt:lpstr>
      <vt:lpstr>提纲</vt:lpstr>
      <vt:lpstr>3.4 语言模型的性能评价</vt:lpstr>
      <vt:lpstr>3.4 语言模型的性能评价</vt:lpstr>
      <vt:lpstr>3.4 语言模型的性能评价</vt:lpstr>
      <vt:lpstr>举例</vt:lpstr>
      <vt:lpstr>举例</vt:lpstr>
      <vt:lpstr>3.4 语言模型的性能评价</vt:lpstr>
      <vt:lpstr>本章小结</vt:lpstr>
      <vt:lpstr>结束</vt:lpstr>
    </vt:vector>
  </TitlesOfParts>
  <Company>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第06章 隐马尔科夫模型</dc:title>
  <dc:creator>chenyin</dc:creator>
  <cp:lastModifiedBy>Microsoft Office User</cp:lastModifiedBy>
  <cp:revision>770</cp:revision>
  <dcterms:created xsi:type="dcterms:W3CDTF">2009-07-13T05:22:58Z</dcterms:created>
  <dcterms:modified xsi:type="dcterms:W3CDTF">2026-03-12T09:12:39Z</dcterms:modified>
</cp:coreProperties>
</file>