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80"/>
  </p:notesMasterIdLst>
  <p:handoutMasterIdLst>
    <p:handoutMasterId r:id="rId81"/>
  </p:handoutMasterIdLst>
  <p:sldIdLst>
    <p:sldId id="256" r:id="rId2"/>
    <p:sldId id="278" r:id="rId3"/>
    <p:sldId id="620" r:id="rId4"/>
    <p:sldId id="665" r:id="rId5"/>
    <p:sldId id="621" r:id="rId6"/>
    <p:sldId id="654" r:id="rId7"/>
    <p:sldId id="270" r:id="rId8"/>
    <p:sldId id="258" r:id="rId9"/>
    <p:sldId id="626" r:id="rId10"/>
    <p:sldId id="396" r:id="rId11"/>
    <p:sldId id="259" r:id="rId12"/>
    <p:sldId id="263" r:id="rId13"/>
    <p:sldId id="266" r:id="rId14"/>
    <p:sldId id="655" r:id="rId15"/>
    <p:sldId id="448" r:id="rId16"/>
    <p:sldId id="449" r:id="rId17"/>
    <p:sldId id="450" r:id="rId18"/>
    <p:sldId id="452" r:id="rId19"/>
    <p:sldId id="656" r:id="rId20"/>
    <p:sldId id="628" r:id="rId21"/>
    <p:sldId id="631" r:id="rId22"/>
    <p:sldId id="632" r:id="rId23"/>
    <p:sldId id="636" r:id="rId24"/>
    <p:sldId id="687" r:id="rId25"/>
    <p:sldId id="638" r:id="rId26"/>
    <p:sldId id="639" r:id="rId27"/>
    <p:sldId id="359" r:id="rId28"/>
    <p:sldId id="641" r:id="rId29"/>
    <p:sldId id="307" r:id="rId30"/>
    <p:sldId id="261" r:id="rId31"/>
    <p:sldId id="360" r:id="rId32"/>
    <p:sldId id="288" r:id="rId33"/>
    <p:sldId id="297" r:id="rId34"/>
    <p:sldId id="296" r:id="rId35"/>
    <p:sldId id="298" r:id="rId36"/>
    <p:sldId id="299" r:id="rId37"/>
    <p:sldId id="674" r:id="rId38"/>
    <p:sldId id="350" r:id="rId39"/>
    <p:sldId id="362" r:id="rId40"/>
    <p:sldId id="309" r:id="rId41"/>
    <p:sldId id="308" r:id="rId42"/>
    <p:sldId id="354" r:id="rId43"/>
    <p:sldId id="314" r:id="rId44"/>
    <p:sldId id="315" r:id="rId45"/>
    <p:sldId id="366" r:id="rId46"/>
    <p:sldId id="368" r:id="rId47"/>
    <p:sldId id="642" r:id="rId48"/>
    <p:sldId id="326" r:id="rId49"/>
    <p:sldId id="325" r:id="rId50"/>
    <p:sldId id="643" r:id="rId51"/>
    <p:sldId id="657" r:id="rId52"/>
    <p:sldId id="658" r:id="rId53"/>
    <p:sldId id="659" r:id="rId54"/>
    <p:sldId id="660" r:id="rId55"/>
    <p:sldId id="661" r:id="rId56"/>
    <p:sldId id="662" r:id="rId57"/>
    <p:sldId id="663" r:id="rId58"/>
    <p:sldId id="664" r:id="rId59"/>
    <p:sldId id="667" r:id="rId60"/>
    <p:sldId id="405" r:id="rId61"/>
    <p:sldId id="406" r:id="rId62"/>
    <p:sldId id="442" r:id="rId63"/>
    <p:sldId id="444" r:id="rId64"/>
    <p:sldId id="647" r:id="rId65"/>
    <p:sldId id="409" r:id="rId66"/>
    <p:sldId id="411" r:id="rId67"/>
    <p:sldId id="648" r:id="rId68"/>
    <p:sldId id="649" r:id="rId69"/>
    <p:sldId id="651" r:id="rId70"/>
    <p:sldId id="463" r:id="rId71"/>
    <p:sldId id="464" r:id="rId72"/>
    <p:sldId id="465" r:id="rId73"/>
    <p:sldId id="467" r:id="rId74"/>
    <p:sldId id="468" r:id="rId75"/>
    <p:sldId id="469" r:id="rId76"/>
    <p:sldId id="668" r:id="rId77"/>
    <p:sldId id="415" r:id="rId78"/>
    <p:sldId id="316" r:id="rId79"/>
  </p:sldIdLst>
  <p:sldSz cx="9144000" cy="6858000" type="screen4x3"/>
  <p:notesSz cx="7099300" cy="10234613"/>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B2B2B2"/>
    <a:srgbClr val="5F5F5F"/>
    <a:srgbClr val="D60093"/>
    <a:srgbClr val="E61600"/>
    <a:srgbClr val="0033CC"/>
    <a:srgbClr val="FFCCCC"/>
    <a:srgbClr val="25A7FF"/>
    <a:srgbClr val="4D4D4D"/>
    <a:srgbClr val="FF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2" autoAdjust="0"/>
    <p:restoredTop sz="89908" autoAdjust="0"/>
  </p:normalViewPr>
  <p:slideViewPr>
    <p:cSldViewPr>
      <p:cViewPr varScale="1">
        <p:scale>
          <a:sx n="136" d="100"/>
          <a:sy n="136" d="100"/>
        </p:scale>
        <p:origin x="1704"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63.xml"/><Relationship Id="rId7" Type="http://schemas.openxmlformats.org/officeDocument/2006/relationships/slide" Target="slides/slide68.xml"/><Relationship Id="rId2" Type="http://schemas.openxmlformats.org/officeDocument/2006/relationships/slide" Target="slides/slide62.xml"/><Relationship Id="rId1" Type="http://schemas.openxmlformats.org/officeDocument/2006/relationships/slide" Target="slides/slide61.xml"/><Relationship Id="rId6" Type="http://schemas.openxmlformats.org/officeDocument/2006/relationships/slide" Target="slides/slide67.xml"/><Relationship Id="rId5" Type="http://schemas.openxmlformats.org/officeDocument/2006/relationships/slide" Target="slides/slide65.xml"/><Relationship Id="rId4"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207875" name="Rectangle 3"/>
          <p:cNvSpPr>
            <a:spLocks noGrp="1" noChangeArrowheads="1"/>
          </p:cNvSpPr>
          <p:nvPr>
            <p:ph type="dt" sz="quarter"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r" defTabSz="965200" eaLnBrk="1" hangingPunct="1">
              <a:defRPr sz="1300">
                <a:latin typeface="Arial" charset="0"/>
              </a:defRPr>
            </a:lvl1pPr>
          </a:lstStyle>
          <a:p>
            <a:pPr>
              <a:defRPr/>
            </a:pPr>
            <a:endParaRPr lang="en-US" altLang="zh-CN"/>
          </a:p>
        </p:txBody>
      </p:sp>
      <p:sp>
        <p:nvSpPr>
          <p:cNvPr id="207876" name="Rectangle 4"/>
          <p:cNvSpPr>
            <a:spLocks noGrp="1" noChangeArrowheads="1"/>
          </p:cNvSpPr>
          <p:nvPr>
            <p:ph type="ftr" sz="quarter" idx="2"/>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207877" name="Rectangle 5"/>
          <p:cNvSpPr>
            <a:spLocks noGrp="1" noChangeArrowheads="1"/>
          </p:cNvSpPr>
          <p:nvPr>
            <p:ph type="sldNum" sz="quarter" idx="3"/>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r" defTabSz="965200" eaLnBrk="1" hangingPunct="1">
              <a:defRPr sz="1300">
                <a:latin typeface="Arial" charset="0"/>
              </a:defRPr>
            </a:lvl1pPr>
          </a:lstStyle>
          <a:p>
            <a:pPr>
              <a:defRPr/>
            </a:pPr>
            <a:fld id="{F86E4086-EED1-4F28-90E6-F3C04F632A66}" type="slidenum">
              <a:rPr lang="en-US" altLang="zh-CN"/>
              <a:pPr>
                <a:defRPr/>
              </a:pPr>
              <a:t>‹#›</a:t>
            </a:fld>
            <a:endParaRPr lang="en-US" altLang="zh-CN"/>
          </a:p>
        </p:txBody>
      </p:sp>
    </p:spTree>
    <p:extLst>
      <p:ext uri="{BB962C8B-B14F-4D97-AF65-F5344CB8AC3E}">
        <p14:creationId xmlns:p14="http://schemas.microsoft.com/office/powerpoint/2010/main" val="136874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139267" name="Rectangle 3"/>
          <p:cNvSpPr>
            <a:spLocks noGrp="1" noChangeArrowheads="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r" defTabSz="965200" eaLnBrk="1" hangingPunct="1">
              <a:defRPr sz="1300">
                <a:latin typeface="Arial"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711200" y="4862513"/>
            <a:ext cx="56769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9270" name="Rectangle 6"/>
          <p:cNvSpPr>
            <a:spLocks noGrp="1" noChangeArrowheads="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139271" name="Rectangle 7"/>
          <p:cNvSpPr>
            <a:spLocks noGrp="1" noChangeArrowheads="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r" defTabSz="965200" eaLnBrk="1" hangingPunct="1">
              <a:defRPr sz="1300">
                <a:latin typeface="Arial" charset="0"/>
              </a:defRPr>
            </a:lvl1pPr>
          </a:lstStyle>
          <a:p>
            <a:pPr>
              <a:defRPr/>
            </a:pPr>
            <a:fld id="{4897AA4B-4FA7-4D54-805B-E9F60F25C546}" type="slidenum">
              <a:rPr lang="en-US" altLang="zh-CN"/>
              <a:pPr>
                <a:defRPr/>
              </a:pPr>
              <a:t>‹#›</a:t>
            </a:fld>
            <a:endParaRPr lang="en-US" altLang="zh-CN"/>
          </a:p>
        </p:txBody>
      </p:sp>
    </p:spTree>
    <p:extLst>
      <p:ext uri="{BB962C8B-B14F-4D97-AF65-F5344CB8AC3E}">
        <p14:creationId xmlns:p14="http://schemas.microsoft.com/office/powerpoint/2010/main" val="2795396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D3E5813-70AE-4F1F-9C39-C55778EE69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98FC2C9-3A3D-420D-AE45-3C6C3FCFD7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What is …</a:t>
            </a:r>
            <a:r>
              <a:rPr lang="zh-CN" altLang="en-US" b="1">
                <a:latin typeface="Arial" panose="020B0604020202020204" pitchFamily="34" charset="0"/>
              </a:rPr>
              <a:t>？</a:t>
            </a:r>
          </a:p>
          <a:p>
            <a:pPr eaLnBrk="1" hangingPunct="1"/>
            <a:r>
              <a:rPr lang="en-US" altLang="zh-CN" b="1">
                <a:latin typeface="Arial" panose="020B0604020202020204" pitchFamily="34" charset="0"/>
              </a:rPr>
              <a:t>Why …</a:t>
            </a:r>
            <a:r>
              <a:rPr lang="zh-CN" altLang="en-US" b="1">
                <a:latin typeface="Arial" panose="020B0604020202020204" pitchFamily="34" charset="0"/>
              </a:rPr>
              <a:t>？</a:t>
            </a:r>
          </a:p>
          <a:p>
            <a:pPr eaLnBrk="1" hangingPunct="1"/>
            <a:r>
              <a:rPr lang="en-US" altLang="zh-CN" b="1">
                <a:latin typeface="Arial" panose="020B0604020202020204" pitchFamily="34" charset="0"/>
              </a:rPr>
              <a:t>How to …</a:t>
            </a:r>
            <a:r>
              <a:rPr lang="zh-CN" altLang="en-US" b="1">
                <a:latin typeface="Arial" panose="020B0604020202020204" pitchFamily="34" charset="0"/>
              </a:rPr>
              <a:t>？</a:t>
            </a:r>
          </a:p>
          <a:p>
            <a:pPr eaLnBrk="1" hangingPunct="1"/>
            <a:r>
              <a:rPr lang="zh-CN" altLang="en-US" b="1">
                <a:latin typeface="Arial" panose="020B0604020202020204" pitchFamily="34" charset="0"/>
              </a:rPr>
              <a:t>现状</a:t>
            </a:r>
          </a:p>
          <a:p>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431C37C4-4249-46E5-ADDB-E0BD4401EE81}"/>
              </a:ext>
            </a:extLst>
          </p:cNvPr>
          <p:cNvSpPr>
            <a:spLocks noGrp="1" noRot="1" noChangeAspect="1" noChangeArrowheads="1" noTextEdit="1"/>
          </p:cNvSpPr>
          <p:nvPr>
            <p:ph type="sldImg"/>
          </p:nvPr>
        </p:nvSpPr>
        <p:spPr>
          <a:ln/>
        </p:spPr>
      </p:sp>
      <p:sp>
        <p:nvSpPr>
          <p:cNvPr id="54275" name="备注占位符 2">
            <a:extLst>
              <a:ext uri="{FF2B5EF4-FFF2-40B4-BE49-F238E27FC236}">
                <a16:creationId xmlns:a16="http://schemas.microsoft.com/office/drawing/2014/main" id="{AA23B35A-FB74-4670-85D5-074EC31AE5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54276" name="灯片编号占位符 3">
            <a:extLst>
              <a:ext uri="{FF2B5EF4-FFF2-40B4-BE49-F238E27FC236}">
                <a16:creationId xmlns:a16="http://schemas.microsoft.com/office/drawing/2014/main" id="{EB6E6BFA-5FDA-4F52-8954-2522F67CD1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5259099-91D1-4617-8FE6-00811178114C}" type="slidenum">
              <a:rPr lang="en-US" altLang="zh-CN" sz="1300" smtClean="0"/>
              <a:pPr>
                <a:spcBef>
                  <a:spcPct val="0"/>
                </a:spcBef>
              </a:pPr>
              <a:t>20</a:t>
            </a:fld>
            <a:endParaRPr lang="en-US" altLang="zh-CN"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a:extLst>
              <a:ext uri="{FF2B5EF4-FFF2-40B4-BE49-F238E27FC236}">
                <a16:creationId xmlns:a16="http://schemas.microsoft.com/office/drawing/2014/main" id="{46BB8063-7A33-4A43-B44F-EAFEC0A63683}"/>
              </a:ext>
            </a:extLst>
          </p:cNvPr>
          <p:cNvSpPr>
            <a:spLocks noGrp="1" noRot="1" noChangeAspect="1" noChangeArrowheads="1" noTextEdit="1"/>
          </p:cNvSpPr>
          <p:nvPr>
            <p:ph type="sldImg"/>
          </p:nvPr>
        </p:nvSpPr>
        <p:spPr>
          <a:ln/>
        </p:spPr>
      </p:sp>
      <p:sp>
        <p:nvSpPr>
          <p:cNvPr id="56323" name="备注占位符 2">
            <a:extLst>
              <a:ext uri="{FF2B5EF4-FFF2-40B4-BE49-F238E27FC236}">
                <a16:creationId xmlns:a16="http://schemas.microsoft.com/office/drawing/2014/main" id="{B089BF78-ECEA-4984-8502-8B418C9F8A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56324" name="灯片编号占位符 3">
            <a:extLst>
              <a:ext uri="{FF2B5EF4-FFF2-40B4-BE49-F238E27FC236}">
                <a16:creationId xmlns:a16="http://schemas.microsoft.com/office/drawing/2014/main" id="{ED3E2C80-5319-4853-AEF1-BC8E7A3980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0291042-D627-49F5-ACB8-BDD988A1BB2E}" type="slidenum">
              <a:rPr lang="en-US" altLang="zh-CN" sz="1300" smtClean="0"/>
              <a:pPr>
                <a:spcBef>
                  <a:spcPct val="0"/>
                </a:spcBef>
              </a:pPr>
              <a:t>21</a:t>
            </a:fld>
            <a:endParaRPr lang="en-US" altLang="zh-CN"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F2BA1EE-68D3-42F3-92BB-E3E54B08D2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807E6D-ACD1-47D5-B2F8-2C8473001C95}" type="slidenum">
              <a:rPr lang="en-US" altLang="zh-CN" sz="1300" smtClean="0"/>
              <a:pPr>
                <a:spcBef>
                  <a:spcPct val="0"/>
                </a:spcBef>
              </a:pPr>
              <a:t>22</a:t>
            </a:fld>
            <a:endParaRPr lang="en-US" altLang="zh-CN" sz="1300"/>
          </a:p>
        </p:txBody>
      </p:sp>
      <p:sp>
        <p:nvSpPr>
          <p:cNvPr id="60419" name="Rectangle 2">
            <a:extLst>
              <a:ext uri="{FF2B5EF4-FFF2-40B4-BE49-F238E27FC236}">
                <a16:creationId xmlns:a16="http://schemas.microsoft.com/office/drawing/2014/main" id="{2D757AF3-B1A3-4D40-BBBA-DEB7511B65C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E16C9AC-B47E-4910-91BA-830FC5B058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D3E5813-70AE-4F1F-9C39-C55778EE69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98FC2C9-3A3D-420D-AE45-3C6C3FCFD7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What is …</a:t>
            </a:r>
            <a:r>
              <a:rPr lang="zh-CN" altLang="en-US" b="1">
                <a:latin typeface="Arial" panose="020B0604020202020204" pitchFamily="34" charset="0"/>
              </a:rPr>
              <a:t>？</a:t>
            </a:r>
          </a:p>
          <a:p>
            <a:pPr eaLnBrk="1" hangingPunct="1"/>
            <a:r>
              <a:rPr lang="en-US" altLang="zh-CN" b="1">
                <a:latin typeface="Arial" panose="020B0604020202020204" pitchFamily="34" charset="0"/>
              </a:rPr>
              <a:t>Why …</a:t>
            </a:r>
            <a:r>
              <a:rPr lang="zh-CN" altLang="en-US" b="1">
                <a:latin typeface="Arial" panose="020B0604020202020204" pitchFamily="34" charset="0"/>
              </a:rPr>
              <a:t>？</a:t>
            </a:r>
          </a:p>
          <a:p>
            <a:pPr eaLnBrk="1" hangingPunct="1"/>
            <a:r>
              <a:rPr lang="en-US" altLang="zh-CN" b="1">
                <a:latin typeface="Arial" panose="020B0604020202020204" pitchFamily="34" charset="0"/>
              </a:rPr>
              <a:t>How to …</a:t>
            </a:r>
            <a:r>
              <a:rPr lang="zh-CN" altLang="en-US" b="1">
                <a:latin typeface="Arial" panose="020B0604020202020204" pitchFamily="34" charset="0"/>
              </a:rPr>
              <a:t>？</a:t>
            </a:r>
          </a:p>
          <a:p>
            <a:pPr eaLnBrk="1" hangingPunct="1"/>
            <a:r>
              <a:rPr lang="zh-CN" altLang="en-US" b="1">
                <a:latin typeface="Arial" panose="020B0604020202020204" pitchFamily="34" charset="0"/>
              </a:rPr>
              <a:t>现状</a:t>
            </a:r>
          </a:p>
          <a:p>
            <a:endParaRPr lang="zh-CN" altLang="en-US">
              <a:latin typeface="Arial" panose="020B0604020202020204" pitchFamily="34" charset="0"/>
            </a:endParaRPr>
          </a:p>
        </p:txBody>
      </p:sp>
    </p:spTree>
    <p:extLst>
      <p:ext uri="{BB962C8B-B14F-4D97-AF65-F5344CB8AC3E}">
        <p14:creationId xmlns:p14="http://schemas.microsoft.com/office/powerpoint/2010/main" val="336352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52EE1C8-B127-4307-B6B7-CBE795C97A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9CB4EABE-D219-4FD1-B3D9-FCFB2E865E7F}" type="slidenum">
              <a:rPr lang="en-US" altLang="zh-CN" sz="1300" b="0" smtClean="0">
                <a:latin typeface="Arial" panose="020B0604020202020204" pitchFamily="34" charset="0"/>
              </a:rPr>
              <a:pPr/>
              <a:t>26</a:t>
            </a:fld>
            <a:endParaRPr lang="en-US" altLang="zh-CN" sz="1300" b="0">
              <a:latin typeface="Arial" panose="020B0604020202020204" pitchFamily="34" charset="0"/>
            </a:endParaRPr>
          </a:p>
        </p:txBody>
      </p:sp>
      <p:sp>
        <p:nvSpPr>
          <p:cNvPr id="69635" name="Rectangle 2">
            <a:extLst>
              <a:ext uri="{FF2B5EF4-FFF2-40B4-BE49-F238E27FC236}">
                <a16:creationId xmlns:a16="http://schemas.microsoft.com/office/drawing/2014/main" id="{A7B29818-1AEE-4992-8578-9F195CB16C3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DF5EAD9-B9CA-40C7-8E0C-9E5230AA5A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A877941-6557-4816-A131-EBFA3FF41D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0525B68E-5EE8-48D4-8DDC-136A98660943}" type="slidenum">
              <a:rPr lang="en-US" altLang="zh-CN" sz="1300" b="0" smtClean="0">
                <a:latin typeface="Arial" panose="020B0604020202020204" pitchFamily="34" charset="0"/>
              </a:rPr>
              <a:pPr/>
              <a:t>29</a:t>
            </a:fld>
            <a:endParaRPr lang="en-US" altLang="zh-CN" sz="1300" b="0">
              <a:latin typeface="Arial" panose="020B0604020202020204" pitchFamily="34" charset="0"/>
            </a:endParaRPr>
          </a:p>
        </p:txBody>
      </p:sp>
      <p:sp>
        <p:nvSpPr>
          <p:cNvPr id="73731" name="Rectangle 2">
            <a:extLst>
              <a:ext uri="{FF2B5EF4-FFF2-40B4-BE49-F238E27FC236}">
                <a16:creationId xmlns:a16="http://schemas.microsoft.com/office/drawing/2014/main" id="{75E523E0-4AFC-45C3-B9AD-4F7504EF496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3F9E456C-E5AF-4812-9A21-4F852FDC38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92A06-73A2-4032-BA73-C4C641173FAF}" type="slidenum">
              <a:rPr lang="en-US" altLang="zh-CN"/>
              <a:pPr/>
              <a:t>30</a:t>
            </a:fld>
            <a:endParaRPr lang="en-US" altLang="zh-CN"/>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zh-CN" dirty="0"/>
          </a:p>
        </p:txBody>
      </p:sp>
    </p:spTree>
    <p:extLst>
      <p:ext uri="{BB962C8B-B14F-4D97-AF65-F5344CB8AC3E}">
        <p14:creationId xmlns:p14="http://schemas.microsoft.com/office/powerpoint/2010/main" val="170261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D8208-27DF-4487-B0AB-1562658AFCCC}" type="slidenum">
              <a:rPr lang="en-US" altLang="zh-CN"/>
              <a:pPr/>
              <a:t>33</a:t>
            </a:fld>
            <a:endParaRPr lang="en-US" altLang="zh-CN"/>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zh-CN" dirty="0"/>
          </a:p>
        </p:txBody>
      </p:sp>
    </p:spTree>
    <p:extLst>
      <p:ext uri="{BB962C8B-B14F-4D97-AF65-F5344CB8AC3E}">
        <p14:creationId xmlns:p14="http://schemas.microsoft.com/office/powerpoint/2010/main" val="164241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FF727-FA4B-4679-AE15-38E3B600A437}" type="slidenum">
              <a:rPr lang="en-US" altLang="zh-CN"/>
              <a:pPr/>
              <a:t>34</a:t>
            </a:fld>
            <a:endParaRPr lang="en-US" altLang="zh-CN"/>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val="85830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82946E1-05A8-4854-9052-3532957704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892F0109-DF5D-4CA2-A9ED-B824D4A6D468}" type="slidenum">
              <a:rPr lang="en-US" altLang="zh-CN" sz="1300" b="0" smtClean="0">
                <a:latin typeface="Arial" panose="020B0604020202020204" pitchFamily="34" charset="0"/>
              </a:rPr>
              <a:pPr/>
              <a:t>39</a:t>
            </a:fld>
            <a:endParaRPr lang="en-US" altLang="zh-CN" sz="1300" b="0">
              <a:latin typeface="Arial" panose="020B0604020202020204" pitchFamily="34" charset="0"/>
            </a:endParaRPr>
          </a:p>
        </p:txBody>
      </p:sp>
      <p:sp>
        <p:nvSpPr>
          <p:cNvPr id="82947" name="Rectangle 2">
            <a:extLst>
              <a:ext uri="{FF2B5EF4-FFF2-40B4-BE49-F238E27FC236}">
                <a16:creationId xmlns:a16="http://schemas.microsoft.com/office/drawing/2014/main" id="{3D456625-285A-4CE2-B733-39C568048E1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A38EAE3-A11C-48E1-BE11-45F9593C13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a:p>
            <a:endParaRPr lang="zh-CN" altLang="en-US">
              <a:latin typeface="Arial" panose="020B0604020202020204" pitchFamily="34" charset="0"/>
            </a:endParaRPr>
          </a:p>
          <a:p>
            <a:endParaRPr lang="zh-CN" altLang="en-US">
              <a:latin typeface="Arial" panose="020B0604020202020204" pitchFamily="34" charset="0"/>
            </a:endParaRPr>
          </a:p>
          <a:p>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D3E5813-70AE-4F1F-9C39-C55778EE69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98FC2C9-3A3D-420D-AE45-3C6C3FCFD7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What is …</a:t>
            </a:r>
            <a:r>
              <a:rPr lang="zh-CN" altLang="en-US" b="1">
                <a:latin typeface="Arial" panose="020B0604020202020204" pitchFamily="34" charset="0"/>
              </a:rPr>
              <a:t>？</a:t>
            </a:r>
          </a:p>
          <a:p>
            <a:pPr eaLnBrk="1" hangingPunct="1"/>
            <a:r>
              <a:rPr lang="en-US" altLang="zh-CN" b="1">
                <a:latin typeface="Arial" panose="020B0604020202020204" pitchFamily="34" charset="0"/>
              </a:rPr>
              <a:t>Why …</a:t>
            </a:r>
            <a:r>
              <a:rPr lang="zh-CN" altLang="en-US" b="1">
                <a:latin typeface="Arial" panose="020B0604020202020204" pitchFamily="34" charset="0"/>
              </a:rPr>
              <a:t>？</a:t>
            </a:r>
          </a:p>
          <a:p>
            <a:pPr eaLnBrk="1" hangingPunct="1"/>
            <a:r>
              <a:rPr lang="en-US" altLang="zh-CN" b="1">
                <a:latin typeface="Arial" panose="020B0604020202020204" pitchFamily="34" charset="0"/>
              </a:rPr>
              <a:t>How to …</a:t>
            </a:r>
            <a:r>
              <a:rPr lang="zh-CN" altLang="en-US" b="1">
                <a:latin typeface="Arial" panose="020B0604020202020204" pitchFamily="34" charset="0"/>
              </a:rPr>
              <a:t>？</a:t>
            </a:r>
          </a:p>
          <a:p>
            <a:pPr eaLnBrk="1" hangingPunct="1"/>
            <a:r>
              <a:rPr lang="zh-CN" altLang="en-US" b="1">
                <a:latin typeface="Arial" panose="020B0604020202020204" pitchFamily="34" charset="0"/>
              </a:rPr>
              <a:t>现状</a:t>
            </a:r>
          </a:p>
          <a:p>
            <a:endParaRPr lang="zh-CN" altLang="en-US">
              <a:latin typeface="Arial" panose="020B0604020202020204" pitchFamily="34" charset="0"/>
            </a:endParaRPr>
          </a:p>
        </p:txBody>
      </p:sp>
    </p:spTree>
    <p:extLst>
      <p:ext uri="{BB962C8B-B14F-4D97-AF65-F5344CB8AC3E}">
        <p14:creationId xmlns:p14="http://schemas.microsoft.com/office/powerpoint/2010/main" val="709878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80C0384-2E7A-44BB-B2E2-DF707E353E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04CAD0C6-E0FD-427B-8B3D-86803A54BBB3}" type="slidenum">
              <a:rPr lang="en-US" altLang="zh-CN" sz="1300" b="0" smtClean="0">
                <a:latin typeface="Arial" panose="020B0604020202020204" pitchFamily="34" charset="0"/>
              </a:rPr>
              <a:pPr/>
              <a:t>40</a:t>
            </a:fld>
            <a:endParaRPr lang="en-US" altLang="zh-CN" sz="1300" b="0">
              <a:latin typeface="Arial" panose="020B0604020202020204" pitchFamily="34" charset="0"/>
            </a:endParaRPr>
          </a:p>
        </p:txBody>
      </p:sp>
      <p:sp>
        <p:nvSpPr>
          <p:cNvPr id="84995" name="Rectangle 2">
            <a:extLst>
              <a:ext uri="{FF2B5EF4-FFF2-40B4-BE49-F238E27FC236}">
                <a16:creationId xmlns:a16="http://schemas.microsoft.com/office/drawing/2014/main" id="{117D131D-574C-41B2-8A60-F9457D356DC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265BB53-BD32-43B1-910F-AB838A55B1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b="1">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4806A9F-683D-4F07-9B28-CDB50177D4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A44676F7-CD80-48CA-922C-72950C70F52D}" type="slidenum">
              <a:rPr lang="en-US" altLang="zh-CN" sz="1300" b="0" smtClean="0">
                <a:latin typeface="Arial" panose="020B0604020202020204" pitchFamily="34" charset="0"/>
              </a:rPr>
              <a:pPr/>
              <a:t>41</a:t>
            </a:fld>
            <a:endParaRPr lang="en-US" altLang="zh-CN" sz="1300" b="0">
              <a:latin typeface="Arial" panose="020B0604020202020204" pitchFamily="34" charset="0"/>
            </a:endParaRPr>
          </a:p>
        </p:txBody>
      </p:sp>
      <p:sp>
        <p:nvSpPr>
          <p:cNvPr id="87043" name="Rectangle 2">
            <a:extLst>
              <a:ext uri="{FF2B5EF4-FFF2-40B4-BE49-F238E27FC236}">
                <a16:creationId xmlns:a16="http://schemas.microsoft.com/office/drawing/2014/main" id="{4409BE9B-DFAB-4492-9B32-88F7DD8F7759}"/>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7056205-3810-4D6B-B412-B533EFE357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3683C95-B314-4EFD-80E9-5BAD93241B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B0E1C86A-3AD7-4A59-9B35-8AF0FCE761EC}" type="slidenum">
              <a:rPr lang="en-US" altLang="zh-CN" sz="1300" b="0" smtClean="0">
                <a:latin typeface="Arial" panose="020B0604020202020204" pitchFamily="34" charset="0"/>
              </a:rPr>
              <a:pPr/>
              <a:t>42</a:t>
            </a:fld>
            <a:endParaRPr lang="en-US" altLang="zh-CN" sz="1300" b="0">
              <a:latin typeface="Arial" panose="020B0604020202020204" pitchFamily="34" charset="0"/>
            </a:endParaRPr>
          </a:p>
        </p:txBody>
      </p:sp>
      <p:sp>
        <p:nvSpPr>
          <p:cNvPr id="89091" name="Rectangle 2">
            <a:extLst>
              <a:ext uri="{FF2B5EF4-FFF2-40B4-BE49-F238E27FC236}">
                <a16:creationId xmlns:a16="http://schemas.microsoft.com/office/drawing/2014/main" id="{6DA04039-301C-4882-A9A7-66B4F19EAC7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2A2F54B-C5CB-4BB5-A7EA-E7A981C85B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a:extLst>
              <a:ext uri="{FF2B5EF4-FFF2-40B4-BE49-F238E27FC236}">
                <a16:creationId xmlns:a16="http://schemas.microsoft.com/office/drawing/2014/main" id="{C97EEDFF-75F0-48B7-8F3F-7F914B0B8EFB}"/>
              </a:ext>
            </a:extLst>
          </p:cNvPr>
          <p:cNvSpPr>
            <a:spLocks noGrp="1" noRot="1" noChangeAspect="1" noChangeArrowheads="1" noTextEdit="1"/>
          </p:cNvSpPr>
          <p:nvPr>
            <p:ph type="sldImg"/>
          </p:nvPr>
        </p:nvSpPr>
        <p:spPr>
          <a:ln/>
        </p:spPr>
      </p:sp>
      <p:sp>
        <p:nvSpPr>
          <p:cNvPr id="95235" name="备注占位符 2">
            <a:extLst>
              <a:ext uri="{FF2B5EF4-FFF2-40B4-BE49-F238E27FC236}">
                <a16:creationId xmlns:a16="http://schemas.microsoft.com/office/drawing/2014/main" id="{2C56418F-13CF-46AB-AFF2-B198F902A6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95236" name="灯片编号占位符 3">
            <a:extLst>
              <a:ext uri="{FF2B5EF4-FFF2-40B4-BE49-F238E27FC236}">
                <a16:creationId xmlns:a16="http://schemas.microsoft.com/office/drawing/2014/main" id="{BA27C31A-AEDC-48D3-AB78-0EE2B791C7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5FB517B5-B545-41BB-A2F8-38F19104BE57}" type="slidenum">
              <a:rPr lang="en-US" altLang="zh-CN" sz="1300" b="0" smtClean="0">
                <a:latin typeface="Arial" panose="020B0604020202020204" pitchFamily="34" charset="0"/>
              </a:rPr>
              <a:pPr/>
              <a:t>43</a:t>
            </a:fld>
            <a:endParaRPr lang="en-US" altLang="zh-CN" sz="1300" b="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4EC97EF0-2D5C-4CD2-A51C-8EF0555D3C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F932DEC0-B035-4B93-A67F-FC77C538FA94}" type="slidenum">
              <a:rPr lang="en-US" altLang="zh-CN" sz="1300" b="0" smtClean="0">
                <a:latin typeface="Arial" panose="020B0604020202020204" pitchFamily="34" charset="0"/>
              </a:rPr>
              <a:pPr/>
              <a:t>44</a:t>
            </a:fld>
            <a:endParaRPr lang="en-US" altLang="zh-CN" sz="1300" b="0">
              <a:latin typeface="Arial" panose="020B0604020202020204" pitchFamily="34" charset="0"/>
            </a:endParaRPr>
          </a:p>
        </p:txBody>
      </p:sp>
      <p:sp>
        <p:nvSpPr>
          <p:cNvPr id="97283" name="Rectangle 2">
            <a:extLst>
              <a:ext uri="{FF2B5EF4-FFF2-40B4-BE49-F238E27FC236}">
                <a16:creationId xmlns:a16="http://schemas.microsoft.com/office/drawing/2014/main" id="{FC270D74-6116-428A-8DC5-6657593331E6}"/>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C678B482-96F0-4444-85C6-55D567658A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8DBA006-A49D-48D2-83E6-34766A5AF8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7D573826-70E2-44A1-B97F-789C3C132A89}" type="slidenum">
              <a:rPr lang="en-US" altLang="zh-CN" sz="1300" b="0" smtClean="0">
                <a:latin typeface="Arial" panose="020B0604020202020204" pitchFamily="34" charset="0"/>
              </a:rPr>
              <a:pPr/>
              <a:t>45</a:t>
            </a:fld>
            <a:endParaRPr lang="en-US" altLang="zh-CN" sz="1300" b="0">
              <a:latin typeface="Arial" panose="020B0604020202020204" pitchFamily="34" charset="0"/>
            </a:endParaRPr>
          </a:p>
        </p:txBody>
      </p:sp>
      <p:sp>
        <p:nvSpPr>
          <p:cNvPr id="99331" name="Rectangle 2">
            <a:extLst>
              <a:ext uri="{FF2B5EF4-FFF2-40B4-BE49-F238E27FC236}">
                <a16:creationId xmlns:a16="http://schemas.microsoft.com/office/drawing/2014/main" id="{C83F2334-97CE-4031-9614-F8EDE53D6735}"/>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EC5EF362-A643-479F-8FBC-747FC080C9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b="1">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0B95F78-93EC-41A6-BFA2-0E588C5373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55239683-881F-4A07-91DD-98B8424690EC}" type="slidenum">
              <a:rPr lang="en-US" altLang="zh-CN" sz="1300" b="0" smtClean="0">
                <a:latin typeface="Arial" panose="020B0604020202020204" pitchFamily="34" charset="0"/>
              </a:rPr>
              <a:pPr/>
              <a:t>47</a:t>
            </a:fld>
            <a:endParaRPr lang="en-US" altLang="zh-CN" sz="1300" b="0">
              <a:latin typeface="Arial" panose="020B0604020202020204" pitchFamily="34" charset="0"/>
            </a:endParaRPr>
          </a:p>
        </p:txBody>
      </p:sp>
      <p:sp>
        <p:nvSpPr>
          <p:cNvPr id="102403" name="Rectangle 2">
            <a:extLst>
              <a:ext uri="{FF2B5EF4-FFF2-40B4-BE49-F238E27FC236}">
                <a16:creationId xmlns:a16="http://schemas.microsoft.com/office/drawing/2014/main" id="{FF6B3794-9CC6-40BE-AD1B-BCDFB596200B}"/>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AF82436E-3595-4874-8314-09F0D3E43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zh-CN" altLang="en-US" sz="1400">
                <a:latin typeface="Arial" panose="020B0604020202020204" pitchFamily="34" charset="0"/>
              </a:rPr>
            </a:br>
            <a:endParaRPr lang="zh-CN" altLang="en-US" sz="1400">
              <a:latin typeface="Arial" panose="020B0604020202020204" pitchFamily="34" charset="0"/>
            </a:endParaRPr>
          </a:p>
          <a:p>
            <a:endParaRPr lang="en-US" altLang="zh-CN">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5A38DB3-4789-4408-898F-F986703C7B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3504E1D6-375C-424C-B557-A08752EB9A9A}" type="slidenum">
              <a:rPr lang="en-US" altLang="zh-CN" sz="1300" b="0" smtClean="0">
                <a:latin typeface="Arial" panose="020B0604020202020204" pitchFamily="34" charset="0"/>
              </a:rPr>
              <a:pPr/>
              <a:t>48</a:t>
            </a:fld>
            <a:endParaRPr lang="en-US" altLang="zh-CN" sz="1300" b="0">
              <a:latin typeface="Arial" panose="020B0604020202020204" pitchFamily="34" charset="0"/>
            </a:endParaRPr>
          </a:p>
        </p:txBody>
      </p:sp>
      <p:sp>
        <p:nvSpPr>
          <p:cNvPr id="105475" name="Rectangle 2">
            <a:extLst>
              <a:ext uri="{FF2B5EF4-FFF2-40B4-BE49-F238E27FC236}">
                <a16:creationId xmlns:a16="http://schemas.microsoft.com/office/drawing/2014/main" id="{C2E66439-3BC3-44B5-84ED-3A623FD31BC9}"/>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6E38BFD-96C3-460D-9CCF-86A9A19643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zh-CN" altLang="en-US">
                <a:latin typeface="Arial" panose="020B0604020202020204" pitchFamily="34" charset="0"/>
              </a:rPr>
            </a:br>
            <a:endParaRPr lang="zh-CN"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1EC453CF-821A-4A4E-92ED-2E17B53B51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07C2DCAB-800F-47B2-BC81-B1CFD8851756}" type="slidenum">
              <a:rPr lang="en-US" altLang="zh-CN" sz="1300" b="0" smtClean="0">
                <a:latin typeface="Arial" panose="020B0604020202020204" pitchFamily="34" charset="0"/>
              </a:rPr>
              <a:pPr/>
              <a:t>49</a:t>
            </a:fld>
            <a:endParaRPr lang="en-US" altLang="zh-CN" sz="1300" b="0">
              <a:latin typeface="Arial" panose="020B0604020202020204" pitchFamily="34" charset="0"/>
            </a:endParaRPr>
          </a:p>
        </p:txBody>
      </p:sp>
      <p:sp>
        <p:nvSpPr>
          <p:cNvPr id="107523" name="Rectangle 2">
            <a:extLst>
              <a:ext uri="{FF2B5EF4-FFF2-40B4-BE49-F238E27FC236}">
                <a16:creationId xmlns:a16="http://schemas.microsoft.com/office/drawing/2014/main" id="{27DD9188-1F3B-44C3-B02B-6190FFAB4BF5}"/>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448A6EA1-3146-49BF-A9DC-B0F93FAF25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D3E5813-70AE-4F1F-9C39-C55778EE69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98FC2C9-3A3D-420D-AE45-3C6C3FCFD7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What is …</a:t>
            </a:r>
            <a:r>
              <a:rPr lang="zh-CN" altLang="en-US" b="1">
                <a:latin typeface="Arial" panose="020B0604020202020204" pitchFamily="34" charset="0"/>
              </a:rPr>
              <a:t>？</a:t>
            </a:r>
          </a:p>
          <a:p>
            <a:pPr eaLnBrk="1" hangingPunct="1"/>
            <a:r>
              <a:rPr lang="en-US" altLang="zh-CN" b="1">
                <a:latin typeface="Arial" panose="020B0604020202020204" pitchFamily="34" charset="0"/>
              </a:rPr>
              <a:t>Why …</a:t>
            </a:r>
            <a:r>
              <a:rPr lang="zh-CN" altLang="en-US" b="1">
                <a:latin typeface="Arial" panose="020B0604020202020204" pitchFamily="34" charset="0"/>
              </a:rPr>
              <a:t>？</a:t>
            </a:r>
          </a:p>
          <a:p>
            <a:pPr eaLnBrk="1" hangingPunct="1"/>
            <a:r>
              <a:rPr lang="en-US" altLang="zh-CN" b="1">
                <a:latin typeface="Arial" panose="020B0604020202020204" pitchFamily="34" charset="0"/>
              </a:rPr>
              <a:t>How to …</a:t>
            </a:r>
            <a:r>
              <a:rPr lang="zh-CN" altLang="en-US" b="1">
                <a:latin typeface="Arial" panose="020B0604020202020204" pitchFamily="34" charset="0"/>
              </a:rPr>
              <a:t>？</a:t>
            </a:r>
          </a:p>
          <a:p>
            <a:pPr eaLnBrk="1" hangingPunct="1"/>
            <a:r>
              <a:rPr lang="zh-CN" altLang="en-US" b="1">
                <a:latin typeface="Arial" panose="020B0604020202020204" pitchFamily="34" charset="0"/>
              </a:rPr>
              <a:t>现状</a:t>
            </a:r>
          </a:p>
          <a:p>
            <a:endParaRPr lang="zh-CN" altLang="en-US">
              <a:latin typeface="Arial" panose="020B0604020202020204" pitchFamily="34" charset="0"/>
            </a:endParaRPr>
          </a:p>
        </p:txBody>
      </p:sp>
    </p:spTree>
    <p:extLst>
      <p:ext uri="{BB962C8B-B14F-4D97-AF65-F5344CB8AC3E}">
        <p14:creationId xmlns:p14="http://schemas.microsoft.com/office/powerpoint/2010/main" val="294448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id="{CDE634EF-2AC6-40A8-BD0C-2B0FE158FE18}"/>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a16="http://schemas.microsoft.com/office/drawing/2014/main" id="{1F94845E-9E3A-443C-B161-3754F437FF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316" name="灯片编号占位符 3">
            <a:extLst>
              <a:ext uri="{FF2B5EF4-FFF2-40B4-BE49-F238E27FC236}">
                <a16:creationId xmlns:a16="http://schemas.microsoft.com/office/drawing/2014/main" id="{A2B65029-2E44-4379-8111-A70BAAE5A7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AA8ABD4-1938-4419-A94E-2DF2E71D2ED1}" type="slidenum">
              <a:rPr lang="en-US" altLang="zh-CN" sz="1300" smtClean="0"/>
              <a:pPr>
                <a:spcBef>
                  <a:spcPct val="0"/>
                </a:spcBef>
              </a:pPr>
              <a:t>8</a:t>
            </a:fld>
            <a:endParaRPr lang="en-US" altLang="zh-CN"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297E20E-F6F5-4322-9BF3-8F534B1E88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D03C877F-3D1E-47A7-8B5D-C74BDA320F72}" type="slidenum">
              <a:rPr lang="en-US" altLang="zh-CN" sz="1300" b="0" smtClean="0">
                <a:latin typeface="Arial" panose="020B0604020202020204" pitchFamily="34" charset="0"/>
              </a:rPr>
              <a:pPr/>
              <a:t>60</a:t>
            </a:fld>
            <a:endParaRPr lang="en-US" altLang="zh-CN" sz="1300" b="0">
              <a:latin typeface="Arial" panose="020B0604020202020204" pitchFamily="34" charset="0"/>
            </a:endParaRPr>
          </a:p>
        </p:txBody>
      </p:sp>
      <p:sp>
        <p:nvSpPr>
          <p:cNvPr id="112643" name="Rectangle 2">
            <a:extLst>
              <a:ext uri="{FF2B5EF4-FFF2-40B4-BE49-F238E27FC236}">
                <a16:creationId xmlns:a16="http://schemas.microsoft.com/office/drawing/2014/main" id="{4D704702-AD39-492E-8439-D899DA89D0E9}"/>
              </a:ext>
            </a:extLst>
          </p:cNvPr>
          <p:cNvSpPr>
            <a:spLocks noGrp="1" noRot="1" noChangeAspect="1" noChangeArrowheads="1" noTextEdit="1"/>
          </p:cNvSpPr>
          <p:nvPr>
            <p:ph type="sldImg"/>
          </p:nvPr>
        </p:nvSpPr>
        <p:spPr>
          <a:solidFill>
            <a:srgbClr val="FFFFFF"/>
          </a:solidFill>
          <a:ln/>
        </p:spPr>
      </p:sp>
      <p:sp>
        <p:nvSpPr>
          <p:cNvPr id="112644" name="Rectangle 3">
            <a:extLst>
              <a:ext uri="{FF2B5EF4-FFF2-40B4-BE49-F238E27FC236}">
                <a16:creationId xmlns:a16="http://schemas.microsoft.com/office/drawing/2014/main" id="{BB3F2F23-F6A4-48EB-9788-D9B3AE79A09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zh-CN">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30DDA02-8016-4861-A999-0358F5C2F2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B7A7CD51-FF65-4DF3-A64F-4C0B5BE42B0B}" type="slidenum">
              <a:rPr lang="en-US" altLang="zh-CN" sz="1300" b="0" smtClean="0">
                <a:latin typeface="Arial" panose="020B0604020202020204" pitchFamily="34" charset="0"/>
              </a:rPr>
              <a:pPr/>
              <a:t>61</a:t>
            </a:fld>
            <a:endParaRPr lang="en-US" altLang="zh-CN" sz="1300" b="0">
              <a:latin typeface="Arial" panose="020B0604020202020204" pitchFamily="34" charset="0"/>
            </a:endParaRPr>
          </a:p>
        </p:txBody>
      </p:sp>
      <p:sp>
        <p:nvSpPr>
          <p:cNvPr id="114691" name="Rectangle 2">
            <a:extLst>
              <a:ext uri="{FF2B5EF4-FFF2-40B4-BE49-F238E27FC236}">
                <a16:creationId xmlns:a16="http://schemas.microsoft.com/office/drawing/2014/main" id="{86E40DEE-5006-43DC-B9B2-CD93876276F8}"/>
              </a:ext>
            </a:extLst>
          </p:cNvPr>
          <p:cNvSpPr>
            <a:spLocks noGrp="1" noRot="1" noChangeAspect="1" noChangeArrowheads="1" noTextEdit="1"/>
          </p:cNvSpPr>
          <p:nvPr>
            <p:ph type="sldImg"/>
          </p:nvPr>
        </p:nvSpPr>
        <p:spPr>
          <a:solidFill>
            <a:srgbClr val="FFFFFF"/>
          </a:solidFill>
          <a:ln/>
        </p:spPr>
      </p:sp>
      <p:sp>
        <p:nvSpPr>
          <p:cNvPr id="114692" name="Rectangle 3">
            <a:extLst>
              <a:ext uri="{FF2B5EF4-FFF2-40B4-BE49-F238E27FC236}">
                <a16:creationId xmlns:a16="http://schemas.microsoft.com/office/drawing/2014/main" id="{0BFB9DF6-890E-4A64-9C45-B965ECF0981A}"/>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C4FA7D6-E173-47B4-8DDA-033FB3A42E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14F2D37C-9CBD-45C7-838A-11D4846F5940}" type="slidenum">
              <a:rPr lang="en-US" altLang="zh-CN" sz="1300" b="0" smtClean="0">
                <a:latin typeface="Arial" panose="020B0604020202020204" pitchFamily="34" charset="0"/>
              </a:rPr>
              <a:pPr/>
              <a:t>62</a:t>
            </a:fld>
            <a:endParaRPr lang="en-US" altLang="zh-CN" sz="1300" b="0">
              <a:latin typeface="Arial" panose="020B0604020202020204" pitchFamily="34" charset="0"/>
            </a:endParaRPr>
          </a:p>
        </p:txBody>
      </p:sp>
      <p:sp>
        <p:nvSpPr>
          <p:cNvPr id="116739" name="Rectangle 2">
            <a:extLst>
              <a:ext uri="{FF2B5EF4-FFF2-40B4-BE49-F238E27FC236}">
                <a16:creationId xmlns:a16="http://schemas.microsoft.com/office/drawing/2014/main" id="{45463072-35B4-4E11-BD4A-40606F42BE91}"/>
              </a:ext>
            </a:extLst>
          </p:cNvPr>
          <p:cNvSpPr>
            <a:spLocks noGrp="1" noRot="1" noChangeAspect="1" noChangeArrowheads="1" noTextEdit="1"/>
          </p:cNvSpPr>
          <p:nvPr>
            <p:ph type="sldImg"/>
          </p:nvPr>
        </p:nvSpPr>
        <p:spPr>
          <a:solidFill>
            <a:srgbClr val="FFFFFF"/>
          </a:solidFill>
          <a:ln/>
        </p:spPr>
      </p:sp>
      <p:sp>
        <p:nvSpPr>
          <p:cNvPr id="116740" name="Rectangle 3">
            <a:extLst>
              <a:ext uri="{FF2B5EF4-FFF2-40B4-BE49-F238E27FC236}">
                <a16:creationId xmlns:a16="http://schemas.microsoft.com/office/drawing/2014/main" id="{D7A5D17C-CC06-4E5C-8249-50B27F900245}"/>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94DA125-C327-4209-861B-F52F22DB9E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8F728B6A-173B-49A6-AEF3-4648E92347BA}" type="slidenum">
              <a:rPr lang="en-US" altLang="zh-CN" sz="1300" b="0" smtClean="0">
                <a:latin typeface="Arial" panose="020B0604020202020204" pitchFamily="34" charset="0"/>
              </a:rPr>
              <a:pPr/>
              <a:t>63</a:t>
            </a:fld>
            <a:endParaRPr lang="en-US" altLang="zh-CN" sz="1300" b="0">
              <a:latin typeface="Arial" panose="020B0604020202020204" pitchFamily="34" charset="0"/>
            </a:endParaRPr>
          </a:p>
        </p:txBody>
      </p:sp>
      <p:sp>
        <p:nvSpPr>
          <p:cNvPr id="118787" name="Rectangle 2">
            <a:extLst>
              <a:ext uri="{FF2B5EF4-FFF2-40B4-BE49-F238E27FC236}">
                <a16:creationId xmlns:a16="http://schemas.microsoft.com/office/drawing/2014/main" id="{B50CA80F-9CCA-4E20-B9DA-07093067FED2}"/>
              </a:ext>
            </a:extLst>
          </p:cNvPr>
          <p:cNvSpPr>
            <a:spLocks noGrp="1" noRot="1" noChangeAspect="1" noChangeArrowheads="1" noTextEdit="1"/>
          </p:cNvSpPr>
          <p:nvPr>
            <p:ph type="sldImg"/>
          </p:nvPr>
        </p:nvSpPr>
        <p:spPr>
          <a:solidFill>
            <a:srgbClr val="FFFFFF"/>
          </a:solidFill>
          <a:ln/>
        </p:spPr>
      </p:sp>
      <p:sp>
        <p:nvSpPr>
          <p:cNvPr id="118788" name="Rectangle 3">
            <a:extLst>
              <a:ext uri="{FF2B5EF4-FFF2-40B4-BE49-F238E27FC236}">
                <a16:creationId xmlns:a16="http://schemas.microsoft.com/office/drawing/2014/main" id="{587CC106-68AF-4F6B-9669-66E3CBB86B2B}"/>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0174E164-EFDB-46C7-B1D1-A1F97C4FE8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2B79A3C9-117B-4975-A2C5-8BA376CB1A10}" type="slidenum">
              <a:rPr lang="en-US" altLang="zh-CN" sz="1300" b="0" smtClean="0">
                <a:latin typeface="Arial" panose="020B0604020202020204" pitchFamily="34" charset="0"/>
              </a:rPr>
              <a:pPr/>
              <a:t>64</a:t>
            </a:fld>
            <a:endParaRPr lang="en-US" altLang="zh-CN" sz="1300" b="0">
              <a:latin typeface="Arial" panose="020B0604020202020204" pitchFamily="34" charset="0"/>
            </a:endParaRPr>
          </a:p>
        </p:txBody>
      </p:sp>
      <p:sp>
        <p:nvSpPr>
          <p:cNvPr id="120835" name="Rectangle 2">
            <a:extLst>
              <a:ext uri="{FF2B5EF4-FFF2-40B4-BE49-F238E27FC236}">
                <a16:creationId xmlns:a16="http://schemas.microsoft.com/office/drawing/2014/main" id="{3A2C7379-184C-4980-B35E-05FB4D525895}"/>
              </a:ext>
            </a:extLst>
          </p:cNvPr>
          <p:cNvSpPr>
            <a:spLocks noGrp="1" noRot="1" noChangeAspect="1" noChangeArrowheads="1" noTextEdit="1"/>
          </p:cNvSpPr>
          <p:nvPr>
            <p:ph type="sldImg"/>
          </p:nvPr>
        </p:nvSpPr>
        <p:spPr>
          <a:solidFill>
            <a:srgbClr val="FFFFFF"/>
          </a:solidFill>
          <a:ln/>
        </p:spPr>
      </p:sp>
      <p:sp>
        <p:nvSpPr>
          <p:cNvPr id="120836" name="Rectangle 3">
            <a:extLst>
              <a:ext uri="{FF2B5EF4-FFF2-40B4-BE49-F238E27FC236}">
                <a16:creationId xmlns:a16="http://schemas.microsoft.com/office/drawing/2014/main" id="{93CE2C32-B13A-4608-B45D-E720C5E80CBC}"/>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F9987461-A75E-4FD0-B9D0-C2D50E9CDE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EA5B3183-6D2E-473C-80B0-14D388C933EB}" type="slidenum">
              <a:rPr lang="en-US" altLang="zh-CN" sz="1300" b="0" smtClean="0">
                <a:latin typeface="Arial" panose="020B0604020202020204" pitchFamily="34" charset="0"/>
              </a:rPr>
              <a:pPr/>
              <a:t>65</a:t>
            </a:fld>
            <a:endParaRPr lang="en-US" altLang="zh-CN" sz="1300" b="0">
              <a:latin typeface="Arial" panose="020B0604020202020204" pitchFamily="34" charset="0"/>
            </a:endParaRPr>
          </a:p>
        </p:txBody>
      </p:sp>
      <p:sp>
        <p:nvSpPr>
          <p:cNvPr id="122883" name="Rectangle 2">
            <a:extLst>
              <a:ext uri="{FF2B5EF4-FFF2-40B4-BE49-F238E27FC236}">
                <a16:creationId xmlns:a16="http://schemas.microsoft.com/office/drawing/2014/main" id="{AA896A85-FDD2-4661-9749-2643E5C125A9}"/>
              </a:ext>
            </a:extLst>
          </p:cNvPr>
          <p:cNvSpPr>
            <a:spLocks noGrp="1" noRot="1" noChangeAspect="1" noChangeArrowheads="1" noTextEdit="1"/>
          </p:cNvSpPr>
          <p:nvPr>
            <p:ph type="sldImg"/>
          </p:nvPr>
        </p:nvSpPr>
        <p:spPr>
          <a:solidFill>
            <a:srgbClr val="FFFFFF"/>
          </a:solidFill>
          <a:ln/>
        </p:spPr>
      </p:sp>
      <p:sp>
        <p:nvSpPr>
          <p:cNvPr id="122884" name="Rectangle 3">
            <a:extLst>
              <a:ext uri="{FF2B5EF4-FFF2-40B4-BE49-F238E27FC236}">
                <a16:creationId xmlns:a16="http://schemas.microsoft.com/office/drawing/2014/main" id="{9CA06DEA-C3EF-4616-BB77-726E60A85270}"/>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C1D0759-7E9C-4094-9138-58809B68FF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2D231A3B-D1A2-48AA-A96F-C0BF2A418DE6}" type="slidenum">
              <a:rPr lang="en-US" altLang="zh-CN" sz="1300" b="0" smtClean="0">
                <a:latin typeface="Arial" panose="020B0604020202020204" pitchFamily="34" charset="0"/>
              </a:rPr>
              <a:pPr/>
              <a:t>66</a:t>
            </a:fld>
            <a:endParaRPr lang="en-US" altLang="zh-CN" sz="1300" b="0">
              <a:latin typeface="Arial" panose="020B0604020202020204" pitchFamily="34" charset="0"/>
            </a:endParaRPr>
          </a:p>
        </p:txBody>
      </p:sp>
      <p:sp>
        <p:nvSpPr>
          <p:cNvPr id="124931" name="Rectangle 2">
            <a:extLst>
              <a:ext uri="{FF2B5EF4-FFF2-40B4-BE49-F238E27FC236}">
                <a16:creationId xmlns:a16="http://schemas.microsoft.com/office/drawing/2014/main" id="{F916EEEF-9263-4F53-8C85-5107A44A71BA}"/>
              </a:ext>
            </a:extLst>
          </p:cNvPr>
          <p:cNvSpPr>
            <a:spLocks noGrp="1" noRot="1" noChangeAspect="1" noChangeArrowheads="1" noTextEdit="1"/>
          </p:cNvSpPr>
          <p:nvPr>
            <p:ph type="sldImg"/>
          </p:nvPr>
        </p:nvSpPr>
        <p:spPr>
          <a:solidFill>
            <a:srgbClr val="FFFFFF"/>
          </a:solidFill>
          <a:ln/>
        </p:spPr>
      </p:sp>
      <p:sp>
        <p:nvSpPr>
          <p:cNvPr id="124932" name="Rectangle 3">
            <a:extLst>
              <a:ext uri="{FF2B5EF4-FFF2-40B4-BE49-F238E27FC236}">
                <a16:creationId xmlns:a16="http://schemas.microsoft.com/office/drawing/2014/main" id="{1D592009-9003-4819-9495-7D006372C73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zh-CN">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585ACAC-9314-414A-9FA8-868D20E2BD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C5B8779D-2090-4BDB-AC29-C9EBBF1CAC19}" type="slidenum">
              <a:rPr lang="en-US" altLang="zh-CN" sz="1300" b="0" smtClean="0">
                <a:latin typeface="Arial" panose="020B0604020202020204" pitchFamily="34" charset="0"/>
              </a:rPr>
              <a:pPr/>
              <a:t>67</a:t>
            </a:fld>
            <a:endParaRPr lang="en-US" altLang="zh-CN" sz="1300" b="0">
              <a:latin typeface="Arial" panose="020B0604020202020204" pitchFamily="34" charset="0"/>
            </a:endParaRPr>
          </a:p>
        </p:txBody>
      </p:sp>
      <p:sp>
        <p:nvSpPr>
          <p:cNvPr id="126979" name="Rectangle 2">
            <a:extLst>
              <a:ext uri="{FF2B5EF4-FFF2-40B4-BE49-F238E27FC236}">
                <a16:creationId xmlns:a16="http://schemas.microsoft.com/office/drawing/2014/main" id="{43EC23A8-B29B-4475-9100-73C7110B9050}"/>
              </a:ext>
            </a:extLst>
          </p:cNvPr>
          <p:cNvSpPr>
            <a:spLocks noGrp="1" noRot="1" noChangeAspect="1" noChangeArrowheads="1" noTextEdit="1"/>
          </p:cNvSpPr>
          <p:nvPr>
            <p:ph type="sldImg"/>
          </p:nvPr>
        </p:nvSpPr>
        <p:spPr>
          <a:solidFill>
            <a:srgbClr val="FFFFFF"/>
          </a:solidFill>
          <a:ln/>
        </p:spPr>
      </p:sp>
      <p:sp>
        <p:nvSpPr>
          <p:cNvPr id="126980" name="Rectangle 3">
            <a:extLst>
              <a:ext uri="{FF2B5EF4-FFF2-40B4-BE49-F238E27FC236}">
                <a16:creationId xmlns:a16="http://schemas.microsoft.com/office/drawing/2014/main" id="{AAF2C92A-611F-4959-87E0-E56D8132C696}"/>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AEE01E61-2106-4A9C-A1A9-FD88FFBD96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b="1">
                <a:solidFill>
                  <a:schemeClr val="tx1"/>
                </a:solidFill>
                <a:latin typeface="Times New Roman" panose="02020603050405020304" pitchFamily="18" charset="0"/>
                <a:ea typeface="宋体" panose="02010600030101010101" pitchFamily="2" charset="-122"/>
              </a:defRPr>
            </a:lvl1pPr>
            <a:lvl2pPr marL="742950" indent="-285750" defTabSz="928688">
              <a:defRPr sz="1600" b="1">
                <a:solidFill>
                  <a:schemeClr val="tx1"/>
                </a:solidFill>
                <a:latin typeface="Times New Roman" panose="02020603050405020304" pitchFamily="18" charset="0"/>
                <a:ea typeface="宋体" panose="02010600030101010101" pitchFamily="2" charset="-122"/>
              </a:defRPr>
            </a:lvl2pPr>
            <a:lvl3pPr marL="1143000" indent="-228600" defTabSz="928688">
              <a:defRPr sz="1600" b="1">
                <a:solidFill>
                  <a:schemeClr val="tx1"/>
                </a:solidFill>
                <a:latin typeface="Times New Roman" panose="02020603050405020304" pitchFamily="18" charset="0"/>
                <a:ea typeface="宋体" panose="02010600030101010101" pitchFamily="2" charset="-122"/>
              </a:defRPr>
            </a:lvl3pPr>
            <a:lvl4pPr marL="1600200" indent="-228600" defTabSz="928688">
              <a:defRPr sz="1600" b="1">
                <a:solidFill>
                  <a:schemeClr val="tx1"/>
                </a:solidFill>
                <a:latin typeface="Times New Roman" panose="02020603050405020304" pitchFamily="18" charset="0"/>
                <a:ea typeface="宋体" panose="02010600030101010101" pitchFamily="2" charset="-122"/>
              </a:defRPr>
            </a:lvl4pPr>
            <a:lvl5pPr marL="2057400" indent="-228600" defTabSz="928688">
              <a:defRPr sz="1600" b="1">
                <a:solidFill>
                  <a:schemeClr val="tx1"/>
                </a:solidFill>
                <a:latin typeface="Times New Roman" panose="02020603050405020304" pitchFamily="18" charset="0"/>
                <a:ea typeface="宋体" panose="02010600030101010101" pitchFamily="2" charset="-122"/>
              </a:defRPr>
            </a:lvl5pPr>
            <a:lvl6pPr marL="25146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6pPr>
            <a:lvl7pPr marL="29718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7pPr>
            <a:lvl8pPr marL="34290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8pPr>
            <a:lvl9pPr marL="3886200" indent="-228600" defTabSz="928688" eaLnBrk="0" fontAlgn="base" hangingPunct="0">
              <a:spcBef>
                <a:spcPct val="0"/>
              </a:spcBef>
              <a:spcAft>
                <a:spcPct val="0"/>
              </a:spcAft>
              <a:defRPr sz="1600" b="1">
                <a:solidFill>
                  <a:schemeClr val="tx1"/>
                </a:solidFill>
                <a:latin typeface="Times New Roman" panose="02020603050405020304" pitchFamily="18" charset="0"/>
                <a:ea typeface="宋体" panose="02010600030101010101" pitchFamily="2" charset="-122"/>
              </a:defRPr>
            </a:lvl9pPr>
          </a:lstStyle>
          <a:p>
            <a:fld id="{E405B6E4-1C22-4F68-8873-39A2E8188228}" type="slidenum">
              <a:rPr lang="en-US" altLang="zh-CN" sz="1300" b="0" smtClean="0">
                <a:latin typeface="Arial" panose="020B0604020202020204" pitchFamily="34" charset="0"/>
              </a:rPr>
              <a:pPr/>
              <a:t>68</a:t>
            </a:fld>
            <a:endParaRPr lang="en-US" altLang="zh-CN" sz="1300" b="0">
              <a:latin typeface="Arial" panose="020B0604020202020204" pitchFamily="34" charset="0"/>
            </a:endParaRPr>
          </a:p>
        </p:txBody>
      </p:sp>
      <p:sp>
        <p:nvSpPr>
          <p:cNvPr id="129027" name="Rectangle 2">
            <a:extLst>
              <a:ext uri="{FF2B5EF4-FFF2-40B4-BE49-F238E27FC236}">
                <a16:creationId xmlns:a16="http://schemas.microsoft.com/office/drawing/2014/main" id="{B91D1EB8-6137-4C94-BA2E-183A97B2026A}"/>
              </a:ext>
            </a:extLst>
          </p:cNvPr>
          <p:cNvSpPr>
            <a:spLocks noGrp="1" noRot="1" noChangeAspect="1" noChangeArrowheads="1" noTextEdit="1"/>
          </p:cNvSpPr>
          <p:nvPr>
            <p:ph type="sldImg"/>
          </p:nvPr>
        </p:nvSpPr>
        <p:spPr>
          <a:solidFill>
            <a:srgbClr val="FFFFFF"/>
          </a:solidFill>
          <a:ln/>
        </p:spPr>
      </p:sp>
      <p:sp>
        <p:nvSpPr>
          <p:cNvPr id="129028" name="Rectangle 3">
            <a:extLst>
              <a:ext uri="{FF2B5EF4-FFF2-40B4-BE49-F238E27FC236}">
                <a16:creationId xmlns:a16="http://schemas.microsoft.com/office/drawing/2014/main" id="{69A075F6-C8DB-4C35-8573-9976A72A2800}"/>
              </a:ext>
            </a:extLst>
          </p:cNvPr>
          <p:cNvSpPr>
            <a:spLocks noGrp="1" noChangeArrowheads="1"/>
          </p:cNvSpPr>
          <p:nvPr>
            <p:ph type="body" idx="1"/>
          </p:nvPr>
        </p:nvSpPr>
        <p:spPr>
          <a:xfrm>
            <a:off x="912813" y="4464050"/>
            <a:ext cx="5019675" cy="4227513"/>
          </a:xfrm>
          <a:solidFill>
            <a:srgbClr val="FFFFFF"/>
          </a:solidFill>
          <a:ln>
            <a:solidFill>
              <a:srgbClr val="000000"/>
            </a:solidFill>
            <a:miter lim="800000"/>
            <a:headEnd/>
            <a:tailEnd/>
          </a:ln>
        </p:spPr>
        <p:txBody>
          <a:bodyPr lIns="91435" tIns="45718" rIns="91435" bIns="45718"/>
          <a:lstStyle/>
          <a:p>
            <a:pPr eaLnBrk="1" hangingPunct="1"/>
            <a:endParaRPr lang="en-US" altLang="zh-CN" b="1">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 altLang="zh-CN" sz="1200" kern="1200" dirty="0">
                <a:solidFill>
                  <a:schemeClr val="tx1"/>
                </a:solidFill>
                <a:effectLst/>
                <a:latin typeface="Arial" charset="0"/>
                <a:ea typeface="宋体" pitchFamily="2" charset="-122"/>
                <a:cs typeface="+mn-cs"/>
              </a:rPr>
              <a:t>^2020[0-9]{6}-^[\u4e00-\u9fa5]{2,3}$ </a:t>
            </a:r>
            <a:endParaRPr lang="en" altLang="zh-CN" dirty="0"/>
          </a:p>
        </p:txBody>
      </p:sp>
      <p:sp>
        <p:nvSpPr>
          <p:cNvPr id="4" name="灯片编号占位符 3"/>
          <p:cNvSpPr>
            <a:spLocks noGrp="1"/>
          </p:cNvSpPr>
          <p:nvPr>
            <p:ph type="sldNum" sz="quarter" idx="5"/>
          </p:nvPr>
        </p:nvSpPr>
        <p:spPr/>
        <p:txBody>
          <a:bodyPr/>
          <a:lstStyle/>
          <a:p>
            <a:pPr>
              <a:defRPr/>
            </a:pPr>
            <a:fld id="{4897AA4B-4FA7-4D54-805B-E9F60F25C546}" type="slidenum">
              <a:rPr lang="en-US" altLang="zh-CN" smtClean="0"/>
              <a:pPr>
                <a:defRPr/>
              </a:pPr>
              <a:t>69</a:t>
            </a:fld>
            <a:endParaRPr lang="en-US" altLang="zh-CN"/>
          </a:p>
        </p:txBody>
      </p:sp>
    </p:spTree>
    <p:extLst>
      <p:ext uri="{BB962C8B-B14F-4D97-AF65-F5344CB8AC3E}">
        <p14:creationId xmlns:p14="http://schemas.microsoft.com/office/powerpoint/2010/main" val="143146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C011316-7A9C-4210-8725-6C1528F59528}"/>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6" tIns="48253" rIns="96506" bIns="48253" anchor="b"/>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lgn="r" eaLnBrk="1" hangingPunct="1">
              <a:spcBef>
                <a:spcPct val="0"/>
              </a:spcBef>
            </a:pPr>
            <a:fld id="{B7A398B5-24A4-4665-96FB-48F7418072B6}" type="slidenum">
              <a:rPr lang="en-US" altLang="zh-CN" sz="1300"/>
              <a:pPr algn="r" eaLnBrk="1" hangingPunct="1">
                <a:spcBef>
                  <a:spcPct val="0"/>
                </a:spcBef>
              </a:pPr>
              <a:t>9</a:t>
            </a:fld>
            <a:endParaRPr lang="en-US" altLang="zh-CN" sz="1300"/>
          </a:p>
        </p:txBody>
      </p:sp>
      <p:sp>
        <p:nvSpPr>
          <p:cNvPr id="17411" name="Rectangle 2">
            <a:extLst>
              <a:ext uri="{FF2B5EF4-FFF2-40B4-BE49-F238E27FC236}">
                <a16:creationId xmlns:a16="http://schemas.microsoft.com/office/drawing/2014/main" id="{B5921874-ABD9-4682-80E1-A347744C84A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22D8C51-432E-4FE4-88AD-DD1EC8C02C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400" b="1">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syntax for substitutions is simple. For example the python "S" command can be used to change a string matched by a regex to the substitute, another string.</a:t>
            </a:r>
          </a:p>
        </p:txBody>
      </p:sp>
      <p:sp>
        <p:nvSpPr>
          <p:cNvPr id="4" name="Slide Number Placeholder 3"/>
          <p:cNvSpPr>
            <a:spLocks noGrp="1"/>
          </p:cNvSpPr>
          <p:nvPr>
            <p:ph type="sldNum" sz="quarter" idx="5"/>
          </p:nvPr>
        </p:nvSpPr>
        <p:spPr/>
        <p:txBody>
          <a:bodyPr/>
          <a:lstStyle/>
          <a:p>
            <a:fld id="{3EB9031F-EB71-7642-8F3C-6FDC1408CB92}" type="slidenum">
              <a:rPr lang="en-US" smtClean="0"/>
              <a:pPr/>
              <a:t>70</a:t>
            </a:fld>
            <a:endParaRPr lang="en-US"/>
          </a:p>
        </p:txBody>
      </p:sp>
    </p:spTree>
    <p:extLst>
      <p:ext uri="{BB962C8B-B14F-4D97-AF65-F5344CB8AC3E}">
        <p14:creationId xmlns:p14="http://schemas.microsoft.com/office/powerpoint/2010/main" val="1881655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It is often useful to be able to refer to a particular subpart of the string matching the first pattern. </a:t>
            </a:r>
            <a:r>
              <a:rPr lang="en-US" dirty="0"/>
              <a:t>  For that, we can use "capture groups", a way of storing part of the pattern into a "register" so we can refer to it later in the substitution string.</a:t>
            </a:r>
          </a:p>
        </p:txBody>
      </p:sp>
      <p:sp>
        <p:nvSpPr>
          <p:cNvPr id="4" name="Slide Number Placeholder 3"/>
          <p:cNvSpPr>
            <a:spLocks noGrp="1"/>
          </p:cNvSpPr>
          <p:nvPr>
            <p:ph type="sldNum" sz="quarter" idx="5"/>
          </p:nvPr>
        </p:nvSpPr>
        <p:spPr/>
        <p:txBody>
          <a:bodyPr/>
          <a:lstStyle/>
          <a:p>
            <a:fld id="{3EB9031F-EB71-7642-8F3C-6FDC1408CB92}" type="slidenum">
              <a:rPr lang="en-US" smtClean="0"/>
              <a:pPr/>
              <a:t>71</a:t>
            </a:fld>
            <a:endParaRPr lang="en-US"/>
          </a:p>
        </p:txBody>
      </p:sp>
    </p:spTree>
    <p:extLst>
      <p:ext uri="{BB962C8B-B14F-4D97-AF65-F5344CB8AC3E}">
        <p14:creationId xmlns:p14="http://schemas.microsoft.com/office/powerpoint/2010/main" val="1390454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very complex patterns, we'll want to use more than one register; here's an example where we first capture two strings, and then refer to them both in order.</a:t>
            </a:r>
          </a:p>
        </p:txBody>
      </p:sp>
      <p:sp>
        <p:nvSpPr>
          <p:cNvPr id="4" name="Slide Number Placeholder 3"/>
          <p:cNvSpPr>
            <a:spLocks noGrp="1"/>
          </p:cNvSpPr>
          <p:nvPr>
            <p:ph type="sldNum" sz="quarter" idx="5"/>
          </p:nvPr>
        </p:nvSpPr>
        <p:spPr/>
        <p:txBody>
          <a:bodyPr/>
          <a:lstStyle/>
          <a:p>
            <a:fld id="{3EB9031F-EB71-7642-8F3C-6FDC1408CB92}" type="slidenum">
              <a:rPr lang="en-US" smtClean="0"/>
              <a:pPr/>
              <a:t>72</a:t>
            </a:fld>
            <a:endParaRPr lang="en-US"/>
          </a:p>
        </p:txBody>
      </p:sp>
    </p:spTree>
    <p:extLst>
      <p:ext uri="{BB962C8B-B14F-4D97-AF65-F5344CB8AC3E}">
        <p14:creationId xmlns:p14="http://schemas.microsoft.com/office/powerpoint/2010/main" val="836528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Substitutions and capture groups </a:t>
            </a:r>
            <a:r>
              <a:rPr kumimoji="1" lang="en-US" sz="1200" kern="1200" dirty="0">
                <a:solidFill>
                  <a:schemeClr val="tx1"/>
                </a:solidFill>
                <a:effectLst/>
                <a:latin typeface="Arial" pitchFamily="-65" charset="0"/>
                <a:ea typeface="ＭＳ Ｐゴシック" pitchFamily="-65" charset="-128"/>
                <a:cs typeface="ＭＳ Ｐゴシック" pitchFamily="-65" charset="-128"/>
              </a:rPr>
              <a:t>are very useful in implementing simple chat-bots like ELIZA. ELIZA , one of the most important historical NLP systems, was created by pioneering AI researcher Joseph </a:t>
            </a:r>
            <a:r>
              <a:rPr kumimoji="1" lang="en-US" sz="1200" kern="1200" dirty="0" err="1">
                <a:solidFill>
                  <a:schemeClr val="tx1"/>
                </a:solidFill>
                <a:effectLst/>
                <a:latin typeface="Arial" pitchFamily="-65" charset="0"/>
                <a:ea typeface="ＭＳ Ｐゴシック" pitchFamily="-65" charset="-128"/>
                <a:cs typeface="ＭＳ Ｐゴシック" pitchFamily="-65" charset="-128"/>
              </a:rPr>
              <a:t>Weizenbaum</a:t>
            </a:r>
            <a:r>
              <a:rPr kumimoji="1" lang="en-US" sz="1200" kern="1200" dirty="0">
                <a:solidFill>
                  <a:schemeClr val="tx1"/>
                </a:solidFill>
                <a:effectLst/>
                <a:latin typeface="Arial" pitchFamily="-65" charset="0"/>
                <a:ea typeface="ＭＳ Ｐゴシック" pitchFamily="-65" charset="-128"/>
                <a:cs typeface="ＭＳ Ｐゴシック" pitchFamily="-65" charset="-128"/>
              </a:rPr>
              <a:t> in 1966, and simulates a Rogerian psychologist, a kind of therapist who emphasizes  mirroring back what they hear. ELIZA is a surprisingly simple program that uses pattern matching to recognize phrases like “I need X” and translate them into suitable outputs like “What would it mean to you if you got X?”. This simple technique succeeds in this domain because ELIZA doesn’t actually need to </a:t>
            </a:r>
            <a:r>
              <a:rPr kumimoji="1" lang="en-US" sz="1200" i="1" kern="1200" dirty="0">
                <a:solidFill>
                  <a:schemeClr val="tx1"/>
                </a:solidFill>
                <a:effectLst/>
                <a:latin typeface="Arial" pitchFamily="-65" charset="0"/>
                <a:ea typeface="ＭＳ Ｐゴシック" pitchFamily="-65" charset="-128"/>
                <a:cs typeface="ＭＳ Ｐゴシック" pitchFamily="-65" charset="-128"/>
              </a:rPr>
              <a:t>know </a:t>
            </a:r>
            <a:r>
              <a:rPr kumimoji="1" lang="en-US" sz="1200" kern="1200" dirty="0">
                <a:solidFill>
                  <a:schemeClr val="tx1"/>
                </a:solidFill>
                <a:effectLst/>
                <a:latin typeface="Arial" pitchFamily="-65" charset="0"/>
                <a:ea typeface="ＭＳ Ｐゴシック" pitchFamily="-65" charset="-128"/>
                <a:cs typeface="ＭＳ Ｐゴシック" pitchFamily="-65" charset="-128"/>
              </a:rPr>
              <a:t>anything to mimic a Rogerian psychotherapist. This is one of the few dialogue genres where listeners can act as if they know nothing of the world.</a:t>
            </a:r>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73</a:t>
            </a:fld>
            <a:endParaRPr lang="en-US"/>
          </a:p>
        </p:txBody>
      </p:sp>
    </p:spTree>
    <p:extLst>
      <p:ext uri="{BB962C8B-B14F-4D97-AF65-F5344CB8AC3E}">
        <p14:creationId xmlns:p14="http://schemas.microsoft.com/office/powerpoint/2010/main" val="4197256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fragments from a sample conversation with ELIZA in 1966. </a:t>
            </a:r>
            <a:r>
              <a:rPr kumimoji="1" lang="en-US" sz="1200" kern="1200" dirty="0">
                <a:solidFill>
                  <a:schemeClr val="tx1"/>
                </a:solidFill>
                <a:effectLst/>
                <a:latin typeface="Arial" pitchFamily="-65" charset="0"/>
                <a:ea typeface="ＭＳ Ｐゴシック" pitchFamily="-65" charset="-128"/>
                <a:cs typeface="ＭＳ Ｐゴシック" pitchFamily="-65" charset="-128"/>
              </a:rPr>
              <a:t>Eliza’s mimicry of human conversation was remarkably successful: many people who interacted with ELIZA came to believe that it really </a:t>
            </a:r>
            <a:r>
              <a:rPr kumimoji="1" lang="en-US" sz="1200" i="1" kern="1200" dirty="0">
                <a:solidFill>
                  <a:schemeClr val="tx1"/>
                </a:solidFill>
                <a:effectLst/>
                <a:latin typeface="Arial" pitchFamily="-65" charset="0"/>
                <a:ea typeface="ＭＳ Ｐゴシック" pitchFamily="-65" charset="-128"/>
                <a:cs typeface="ＭＳ Ｐゴシック" pitchFamily="-65" charset="-128"/>
              </a:rPr>
              <a:t>understood </a:t>
            </a:r>
            <a:r>
              <a:rPr kumimoji="1" lang="en-US" sz="1200" kern="1200" dirty="0">
                <a:solidFill>
                  <a:schemeClr val="tx1"/>
                </a:solidFill>
                <a:effectLst/>
                <a:latin typeface="Arial" pitchFamily="-65" charset="0"/>
                <a:ea typeface="ＭＳ Ｐゴシック" pitchFamily="-65" charset="-128"/>
                <a:cs typeface="ＭＳ Ｐゴシック" pitchFamily="-65" charset="-128"/>
              </a:rPr>
              <a:t>them and their problems, and in very prescient early work, </a:t>
            </a:r>
            <a:r>
              <a:rPr kumimoji="1" lang="en-US" sz="1200" kern="1200" dirty="0" err="1">
                <a:solidFill>
                  <a:schemeClr val="tx1"/>
                </a:solidFill>
                <a:effectLst/>
                <a:latin typeface="Arial" pitchFamily="-65" charset="0"/>
                <a:ea typeface="ＭＳ Ｐゴシック" pitchFamily="-65" charset="-128"/>
                <a:cs typeface="ＭＳ Ｐゴシック" pitchFamily="-65" charset="-128"/>
              </a:rPr>
              <a:t>Weizenbaum</a:t>
            </a:r>
            <a:r>
              <a:rPr kumimoji="1" lang="en-US" sz="1200" kern="1200" dirty="0">
                <a:solidFill>
                  <a:schemeClr val="tx1"/>
                </a:solidFill>
                <a:effectLst/>
                <a:latin typeface="Arial" pitchFamily="-65" charset="0"/>
                <a:ea typeface="ＭＳ Ｐゴシック" pitchFamily="-65" charset="-128"/>
                <a:cs typeface="ＭＳ Ｐゴシック" pitchFamily="-65" charset="-128"/>
              </a:rPr>
              <a:t> pointed out the ethical issues in this attribution of human qualities to an artificial agent.   We'll return to this issue in the dialogue lectures.</a:t>
            </a:r>
          </a:p>
          <a:p>
            <a:endParaRPr kumimoji="1" lang="en-US" sz="1200" kern="1200" dirty="0">
              <a:solidFill>
                <a:schemeClr val="tx1"/>
              </a:solidFill>
              <a:effectLst/>
              <a:latin typeface="Arial" pitchFamily="-65" charset="0"/>
              <a:ea typeface="ＭＳ Ｐゴシック" pitchFamily="-65" charset="-128"/>
            </a:endParaRPr>
          </a:p>
          <a:p>
            <a:r>
              <a:rPr kumimoji="1" lang="en-US" sz="1200" kern="1200" dirty="0">
                <a:solidFill>
                  <a:schemeClr val="tx1"/>
                </a:solidFill>
                <a:effectLst/>
                <a:latin typeface="Arial" pitchFamily="-65" charset="0"/>
                <a:ea typeface="ＭＳ Ｐゴシック" pitchFamily="-65" charset="-128"/>
              </a:rPr>
              <a:t>Bugging</a:t>
            </a:r>
            <a:r>
              <a:rPr kumimoji="1" lang="zh-CN" altLang="en-US" sz="1200" kern="1200" dirty="0">
                <a:solidFill>
                  <a:schemeClr val="tx1"/>
                </a:solidFill>
                <a:effectLst/>
                <a:latin typeface="Arial" pitchFamily="-65" charset="0"/>
                <a:ea typeface="ＭＳ Ｐゴシック" pitchFamily="-65" charset="-128"/>
              </a:rPr>
              <a:t>：使恼怒</a:t>
            </a:r>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74</a:t>
            </a:fld>
            <a:endParaRPr lang="en-US"/>
          </a:p>
        </p:txBody>
      </p:sp>
    </p:spTree>
    <p:extLst>
      <p:ext uri="{BB962C8B-B14F-4D97-AF65-F5344CB8AC3E}">
        <p14:creationId xmlns:p14="http://schemas.microsoft.com/office/powerpoint/2010/main" val="3739500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 consists mainly of a series of substitution patterns, with some control for deciding what pattern to select, and some higher-level dialogue structure that we'll come back to. Here we can see examples of capture groups for capturing the adjectives the user writes to describes themselves, and simple patterns for asking more details when the user uses generic statements containing "all" or "always".</a:t>
            </a:r>
          </a:p>
        </p:txBody>
      </p:sp>
      <p:sp>
        <p:nvSpPr>
          <p:cNvPr id="4" name="Slide Number Placeholder 3"/>
          <p:cNvSpPr>
            <a:spLocks noGrp="1"/>
          </p:cNvSpPr>
          <p:nvPr>
            <p:ph type="sldNum" sz="quarter" idx="5"/>
          </p:nvPr>
        </p:nvSpPr>
        <p:spPr/>
        <p:txBody>
          <a:bodyPr/>
          <a:lstStyle/>
          <a:p>
            <a:fld id="{3EB9031F-EB71-7642-8F3C-6FDC1408CB92}" type="slidenum">
              <a:rPr lang="en-US" smtClean="0"/>
              <a:pPr/>
              <a:t>75</a:t>
            </a:fld>
            <a:endParaRPr lang="en-US"/>
          </a:p>
        </p:txBody>
      </p:sp>
    </p:spTree>
    <p:extLst>
      <p:ext uri="{BB962C8B-B14F-4D97-AF65-F5344CB8AC3E}">
        <p14:creationId xmlns:p14="http://schemas.microsoft.com/office/powerpoint/2010/main" val="2680878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D3E5813-70AE-4F1F-9C39-C55778EE69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98FC2C9-3A3D-420D-AE45-3C6C3FCFD7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What is …</a:t>
            </a:r>
            <a:r>
              <a:rPr lang="zh-CN" altLang="en-US" b="1">
                <a:latin typeface="Arial" panose="020B0604020202020204" pitchFamily="34" charset="0"/>
              </a:rPr>
              <a:t>？</a:t>
            </a:r>
          </a:p>
          <a:p>
            <a:pPr eaLnBrk="1" hangingPunct="1"/>
            <a:r>
              <a:rPr lang="en-US" altLang="zh-CN" b="1">
                <a:latin typeface="Arial" panose="020B0604020202020204" pitchFamily="34" charset="0"/>
              </a:rPr>
              <a:t>Why …</a:t>
            </a:r>
            <a:r>
              <a:rPr lang="zh-CN" altLang="en-US" b="1">
                <a:latin typeface="Arial" panose="020B0604020202020204" pitchFamily="34" charset="0"/>
              </a:rPr>
              <a:t>？</a:t>
            </a:r>
          </a:p>
          <a:p>
            <a:pPr eaLnBrk="1" hangingPunct="1"/>
            <a:r>
              <a:rPr lang="en-US" altLang="zh-CN" b="1">
                <a:latin typeface="Arial" panose="020B0604020202020204" pitchFamily="34" charset="0"/>
              </a:rPr>
              <a:t>How to …</a:t>
            </a:r>
            <a:r>
              <a:rPr lang="zh-CN" altLang="en-US" b="1">
                <a:latin typeface="Arial" panose="020B0604020202020204" pitchFamily="34" charset="0"/>
              </a:rPr>
              <a:t>？</a:t>
            </a:r>
          </a:p>
          <a:p>
            <a:pPr eaLnBrk="1" hangingPunct="1"/>
            <a:r>
              <a:rPr lang="zh-CN" altLang="en-US" b="1">
                <a:latin typeface="Arial" panose="020B0604020202020204" pitchFamily="34" charset="0"/>
              </a:rPr>
              <a:t>现状</a:t>
            </a:r>
          </a:p>
          <a:p>
            <a:endParaRPr lang="zh-CN" altLang="en-US">
              <a:latin typeface="Arial" panose="020B0604020202020204" pitchFamily="34" charset="0"/>
            </a:endParaRPr>
          </a:p>
        </p:txBody>
      </p:sp>
    </p:spTree>
    <p:extLst>
      <p:ext uri="{BB962C8B-B14F-4D97-AF65-F5344CB8AC3E}">
        <p14:creationId xmlns:p14="http://schemas.microsoft.com/office/powerpoint/2010/main" val="17728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E9D5803-B019-4EF7-9A0E-1BF4E82DCE25}"/>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6" tIns="48253" rIns="96506" bIns="48253" anchor="b"/>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lgn="r" eaLnBrk="1" hangingPunct="1">
              <a:spcBef>
                <a:spcPct val="0"/>
              </a:spcBef>
            </a:pPr>
            <a:fld id="{14ADEFD3-519A-4556-8AE5-82A19B6552D6}" type="slidenum">
              <a:rPr lang="en-US" altLang="zh-CN" sz="1300"/>
              <a:pPr algn="r" eaLnBrk="1" hangingPunct="1">
                <a:spcBef>
                  <a:spcPct val="0"/>
                </a:spcBef>
              </a:pPr>
              <a:t>10</a:t>
            </a:fld>
            <a:endParaRPr lang="en-US" altLang="zh-CN" sz="1300"/>
          </a:p>
        </p:txBody>
      </p:sp>
      <p:sp>
        <p:nvSpPr>
          <p:cNvPr id="19459" name="Rectangle 2">
            <a:extLst>
              <a:ext uri="{FF2B5EF4-FFF2-40B4-BE49-F238E27FC236}">
                <a16:creationId xmlns:a16="http://schemas.microsoft.com/office/drawing/2014/main" id="{ACF49247-2042-4C25-AE33-85040F93F53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2FD3736-6A7C-4C59-B1B9-7311CBB3DC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400" b="1">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12D235C-D5B8-4B4C-A218-7DC1DA1D85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33B81EF-114E-43A5-9261-B172B1ADF94E}" type="slidenum">
              <a:rPr lang="en-US" altLang="zh-CN" sz="1300" smtClean="0"/>
              <a:pPr>
                <a:spcBef>
                  <a:spcPct val="0"/>
                </a:spcBef>
              </a:pPr>
              <a:t>11</a:t>
            </a:fld>
            <a:endParaRPr lang="en-US" altLang="zh-CN" sz="1300"/>
          </a:p>
        </p:txBody>
      </p:sp>
      <p:sp>
        <p:nvSpPr>
          <p:cNvPr id="21507" name="Rectangle 2">
            <a:extLst>
              <a:ext uri="{FF2B5EF4-FFF2-40B4-BE49-F238E27FC236}">
                <a16:creationId xmlns:a16="http://schemas.microsoft.com/office/drawing/2014/main" id="{0D570A3F-4ACC-4175-AC40-A92391100A8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39027AF-C61A-4610-8715-E13344DB31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2141C60-29AD-4A9B-B7F7-0CA19818F2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467BC7D-5283-40BD-9EAB-565280125374}" type="slidenum">
              <a:rPr lang="en-US" altLang="zh-CN" sz="1300" smtClean="0"/>
              <a:pPr>
                <a:spcBef>
                  <a:spcPct val="0"/>
                </a:spcBef>
              </a:pPr>
              <a:t>12</a:t>
            </a:fld>
            <a:endParaRPr lang="en-US" altLang="zh-CN" sz="1300"/>
          </a:p>
        </p:txBody>
      </p:sp>
      <p:sp>
        <p:nvSpPr>
          <p:cNvPr id="23555" name="Rectangle 2">
            <a:extLst>
              <a:ext uri="{FF2B5EF4-FFF2-40B4-BE49-F238E27FC236}">
                <a16:creationId xmlns:a16="http://schemas.microsoft.com/office/drawing/2014/main" id="{9F18759C-6A4E-41A9-AA9D-9EB913852DC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4567004-7D6D-413E-A488-6DB5E1470F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FFD690C-DA9D-4AE2-B79E-1E70E8FCCFB7}"/>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6" tIns="48253" rIns="96506" bIns="48253" anchor="b"/>
          <a:lstStyle>
            <a:lvl1pPr defTabSz="9652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652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652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652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652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lgn="r" eaLnBrk="1" hangingPunct="1">
              <a:spcBef>
                <a:spcPct val="20000"/>
              </a:spcBef>
              <a:buFontTx/>
              <a:buChar char="•"/>
            </a:pPr>
            <a:fld id="{8A3AFF30-4E34-4CF2-B75E-CB1921B40E95}" type="slidenum">
              <a:rPr lang="en-US" altLang="zh-CN" sz="1300"/>
              <a:pPr algn="r" eaLnBrk="1" hangingPunct="1">
                <a:spcBef>
                  <a:spcPct val="20000"/>
                </a:spcBef>
                <a:buFontTx/>
                <a:buChar char="•"/>
              </a:pPr>
              <a:t>16</a:t>
            </a:fld>
            <a:endParaRPr lang="en-US" altLang="zh-CN" sz="1300"/>
          </a:p>
        </p:txBody>
      </p:sp>
      <p:sp>
        <p:nvSpPr>
          <p:cNvPr id="120835" name="Rectangle 2">
            <a:extLst>
              <a:ext uri="{FF2B5EF4-FFF2-40B4-BE49-F238E27FC236}">
                <a16:creationId xmlns:a16="http://schemas.microsoft.com/office/drawing/2014/main" id="{B7CED92C-0D1A-474F-A5B0-94B9D848440E}"/>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0D4C4C2C-31CA-4AC9-A5A2-0B97C19493E4}"/>
              </a:ext>
            </a:extLst>
          </p:cNvPr>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3668A7C4-73A6-4376-B7EF-88DC166AF648}"/>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491724B5-771C-45F9-974F-F16AF19A3CEF}"/>
              </a:ext>
            </a:extLst>
          </p:cNvPr>
          <p:cNvSpPr>
            <a:spLocks noGrp="1" noChangeArrowheads="1"/>
          </p:cNvSpPr>
          <p:nvPr>
            <p:ph type="body" idx="1"/>
          </p:nvPr>
        </p:nvSpPr>
        <p:spPr>
          <a:noFill/>
        </p:spPr>
        <p:txBody>
          <a:bodyPr/>
          <a:lstStyle/>
          <a:p>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5407" name="Rectangle 47"/>
          <p:cNvSpPr>
            <a:spLocks noGrp="1" noChangeArrowheads="1"/>
          </p:cNvSpPr>
          <p:nvPr>
            <p:ph type="ctrTitle"/>
          </p:nvPr>
        </p:nvSpPr>
        <p:spPr>
          <a:xfrm>
            <a:off x="2455863" y="596900"/>
            <a:ext cx="6192837" cy="3581400"/>
          </a:xfrm>
        </p:spPr>
        <p:txBody>
          <a:bodyPr/>
          <a:lstStyle>
            <a:lvl1pPr>
              <a:defRPr sz="5200" b="1"/>
            </a:lvl1pPr>
          </a:lstStyle>
          <a:p>
            <a:r>
              <a:rPr lang="zh-CN" altLang="en-US"/>
              <a:t>单击此处编辑母版标题样式</a:t>
            </a:r>
          </a:p>
        </p:txBody>
      </p:sp>
      <p:sp>
        <p:nvSpPr>
          <p:cNvPr id="1540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CN" altLang="en-US"/>
              <a:t>单击此处编辑母版副标题样式</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47" name="Rectangle 45"/>
          <p:cNvSpPr>
            <a:spLocks noGrp="1" noChangeArrowheads="1"/>
          </p:cNvSpPr>
          <p:nvPr>
            <p:ph type="ftr" sz="quarter" idx="11"/>
          </p:nvPr>
        </p:nvSpPr>
        <p:spPr/>
        <p:txBody>
          <a:bodyPr/>
          <a:lstStyle>
            <a:lvl1pPr>
              <a:defRPr/>
            </a:lvl1pPr>
          </a:lstStyle>
          <a:p>
            <a:pPr>
              <a:defRPr/>
            </a:pPr>
            <a:endParaRPr lang="en-US" altLang="zh-CN"/>
          </a:p>
        </p:txBody>
      </p:sp>
      <p:sp>
        <p:nvSpPr>
          <p:cNvPr id="48" name="Rectangle 46"/>
          <p:cNvSpPr>
            <a:spLocks noGrp="1" noChangeArrowheads="1"/>
          </p:cNvSpPr>
          <p:nvPr>
            <p:ph type="sldNum" sz="quarter" idx="12"/>
          </p:nvPr>
        </p:nvSpPr>
        <p:spPr/>
        <p:txBody>
          <a:bodyPr/>
          <a:lstStyle>
            <a:lvl1pPr>
              <a:defRPr/>
            </a:lvl1pPr>
          </a:lstStyle>
          <a:p>
            <a:pPr>
              <a:defRPr/>
            </a:pPr>
            <a:fld id="{4FA2F536-17DB-40D3-B6BE-C4E6080F1C6A}" type="slidenum">
              <a:rPr lang="en-US" altLang="zh-CN"/>
              <a:pPr>
                <a:defRPr/>
              </a:pPr>
              <a:t>‹#›</a:t>
            </a:fld>
            <a:endParaRPr lang="en-US" altLang="zh-CN"/>
          </a:p>
        </p:txBody>
      </p:sp>
    </p:spTree>
    <p:extLst>
      <p:ext uri="{BB962C8B-B14F-4D97-AF65-F5344CB8AC3E}">
        <p14:creationId xmlns:p14="http://schemas.microsoft.com/office/powerpoint/2010/main" val="358634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658D26B-D5A8-454B-97AE-881488365030}" type="slidenum">
              <a:rPr lang="en-US" altLang="zh-CN"/>
              <a:pPr>
                <a:defRPr/>
              </a:pPr>
              <a:t>‹#›</a:t>
            </a:fld>
            <a:endParaRPr lang="en-US" altLang="zh-CN"/>
          </a:p>
        </p:txBody>
      </p:sp>
    </p:spTree>
    <p:extLst>
      <p:ext uri="{BB962C8B-B14F-4D97-AF65-F5344CB8AC3E}">
        <p14:creationId xmlns:p14="http://schemas.microsoft.com/office/powerpoint/2010/main" val="160847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103188"/>
            <a:ext cx="2060575" cy="59531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42913" y="103188"/>
            <a:ext cx="6030912" cy="59531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2AB7BCD3-64DF-4DA5-996D-D6E7389F1E83}" type="slidenum">
              <a:rPr lang="en-US" altLang="zh-CN"/>
              <a:pPr>
                <a:defRPr/>
              </a:pPr>
              <a:t>‹#›</a:t>
            </a:fld>
            <a:endParaRPr lang="en-US" altLang="zh-CN"/>
          </a:p>
        </p:txBody>
      </p:sp>
    </p:spTree>
    <p:extLst>
      <p:ext uri="{BB962C8B-B14F-4D97-AF65-F5344CB8AC3E}">
        <p14:creationId xmlns:p14="http://schemas.microsoft.com/office/powerpoint/2010/main" val="171326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9"/>
          <p:cNvSpPr>
            <a:spLocks noGrp="1" noChangeArrowheads="1"/>
          </p:cNvSpPr>
          <p:nvPr>
            <p:ph type="sldNum" sz="quarter" idx="12"/>
          </p:nvPr>
        </p:nvSpPr>
        <p:spPr>
          <a:ln/>
        </p:spPr>
        <p:txBody>
          <a:bodyPr/>
          <a:lstStyle>
            <a:lvl1pPr>
              <a:defRPr/>
            </a:lvl1pPr>
          </a:lstStyle>
          <a:p>
            <a:pPr>
              <a:defRPr/>
            </a:pPr>
            <a:fld id="{3BC34CDA-B7CA-44E8-BA82-5E60E4E4F889}" type="slidenum">
              <a:rPr lang="en-US" altLang="zh-CN"/>
              <a:pPr>
                <a:defRPr/>
              </a:pPr>
              <a:t>‹#›</a:t>
            </a:fld>
            <a:endParaRPr lang="en-US" altLang="zh-CN"/>
          </a:p>
        </p:txBody>
      </p:sp>
    </p:spTree>
    <p:extLst>
      <p:ext uri="{BB962C8B-B14F-4D97-AF65-F5344CB8AC3E}">
        <p14:creationId xmlns:p14="http://schemas.microsoft.com/office/powerpoint/2010/main" val="388617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42913" y="103188"/>
            <a:ext cx="8243887" cy="1314450"/>
          </a:xfrm>
        </p:spPr>
        <p:txBody>
          <a:bodyPr/>
          <a:lstStyle/>
          <a:p>
            <a:r>
              <a:rPr lang="zh-CN" altLang="en-US"/>
              <a:t>单击此处编辑母版标题样式</a:t>
            </a:r>
          </a:p>
        </p:txBody>
      </p:sp>
      <p:sp>
        <p:nvSpPr>
          <p:cNvPr id="3" name="内容占位符 2"/>
          <p:cNvSpPr>
            <a:spLocks noGrp="1"/>
          </p:cNvSpPr>
          <p:nvPr>
            <p:ph sz="quarter" idx="1"/>
          </p:nvPr>
        </p:nvSpPr>
        <p:spPr>
          <a:xfrm>
            <a:off x="457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C5B8D621-4246-4E5C-9643-6E25C3E1BFC6}" type="slidenum">
              <a:rPr lang="en-US" altLang="zh-CN"/>
              <a:pPr>
                <a:defRPr/>
              </a:pPr>
              <a:t>‹#›</a:t>
            </a:fld>
            <a:endParaRPr lang="en-US" altLang="zh-CN"/>
          </a:p>
        </p:txBody>
      </p:sp>
    </p:spTree>
    <p:extLst>
      <p:ext uri="{BB962C8B-B14F-4D97-AF65-F5344CB8AC3E}">
        <p14:creationId xmlns:p14="http://schemas.microsoft.com/office/powerpoint/2010/main" val="62786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E98E538B-F598-48DE-AD05-8E8837DFD4EE}" type="slidenum">
              <a:rPr lang="en-US" altLang="zh-CN"/>
              <a:pPr>
                <a:defRPr/>
              </a:pPr>
              <a:t>‹#›</a:t>
            </a:fld>
            <a:endParaRPr lang="en-US" altLang="zh-CN"/>
          </a:p>
        </p:txBody>
      </p:sp>
    </p:spTree>
    <p:extLst>
      <p:ext uri="{BB962C8B-B14F-4D97-AF65-F5344CB8AC3E}">
        <p14:creationId xmlns:p14="http://schemas.microsoft.com/office/powerpoint/2010/main" val="107733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9"/>
          <p:cNvSpPr>
            <a:spLocks noGrp="1" noChangeArrowheads="1"/>
          </p:cNvSpPr>
          <p:nvPr>
            <p:ph type="sldNum" sz="quarter" idx="12"/>
          </p:nvPr>
        </p:nvSpPr>
        <p:spPr>
          <a:ln/>
        </p:spPr>
        <p:txBody>
          <a:bodyPr/>
          <a:lstStyle>
            <a:lvl1pPr>
              <a:defRPr/>
            </a:lvl1pPr>
          </a:lstStyle>
          <a:p>
            <a:pPr>
              <a:defRPr/>
            </a:pPr>
            <a:fld id="{A3FB0F1C-BEB9-479B-BEB2-F07BFEEA6C36}" type="slidenum">
              <a:rPr lang="en-US" altLang="zh-CN"/>
              <a:pPr>
                <a:defRPr/>
              </a:pPr>
              <a:t>‹#›</a:t>
            </a:fld>
            <a:endParaRPr lang="en-US" altLang="zh-CN"/>
          </a:p>
        </p:txBody>
      </p:sp>
    </p:spTree>
    <p:extLst>
      <p:ext uri="{BB962C8B-B14F-4D97-AF65-F5344CB8AC3E}">
        <p14:creationId xmlns:p14="http://schemas.microsoft.com/office/powerpoint/2010/main" val="337059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456113"/>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16262BEF-F7D2-4C71-BC08-326DEE5B1883}" type="slidenum">
              <a:rPr lang="en-US" altLang="zh-CN"/>
              <a:pPr/>
              <a:t>‹#›</a:t>
            </a:fld>
            <a:endParaRPr lang="en-US" altLang="zh-CN"/>
          </a:p>
        </p:txBody>
      </p:sp>
    </p:spTree>
    <p:extLst>
      <p:ext uri="{BB962C8B-B14F-4D97-AF65-F5344CB8AC3E}">
        <p14:creationId xmlns:p14="http://schemas.microsoft.com/office/powerpoint/2010/main" val="371416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8E20D4B-E2F5-4068-A935-EEC346F4F775}" type="slidenum">
              <a:rPr lang="en-US" altLang="zh-CN"/>
              <a:pPr>
                <a:defRPr/>
              </a:pPr>
              <a:t>‹#›</a:t>
            </a:fld>
            <a:endParaRPr lang="en-US" altLang="zh-CN"/>
          </a:p>
        </p:txBody>
      </p:sp>
    </p:spTree>
    <p:extLst>
      <p:ext uri="{BB962C8B-B14F-4D97-AF65-F5344CB8AC3E}">
        <p14:creationId xmlns:p14="http://schemas.microsoft.com/office/powerpoint/2010/main" val="306643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E7E07A42-35A7-4DCC-BBAA-7AD57C262063}" type="slidenum">
              <a:rPr lang="en-US" altLang="zh-CN"/>
              <a:pPr>
                <a:defRPr/>
              </a:pPr>
              <a:t>‹#›</a:t>
            </a:fld>
            <a:endParaRPr lang="en-US" altLang="zh-CN"/>
          </a:p>
        </p:txBody>
      </p:sp>
    </p:spTree>
    <p:extLst>
      <p:ext uri="{BB962C8B-B14F-4D97-AF65-F5344CB8AC3E}">
        <p14:creationId xmlns:p14="http://schemas.microsoft.com/office/powerpoint/2010/main" val="82839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73F17D6A-CF3C-447A-97B4-B3D3A90423F2}" type="slidenum">
              <a:rPr lang="en-US" altLang="zh-CN"/>
              <a:pPr>
                <a:defRPr/>
              </a:pPr>
              <a:t>‹#›</a:t>
            </a:fld>
            <a:endParaRPr lang="en-US" altLang="zh-CN"/>
          </a:p>
        </p:txBody>
      </p:sp>
    </p:spTree>
    <p:extLst>
      <p:ext uri="{BB962C8B-B14F-4D97-AF65-F5344CB8AC3E}">
        <p14:creationId xmlns:p14="http://schemas.microsoft.com/office/powerpoint/2010/main" val="337451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5DBA3F97-0BEB-494D-9409-8D38A100D521}" type="slidenum">
              <a:rPr lang="en-US" altLang="zh-CN"/>
              <a:pPr>
                <a:defRPr/>
              </a:pPr>
              <a:t>‹#›</a:t>
            </a:fld>
            <a:endParaRPr lang="en-US" altLang="zh-CN"/>
          </a:p>
        </p:txBody>
      </p:sp>
    </p:spTree>
    <p:extLst>
      <p:ext uri="{BB962C8B-B14F-4D97-AF65-F5344CB8AC3E}">
        <p14:creationId xmlns:p14="http://schemas.microsoft.com/office/powerpoint/2010/main" val="202488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9"/>
          <p:cNvSpPr>
            <a:spLocks noGrp="1" noChangeArrowheads="1"/>
          </p:cNvSpPr>
          <p:nvPr>
            <p:ph type="sldNum" sz="quarter" idx="12"/>
          </p:nvPr>
        </p:nvSpPr>
        <p:spPr>
          <a:ln/>
        </p:spPr>
        <p:txBody>
          <a:bodyPr/>
          <a:lstStyle>
            <a:lvl1pPr>
              <a:defRPr/>
            </a:lvl1pPr>
          </a:lstStyle>
          <a:p>
            <a:pPr>
              <a:defRPr/>
            </a:pPr>
            <a:fld id="{97FF30D3-74B8-460D-A309-1F96C36FB7DE}" type="slidenum">
              <a:rPr lang="en-US" altLang="zh-CN"/>
              <a:pPr>
                <a:defRPr/>
              </a:pPr>
              <a:t>‹#›</a:t>
            </a:fld>
            <a:endParaRPr lang="en-US" altLang="zh-CN"/>
          </a:p>
        </p:txBody>
      </p:sp>
    </p:spTree>
    <p:extLst>
      <p:ext uri="{BB962C8B-B14F-4D97-AF65-F5344CB8AC3E}">
        <p14:creationId xmlns:p14="http://schemas.microsoft.com/office/powerpoint/2010/main" val="380561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9"/>
          <p:cNvSpPr>
            <a:spLocks noGrp="1" noChangeArrowheads="1"/>
          </p:cNvSpPr>
          <p:nvPr>
            <p:ph type="sldNum" sz="quarter" idx="12"/>
          </p:nvPr>
        </p:nvSpPr>
        <p:spPr>
          <a:ln/>
        </p:spPr>
        <p:txBody>
          <a:bodyPr/>
          <a:lstStyle>
            <a:lvl1pPr>
              <a:defRPr/>
            </a:lvl1pPr>
          </a:lstStyle>
          <a:p>
            <a:pPr>
              <a:defRPr/>
            </a:pPr>
            <a:fld id="{AF5A18CB-8387-4080-9633-CE6C5FCADB2E}" type="slidenum">
              <a:rPr lang="en-US" altLang="zh-CN"/>
              <a:pPr>
                <a:defRPr/>
              </a:pPr>
              <a:t>‹#›</a:t>
            </a:fld>
            <a:endParaRPr lang="en-US" altLang="zh-CN"/>
          </a:p>
        </p:txBody>
      </p:sp>
    </p:spTree>
    <p:extLst>
      <p:ext uri="{BB962C8B-B14F-4D97-AF65-F5344CB8AC3E}">
        <p14:creationId xmlns:p14="http://schemas.microsoft.com/office/powerpoint/2010/main" val="263767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EC91D61E-C37E-4853-A7BF-466382E66BCC}" type="slidenum">
              <a:rPr lang="en-US" altLang="zh-CN"/>
              <a:pPr>
                <a:defRPr/>
              </a:pPr>
              <a:t>‹#›</a:t>
            </a:fld>
            <a:endParaRPr lang="en-US" altLang="zh-CN"/>
          </a:p>
        </p:txBody>
      </p:sp>
    </p:spTree>
    <p:extLst>
      <p:ext uri="{BB962C8B-B14F-4D97-AF65-F5344CB8AC3E}">
        <p14:creationId xmlns:p14="http://schemas.microsoft.com/office/powerpoint/2010/main" val="311772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68A1CF56-CAA9-485B-A28D-8B353CB750D8}" type="slidenum">
              <a:rPr lang="en-US" altLang="zh-CN"/>
              <a:pPr>
                <a:defRPr/>
              </a:pPr>
              <a:t>‹#›</a:t>
            </a:fld>
            <a:endParaRPr lang="en-US" altLang="zh-CN"/>
          </a:p>
        </p:txBody>
      </p:sp>
    </p:spTree>
    <p:extLst>
      <p:ext uri="{BB962C8B-B14F-4D97-AF65-F5344CB8AC3E}">
        <p14:creationId xmlns:p14="http://schemas.microsoft.com/office/powerpoint/2010/main" val="1346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8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8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mn-lt"/>
                <a:ea typeface="楷体" pitchFamily="49" charset="-122"/>
              </a:defRPr>
            </a:lvl1pPr>
          </a:lstStyle>
          <a:p>
            <a:pPr>
              <a:defRPr/>
            </a:pPr>
            <a:endParaRPr lang="en-US" altLang="zh-CN"/>
          </a:p>
        </p:txBody>
      </p:sp>
      <p:sp>
        <p:nvSpPr>
          <p:cNvPr id="1438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ea typeface="楷体" pitchFamily="49" charset="-122"/>
              </a:defRPr>
            </a:lvl1pPr>
          </a:lstStyle>
          <a:p>
            <a:pPr>
              <a:defRPr/>
            </a:pPr>
            <a:endParaRPr lang="en-US" altLang="zh-CN"/>
          </a:p>
        </p:txBody>
      </p:sp>
      <p:sp>
        <p:nvSpPr>
          <p:cNvPr id="1438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ea typeface="楷体" pitchFamily="49" charset="-122"/>
              </a:defRPr>
            </a:lvl1pPr>
          </a:lstStyle>
          <a:p>
            <a:pPr>
              <a:defRPr/>
            </a:pPr>
            <a:fld id="{725E670F-3292-4BAF-8527-F7F659CFCAA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24"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5" r:id="rId16"/>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n-lt"/>
          <a:ea typeface="楷体" pitchFamily="49" charset="-122"/>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2.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zh-CN" altLang="en-US" sz="6000" dirty="0">
                <a:latin typeface="楷体_GB2312" pitchFamily="49" charset="-122"/>
              </a:rPr>
              <a:t>自然语言处理</a:t>
            </a:r>
            <a:br>
              <a:rPr lang="zh-CN" altLang="en-US" sz="6000" dirty="0">
                <a:latin typeface="楷体_GB2312" pitchFamily="49" charset="-122"/>
              </a:rPr>
            </a:br>
            <a:br>
              <a:rPr lang="zh-CN" altLang="en-US" sz="2400" dirty="0">
                <a:latin typeface="楷体_GB2312" pitchFamily="49" charset="-122"/>
              </a:rPr>
            </a:br>
            <a:r>
              <a:rPr lang="zh-CN" altLang="en-US" sz="3600" dirty="0">
                <a:latin typeface="楷体_GB2312" pitchFamily="49" charset="-122"/>
              </a:rPr>
              <a:t>第</a:t>
            </a:r>
            <a:r>
              <a:rPr lang="en-US" altLang="zh-CN" sz="3600" dirty="0">
                <a:latin typeface="楷体_GB2312" pitchFamily="49" charset="-122"/>
              </a:rPr>
              <a:t>02</a:t>
            </a:r>
            <a:r>
              <a:rPr lang="zh-CN" altLang="en-US" sz="3600" dirty="0">
                <a:latin typeface="楷体_GB2312" pitchFamily="49" charset="-122"/>
              </a:rPr>
              <a:t>章 自然语言处理基础</a:t>
            </a:r>
          </a:p>
        </p:txBody>
      </p:sp>
      <p:sp>
        <p:nvSpPr>
          <p:cNvPr id="2051" name="Rectangle 3"/>
          <p:cNvSpPr>
            <a:spLocks noGrp="1" noChangeArrowheads="1"/>
          </p:cNvSpPr>
          <p:nvPr>
            <p:ph type="subTitle" idx="1"/>
          </p:nvPr>
        </p:nvSpPr>
        <p:spPr/>
        <p:txBody>
          <a:bodyPr/>
          <a:lstStyle/>
          <a:p>
            <a:pPr eaLnBrk="1" hangingPunct="1">
              <a:defRPr/>
            </a:pPr>
            <a:r>
              <a:rPr lang="zh-CN" altLang="en-US" dirty="0">
                <a:latin typeface="楷体_GB2312" pitchFamily="49" charset="-122"/>
              </a:rPr>
              <a:t>   软件学院 刘春</a:t>
            </a:r>
            <a:endParaRPr lang="en-US" altLang="zh-CN" dirty="0">
              <a:latin typeface="楷体_GB2312" pitchFamily="49" charset="-122"/>
            </a:endParaRPr>
          </a:p>
        </p:txBody>
      </p:sp>
      <p:sp>
        <p:nvSpPr>
          <p:cNvPr id="4" name="Rectangle 3">
            <a:extLst>
              <a:ext uri="{FF2B5EF4-FFF2-40B4-BE49-F238E27FC236}">
                <a16:creationId xmlns:a16="http://schemas.microsoft.com/office/drawing/2014/main" id="{1796E90F-D236-42E8-827A-ACF693B53F16}"/>
              </a:ext>
            </a:extLst>
          </p:cNvPr>
          <p:cNvSpPr txBox="1">
            <a:spLocks noChangeArrowheads="1"/>
          </p:cNvSpPr>
          <p:nvPr/>
        </p:nvSpPr>
        <p:spPr bwMode="auto">
          <a:xfrm>
            <a:off x="207078" y="6165304"/>
            <a:ext cx="8965878" cy="622300"/>
          </a:xfrm>
          <a:prstGeom prst="rect">
            <a:avLst/>
          </a:prstGeom>
          <a:noFill/>
          <a:ln>
            <a:noFill/>
          </a:ln>
        </p:spPr>
        <p:txBody>
          <a:bodyPr/>
          <a:lstStyle>
            <a:lvl1pPr marL="0" indent="0" algn="ctr" rtl="0" eaLnBrk="0" fontAlgn="base" hangingPunct="0">
              <a:spcBef>
                <a:spcPct val="20000"/>
              </a:spcBef>
              <a:spcAft>
                <a:spcPct val="0"/>
              </a:spcAft>
              <a:buFontTx/>
              <a:buNone/>
              <a:defRPr sz="3200" b="1">
                <a:solidFill>
                  <a:schemeClr val="tx1"/>
                </a:solidFill>
                <a:effectLst>
                  <a:outerShdw blurRad="38100" dist="38100" dir="2700000" algn="tl">
                    <a:srgbClr val="C0C0C0"/>
                  </a:outerShdw>
                </a:effectLst>
                <a:latin typeface="+mn-lt"/>
                <a:ea typeface="楷体_GB2312"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_GB2312"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_GB2312"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_GB2312"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defRPr/>
            </a:pPr>
            <a:r>
              <a:rPr lang="zh-CN" altLang="en-US" sz="2800" kern="0" dirty="0">
                <a:effectLst/>
                <a:latin typeface="楷体" panose="02010609060101010101" pitchFamily="49" charset="-122"/>
                <a:ea typeface="楷体" panose="02010609060101010101" pitchFamily="49" charset="-122"/>
              </a:rPr>
              <a:t>参考：哈工大软院陈鄞教授</a:t>
            </a:r>
            <a:r>
              <a:rPr lang="en-US" altLang="zh-CN" sz="2800" kern="0" dirty="0">
                <a:effectLst/>
                <a:latin typeface="楷体" panose="02010609060101010101" pitchFamily="49" charset="-122"/>
                <a:ea typeface="楷体" panose="02010609060101010101" pitchFamily="49" charset="-122"/>
              </a:rPr>
              <a:t>《</a:t>
            </a:r>
            <a:r>
              <a:rPr lang="zh-CN" altLang="en-US" sz="2800" kern="0" dirty="0">
                <a:effectLst/>
                <a:latin typeface="楷体" panose="02010609060101010101" pitchFamily="49" charset="-122"/>
                <a:ea typeface="楷体" panose="02010609060101010101" pitchFamily="49" charset="-122"/>
              </a:rPr>
              <a:t>自然语言处理</a:t>
            </a:r>
            <a:r>
              <a:rPr lang="en-US" altLang="zh-CN" sz="2800" kern="0" dirty="0">
                <a:effectLst/>
                <a:latin typeface="楷体" panose="02010609060101010101" pitchFamily="49" charset="-122"/>
                <a:ea typeface="楷体" panose="02010609060101010101" pitchFamily="49" charset="-122"/>
              </a:rPr>
              <a:t>》</a:t>
            </a:r>
            <a:endParaRPr lang="zh-CN" altLang="en-US" sz="2800" kern="0" dirty="0">
              <a:effectLst/>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28FA423-B331-42EF-BB2C-E89224B4F232}"/>
              </a:ext>
            </a:extLst>
          </p:cNvPr>
          <p:cNvSpPr>
            <a:spLocks noGrp="1" noChangeArrowheads="1"/>
          </p:cNvSpPr>
          <p:nvPr>
            <p:ph type="title" idx="4294967295"/>
          </p:nvPr>
        </p:nvSpPr>
        <p:spPr/>
        <p:txBody>
          <a:bodyPr/>
          <a:lstStyle/>
          <a:p>
            <a:pPr eaLnBrk="1" hangingPunct="1">
              <a:defRPr/>
            </a:pPr>
            <a:r>
              <a:rPr lang="en-US" altLang="zh-CN" dirty="0"/>
              <a:t>2.2.1.2 </a:t>
            </a:r>
            <a:r>
              <a:rPr lang="zh-CN" altLang="en-US" dirty="0"/>
              <a:t>语料库类型</a:t>
            </a:r>
          </a:p>
        </p:txBody>
      </p:sp>
      <p:sp>
        <p:nvSpPr>
          <p:cNvPr id="5123" name="Rectangle 3">
            <a:extLst>
              <a:ext uri="{FF2B5EF4-FFF2-40B4-BE49-F238E27FC236}">
                <a16:creationId xmlns:a16="http://schemas.microsoft.com/office/drawing/2014/main" id="{EB187AA3-A24E-490C-A606-5494784F91D9}"/>
              </a:ext>
            </a:extLst>
          </p:cNvPr>
          <p:cNvSpPr>
            <a:spLocks noGrp="1" noChangeArrowheads="1"/>
          </p:cNvSpPr>
          <p:nvPr>
            <p:ph type="body" idx="4294967295"/>
          </p:nvPr>
        </p:nvSpPr>
        <p:spPr>
          <a:xfrm>
            <a:off x="457200" y="1600200"/>
            <a:ext cx="8229600" cy="5257800"/>
          </a:xfrm>
        </p:spPr>
        <p:txBody>
          <a:bodyPr/>
          <a:lstStyle/>
          <a:p>
            <a:pPr algn="ctr" eaLnBrk="1" hangingPunct="1">
              <a:buFontTx/>
              <a:buNone/>
            </a:pPr>
            <a:r>
              <a:rPr lang="zh-CN" altLang="en-US" sz="2800" dirty="0"/>
              <a:t>专用语料库</a:t>
            </a:r>
            <a:r>
              <a:rPr lang="en-US" altLang="zh-CN" sz="2800" dirty="0"/>
              <a:t>&amp;</a:t>
            </a:r>
            <a:r>
              <a:rPr lang="zh-CN" altLang="en-US" sz="2800" dirty="0"/>
              <a:t>通用语料库</a:t>
            </a:r>
          </a:p>
          <a:p>
            <a:pPr eaLnBrk="1" hangingPunct="1"/>
            <a:r>
              <a:rPr lang="zh-CN" altLang="en-US" sz="2400" dirty="0"/>
              <a:t>专用语料库</a:t>
            </a:r>
          </a:p>
          <a:p>
            <a:pPr lvl="1" eaLnBrk="1" hangingPunct="1"/>
            <a:r>
              <a:rPr lang="zh-CN" altLang="en-US" sz="2000" dirty="0"/>
              <a:t>为了某种专门的目的，只采集某一特定</a:t>
            </a:r>
            <a:r>
              <a:rPr lang="zh-CN" altLang="en-US" sz="2000" dirty="0">
                <a:solidFill>
                  <a:srgbClr val="FF0000"/>
                </a:solidFill>
              </a:rPr>
              <a:t>领域</a:t>
            </a:r>
            <a:r>
              <a:rPr lang="zh-CN" altLang="en-US" sz="2000" dirty="0"/>
              <a:t>、特定</a:t>
            </a:r>
            <a:r>
              <a:rPr lang="zh-CN" altLang="en-US" sz="2000" dirty="0">
                <a:solidFill>
                  <a:srgbClr val="FF0000"/>
                </a:solidFill>
              </a:rPr>
              <a:t>地区</a:t>
            </a:r>
            <a:r>
              <a:rPr lang="zh-CN" altLang="en-US" sz="2000" dirty="0"/>
              <a:t>、特定</a:t>
            </a:r>
            <a:r>
              <a:rPr lang="zh-CN" altLang="en-US" sz="2000" dirty="0">
                <a:solidFill>
                  <a:srgbClr val="FF0000"/>
                </a:solidFill>
              </a:rPr>
              <a:t>时间</a:t>
            </a:r>
            <a:r>
              <a:rPr lang="zh-CN" altLang="en-US" sz="2000" dirty="0"/>
              <a:t>、特定</a:t>
            </a:r>
            <a:r>
              <a:rPr lang="zh-CN" altLang="en-US" sz="2000" dirty="0">
                <a:solidFill>
                  <a:srgbClr val="FF0000"/>
                </a:solidFill>
              </a:rPr>
              <a:t>语体</a:t>
            </a:r>
            <a:r>
              <a:rPr lang="zh-CN" altLang="en-US" sz="2000" dirty="0"/>
              <a:t>类型的语料构成的语料库</a:t>
            </a:r>
          </a:p>
          <a:p>
            <a:pPr lvl="2" eaLnBrk="1" hangingPunct="1"/>
            <a:r>
              <a:rPr lang="zh-CN" altLang="en-US" sz="1800" dirty="0"/>
              <a:t>新闻语料库</a:t>
            </a:r>
          </a:p>
          <a:p>
            <a:pPr lvl="2" eaLnBrk="1" hangingPunct="1"/>
            <a:r>
              <a:rPr lang="zh-CN" altLang="en-US" sz="1800" dirty="0"/>
              <a:t>科技语料库</a:t>
            </a:r>
          </a:p>
          <a:p>
            <a:pPr lvl="2" eaLnBrk="1" hangingPunct="1"/>
            <a:r>
              <a:rPr lang="zh-CN" altLang="en-US" sz="1800" dirty="0"/>
              <a:t>中小学语料库</a:t>
            </a:r>
          </a:p>
          <a:p>
            <a:pPr lvl="2" eaLnBrk="1" hangingPunct="1"/>
            <a:r>
              <a:rPr lang="en-US" altLang="zh-CN" sz="1800" dirty="0"/>
              <a:t>……</a:t>
            </a:r>
          </a:p>
          <a:p>
            <a:pPr lvl="1" eaLnBrk="1" hangingPunct="1"/>
            <a:r>
              <a:rPr lang="zh-CN" altLang="en-US" sz="2000" dirty="0"/>
              <a:t>工作中涉及到语料库时，要注意统计分析结果的有效性</a:t>
            </a:r>
          </a:p>
          <a:p>
            <a:pPr lvl="2" eaLnBrk="1" hangingPunct="1"/>
            <a:r>
              <a:rPr lang="en-US" altLang="zh-CN" sz="1800" dirty="0"/>
              <a:t>Brown</a:t>
            </a:r>
            <a:r>
              <a:rPr lang="zh-CN" altLang="en-US" sz="1800" dirty="0"/>
              <a:t>语料库：专为</a:t>
            </a:r>
            <a:r>
              <a:rPr lang="en-US" altLang="zh-CN" sz="1800" dirty="0"/>
              <a:t>1961</a:t>
            </a:r>
            <a:r>
              <a:rPr lang="zh-CN" altLang="en-US" sz="1800" dirty="0"/>
              <a:t>年使用的</a:t>
            </a:r>
            <a:r>
              <a:rPr lang="zh-CN" altLang="en-US" sz="1800" dirty="0">
                <a:solidFill>
                  <a:srgbClr val="FF0000"/>
                </a:solidFill>
              </a:rPr>
              <a:t>美国书面</a:t>
            </a:r>
            <a:r>
              <a:rPr lang="zh-CN" altLang="en-US" sz="1800" dirty="0"/>
              <a:t>英语设计的典型样本语料库</a:t>
            </a:r>
          </a:p>
          <a:p>
            <a:pPr lvl="2" eaLnBrk="1" hangingPunct="1"/>
            <a:r>
              <a:rPr lang="zh-CN" altLang="en-US" sz="1800" dirty="0"/>
              <a:t>某一时刻抽取出来用于训练的样本，经过一年或者两年之后就失去了原本的代表性（政治、新闻等领域）</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nodeType="clickEffect">
                                  <p:stCondLst>
                                    <p:cond delay="0"/>
                                  </p:stCondLst>
                                  <p:childTnLst>
                                    <p:anim calcmode="lin" valueType="num">
                                      <p:cBhvr additive="base">
                                        <p:cTn id="38" dur="500"/>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5123">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5123">
                                            <p:txEl>
                                              <p:pRg st="2" end="2"/>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43" dur="500"/>
                                        <p:tgtEl>
                                          <p:spTgt spid="5123">
                                            <p:txEl>
                                              <p:pRg st="3" end="3"/>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5123">
                                            <p:txEl>
                                              <p:pRg st="3" end="3"/>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47" dur="500"/>
                                        <p:tgtEl>
                                          <p:spTgt spid="5123">
                                            <p:txEl>
                                              <p:pRg st="4" end="4"/>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5123">
                                            <p:txEl>
                                              <p:pRg st="4" end="4"/>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51" dur="500"/>
                                        <p:tgtEl>
                                          <p:spTgt spid="5123">
                                            <p:txEl>
                                              <p:pRg st="5" end="5"/>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5123">
                                            <p:txEl>
                                              <p:pRg st="5" end="5"/>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55" dur="500"/>
                                        <p:tgtEl>
                                          <p:spTgt spid="5123">
                                            <p:txEl>
                                              <p:pRg st="6" end="6"/>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5123">
                                            <p:txEl>
                                              <p:pRg st="6" end="6"/>
                                            </p:txEl>
                                          </p:spTgt>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9" dur="500"/>
                                        <p:tgtEl>
                                          <p:spTgt spid="5123">
                                            <p:txEl>
                                              <p:pRg st="7" end="7"/>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5123">
                                            <p:txEl>
                                              <p:pRg st="7" end="7"/>
                                            </p:txEl>
                                          </p:spTgt>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63" dur="500"/>
                                        <p:tgtEl>
                                          <p:spTgt spid="5123">
                                            <p:txEl>
                                              <p:pRg st="8" end="8"/>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5123">
                                            <p:txEl>
                                              <p:pRg st="8" end="8"/>
                                            </p:txEl>
                                          </p:spTgt>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7" dur="500"/>
                                        <p:tgtEl>
                                          <p:spTgt spid="5123">
                                            <p:txEl>
                                              <p:pRg st="9" end="9"/>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512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5CDA30A-C797-43A3-8815-27A51E24BDF3}"/>
              </a:ext>
            </a:extLst>
          </p:cNvPr>
          <p:cNvSpPr>
            <a:spLocks noGrp="1" noChangeArrowheads="1"/>
          </p:cNvSpPr>
          <p:nvPr>
            <p:ph type="title"/>
          </p:nvPr>
        </p:nvSpPr>
        <p:spPr/>
        <p:txBody>
          <a:bodyPr/>
          <a:lstStyle/>
          <a:p>
            <a:pPr eaLnBrk="1" hangingPunct="1">
              <a:defRPr/>
            </a:pPr>
            <a:r>
              <a:rPr lang="en-US" altLang="zh-CN" dirty="0"/>
              <a:t>2.2.1.2 </a:t>
            </a:r>
            <a:r>
              <a:rPr lang="zh-CN" altLang="en-US" dirty="0"/>
              <a:t>语料库类型</a:t>
            </a:r>
          </a:p>
        </p:txBody>
      </p:sp>
      <p:sp>
        <p:nvSpPr>
          <p:cNvPr id="5123" name="Rectangle 3">
            <a:extLst>
              <a:ext uri="{FF2B5EF4-FFF2-40B4-BE49-F238E27FC236}">
                <a16:creationId xmlns:a16="http://schemas.microsoft.com/office/drawing/2014/main" id="{B31A9C94-FA50-4FF3-B495-03F91D0E20DB}"/>
              </a:ext>
            </a:extLst>
          </p:cNvPr>
          <p:cNvSpPr>
            <a:spLocks noGrp="1" noChangeArrowheads="1"/>
          </p:cNvSpPr>
          <p:nvPr>
            <p:ph type="body" idx="1"/>
          </p:nvPr>
        </p:nvSpPr>
        <p:spPr>
          <a:xfrm>
            <a:off x="457200" y="1600200"/>
            <a:ext cx="8229600" cy="4781550"/>
          </a:xfrm>
        </p:spPr>
        <p:txBody>
          <a:bodyPr/>
          <a:lstStyle/>
          <a:p>
            <a:pPr algn="ctr" eaLnBrk="1" hangingPunct="1">
              <a:buFontTx/>
              <a:buNone/>
            </a:pPr>
            <a:r>
              <a:rPr lang="zh-CN" altLang="en-US" sz="2800" dirty="0"/>
              <a:t>专用语料库</a:t>
            </a:r>
            <a:r>
              <a:rPr lang="en-US" altLang="zh-CN" sz="2800" dirty="0"/>
              <a:t>&amp;</a:t>
            </a:r>
            <a:r>
              <a:rPr lang="zh-CN" altLang="en-US" sz="2800" dirty="0"/>
              <a:t>通用语料库</a:t>
            </a:r>
            <a:endParaRPr lang="zh-CN" altLang="en-US" sz="800" dirty="0"/>
          </a:p>
          <a:p>
            <a:pPr eaLnBrk="1" hangingPunct="1"/>
            <a:r>
              <a:rPr lang="zh-CN" altLang="en-US" sz="2400" dirty="0"/>
              <a:t>专用语料库</a:t>
            </a:r>
          </a:p>
          <a:p>
            <a:pPr eaLnBrk="1" hangingPunct="1"/>
            <a:r>
              <a:rPr lang="zh-CN" altLang="en-US" sz="2400" dirty="0"/>
              <a:t>通用语料库</a:t>
            </a:r>
          </a:p>
          <a:p>
            <a:pPr lvl="1" eaLnBrk="1" hangingPunct="1"/>
            <a:r>
              <a:rPr lang="zh-CN" altLang="en-US" sz="2000" dirty="0"/>
              <a:t>抽样时仔细从各个方面考虑了平衡问题的</a:t>
            </a:r>
            <a:r>
              <a:rPr lang="zh-CN" altLang="en-US" sz="2000" dirty="0">
                <a:solidFill>
                  <a:srgbClr val="FF0000"/>
                </a:solidFill>
              </a:rPr>
              <a:t>平衡语料库</a:t>
            </a:r>
          </a:p>
          <a:p>
            <a:pPr lvl="2" eaLnBrk="1" hangingPunct="1"/>
            <a:r>
              <a:rPr lang="zh-CN" altLang="en-US" sz="1800" dirty="0">
                <a:solidFill>
                  <a:srgbClr val="009900"/>
                </a:solidFill>
              </a:rPr>
              <a:t>领域</a:t>
            </a:r>
            <a:r>
              <a:rPr lang="zh-CN" altLang="en-US" sz="1800" dirty="0"/>
              <a:t>分布、</a:t>
            </a:r>
            <a:r>
              <a:rPr lang="zh-CN" altLang="en-US" sz="1800" dirty="0">
                <a:solidFill>
                  <a:srgbClr val="009900"/>
                </a:solidFill>
              </a:rPr>
              <a:t>地域</a:t>
            </a:r>
            <a:r>
              <a:rPr lang="zh-CN" altLang="en-US" sz="1800" dirty="0"/>
              <a:t>分布、</a:t>
            </a:r>
            <a:r>
              <a:rPr lang="zh-CN" altLang="en-US" sz="1800" dirty="0">
                <a:solidFill>
                  <a:srgbClr val="009900"/>
                </a:solidFill>
              </a:rPr>
              <a:t>时间</a:t>
            </a:r>
            <a:r>
              <a:rPr lang="zh-CN" altLang="en-US" sz="1800" dirty="0"/>
              <a:t>分布、</a:t>
            </a:r>
            <a:r>
              <a:rPr lang="zh-CN" altLang="en-US" sz="1800" dirty="0">
                <a:solidFill>
                  <a:srgbClr val="009900"/>
                </a:solidFill>
              </a:rPr>
              <a:t>语体</a:t>
            </a:r>
            <a:r>
              <a:rPr lang="zh-CN" altLang="en-US" sz="1800" dirty="0"/>
              <a:t>分布、</a:t>
            </a:r>
            <a:r>
              <a:rPr lang="en-US" altLang="zh-CN" sz="1800" dirty="0"/>
              <a:t>……</a:t>
            </a:r>
          </a:p>
          <a:p>
            <a:pPr lvl="1" eaLnBrk="1" hangingPunct="1"/>
            <a:r>
              <a:rPr lang="zh-CN" altLang="en-US" sz="2000" dirty="0"/>
              <a:t>按照事先确定好的某种标准，把每个子类的文本按照一定比例收集到一起的语料库</a:t>
            </a:r>
            <a:endParaRPr lang="en-US" altLang="zh-CN" sz="2000" dirty="0"/>
          </a:p>
          <a:p>
            <a:pPr lvl="2" eaLnBrk="1" hangingPunct="1"/>
            <a:r>
              <a:rPr lang="zh-CN" altLang="en-US" sz="1800" dirty="0"/>
              <a:t>例如：</a:t>
            </a:r>
            <a:r>
              <a:rPr lang="en-US" altLang="zh-CN" sz="1800" dirty="0"/>
              <a:t>Brown</a:t>
            </a:r>
            <a:r>
              <a:rPr lang="zh-CN" altLang="en-US" sz="1800" dirty="0"/>
              <a:t>语料库</a:t>
            </a:r>
          </a:p>
          <a:p>
            <a:pPr lvl="3" eaLnBrk="1" hangingPunct="1"/>
            <a:r>
              <a:rPr lang="zh-CN" altLang="en-US" sz="1600" dirty="0"/>
              <a:t>各种文本在数量上应和</a:t>
            </a:r>
            <a:r>
              <a:rPr lang="zh-CN" altLang="en-US" sz="1600" dirty="0">
                <a:solidFill>
                  <a:srgbClr val="009900"/>
                </a:solidFill>
              </a:rPr>
              <a:t>实际出版物</a:t>
            </a:r>
            <a:r>
              <a:rPr lang="zh-CN" altLang="en-US" sz="1600" dirty="0"/>
              <a:t>成比例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7" dur="500"/>
                                        <p:tgtEl>
                                          <p:spTgt spid="5123">
                                            <p:txEl>
                                              <p:pRg st="3" end="3"/>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123">
                                            <p:txEl>
                                              <p:pRg st="3" end="3"/>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1" dur="500"/>
                                        <p:tgtEl>
                                          <p:spTgt spid="5123">
                                            <p:txEl>
                                              <p:pRg st="4" end="4"/>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5123">
                                            <p:txEl>
                                              <p:pRg st="4" end="4"/>
                                            </p:txEl>
                                          </p:spTgt>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5" dur="500"/>
                                        <p:tgtEl>
                                          <p:spTgt spid="5123">
                                            <p:txEl>
                                              <p:pRg st="5" end="5"/>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5123">
                                            <p:txEl>
                                              <p:pRg st="5" end="5"/>
                                            </p:txEl>
                                          </p:spTgt>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9" dur="500"/>
                                        <p:tgtEl>
                                          <p:spTgt spid="5123">
                                            <p:txEl>
                                              <p:pRg st="6" end="6"/>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5123">
                                            <p:txEl>
                                              <p:pRg st="6" end="6"/>
                                            </p:txEl>
                                          </p:spTgt>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3" dur="500"/>
                                        <p:tgtEl>
                                          <p:spTgt spid="5123">
                                            <p:txEl>
                                              <p:pRg st="7" end="7"/>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512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C8B5E21-CF27-4499-A044-63D25D954DE1}"/>
              </a:ext>
            </a:extLst>
          </p:cNvPr>
          <p:cNvSpPr>
            <a:spLocks noGrp="1" noChangeArrowheads="1"/>
          </p:cNvSpPr>
          <p:nvPr>
            <p:ph type="title"/>
          </p:nvPr>
        </p:nvSpPr>
        <p:spPr/>
        <p:txBody>
          <a:bodyPr/>
          <a:lstStyle/>
          <a:p>
            <a:pPr eaLnBrk="1" hangingPunct="1">
              <a:defRPr/>
            </a:pPr>
            <a:r>
              <a:rPr lang="en-US" altLang="zh-CN" dirty="0"/>
              <a:t>2.2.1.3 </a:t>
            </a:r>
            <a:r>
              <a:rPr lang="zh-CN" altLang="en-US" dirty="0"/>
              <a:t>典型语料库介绍</a:t>
            </a:r>
          </a:p>
        </p:txBody>
      </p:sp>
      <p:sp>
        <p:nvSpPr>
          <p:cNvPr id="9219" name="Rectangle 3">
            <a:extLst>
              <a:ext uri="{FF2B5EF4-FFF2-40B4-BE49-F238E27FC236}">
                <a16:creationId xmlns:a16="http://schemas.microsoft.com/office/drawing/2014/main" id="{59BF2003-4007-4AE1-982C-C9C6BA34F131}"/>
              </a:ext>
            </a:extLst>
          </p:cNvPr>
          <p:cNvSpPr>
            <a:spLocks noGrp="1" noChangeArrowheads="1"/>
          </p:cNvSpPr>
          <p:nvPr>
            <p:ph type="body" idx="1"/>
          </p:nvPr>
        </p:nvSpPr>
        <p:spPr/>
        <p:txBody>
          <a:bodyPr/>
          <a:lstStyle/>
          <a:p>
            <a:pPr eaLnBrk="1" hangingPunct="1">
              <a:lnSpc>
                <a:spcPct val="80000"/>
              </a:lnSpc>
            </a:pPr>
            <a:r>
              <a:rPr lang="en-US" altLang="zh-CN" sz="2000" dirty="0"/>
              <a:t>Brown</a:t>
            </a:r>
            <a:r>
              <a:rPr lang="zh-CN" altLang="en-US" sz="2000" dirty="0"/>
              <a:t>语料库</a:t>
            </a:r>
          </a:p>
          <a:p>
            <a:pPr lvl="1" eaLnBrk="1" hangingPunct="1">
              <a:lnSpc>
                <a:spcPct val="80000"/>
              </a:lnSpc>
            </a:pPr>
            <a:r>
              <a:rPr lang="zh-CN" altLang="en-US" sz="2000" dirty="0"/>
              <a:t>美国</a:t>
            </a:r>
            <a:r>
              <a:rPr lang="en-US" altLang="zh-CN" sz="2000" dirty="0"/>
              <a:t>Brown</a:t>
            </a:r>
            <a:r>
              <a:rPr lang="zh-CN" altLang="en-US" sz="2000" dirty="0"/>
              <a:t>大学</a:t>
            </a:r>
          </a:p>
          <a:p>
            <a:pPr lvl="1" eaLnBrk="1" hangingPunct="1">
              <a:lnSpc>
                <a:spcPct val="80000"/>
              </a:lnSpc>
            </a:pPr>
            <a:r>
              <a:rPr lang="en-US" altLang="zh-CN" sz="2000" dirty="0"/>
              <a:t>1960s~1970s</a:t>
            </a:r>
            <a:endParaRPr lang="zh-CN" altLang="en-US" sz="2000" dirty="0"/>
          </a:p>
          <a:p>
            <a:pPr lvl="1" eaLnBrk="1" hangingPunct="1">
              <a:lnSpc>
                <a:spcPct val="80000"/>
              </a:lnSpc>
            </a:pPr>
            <a:r>
              <a:rPr lang="zh-CN" altLang="en-US" sz="2000" dirty="0"/>
              <a:t>平衡语料库</a:t>
            </a:r>
          </a:p>
          <a:p>
            <a:pPr lvl="1" eaLnBrk="1" hangingPunct="1">
              <a:lnSpc>
                <a:spcPct val="80000"/>
              </a:lnSpc>
            </a:pPr>
            <a:r>
              <a:rPr lang="zh-CN" altLang="en-US" sz="1800" dirty="0"/>
              <a:t>美国英语</a:t>
            </a:r>
          </a:p>
          <a:p>
            <a:pPr lvl="1" eaLnBrk="1" hangingPunct="1">
              <a:lnSpc>
                <a:spcPct val="80000"/>
              </a:lnSpc>
            </a:pPr>
            <a:r>
              <a:rPr lang="zh-CN" altLang="en-US" sz="2000" dirty="0"/>
              <a:t>词法级标注（</a:t>
            </a:r>
            <a:r>
              <a:rPr lang="en-US" altLang="zh-CN" sz="2000" dirty="0"/>
              <a:t>100</a:t>
            </a:r>
            <a:r>
              <a:rPr lang="zh-CN" altLang="en-US" sz="2000" dirty="0"/>
              <a:t>万词）</a:t>
            </a:r>
          </a:p>
          <a:p>
            <a:pPr lvl="1" eaLnBrk="1" hangingPunct="1">
              <a:lnSpc>
                <a:spcPct val="80000"/>
              </a:lnSpc>
            </a:pPr>
            <a:r>
              <a:rPr lang="zh-CN" altLang="en-US" sz="2000" dirty="0"/>
              <a:t>付费，费用不高</a:t>
            </a:r>
          </a:p>
          <a:p>
            <a:pPr eaLnBrk="1" hangingPunct="1">
              <a:lnSpc>
                <a:spcPct val="80000"/>
              </a:lnSpc>
            </a:pPr>
            <a:r>
              <a:rPr lang="en-US" altLang="zh-CN" sz="2000" dirty="0"/>
              <a:t>LOB</a:t>
            </a:r>
            <a:r>
              <a:rPr lang="zh-CN" altLang="en-US" sz="2000" dirty="0"/>
              <a:t>（</a:t>
            </a:r>
            <a:r>
              <a:rPr lang="en-US" altLang="zh-CN" sz="2000" dirty="0"/>
              <a:t>Lancaster-Oslo-Bergen</a:t>
            </a:r>
            <a:r>
              <a:rPr lang="zh-CN" altLang="en-US" sz="2000" dirty="0"/>
              <a:t>）语料库</a:t>
            </a:r>
          </a:p>
          <a:p>
            <a:pPr lvl="1" eaLnBrk="1" hangingPunct="1">
              <a:lnSpc>
                <a:spcPct val="80000"/>
              </a:lnSpc>
            </a:pPr>
            <a:r>
              <a:rPr lang="zh-CN" altLang="en-US" sz="1800" dirty="0"/>
              <a:t>英国</a:t>
            </a:r>
            <a:r>
              <a:rPr lang="en-US" altLang="zh-CN" sz="1800" dirty="0"/>
              <a:t>Lancaster</a:t>
            </a:r>
            <a:r>
              <a:rPr lang="zh-CN" altLang="en-US" sz="1800" dirty="0"/>
              <a:t>大学、挪威</a:t>
            </a:r>
            <a:r>
              <a:rPr lang="en-US" altLang="zh-CN" sz="1800" dirty="0"/>
              <a:t>Oslo</a:t>
            </a:r>
            <a:r>
              <a:rPr lang="zh-CN" altLang="en-US" sz="1800" dirty="0"/>
              <a:t>大学和</a:t>
            </a:r>
            <a:r>
              <a:rPr lang="en-US" altLang="zh-CN" sz="1800" dirty="0"/>
              <a:t>Bergen</a:t>
            </a:r>
            <a:r>
              <a:rPr lang="zh-CN" altLang="en-US" sz="1800" dirty="0"/>
              <a:t>大学</a:t>
            </a:r>
          </a:p>
          <a:p>
            <a:pPr lvl="1" eaLnBrk="1" hangingPunct="1">
              <a:lnSpc>
                <a:spcPct val="80000"/>
              </a:lnSpc>
            </a:pPr>
            <a:r>
              <a:rPr lang="zh-CN" altLang="en-US" sz="1800" dirty="0"/>
              <a:t>始于</a:t>
            </a:r>
            <a:r>
              <a:rPr lang="en-US" altLang="zh-CN" sz="1800" dirty="0"/>
              <a:t>1970s</a:t>
            </a:r>
            <a:r>
              <a:rPr lang="zh-CN" altLang="en-US" sz="1800" dirty="0"/>
              <a:t>，建成于</a:t>
            </a:r>
            <a:r>
              <a:rPr lang="en-US" altLang="zh-CN" sz="1800" dirty="0"/>
              <a:t>1983</a:t>
            </a:r>
          </a:p>
          <a:p>
            <a:pPr lvl="1" eaLnBrk="1" hangingPunct="1">
              <a:lnSpc>
                <a:spcPct val="80000"/>
              </a:lnSpc>
            </a:pPr>
            <a:r>
              <a:rPr lang="zh-CN" altLang="en-US" sz="1800" dirty="0"/>
              <a:t>平衡语料库</a:t>
            </a:r>
          </a:p>
          <a:p>
            <a:pPr lvl="1" eaLnBrk="1" hangingPunct="1">
              <a:lnSpc>
                <a:spcPct val="80000"/>
              </a:lnSpc>
            </a:pPr>
            <a:r>
              <a:rPr lang="zh-CN" altLang="en-US" sz="1800" dirty="0"/>
              <a:t>英国英语</a:t>
            </a:r>
          </a:p>
          <a:p>
            <a:pPr eaLnBrk="1" hangingPunct="1">
              <a:lnSpc>
                <a:spcPct val="80000"/>
              </a:lnSpc>
            </a:pPr>
            <a:r>
              <a:rPr lang="en-US" altLang="zh-CN" sz="2000" dirty="0"/>
              <a:t>Penn Tree Bank</a:t>
            </a:r>
            <a:r>
              <a:rPr lang="zh-CN" altLang="en-US" sz="2000" dirty="0"/>
              <a:t>（宾夕法尼亚树库）</a:t>
            </a:r>
          </a:p>
          <a:p>
            <a:pPr lvl="1" eaLnBrk="1" hangingPunct="1">
              <a:lnSpc>
                <a:spcPct val="80000"/>
              </a:lnSpc>
            </a:pPr>
            <a:r>
              <a:rPr lang="zh-CN" altLang="en-US" sz="2000" dirty="0"/>
              <a:t>来源于华尔街日报</a:t>
            </a:r>
            <a:r>
              <a:rPr lang="en-US" altLang="zh-CN" sz="2000" dirty="0"/>
              <a:t>(Wall Street Journal)</a:t>
            </a:r>
          </a:p>
          <a:p>
            <a:pPr lvl="1" eaLnBrk="1" hangingPunct="1">
              <a:lnSpc>
                <a:spcPct val="80000"/>
              </a:lnSpc>
            </a:pPr>
            <a:r>
              <a:rPr lang="zh-CN" altLang="en-US" sz="2000" dirty="0"/>
              <a:t>句法级标注</a:t>
            </a:r>
          </a:p>
          <a:p>
            <a:pPr lvl="1" eaLnBrk="1" hangingPunct="1">
              <a:lnSpc>
                <a:spcPct val="80000"/>
              </a:lnSpc>
            </a:pPr>
            <a:endParaRPr lang="en-US" altLang="zh-CN"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3305932-DDB0-41CF-B703-407E76727CA2}"/>
              </a:ext>
            </a:extLst>
          </p:cNvPr>
          <p:cNvSpPr>
            <a:spLocks noGrp="1" noChangeArrowheads="1"/>
          </p:cNvSpPr>
          <p:nvPr>
            <p:ph type="title"/>
          </p:nvPr>
        </p:nvSpPr>
        <p:spPr/>
        <p:txBody>
          <a:bodyPr/>
          <a:lstStyle/>
          <a:p>
            <a:pPr eaLnBrk="1" hangingPunct="1">
              <a:defRPr/>
            </a:pPr>
            <a:r>
              <a:rPr lang="zh-CN" altLang="en-US"/>
              <a:t>中文语料库</a:t>
            </a:r>
          </a:p>
        </p:txBody>
      </p:sp>
      <p:sp>
        <p:nvSpPr>
          <p:cNvPr id="26627" name="Rectangle 3">
            <a:extLst>
              <a:ext uri="{FF2B5EF4-FFF2-40B4-BE49-F238E27FC236}">
                <a16:creationId xmlns:a16="http://schemas.microsoft.com/office/drawing/2014/main" id="{DFB85751-5C08-4BDF-A067-B88CAB514A61}"/>
              </a:ext>
            </a:extLst>
          </p:cNvPr>
          <p:cNvSpPr>
            <a:spLocks noGrp="1" noChangeArrowheads="1"/>
          </p:cNvSpPr>
          <p:nvPr>
            <p:ph type="body" idx="1"/>
          </p:nvPr>
        </p:nvSpPr>
        <p:spPr/>
        <p:txBody>
          <a:bodyPr/>
          <a:lstStyle/>
          <a:p>
            <a:pPr eaLnBrk="1" hangingPunct="1"/>
            <a:r>
              <a:rPr lang="zh-CN" altLang="en-US" sz="2400" dirty="0"/>
              <a:t>北京大学语料库</a:t>
            </a:r>
          </a:p>
          <a:p>
            <a:pPr lvl="1" eaLnBrk="1" hangingPunct="1"/>
            <a:r>
              <a:rPr lang="en-US" altLang="zh-CN" sz="2000" dirty="0"/>
              <a:t>1999</a:t>
            </a:r>
            <a:r>
              <a:rPr lang="zh-CN" altLang="en-US" sz="2000" dirty="0"/>
              <a:t>年</a:t>
            </a:r>
            <a:r>
              <a:rPr lang="en-US" altLang="zh-CN" sz="2000" dirty="0"/>
              <a:t>4</a:t>
            </a:r>
            <a:r>
              <a:rPr lang="zh-CN" altLang="en-US" sz="2000" dirty="0"/>
              <a:t>月</a:t>
            </a:r>
            <a:r>
              <a:rPr lang="en-US" altLang="zh-CN" sz="2000" dirty="0"/>
              <a:t>~2002</a:t>
            </a:r>
            <a:r>
              <a:rPr lang="zh-CN" altLang="en-US" sz="2000" dirty="0"/>
              <a:t>年</a:t>
            </a:r>
            <a:r>
              <a:rPr lang="en-US" altLang="zh-CN" sz="2000" dirty="0"/>
              <a:t>4</a:t>
            </a:r>
            <a:r>
              <a:rPr lang="zh-CN" altLang="en-US" sz="2000" dirty="0"/>
              <a:t>月</a:t>
            </a:r>
          </a:p>
          <a:p>
            <a:pPr lvl="1" eaLnBrk="1" hangingPunct="1"/>
            <a:r>
              <a:rPr lang="en-US" altLang="zh-CN" sz="2000" dirty="0"/>
              <a:t>1998</a:t>
            </a:r>
            <a:r>
              <a:rPr lang="zh-CN" altLang="en-US" sz="2000" dirty="0"/>
              <a:t>年全年</a:t>
            </a:r>
            <a:r>
              <a:rPr lang="en-US" altLang="zh-CN" sz="2000" dirty="0"/>
              <a:t>《</a:t>
            </a:r>
            <a:r>
              <a:rPr lang="zh-CN" altLang="en-US" sz="2000" dirty="0"/>
              <a:t>人民日报</a:t>
            </a:r>
            <a:r>
              <a:rPr lang="en-US" altLang="zh-CN" sz="2000" dirty="0"/>
              <a:t>》</a:t>
            </a:r>
          </a:p>
          <a:p>
            <a:pPr lvl="1" eaLnBrk="1" hangingPunct="1"/>
            <a:r>
              <a:rPr lang="en-US" altLang="zh-CN" sz="2000" dirty="0"/>
              <a:t>2600</a:t>
            </a:r>
            <a:r>
              <a:rPr lang="zh-CN" altLang="en-US" sz="2000" dirty="0"/>
              <a:t>多万汉字</a:t>
            </a:r>
          </a:p>
          <a:p>
            <a:pPr lvl="1" eaLnBrk="1" hangingPunct="1"/>
            <a:r>
              <a:rPr lang="zh-CN" altLang="en-US" sz="2000" dirty="0"/>
              <a:t>分词与词性标注</a:t>
            </a:r>
            <a:endParaRPr lang="en-US" altLang="zh-CN" sz="2000" dirty="0"/>
          </a:p>
          <a:p>
            <a:pPr eaLnBrk="1" hangingPunct="1"/>
            <a:r>
              <a:rPr lang="en-US" altLang="zh-CN" sz="2400" dirty="0"/>
              <a:t>LDC</a:t>
            </a:r>
            <a:r>
              <a:rPr lang="zh-CN" altLang="en-US" sz="2400" dirty="0"/>
              <a:t>中文树库</a:t>
            </a:r>
          </a:p>
          <a:p>
            <a:pPr lvl="1" eaLnBrk="1" hangingPunct="1"/>
            <a:r>
              <a:rPr lang="en-US" altLang="zh-CN" sz="2000" dirty="0"/>
              <a:t>Chinese Tree Bank</a:t>
            </a:r>
            <a:r>
              <a:rPr lang="zh-CN" altLang="en-US" sz="2000" dirty="0"/>
              <a:t>，</a:t>
            </a:r>
            <a:r>
              <a:rPr lang="en-US" altLang="zh-CN" sz="2000" dirty="0"/>
              <a:t>CTB</a:t>
            </a:r>
          </a:p>
          <a:p>
            <a:pPr lvl="1" eaLnBrk="1" hangingPunct="1"/>
            <a:r>
              <a:rPr lang="zh-CN" altLang="en-US" sz="2000" dirty="0"/>
              <a:t>美国宾夕法尼亚大学（</a:t>
            </a:r>
            <a:r>
              <a:rPr lang="en-US" altLang="zh-CN" sz="2000" dirty="0"/>
              <a:t>UPenn, University of Pennsylvania </a:t>
            </a:r>
            <a:r>
              <a:rPr lang="zh-CN" altLang="en-US" sz="2000" dirty="0"/>
              <a:t>）开发</a:t>
            </a:r>
          </a:p>
          <a:p>
            <a:pPr lvl="1" eaLnBrk="1" hangingPunct="1"/>
            <a:r>
              <a:rPr lang="zh-CN" altLang="en-US" sz="2000" dirty="0"/>
              <a:t>语言数据联盟（</a:t>
            </a:r>
            <a:r>
              <a:rPr lang="en-US" altLang="zh-CN" sz="2000" dirty="0"/>
              <a:t>Linguistic Data Consortium, LDC</a:t>
            </a:r>
            <a:r>
              <a:rPr lang="zh-CN" altLang="en-US" sz="2000" dirty="0"/>
              <a:t>）发布</a:t>
            </a:r>
          </a:p>
          <a:p>
            <a:pPr lvl="1" eaLnBrk="1" hangingPunct="1"/>
            <a:r>
              <a:rPr lang="zh-CN" altLang="en-US" sz="2000" dirty="0"/>
              <a:t>新华社和香港新闻（</a:t>
            </a:r>
            <a:r>
              <a:rPr lang="en-US" altLang="zh-CN" sz="2000" dirty="0" err="1"/>
              <a:t>HongKong</a:t>
            </a:r>
            <a:r>
              <a:rPr lang="en-US" altLang="zh-CN" sz="2000" dirty="0"/>
              <a:t> News</a:t>
            </a:r>
            <a:r>
              <a:rPr lang="zh-CN" altLang="en-US" sz="2000" dirty="0"/>
              <a:t>）等媒体</a:t>
            </a:r>
          </a:p>
          <a:p>
            <a:pPr lvl="1" eaLnBrk="1" hangingPunct="1"/>
            <a:r>
              <a:rPr lang="en-US" altLang="zh-CN" sz="2000" dirty="0"/>
              <a:t>2000</a:t>
            </a:r>
            <a:r>
              <a:rPr lang="zh-CN" altLang="en-US" sz="2000" dirty="0"/>
              <a:t>年发布的第</a:t>
            </a:r>
            <a:r>
              <a:rPr lang="en-US" altLang="zh-CN" sz="2000" dirty="0"/>
              <a:t>3</a:t>
            </a:r>
            <a:r>
              <a:rPr lang="zh-CN" altLang="en-US" sz="2000" dirty="0"/>
              <a:t>版包含</a:t>
            </a:r>
            <a:r>
              <a:rPr lang="en-US" altLang="zh-CN" sz="2000" dirty="0"/>
              <a:t>10</a:t>
            </a:r>
            <a:r>
              <a:rPr lang="zh-CN" altLang="en-US" sz="2000" dirty="0"/>
              <a:t>万词汇，</a:t>
            </a:r>
            <a:r>
              <a:rPr lang="en-US" altLang="zh-CN" sz="2000" dirty="0"/>
              <a:t>4000</a:t>
            </a:r>
            <a:r>
              <a:rPr lang="zh-CN" altLang="en-US" sz="2000" dirty="0"/>
              <a:t>多中文句子</a:t>
            </a:r>
          </a:p>
          <a:p>
            <a:pPr lvl="1" eaLnBrk="1" hangingPunct="1"/>
            <a:r>
              <a:rPr lang="zh-CN" altLang="en-US" sz="2000" dirty="0"/>
              <a:t>目前已发展为第</a:t>
            </a:r>
            <a:r>
              <a:rPr lang="en-US" altLang="zh-CN" sz="2000" dirty="0"/>
              <a:t>5</a:t>
            </a:r>
            <a:r>
              <a:rPr lang="zh-CN" altLang="en-US" sz="2000" dirty="0"/>
              <a:t>版，</a:t>
            </a:r>
            <a:r>
              <a:rPr lang="en-US" altLang="zh-CN" sz="2000" dirty="0"/>
              <a:t>50.7</a:t>
            </a:r>
            <a:r>
              <a:rPr lang="zh-CN" altLang="en-US" sz="2000" dirty="0"/>
              <a:t>万词汇</a:t>
            </a:r>
          </a:p>
          <a:p>
            <a:pPr marL="457200" lvl="1" indent="0" eaLnBrk="1" hangingPunct="1">
              <a:buNone/>
            </a:pPr>
            <a:endParaRPr lang="en-US" altLang="zh-CN"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A2C5479-A6AE-455E-9174-BF64ABD957E2}"/>
              </a:ext>
            </a:extLst>
          </p:cNvPr>
          <p:cNvSpPr>
            <a:spLocks noGrp="1" noChangeArrowheads="1"/>
          </p:cNvSpPr>
          <p:nvPr>
            <p:ph type="title"/>
          </p:nvPr>
        </p:nvSpPr>
        <p:spPr/>
        <p:txBody>
          <a:bodyPr/>
          <a:lstStyle/>
          <a:p>
            <a:pPr eaLnBrk="1" hangingPunct="1">
              <a:defRPr/>
            </a:pPr>
            <a:r>
              <a:rPr lang="en-US" altLang="zh-CN" b="1" dirty="0"/>
              <a:t>2.2 </a:t>
            </a:r>
            <a:r>
              <a:rPr lang="zh-CN" altLang="en-US" b="1" dirty="0"/>
              <a:t>数据收集</a:t>
            </a:r>
            <a:endParaRPr lang="zh-CN" altLang="en-US" dirty="0"/>
          </a:p>
        </p:txBody>
      </p:sp>
      <p:sp>
        <p:nvSpPr>
          <p:cNvPr id="11267" name="Rectangle 3">
            <a:extLst>
              <a:ext uri="{FF2B5EF4-FFF2-40B4-BE49-F238E27FC236}">
                <a16:creationId xmlns:a16="http://schemas.microsoft.com/office/drawing/2014/main" id="{D5B1A578-146E-4265-8E74-9604EEE783CA}"/>
              </a:ext>
            </a:extLst>
          </p:cNvPr>
          <p:cNvSpPr>
            <a:spLocks noGrp="1" noChangeArrowheads="1"/>
          </p:cNvSpPr>
          <p:nvPr>
            <p:ph type="body" idx="1"/>
          </p:nvPr>
        </p:nvSpPr>
        <p:spPr/>
        <p:txBody>
          <a:bodyPr/>
          <a:lstStyle/>
          <a:p>
            <a:pPr eaLnBrk="1" hangingPunct="1"/>
            <a:r>
              <a:rPr lang="en-US" altLang="zh-CN" sz="2800" dirty="0"/>
              <a:t>2.2.1 </a:t>
            </a:r>
            <a:r>
              <a:rPr lang="zh-CN" altLang="en-US" sz="2800" dirty="0"/>
              <a:t>语料库</a:t>
            </a:r>
          </a:p>
          <a:p>
            <a:pPr eaLnBrk="1" hangingPunct="1"/>
            <a:r>
              <a:rPr lang="en-US" altLang="zh-CN" sz="2800" dirty="0">
                <a:solidFill>
                  <a:srgbClr val="B2B2B2"/>
                </a:solidFill>
              </a:rPr>
              <a:t>2.2.2 </a:t>
            </a:r>
            <a:r>
              <a:rPr lang="zh-CN" altLang="en-US" sz="2800" dirty="0">
                <a:solidFill>
                  <a:srgbClr val="B2B2B2"/>
                </a:solidFill>
              </a:rPr>
              <a:t>词汇知识库</a:t>
            </a:r>
          </a:p>
          <a:p>
            <a:pPr eaLnBrk="1" hangingPunct="1"/>
            <a:r>
              <a:rPr lang="en-US" altLang="zh-CN" sz="2800" dirty="0"/>
              <a:t>2.2.3 </a:t>
            </a:r>
            <a:r>
              <a:rPr lang="zh-CN" altLang="en-US" sz="2800" dirty="0"/>
              <a:t>数据爬虫</a:t>
            </a:r>
            <a:endParaRPr lang="en-US" altLang="zh-CN" sz="2800" dirty="0"/>
          </a:p>
        </p:txBody>
      </p:sp>
    </p:spTree>
    <p:extLst>
      <p:ext uri="{BB962C8B-B14F-4D97-AF65-F5344CB8AC3E}">
        <p14:creationId xmlns:p14="http://schemas.microsoft.com/office/powerpoint/2010/main" val="275836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72AAF3-BEB7-4DC0-B0EC-3F0D7068135B}"/>
              </a:ext>
            </a:extLst>
          </p:cNvPr>
          <p:cNvSpPr>
            <a:spLocks noGrp="1"/>
          </p:cNvSpPr>
          <p:nvPr>
            <p:ph type="title" idx="4294967295"/>
          </p:nvPr>
        </p:nvSpPr>
        <p:spPr/>
        <p:txBody>
          <a:bodyPr/>
          <a:lstStyle/>
          <a:p>
            <a:pPr eaLnBrk="1" hangingPunct="1">
              <a:defRPr/>
            </a:pPr>
            <a:r>
              <a:rPr lang="en-US" altLang="zh-CN" dirty="0"/>
              <a:t>2.2.2 WordNet</a:t>
            </a:r>
            <a:r>
              <a:rPr lang="zh-CN" altLang="en-US" dirty="0"/>
              <a:t>简介</a:t>
            </a:r>
          </a:p>
        </p:txBody>
      </p:sp>
      <p:sp>
        <p:nvSpPr>
          <p:cNvPr id="45059" name="内容占位符 2">
            <a:extLst>
              <a:ext uri="{FF2B5EF4-FFF2-40B4-BE49-F238E27FC236}">
                <a16:creationId xmlns:a16="http://schemas.microsoft.com/office/drawing/2014/main" id="{0086D77C-7C4F-4DA7-BB15-54ADF2705030}"/>
              </a:ext>
            </a:extLst>
          </p:cNvPr>
          <p:cNvSpPr>
            <a:spLocks noGrp="1"/>
          </p:cNvSpPr>
          <p:nvPr>
            <p:ph idx="4294967295"/>
          </p:nvPr>
        </p:nvSpPr>
        <p:spPr/>
        <p:txBody>
          <a:bodyPr/>
          <a:lstStyle/>
          <a:p>
            <a:pPr eaLnBrk="1" hangingPunct="1">
              <a:lnSpc>
                <a:spcPct val="90000"/>
              </a:lnSpc>
            </a:pPr>
            <a:r>
              <a:rPr lang="en-US" altLang="zh-CN" sz="2400" dirty="0"/>
              <a:t>WordNet</a:t>
            </a:r>
            <a:endParaRPr lang="zh-CN" altLang="en-US" sz="2400" dirty="0"/>
          </a:p>
          <a:p>
            <a:pPr lvl="1" eaLnBrk="1" hangingPunct="1">
              <a:lnSpc>
                <a:spcPct val="90000"/>
              </a:lnSpc>
            </a:pPr>
            <a:r>
              <a:rPr lang="zh-CN" altLang="en-US" sz="2000" dirty="0"/>
              <a:t>美国普林斯顿大学开发</a:t>
            </a:r>
          </a:p>
          <a:p>
            <a:pPr lvl="1" eaLnBrk="1" hangingPunct="1">
              <a:lnSpc>
                <a:spcPct val="90000"/>
              </a:lnSpc>
            </a:pPr>
            <a:r>
              <a:rPr lang="zh-CN" altLang="en-US" sz="2000" dirty="0"/>
              <a:t>是一个按</a:t>
            </a:r>
            <a:r>
              <a:rPr lang="zh-CN" altLang="en-US" sz="2000" dirty="0">
                <a:solidFill>
                  <a:srgbClr val="FF0000"/>
                </a:solidFill>
              </a:rPr>
              <a:t>语义关系</a:t>
            </a:r>
            <a:r>
              <a:rPr lang="zh-CN" altLang="en-US" sz="2000" dirty="0"/>
              <a:t>网络组织的巨大词库</a:t>
            </a:r>
            <a:endParaRPr lang="en-US" altLang="zh-CN" sz="2400" dirty="0"/>
          </a:p>
          <a:p>
            <a:pPr marL="342900" lvl="1" indent="-342900" eaLnBrk="1" hangingPunct="1">
              <a:buFontTx/>
              <a:buChar char="•"/>
            </a:pPr>
            <a:r>
              <a:rPr lang="en-US" altLang="zh-CN" sz="2400" dirty="0"/>
              <a:t>WordNet</a:t>
            </a:r>
            <a:r>
              <a:rPr lang="zh-CN" altLang="en-US" sz="2400" dirty="0"/>
              <a:t>最具特色之处是根据</a:t>
            </a:r>
            <a:r>
              <a:rPr lang="zh-CN" altLang="en-US" sz="2400" dirty="0">
                <a:solidFill>
                  <a:srgbClr val="FF0000"/>
                </a:solidFill>
              </a:rPr>
              <a:t>词义</a:t>
            </a:r>
            <a:r>
              <a:rPr lang="zh-CN" altLang="en-US" sz="2400" dirty="0"/>
              <a:t>而不是</a:t>
            </a:r>
            <a:r>
              <a:rPr lang="zh-CN" altLang="en-US" sz="2400" dirty="0">
                <a:solidFill>
                  <a:srgbClr val="FF0000"/>
                </a:solidFill>
              </a:rPr>
              <a:t>词形</a:t>
            </a:r>
            <a:r>
              <a:rPr lang="zh-CN" altLang="en-US" sz="2400" dirty="0"/>
              <a:t>来组织词汇信息。</a:t>
            </a:r>
          </a:p>
          <a:p>
            <a:pPr marL="342900" lvl="1" indent="-342900" eaLnBrk="1" hangingPunct="1">
              <a:buFontTx/>
              <a:buChar char="•"/>
            </a:pPr>
            <a:r>
              <a:rPr lang="zh-CN" altLang="en-US" sz="2400" dirty="0"/>
              <a:t>以</a:t>
            </a:r>
            <a:r>
              <a:rPr lang="zh-CN" altLang="en-US" sz="2400" dirty="0">
                <a:solidFill>
                  <a:srgbClr val="FF0000"/>
                </a:solidFill>
              </a:rPr>
              <a:t>同义词集合</a:t>
            </a:r>
            <a:r>
              <a:rPr lang="zh-CN" altLang="en-US" sz="2400" dirty="0"/>
              <a:t>（</a:t>
            </a:r>
            <a:r>
              <a:rPr lang="en-US" altLang="zh-CN" sz="2400" dirty="0" err="1"/>
              <a:t>synset</a:t>
            </a:r>
            <a:r>
              <a:rPr lang="zh-CN" altLang="en-US" sz="2400" dirty="0"/>
              <a:t>）作为基本的构建单位，将名词、动词、形容词、副词都组织到</a:t>
            </a:r>
            <a:r>
              <a:rPr lang="en-US" altLang="zh-CN" sz="2400" dirty="0" err="1"/>
              <a:t>synset</a:t>
            </a:r>
            <a:r>
              <a:rPr lang="zh-CN" altLang="en-US" sz="2400" dirty="0"/>
              <a:t>中。</a:t>
            </a:r>
            <a:endParaRPr lang="en-US" altLang="zh-CN" sz="2400" dirty="0"/>
          </a:p>
          <a:p>
            <a:pPr marL="342900" lvl="1" indent="-342900" eaLnBrk="1" hangingPunct="1">
              <a:buFontTx/>
              <a:buChar char="•"/>
            </a:pPr>
            <a:r>
              <a:rPr lang="zh-CN" altLang="en-US" sz="2400" dirty="0"/>
              <a:t>一个</a:t>
            </a:r>
            <a:r>
              <a:rPr lang="en-US" altLang="zh-CN" sz="2400" dirty="0" err="1"/>
              <a:t>synset</a:t>
            </a:r>
            <a:r>
              <a:rPr lang="zh-CN" altLang="en-US" sz="2400" dirty="0"/>
              <a:t>只包含一个注释。</a:t>
            </a:r>
            <a:endParaRPr lang="en-US" altLang="zh-CN" sz="2400" dirty="0"/>
          </a:p>
          <a:p>
            <a:pPr marL="342900" lvl="1" indent="-342900" eaLnBrk="1" hangingPunct="1">
              <a:buFontTx/>
              <a:buChar char="•"/>
            </a:pPr>
            <a:r>
              <a:rPr lang="zh-CN" altLang="en-US" sz="2400" dirty="0"/>
              <a:t>对一个</a:t>
            </a:r>
            <a:r>
              <a:rPr lang="en-US" altLang="zh-CN" sz="2400" dirty="0" err="1"/>
              <a:t>synset</a:t>
            </a:r>
            <a:r>
              <a:rPr lang="zh-CN" altLang="en-US" sz="2400" dirty="0"/>
              <a:t>中不同的词，分别用适当的例句加以区分。</a:t>
            </a:r>
          </a:p>
          <a:p>
            <a:pPr eaLnBrk="1" hangingPunct="1"/>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animEffect transition="in" filter="strips(downRight)">
                                      <p:cBhvr>
                                        <p:cTn id="7" dur="500"/>
                                        <p:tgtEl>
                                          <p:spTgt spid="45059">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5059">
                                            <p:txEl>
                                              <p:pRg st="4" end="4"/>
                                            </p:txEl>
                                          </p:spTgt>
                                        </p:tgtEl>
                                        <p:attrNameLst>
                                          <p:attrName>style.visibility</p:attrName>
                                        </p:attrNameLst>
                                      </p:cBhvr>
                                      <p:to>
                                        <p:strVal val="visible"/>
                                      </p:to>
                                    </p:set>
                                    <p:animEffect transition="in" filter="strips(downRight)">
                                      <p:cBhvr>
                                        <p:cTn id="10" dur="500"/>
                                        <p:tgtEl>
                                          <p:spTgt spid="45059">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45059">
                                            <p:txEl>
                                              <p:pRg st="5" end="5"/>
                                            </p:txEl>
                                          </p:spTgt>
                                        </p:tgtEl>
                                        <p:attrNameLst>
                                          <p:attrName>style.visibility</p:attrName>
                                        </p:attrNameLst>
                                      </p:cBhvr>
                                      <p:to>
                                        <p:strVal val="visible"/>
                                      </p:to>
                                    </p:set>
                                    <p:animEffect transition="in" filter="strips(downRight)">
                                      <p:cBhvr>
                                        <p:cTn id="15" dur="500"/>
                                        <p:tgtEl>
                                          <p:spTgt spid="45059">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45059">
                                            <p:txEl>
                                              <p:pRg st="6" end="6"/>
                                            </p:txEl>
                                          </p:spTgt>
                                        </p:tgtEl>
                                        <p:attrNameLst>
                                          <p:attrName>style.visibility</p:attrName>
                                        </p:attrNameLst>
                                      </p:cBhvr>
                                      <p:to>
                                        <p:strVal val="visible"/>
                                      </p:to>
                                    </p:set>
                                    <p:animEffect transition="in" filter="strips(downRight)">
                                      <p:cBhvr>
                                        <p:cTn id="20"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1" name="Rectangle 211">
            <a:extLst>
              <a:ext uri="{FF2B5EF4-FFF2-40B4-BE49-F238E27FC236}">
                <a16:creationId xmlns:a16="http://schemas.microsoft.com/office/drawing/2014/main" id="{5233980E-06DB-48AB-8546-1B478F07BD2A}"/>
              </a:ext>
            </a:extLst>
          </p:cNvPr>
          <p:cNvSpPr>
            <a:spLocks noGrp="1" noChangeArrowheads="1"/>
          </p:cNvSpPr>
          <p:nvPr>
            <p:ph type="title" idx="4294967295"/>
          </p:nvPr>
        </p:nvSpPr>
        <p:spPr/>
        <p:txBody>
          <a:bodyPr/>
          <a:lstStyle/>
          <a:p>
            <a:pPr eaLnBrk="1" hangingPunct="1">
              <a:defRPr/>
            </a:pPr>
            <a:endParaRPr lang="zh-CN" altLang="en-US"/>
          </a:p>
        </p:txBody>
      </p:sp>
      <p:sp>
        <p:nvSpPr>
          <p:cNvPr id="119811" name="Rectangle 3">
            <a:extLst>
              <a:ext uri="{FF2B5EF4-FFF2-40B4-BE49-F238E27FC236}">
                <a16:creationId xmlns:a16="http://schemas.microsoft.com/office/drawing/2014/main" id="{D51CF318-3783-4F67-9428-64E895C3EB19}"/>
              </a:ext>
            </a:extLst>
          </p:cNvPr>
          <p:cNvSpPr>
            <a:spLocks noGrp="1" noChangeArrowheads="1"/>
          </p:cNvSpPr>
          <p:nvPr>
            <p:ph type="body" sz="half" idx="4294967295"/>
          </p:nvPr>
        </p:nvSpPr>
        <p:spPr>
          <a:xfrm>
            <a:off x="457200" y="1600200"/>
            <a:ext cx="8218488" cy="4456113"/>
          </a:xfrm>
        </p:spPr>
        <p:txBody>
          <a:bodyPr/>
          <a:lstStyle/>
          <a:p>
            <a:pPr eaLnBrk="1" hangingPunct="1"/>
            <a:r>
              <a:rPr lang="en-US" altLang="zh-CN" sz="2000"/>
              <a:t>WordNet</a:t>
            </a:r>
            <a:r>
              <a:rPr lang="zh-CN" altLang="en-US" sz="2000"/>
              <a:t>源文件中的两个基本构件</a:t>
            </a:r>
          </a:p>
          <a:p>
            <a:pPr lvl="1" eaLnBrk="1" hangingPunct="1"/>
            <a:r>
              <a:rPr lang="en-US" altLang="zh-CN" sz="1800"/>
              <a:t>Word form</a:t>
            </a:r>
            <a:r>
              <a:rPr lang="zh-CN" altLang="en-US" sz="1800"/>
              <a:t>（词形）</a:t>
            </a:r>
          </a:p>
          <a:p>
            <a:pPr lvl="1" eaLnBrk="1" hangingPunct="1"/>
            <a:r>
              <a:rPr lang="en-US" altLang="zh-CN" sz="1800"/>
              <a:t>Word meaning</a:t>
            </a:r>
            <a:r>
              <a:rPr lang="zh-CN" altLang="en-US" sz="1800"/>
              <a:t>（词义），以</a:t>
            </a:r>
            <a:r>
              <a:rPr lang="en-US" altLang="zh-CN" sz="1800"/>
              <a:t>synset</a:t>
            </a:r>
            <a:r>
              <a:rPr lang="zh-CN" altLang="en-US" sz="1800"/>
              <a:t>表示</a:t>
            </a:r>
          </a:p>
        </p:txBody>
      </p:sp>
      <p:graphicFrame>
        <p:nvGraphicFramePr>
          <p:cNvPr id="41505" name="Group 545">
            <a:extLst>
              <a:ext uri="{FF2B5EF4-FFF2-40B4-BE49-F238E27FC236}">
                <a16:creationId xmlns:a16="http://schemas.microsoft.com/office/drawing/2014/main" id="{C4C2DD72-C5CC-4754-AF1C-EE65511E0337}"/>
              </a:ext>
            </a:extLst>
          </p:cNvPr>
          <p:cNvGraphicFramePr>
            <a:graphicFrameLocks noGrp="1"/>
          </p:cNvGraphicFramePr>
          <p:nvPr>
            <p:ph sz="half" idx="4294967295"/>
          </p:nvPr>
        </p:nvGraphicFramePr>
        <p:xfrm>
          <a:off x="1619250" y="2997200"/>
          <a:ext cx="5559425" cy="2590800"/>
        </p:xfrm>
        <a:graphic>
          <a:graphicData uri="http://schemas.openxmlformats.org/drawingml/2006/table">
            <a:tbl>
              <a:tblPr/>
              <a:tblGrid>
                <a:gridCol w="1655763">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1008062">
                  <a:extLst>
                    <a:ext uri="{9D8B030D-6E8A-4147-A177-3AD203B41FA5}">
                      <a16:colId xmlns:a16="http://schemas.microsoft.com/office/drawing/2014/main" val="20003"/>
                    </a:ext>
                  </a:extLst>
                </a:gridCol>
                <a:gridCol w="573088">
                  <a:extLst>
                    <a:ext uri="{9D8B030D-6E8A-4147-A177-3AD203B41FA5}">
                      <a16:colId xmlns:a16="http://schemas.microsoft.com/office/drawing/2014/main" val="20004"/>
                    </a:ext>
                  </a:extLst>
                </a:gridCol>
                <a:gridCol w="811212">
                  <a:extLst>
                    <a:ext uri="{9D8B030D-6E8A-4147-A177-3AD203B41FA5}">
                      <a16:colId xmlns:a16="http://schemas.microsoft.com/office/drawing/2014/main" val="20005"/>
                    </a:ext>
                  </a:extLst>
                </a:gridCol>
              </a:tblGrid>
              <a:tr h="18097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Word Meanings</a:t>
                      </a:r>
                    </a:p>
                  </a:txBody>
                  <a:tcPr horzOverflow="overflow">
                    <a:lnL>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Word Forms</a:t>
                      </a:r>
                    </a:p>
                  </a:txBody>
                  <a:tcPr horzOverflow="overflow">
                    <a:lnL w="1270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80975">
                <a:tc vMerge="1">
                  <a:txBody>
                    <a:bodyPr/>
                    <a:lstStyle/>
                    <a:p>
                      <a:endParaRPr lang="zh-CN"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F1</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plank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F2</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board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F3</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committe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楷体_GB2312" pitchFamily="49" charset="-122"/>
                        </a:rPr>
                        <a:t>…</a:t>
                      </a:r>
                      <a:endParaRPr kumimoji="0" lang="en-US"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Fn</a:t>
                      </a:r>
                    </a:p>
                  </a:txBody>
                  <a:tcP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M1</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E(1,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E(1,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M2</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E(2,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E(2,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M3</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E(3,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楷体_GB2312" pitchFamily="49" charset="-122"/>
                        </a:rPr>
                        <a:t>…</a:t>
                      </a:r>
                      <a:endParaRPr kumimoji="0" lang="en-US"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Mm</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E(m, n)</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1460" name="Oval 500">
            <a:extLst>
              <a:ext uri="{FF2B5EF4-FFF2-40B4-BE49-F238E27FC236}">
                <a16:creationId xmlns:a16="http://schemas.microsoft.com/office/drawing/2014/main" id="{206E4F8C-7314-4FE2-B683-EA6CBF2691C8}"/>
              </a:ext>
            </a:extLst>
          </p:cNvPr>
          <p:cNvSpPr>
            <a:spLocks noChangeArrowheads="1"/>
          </p:cNvSpPr>
          <p:nvPr/>
        </p:nvSpPr>
        <p:spPr bwMode="auto">
          <a:xfrm>
            <a:off x="3276600" y="3933825"/>
            <a:ext cx="1511300" cy="287338"/>
          </a:xfrm>
          <a:prstGeom prst="ellipse">
            <a:avLst/>
          </a:prstGeom>
          <a:solidFill>
            <a:schemeClr val="accent1">
              <a:alpha val="52940"/>
            </a:schemeClr>
          </a:solidFill>
          <a:ln w="9525">
            <a:solidFill>
              <a:schemeClr val="tx1"/>
            </a:solidFill>
            <a:round/>
            <a:headEnd/>
            <a:tailEnd/>
          </a:ln>
        </p:spPr>
        <p:txBody>
          <a:bodyPr wrap="none" anchor="ctr"/>
          <a:lstStyle>
            <a:lvl1pPr>
              <a:spcBef>
                <a:spcPct val="20000"/>
              </a:spcBef>
              <a:buChar char="•"/>
              <a:defRPr sz="3200" b="1">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b="1">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b="1">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b="1">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9pPr>
          </a:lstStyle>
          <a:p>
            <a:pPr eaLnBrk="1" hangingPunct="1"/>
            <a:endParaRPr lang="zh-CN" altLang="en-US" sz="2800" b="0">
              <a:ea typeface="宋体" panose="02010600030101010101" pitchFamily="2" charset="-122"/>
            </a:endParaRPr>
          </a:p>
        </p:txBody>
      </p:sp>
      <p:sp>
        <p:nvSpPr>
          <p:cNvPr id="41461" name="Line 501">
            <a:extLst>
              <a:ext uri="{FF2B5EF4-FFF2-40B4-BE49-F238E27FC236}">
                <a16:creationId xmlns:a16="http://schemas.microsoft.com/office/drawing/2014/main" id="{33AF3873-EDAA-4F93-ADC8-9ADE0168A2CA}"/>
              </a:ext>
            </a:extLst>
          </p:cNvPr>
          <p:cNvSpPr>
            <a:spLocks noChangeShapeType="1"/>
          </p:cNvSpPr>
          <p:nvPr/>
        </p:nvSpPr>
        <p:spPr bwMode="auto">
          <a:xfrm flipV="1">
            <a:off x="4645025" y="2349500"/>
            <a:ext cx="3313113" cy="1655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462" name="Rectangle 502">
            <a:extLst>
              <a:ext uri="{FF2B5EF4-FFF2-40B4-BE49-F238E27FC236}">
                <a16:creationId xmlns:a16="http://schemas.microsoft.com/office/drawing/2014/main" id="{61A94CC7-BD76-4395-8135-42F504936673}"/>
              </a:ext>
            </a:extLst>
          </p:cNvPr>
          <p:cNvSpPr>
            <a:spLocks noChangeArrowheads="1"/>
          </p:cNvSpPr>
          <p:nvPr/>
        </p:nvSpPr>
        <p:spPr bwMode="auto">
          <a:xfrm>
            <a:off x="5942013" y="6237288"/>
            <a:ext cx="647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b="1">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b="1">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b="1">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9pPr>
          </a:lstStyle>
          <a:p>
            <a:pPr algn="ctr" eaLnBrk="1" hangingPunct="1"/>
            <a:r>
              <a:rPr lang="zh-CN" altLang="en-US" sz="2800">
                <a:ea typeface="宋体" panose="02010600030101010101" pitchFamily="2" charset="-122"/>
              </a:rPr>
              <a:t>多义词</a:t>
            </a:r>
          </a:p>
        </p:txBody>
      </p:sp>
      <p:sp>
        <p:nvSpPr>
          <p:cNvPr id="41464" name="Line 504">
            <a:extLst>
              <a:ext uri="{FF2B5EF4-FFF2-40B4-BE49-F238E27FC236}">
                <a16:creationId xmlns:a16="http://schemas.microsoft.com/office/drawing/2014/main" id="{B29295F8-A51E-417C-8256-F5D80EFE8790}"/>
              </a:ext>
            </a:extLst>
          </p:cNvPr>
          <p:cNvSpPr>
            <a:spLocks noChangeShapeType="1"/>
          </p:cNvSpPr>
          <p:nvPr/>
        </p:nvSpPr>
        <p:spPr bwMode="auto">
          <a:xfrm>
            <a:off x="4429125" y="4508500"/>
            <a:ext cx="1439863" cy="187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465" name="Rectangle 505">
            <a:extLst>
              <a:ext uri="{FF2B5EF4-FFF2-40B4-BE49-F238E27FC236}">
                <a16:creationId xmlns:a16="http://schemas.microsoft.com/office/drawing/2014/main" id="{8EE8F5C6-92CE-4777-B83E-C68C975EF714}"/>
              </a:ext>
            </a:extLst>
          </p:cNvPr>
          <p:cNvSpPr>
            <a:spLocks noChangeArrowheads="1"/>
          </p:cNvSpPr>
          <p:nvPr/>
        </p:nvSpPr>
        <p:spPr bwMode="auto">
          <a:xfrm>
            <a:off x="7958138" y="2205038"/>
            <a:ext cx="647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b="1">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b="1">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b="1">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9pPr>
          </a:lstStyle>
          <a:p>
            <a:pPr algn="ctr" eaLnBrk="1" hangingPunct="1"/>
            <a:r>
              <a:rPr lang="zh-CN" altLang="en-US" sz="2800">
                <a:ea typeface="宋体" panose="02010600030101010101" pitchFamily="2" charset="-122"/>
              </a:rPr>
              <a:t>同义词</a:t>
            </a:r>
          </a:p>
        </p:txBody>
      </p:sp>
      <p:sp>
        <p:nvSpPr>
          <p:cNvPr id="41466" name="Oval 506">
            <a:extLst>
              <a:ext uri="{FF2B5EF4-FFF2-40B4-BE49-F238E27FC236}">
                <a16:creationId xmlns:a16="http://schemas.microsoft.com/office/drawing/2014/main" id="{EB89B68D-AA64-4D45-AB9E-7791038E58EE}"/>
              </a:ext>
            </a:extLst>
          </p:cNvPr>
          <p:cNvSpPr>
            <a:spLocks noChangeArrowheads="1"/>
          </p:cNvSpPr>
          <p:nvPr/>
        </p:nvSpPr>
        <p:spPr bwMode="auto">
          <a:xfrm>
            <a:off x="3995738" y="4221163"/>
            <a:ext cx="1800225" cy="360362"/>
          </a:xfrm>
          <a:prstGeom prst="ellipse">
            <a:avLst/>
          </a:prstGeom>
          <a:solidFill>
            <a:schemeClr val="accent1">
              <a:alpha val="52156"/>
            </a:schemeClr>
          </a:solidFill>
          <a:ln w="9525">
            <a:solidFill>
              <a:schemeClr val="tx1"/>
            </a:solidFill>
            <a:round/>
            <a:headEnd/>
            <a:tailEnd/>
          </a:ln>
        </p:spPr>
        <p:txBody>
          <a:bodyPr wrap="none" anchor="ctr"/>
          <a:lstStyle>
            <a:lvl1pPr>
              <a:spcBef>
                <a:spcPct val="20000"/>
              </a:spcBef>
              <a:buChar char="•"/>
              <a:defRPr sz="3200" b="1">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b="1">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b="1">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b="1">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9pPr>
          </a:lstStyle>
          <a:p>
            <a:pPr eaLnBrk="1" hangingPunct="1"/>
            <a:endParaRPr lang="zh-CN" altLang="en-US" sz="2800" b="0">
              <a:ea typeface="宋体" panose="02010600030101010101" pitchFamily="2" charset="-122"/>
            </a:endParaRPr>
          </a:p>
        </p:txBody>
      </p:sp>
      <p:sp>
        <p:nvSpPr>
          <p:cNvPr id="41467" name="Line 507">
            <a:extLst>
              <a:ext uri="{FF2B5EF4-FFF2-40B4-BE49-F238E27FC236}">
                <a16:creationId xmlns:a16="http://schemas.microsoft.com/office/drawing/2014/main" id="{4679E180-D590-4545-A3F1-7207F5A78F35}"/>
              </a:ext>
            </a:extLst>
          </p:cNvPr>
          <p:cNvSpPr>
            <a:spLocks noChangeShapeType="1"/>
          </p:cNvSpPr>
          <p:nvPr/>
        </p:nvSpPr>
        <p:spPr bwMode="auto">
          <a:xfrm flipV="1">
            <a:off x="5724525" y="2349500"/>
            <a:ext cx="2233613" cy="2087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463" name="Oval 503">
            <a:extLst>
              <a:ext uri="{FF2B5EF4-FFF2-40B4-BE49-F238E27FC236}">
                <a16:creationId xmlns:a16="http://schemas.microsoft.com/office/drawing/2014/main" id="{0F20C3A0-AF73-4FB9-A614-DC625430B92A}"/>
              </a:ext>
            </a:extLst>
          </p:cNvPr>
          <p:cNvSpPr>
            <a:spLocks noChangeArrowheads="1"/>
          </p:cNvSpPr>
          <p:nvPr/>
        </p:nvSpPr>
        <p:spPr bwMode="auto">
          <a:xfrm>
            <a:off x="3995738" y="3860800"/>
            <a:ext cx="792162" cy="720725"/>
          </a:xfrm>
          <a:prstGeom prst="ellipse">
            <a:avLst/>
          </a:prstGeom>
          <a:solidFill>
            <a:schemeClr val="hlink">
              <a:alpha val="50980"/>
            </a:schemeClr>
          </a:solidFill>
          <a:ln w="9525">
            <a:solidFill>
              <a:schemeClr val="tx1"/>
            </a:solidFill>
            <a:round/>
            <a:headEnd/>
            <a:tailEnd/>
          </a:ln>
        </p:spPr>
        <p:txBody>
          <a:bodyPr wrap="none" anchor="ctr"/>
          <a:lstStyle>
            <a:lvl1pPr>
              <a:spcBef>
                <a:spcPct val="20000"/>
              </a:spcBef>
              <a:buChar char="•"/>
              <a:defRPr sz="3200" b="1">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b="1">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b="1">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b="1">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b="1">
                <a:solidFill>
                  <a:schemeClr val="tx1"/>
                </a:solidFill>
                <a:latin typeface="Times New Roman" panose="02020603050405020304" pitchFamily="18" charset="0"/>
                <a:ea typeface="楷体_GB2312" pitchFamily="49" charset="-122"/>
              </a:defRPr>
            </a:lvl9pPr>
          </a:lstStyle>
          <a:p>
            <a:pPr eaLnBrk="1" hangingPunct="1"/>
            <a:endParaRPr lang="zh-CN" altLang="en-US" sz="2800" b="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5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3" fill="hold" grpId="0" nodeType="clickEffect">
                                  <p:stCondLst>
                                    <p:cond delay="0"/>
                                  </p:stCondLst>
                                  <p:childTnLst>
                                    <p:set>
                                      <p:cBhvr>
                                        <p:cTn id="10" dur="1" fill="hold">
                                          <p:stCondLst>
                                            <p:cond delay="0"/>
                                          </p:stCondLst>
                                        </p:cTn>
                                        <p:tgtEl>
                                          <p:spTgt spid="41460"/>
                                        </p:tgtEl>
                                        <p:attrNameLst>
                                          <p:attrName>style.visibility</p:attrName>
                                        </p:attrNameLst>
                                      </p:cBhvr>
                                      <p:to>
                                        <p:strVal val="visible"/>
                                      </p:to>
                                    </p:set>
                                    <p:animEffect transition="in" filter="strips(upRight)">
                                      <p:cBhvr>
                                        <p:cTn id="11" dur="500"/>
                                        <p:tgtEl>
                                          <p:spTgt spid="41460"/>
                                        </p:tgtEl>
                                      </p:cBhvr>
                                    </p:animEffect>
                                  </p:childTnLst>
                                </p:cTn>
                              </p:par>
                            </p:childTnLst>
                          </p:cTn>
                        </p:par>
                        <p:par>
                          <p:cTn id="12" fill="hold" nodeType="afterGroup">
                            <p:stCondLst>
                              <p:cond delay="500"/>
                            </p:stCondLst>
                            <p:childTnLst>
                              <p:par>
                                <p:cTn id="13" presetID="18" presetClass="entr" presetSubtype="3" fill="hold" nodeType="afterEffect">
                                  <p:stCondLst>
                                    <p:cond delay="0"/>
                                  </p:stCondLst>
                                  <p:childTnLst>
                                    <p:set>
                                      <p:cBhvr>
                                        <p:cTn id="14" dur="1" fill="hold">
                                          <p:stCondLst>
                                            <p:cond delay="0"/>
                                          </p:stCondLst>
                                        </p:cTn>
                                        <p:tgtEl>
                                          <p:spTgt spid="41461"/>
                                        </p:tgtEl>
                                        <p:attrNameLst>
                                          <p:attrName>style.visibility</p:attrName>
                                        </p:attrNameLst>
                                      </p:cBhvr>
                                      <p:to>
                                        <p:strVal val="visible"/>
                                      </p:to>
                                    </p:set>
                                    <p:animEffect transition="in" filter="strips(upRight)">
                                      <p:cBhvr>
                                        <p:cTn id="15" dur="500"/>
                                        <p:tgtEl>
                                          <p:spTgt spid="41461"/>
                                        </p:tgtEl>
                                      </p:cBhvr>
                                    </p:animEffect>
                                  </p:childTnLst>
                                </p:cTn>
                              </p:par>
                            </p:childTnLst>
                          </p:cTn>
                        </p:par>
                        <p:par>
                          <p:cTn id="16" fill="hold" nodeType="afterGroup">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41465"/>
                                        </p:tgtEl>
                                        <p:attrNameLst>
                                          <p:attrName>style.visibility</p:attrName>
                                        </p:attrNameLst>
                                      </p:cBhvr>
                                      <p:to>
                                        <p:strVal val="visible"/>
                                      </p:to>
                                    </p:set>
                                    <p:animEffect transition="in" filter="strips(upRight)">
                                      <p:cBhvr>
                                        <p:cTn id="19" dur="500"/>
                                        <p:tgtEl>
                                          <p:spTgt spid="414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41466"/>
                                        </p:tgtEl>
                                        <p:attrNameLst>
                                          <p:attrName>style.visibility</p:attrName>
                                        </p:attrNameLst>
                                      </p:cBhvr>
                                      <p:to>
                                        <p:strVal val="visible"/>
                                      </p:to>
                                    </p:set>
                                    <p:animEffect transition="in" filter="strips(upRight)">
                                      <p:cBhvr>
                                        <p:cTn id="24" dur="500"/>
                                        <p:tgtEl>
                                          <p:spTgt spid="41466"/>
                                        </p:tgtEl>
                                      </p:cBhvr>
                                    </p:animEffect>
                                  </p:childTnLst>
                                </p:cTn>
                              </p:par>
                            </p:childTnLst>
                          </p:cTn>
                        </p:par>
                        <p:par>
                          <p:cTn id="25" fill="hold" nodeType="afterGroup">
                            <p:stCondLst>
                              <p:cond delay="500"/>
                            </p:stCondLst>
                            <p:childTnLst>
                              <p:par>
                                <p:cTn id="26" presetID="18" presetClass="entr" presetSubtype="3" fill="hold" nodeType="afterEffect">
                                  <p:stCondLst>
                                    <p:cond delay="0"/>
                                  </p:stCondLst>
                                  <p:childTnLst>
                                    <p:set>
                                      <p:cBhvr>
                                        <p:cTn id="27" dur="1" fill="hold">
                                          <p:stCondLst>
                                            <p:cond delay="0"/>
                                          </p:stCondLst>
                                        </p:cTn>
                                        <p:tgtEl>
                                          <p:spTgt spid="41467"/>
                                        </p:tgtEl>
                                        <p:attrNameLst>
                                          <p:attrName>style.visibility</p:attrName>
                                        </p:attrNameLst>
                                      </p:cBhvr>
                                      <p:to>
                                        <p:strVal val="visible"/>
                                      </p:to>
                                    </p:set>
                                    <p:animEffect transition="in" filter="strips(upRight)">
                                      <p:cBhvr>
                                        <p:cTn id="28" dur="500"/>
                                        <p:tgtEl>
                                          <p:spTgt spid="414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41463"/>
                                        </p:tgtEl>
                                        <p:attrNameLst>
                                          <p:attrName>style.visibility</p:attrName>
                                        </p:attrNameLst>
                                      </p:cBhvr>
                                      <p:to>
                                        <p:strVal val="visible"/>
                                      </p:to>
                                    </p:set>
                                    <p:animEffect transition="in" filter="strips(downRight)">
                                      <p:cBhvr>
                                        <p:cTn id="33" dur="500"/>
                                        <p:tgtEl>
                                          <p:spTgt spid="41463"/>
                                        </p:tgtEl>
                                      </p:cBhvr>
                                    </p:animEffect>
                                  </p:childTnLst>
                                </p:cTn>
                              </p:par>
                            </p:childTnLst>
                          </p:cTn>
                        </p:par>
                        <p:par>
                          <p:cTn id="34" fill="hold" nodeType="afterGroup">
                            <p:stCondLst>
                              <p:cond delay="500"/>
                            </p:stCondLst>
                            <p:childTnLst>
                              <p:par>
                                <p:cTn id="35" presetID="18" presetClass="entr" presetSubtype="6" fill="hold" nodeType="afterEffect">
                                  <p:stCondLst>
                                    <p:cond delay="0"/>
                                  </p:stCondLst>
                                  <p:childTnLst>
                                    <p:set>
                                      <p:cBhvr>
                                        <p:cTn id="36" dur="1" fill="hold">
                                          <p:stCondLst>
                                            <p:cond delay="0"/>
                                          </p:stCondLst>
                                        </p:cTn>
                                        <p:tgtEl>
                                          <p:spTgt spid="41464"/>
                                        </p:tgtEl>
                                        <p:attrNameLst>
                                          <p:attrName>style.visibility</p:attrName>
                                        </p:attrNameLst>
                                      </p:cBhvr>
                                      <p:to>
                                        <p:strVal val="visible"/>
                                      </p:to>
                                    </p:set>
                                    <p:animEffect transition="in" filter="strips(downRight)">
                                      <p:cBhvr>
                                        <p:cTn id="37" dur="500"/>
                                        <p:tgtEl>
                                          <p:spTgt spid="41464"/>
                                        </p:tgtEl>
                                      </p:cBhvr>
                                    </p:animEffect>
                                  </p:childTnLst>
                                </p:cTn>
                              </p:par>
                            </p:childTnLst>
                          </p:cTn>
                        </p:par>
                        <p:par>
                          <p:cTn id="38" fill="hold" nodeType="afterGroup">
                            <p:stCondLst>
                              <p:cond delay="1000"/>
                            </p:stCondLst>
                            <p:childTnLst>
                              <p:par>
                                <p:cTn id="39" presetID="18" presetClass="entr" presetSubtype="6" fill="hold" grpId="0" nodeType="afterEffect">
                                  <p:stCondLst>
                                    <p:cond delay="0"/>
                                  </p:stCondLst>
                                  <p:childTnLst>
                                    <p:set>
                                      <p:cBhvr>
                                        <p:cTn id="40" dur="1" fill="hold">
                                          <p:stCondLst>
                                            <p:cond delay="0"/>
                                          </p:stCondLst>
                                        </p:cTn>
                                        <p:tgtEl>
                                          <p:spTgt spid="41462"/>
                                        </p:tgtEl>
                                        <p:attrNameLst>
                                          <p:attrName>style.visibility</p:attrName>
                                        </p:attrNameLst>
                                      </p:cBhvr>
                                      <p:to>
                                        <p:strVal val="visible"/>
                                      </p:to>
                                    </p:set>
                                    <p:animEffect transition="in" filter="strips(downRight)">
                                      <p:cBhvr>
                                        <p:cTn id="41" dur="500"/>
                                        <p:tgtEl>
                                          <p:spTgt spid="41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60" grpId="0" animBg="1"/>
      <p:bldP spid="41462" grpId="0" autoUpdateAnimBg="0"/>
      <p:bldP spid="41465" grpId="0" autoUpdateAnimBg="0"/>
      <p:bldP spid="41466" grpId="0" animBg="1"/>
      <p:bldP spid="414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EA2D956-4432-41F4-A6AE-FE84B8F02E8B}"/>
              </a:ext>
            </a:extLst>
          </p:cNvPr>
          <p:cNvSpPr>
            <a:spLocks noGrp="1"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zh-CN" altLang="zh-CN"/>
          </a:p>
        </p:txBody>
      </p:sp>
      <p:sp>
        <p:nvSpPr>
          <p:cNvPr id="121859" name="Rectangle 3">
            <a:extLst>
              <a:ext uri="{FF2B5EF4-FFF2-40B4-BE49-F238E27FC236}">
                <a16:creationId xmlns:a16="http://schemas.microsoft.com/office/drawing/2014/main" id="{8A121727-8DB7-4193-8588-C2936813BAC2}"/>
              </a:ext>
            </a:extLst>
          </p:cNvPr>
          <p:cNvSpPr>
            <a:spLocks noGrp="1" noChangeArrowheads="1"/>
          </p:cNvSpPr>
          <p:nvPr>
            <p:ph type="body" idx="4294967295"/>
          </p:nvPr>
        </p:nvSpPr>
        <p:spPr>
          <a:xfrm>
            <a:off x="428937" y="779006"/>
            <a:ext cx="8229600" cy="4456113"/>
          </a:xfrm>
        </p:spPr>
        <p:txBody>
          <a:bodyPr/>
          <a:lstStyle/>
          <a:p>
            <a:pPr eaLnBrk="1" hangingPunct="1"/>
            <a:r>
              <a:rPr lang="en-US" altLang="zh-CN" sz="2400" dirty="0"/>
              <a:t>WordNet</a:t>
            </a:r>
            <a:r>
              <a:rPr lang="zh-CN" altLang="en-US" sz="2400" dirty="0"/>
              <a:t>中的语义关系</a:t>
            </a:r>
          </a:p>
          <a:p>
            <a:pPr lvl="1" eaLnBrk="1" hangingPunct="1"/>
            <a:r>
              <a:rPr lang="zh-CN" altLang="en-US" sz="2000" dirty="0"/>
              <a:t>同义关系（</a:t>
            </a:r>
            <a:r>
              <a:rPr lang="en-US" altLang="zh-CN" sz="2000" dirty="0"/>
              <a:t>synonymy</a:t>
            </a:r>
            <a:r>
              <a:rPr lang="zh-CN" altLang="en-US" sz="2000" dirty="0"/>
              <a:t>）</a:t>
            </a:r>
          </a:p>
          <a:p>
            <a:pPr lvl="1" eaLnBrk="1" hangingPunct="1"/>
            <a:r>
              <a:rPr lang="zh-CN" altLang="en-US" sz="2000" dirty="0"/>
              <a:t>反义关系（</a:t>
            </a:r>
            <a:r>
              <a:rPr lang="en-US" altLang="zh-CN" sz="2000" dirty="0"/>
              <a:t>antonymy</a:t>
            </a:r>
            <a:r>
              <a:rPr lang="zh-CN" altLang="en-US" sz="2000" dirty="0"/>
              <a:t>）</a:t>
            </a:r>
          </a:p>
          <a:p>
            <a:pPr lvl="1" eaLnBrk="1" hangingPunct="1"/>
            <a:r>
              <a:rPr lang="zh-CN" altLang="en-US" sz="2000" dirty="0"/>
              <a:t>上下位关系（</a:t>
            </a:r>
            <a:r>
              <a:rPr lang="en-US" altLang="zh-CN" sz="2000" dirty="0"/>
              <a:t>hypernymy/ hyponymy </a:t>
            </a:r>
            <a:r>
              <a:rPr lang="zh-CN" altLang="en-US" sz="2000" dirty="0"/>
              <a:t>）</a:t>
            </a:r>
          </a:p>
          <a:p>
            <a:pPr lvl="1" eaLnBrk="1" hangingPunct="1"/>
            <a:r>
              <a:rPr lang="zh-CN" altLang="en-US" sz="2000" dirty="0"/>
              <a:t>整体与部分关系（</a:t>
            </a:r>
            <a:r>
              <a:rPr lang="en-US" altLang="zh-CN" sz="2000" dirty="0"/>
              <a:t>meronymy</a:t>
            </a:r>
            <a:r>
              <a:rPr lang="zh-CN" altLang="en-US" sz="2000" dirty="0"/>
              <a:t>）</a:t>
            </a:r>
          </a:p>
          <a:p>
            <a:pPr lvl="1" eaLnBrk="1" hangingPunct="1"/>
            <a:r>
              <a:rPr lang="zh-CN" altLang="en-US" sz="2000" dirty="0"/>
              <a:t>继承关系（</a:t>
            </a:r>
            <a:r>
              <a:rPr lang="en-US" altLang="zh-CN" sz="2000" dirty="0"/>
              <a:t>entailment</a:t>
            </a:r>
            <a:r>
              <a:rPr lang="zh-CN" altLang="en-US" sz="2000" dirty="0"/>
              <a:t>）</a:t>
            </a:r>
          </a:p>
          <a:p>
            <a:pPr lvl="1" eaLnBrk="1" hangingPunct="1"/>
            <a:r>
              <a:rPr lang="en-US" altLang="zh-CN" sz="2000" dirty="0"/>
              <a:t>……</a:t>
            </a:r>
          </a:p>
        </p:txBody>
      </p:sp>
      <p:pic>
        <p:nvPicPr>
          <p:cNvPr id="4" name="Picture 2">
            <a:extLst>
              <a:ext uri="{FF2B5EF4-FFF2-40B4-BE49-F238E27FC236}">
                <a16:creationId xmlns:a16="http://schemas.microsoft.com/office/drawing/2014/main" id="{FAEFCB41-6321-EC4D-80C8-848CBAB1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431487"/>
            <a:ext cx="5439519" cy="264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D132B-E22E-49CC-B5D3-F09CD1CEB21A}"/>
              </a:ext>
            </a:extLst>
          </p:cNvPr>
          <p:cNvSpPr>
            <a:spLocks noGrp="1"/>
          </p:cNvSpPr>
          <p:nvPr>
            <p:ph type="title" idx="4294967295"/>
          </p:nvPr>
        </p:nvSpPr>
        <p:spPr/>
        <p:txBody>
          <a:bodyPr/>
          <a:lstStyle/>
          <a:p>
            <a:pPr eaLnBrk="1" hangingPunct="1">
              <a:defRPr/>
            </a:pPr>
            <a:r>
              <a:rPr lang="en-US" altLang="zh-CN" dirty="0"/>
              <a:t>WordNet</a:t>
            </a:r>
            <a:r>
              <a:rPr lang="zh-CN" altLang="en-US" dirty="0"/>
              <a:t>的关系指针及标记符号</a:t>
            </a:r>
          </a:p>
        </p:txBody>
      </p:sp>
      <p:sp>
        <p:nvSpPr>
          <p:cNvPr id="125955" name="内容占位符 2">
            <a:extLst>
              <a:ext uri="{FF2B5EF4-FFF2-40B4-BE49-F238E27FC236}">
                <a16:creationId xmlns:a16="http://schemas.microsoft.com/office/drawing/2014/main" id="{1063985A-4EA5-45DE-8367-4E8F874F5960}"/>
              </a:ext>
            </a:extLst>
          </p:cNvPr>
          <p:cNvSpPr>
            <a:spLocks noGrp="1"/>
          </p:cNvSpPr>
          <p:nvPr>
            <p:ph idx="4294967295"/>
          </p:nvPr>
        </p:nvSpPr>
        <p:spPr/>
        <p:txBody>
          <a:bodyPr/>
          <a:lstStyle/>
          <a:p>
            <a:pPr eaLnBrk="1" hangingPunct="1"/>
            <a:endParaRPr lang="zh-CN" altLang="en-US"/>
          </a:p>
          <a:p>
            <a:pPr eaLnBrk="1" hangingPunct="1"/>
            <a:endParaRPr lang="zh-CN" altLang="en-US"/>
          </a:p>
        </p:txBody>
      </p:sp>
      <p:pic>
        <p:nvPicPr>
          <p:cNvPr id="125956" name="Picture 2">
            <a:extLst>
              <a:ext uri="{FF2B5EF4-FFF2-40B4-BE49-F238E27FC236}">
                <a16:creationId xmlns:a16="http://schemas.microsoft.com/office/drawing/2014/main" id="{627F92B4-A9D2-469D-949D-AC1E27D3D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928813"/>
            <a:ext cx="8397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A2C5479-A6AE-455E-9174-BF64ABD957E2}"/>
              </a:ext>
            </a:extLst>
          </p:cNvPr>
          <p:cNvSpPr>
            <a:spLocks noGrp="1" noChangeArrowheads="1"/>
          </p:cNvSpPr>
          <p:nvPr>
            <p:ph type="title"/>
          </p:nvPr>
        </p:nvSpPr>
        <p:spPr/>
        <p:txBody>
          <a:bodyPr/>
          <a:lstStyle/>
          <a:p>
            <a:pPr eaLnBrk="1" hangingPunct="1">
              <a:defRPr/>
            </a:pPr>
            <a:r>
              <a:rPr lang="en-US" altLang="zh-CN" b="1" dirty="0"/>
              <a:t>2.2 </a:t>
            </a:r>
            <a:r>
              <a:rPr lang="zh-CN" altLang="en-US" b="1" dirty="0"/>
              <a:t>数据收集</a:t>
            </a:r>
            <a:endParaRPr lang="zh-CN" altLang="en-US" dirty="0"/>
          </a:p>
        </p:txBody>
      </p:sp>
      <p:sp>
        <p:nvSpPr>
          <p:cNvPr id="11267" name="Rectangle 3">
            <a:extLst>
              <a:ext uri="{FF2B5EF4-FFF2-40B4-BE49-F238E27FC236}">
                <a16:creationId xmlns:a16="http://schemas.microsoft.com/office/drawing/2014/main" id="{D5B1A578-146E-4265-8E74-9604EEE783CA}"/>
              </a:ext>
            </a:extLst>
          </p:cNvPr>
          <p:cNvSpPr>
            <a:spLocks noGrp="1" noChangeArrowheads="1"/>
          </p:cNvSpPr>
          <p:nvPr>
            <p:ph type="body" idx="1"/>
          </p:nvPr>
        </p:nvSpPr>
        <p:spPr/>
        <p:txBody>
          <a:bodyPr/>
          <a:lstStyle/>
          <a:p>
            <a:pPr eaLnBrk="1" hangingPunct="1"/>
            <a:r>
              <a:rPr lang="en-US" altLang="zh-CN" sz="2800" dirty="0"/>
              <a:t>2.2.1 </a:t>
            </a:r>
            <a:r>
              <a:rPr lang="zh-CN" altLang="en-US" sz="2800" dirty="0"/>
              <a:t>语料库</a:t>
            </a:r>
          </a:p>
          <a:p>
            <a:pPr eaLnBrk="1" hangingPunct="1"/>
            <a:r>
              <a:rPr lang="en-US" altLang="zh-CN" sz="2800" dirty="0"/>
              <a:t>2.2.2 </a:t>
            </a:r>
            <a:r>
              <a:rPr lang="zh-CN" altLang="en-US" sz="2800" dirty="0"/>
              <a:t>词汇知识库</a:t>
            </a:r>
          </a:p>
          <a:p>
            <a:pPr eaLnBrk="1" hangingPunct="1"/>
            <a:r>
              <a:rPr lang="en-US" altLang="zh-CN" sz="2800" dirty="0">
                <a:solidFill>
                  <a:srgbClr val="B2B2B2"/>
                </a:solidFill>
              </a:rPr>
              <a:t>2.2.3 </a:t>
            </a:r>
            <a:r>
              <a:rPr lang="zh-CN" altLang="en-US" sz="2800" dirty="0">
                <a:solidFill>
                  <a:srgbClr val="B2B2B2"/>
                </a:solidFill>
              </a:rPr>
              <a:t>数据爬虫</a:t>
            </a:r>
            <a:endParaRPr lang="en-US" altLang="zh-CN" sz="2800" dirty="0">
              <a:solidFill>
                <a:srgbClr val="B2B2B2"/>
              </a:solidFill>
            </a:endParaRPr>
          </a:p>
        </p:txBody>
      </p:sp>
    </p:spTree>
    <p:extLst>
      <p:ext uri="{BB962C8B-B14F-4D97-AF65-F5344CB8AC3E}">
        <p14:creationId xmlns:p14="http://schemas.microsoft.com/office/powerpoint/2010/main" val="126122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A296D3-2C0C-4F9A-AC7F-A9F28B551B3E}"/>
              </a:ext>
            </a:extLst>
          </p:cNvPr>
          <p:cNvSpPr>
            <a:spLocks noGrp="1" noChangeArrowheads="1"/>
          </p:cNvSpPr>
          <p:nvPr>
            <p:ph type="title"/>
          </p:nvPr>
        </p:nvSpPr>
        <p:spPr/>
        <p:txBody>
          <a:bodyPr/>
          <a:lstStyle/>
          <a:p>
            <a:pPr eaLnBrk="1" hangingPunct="1">
              <a:defRPr/>
            </a:pPr>
            <a:r>
              <a:rPr lang="zh-CN" altLang="en-US" dirty="0"/>
              <a:t>本章内容</a:t>
            </a:r>
          </a:p>
        </p:txBody>
      </p:sp>
      <p:sp>
        <p:nvSpPr>
          <p:cNvPr id="7171" name="Rectangle 3">
            <a:extLst>
              <a:ext uri="{FF2B5EF4-FFF2-40B4-BE49-F238E27FC236}">
                <a16:creationId xmlns:a16="http://schemas.microsoft.com/office/drawing/2014/main" id="{E4B9C940-1685-43D0-84C7-3B1C58203E97}"/>
              </a:ext>
            </a:extLst>
          </p:cNvPr>
          <p:cNvSpPr>
            <a:spLocks noGrp="1" noChangeArrowheads="1"/>
          </p:cNvSpPr>
          <p:nvPr>
            <p:ph type="body" idx="1"/>
          </p:nvPr>
        </p:nvSpPr>
        <p:spPr/>
        <p:txBody>
          <a:bodyPr/>
          <a:lstStyle/>
          <a:p>
            <a:pPr eaLnBrk="1" hangingPunct="1">
              <a:lnSpc>
                <a:spcPct val="90000"/>
              </a:lnSpc>
            </a:pPr>
            <a:r>
              <a:rPr lang="en-US" altLang="zh-CN" sz="2800" b="1" dirty="0">
                <a:solidFill>
                  <a:srgbClr val="B2B2B2"/>
                </a:solidFill>
              </a:rPr>
              <a:t>2.1 </a:t>
            </a:r>
            <a:r>
              <a:rPr lang="zh-CN" altLang="en-US" sz="2800" b="1" dirty="0">
                <a:solidFill>
                  <a:srgbClr val="B2B2B2"/>
                </a:solidFill>
              </a:rPr>
              <a:t>文本预处理流程</a:t>
            </a:r>
          </a:p>
          <a:p>
            <a:pPr eaLnBrk="1" hangingPunct="1">
              <a:lnSpc>
                <a:spcPct val="90000"/>
              </a:lnSpc>
            </a:pPr>
            <a:r>
              <a:rPr lang="en-US" altLang="zh-CN" sz="2800" b="1" dirty="0"/>
              <a:t>2.2 </a:t>
            </a:r>
            <a:r>
              <a:rPr lang="zh-CN" altLang="en-US" sz="2800" b="1" dirty="0"/>
              <a:t>数据收集</a:t>
            </a:r>
            <a:endParaRPr lang="en-US" altLang="zh-CN" sz="2800" b="1" dirty="0"/>
          </a:p>
          <a:p>
            <a:pPr eaLnBrk="1" hangingPunct="1">
              <a:lnSpc>
                <a:spcPct val="90000"/>
              </a:lnSpc>
            </a:pPr>
            <a:r>
              <a:rPr lang="en-US" altLang="zh-CN" sz="2800" b="1" dirty="0"/>
              <a:t>2.3 </a:t>
            </a:r>
            <a:r>
              <a:rPr lang="zh-CN" altLang="en-US" sz="2800" b="1" dirty="0"/>
              <a:t>字符编码与编辑距离</a:t>
            </a:r>
          </a:p>
          <a:p>
            <a:pPr eaLnBrk="1" hangingPunct="1">
              <a:lnSpc>
                <a:spcPct val="90000"/>
              </a:lnSpc>
            </a:pPr>
            <a:r>
              <a:rPr lang="en-US" altLang="zh-CN" sz="2800" b="1" dirty="0"/>
              <a:t>2.4 </a:t>
            </a:r>
            <a:r>
              <a:rPr lang="zh-CN" altLang="en-US" sz="2800" b="1" dirty="0"/>
              <a:t>正则表达式</a:t>
            </a:r>
            <a:endParaRPr lang="en-US" altLang="zh-CN"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D1CA78-6A6F-4B2A-9DF2-58CEB3EB806F}"/>
              </a:ext>
            </a:extLst>
          </p:cNvPr>
          <p:cNvSpPr>
            <a:spLocks noGrp="1" noChangeArrowheads="1"/>
          </p:cNvSpPr>
          <p:nvPr>
            <p:ph type="title"/>
          </p:nvPr>
        </p:nvSpPr>
        <p:spPr/>
        <p:txBody>
          <a:bodyPr/>
          <a:lstStyle/>
          <a:p>
            <a:pPr eaLnBrk="1" hangingPunct="1">
              <a:defRPr/>
            </a:pPr>
            <a:r>
              <a:rPr lang="en-US" altLang="zh-CN" dirty="0"/>
              <a:t>2.2.3</a:t>
            </a:r>
            <a:r>
              <a:rPr lang="zh-CN" altLang="en-US" dirty="0"/>
              <a:t> 数据爬虫</a:t>
            </a:r>
          </a:p>
        </p:txBody>
      </p:sp>
      <p:sp>
        <p:nvSpPr>
          <p:cNvPr id="4099" name="Rectangle 3">
            <a:extLst>
              <a:ext uri="{FF2B5EF4-FFF2-40B4-BE49-F238E27FC236}">
                <a16:creationId xmlns:a16="http://schemas.microsoft.com/office/drawing/2014/main" id="{6A342B0A-D89A-4BCE-A6C5-7E0787DC6C70}"/>
              </a:ext>
            </a:extLst>
          </p:cNvPr>
          <p:cNvSpPr>
            <a:spLocks noGrp="1" noChangeArrowheads="1"/>
          </p:cNvSpPr>
          <p:nvPr>
            <p:ph type="body" idx="1"/>
          </p:nvPr>
        </p:nvSpPr>
        <p:spPr>
          <a:xfrm>
            <a:off x="457200" y="1600200"/>
            <a:ext cx="8229600" cy="4349750"/>
          </a:xfrm>
        </p:spPr>
        <p:txBody>
          <a:bodyPr/>
          <a:lstStyle/>
          <a:p>
            <a:pPr eaLnBrk="1" hangingPunct="1"/>
            <a:r>
              <a:rPr lang="zh-CN" altLang="en-US" sz="2800" dirty="0"/>
              <a:t>网络爬虫（</a:t>
            </a:r>
            <a:r>
              <a:rPr lang="en-US" altLang="zh-CN" sz="2800" dirty="0"/>
              <a:t>Crawler</a:t>
            </a:r>
            <a:r>
              <a:rPr lang="zh-CN" altLang="en-US" sz="2800" dirty="0"/>
              <a:t>）</a:t>
            </a:r>
          </a:p>
          <a:p>
            <a:pPr lvl="1" eaLnBrk="1" hangingPunct="1"/>
            <a:r>
              <a:rPr lang="zh-CN" altLang="en-US" sz="2400" dirty="0"/>
              <a:t>一个</a:t>
            </a:r>
            <a:r>
              <a:rPr lang="zh-CN" altLang="en-US" sz="2400" dirty="0">
                <a:solidFill>
                  <a:srgbClr val="FF0000"/>
                </a:solidFill>
              </a:rPr>
              <a:t>自动提取网页</a:t>
            </a:r>
            <a:r>
              <a:rPr lang="zh-CN" altLang="en-US" sz="2400" dirty="0"/>
              <a:t>的</a:t>
            </a:r>
            <a:r>
              <a:rPr lang="zh-CN" altLang="en-US" sz="2400" dirty="0">
                <a:solidFill>
                  <a:srgbClr val="FF0000"/>
                </a:solidFill>
              </a:rPr>
              <a:t>程序</a:t>
            </a:r>
            <a:r>
              <a:rPr lang="zh-CN" altLang="en-US" sz="2400" dirty="0"/>
              <a:t>，它为搜索引擎从万维网上下载网页，是搜索引擎的重要组成。</a:t>
            </a:r>
            <a:endParaRPr lang="en-US" altLang="zh-CN" sz="2400" dirty="0"/>
          </a:p>
          <a:p>
            <a:pPr lvl="1" eaLnBrk="1" hangingPunct="1"/>
            <a:r>
              <a:rPr lang="zh-CN" altLang="en-US" sz="2400" dirty="0"/>
              <a:t>传统爬虫从一个或若干</a:t>
            </a:r>
            <a:r>
              <a:rPr lang="zh-CN" altLang="en-US" sz="2400" dirty="0">
                <a:solidFill>
                  <a:srgbClr val="FF0000"/>
                </a:solidFill>
              </a:rPr>
              <a:t>初始网页的</a:t>
            </a:r>
            <a:r>
              <a:rPr lang="en-US" altLang="zh-CN" sz="2400" dirty="0">
                <a:solidFill>
                  <a:srgbClr val="FF0000"/>
                </a:solidFill>
              </a:rPr>
              <a:t>URL</a:t>
            </a:r>
            <a:r>
              <a:rPr lang="zh-CN" altLang="en-US" sz="2400" dirty="0"/>
              <a:t>开始，获得初始网页上的</a:t>
            </a:r>
            <a:r>
              <a:rPr lang="en-US" altLang="zh-CN" sz="2400" dirty="0"/>
              <a:t>URL</a:t>
            </a:r>
            <a:r>
              <a:rPr lang="zh-CN" altLang="en-US" sz="2400" dirty="0"/>
              <a:t>，在抓取网页的过程中，不断从当前页面上</a:t>
            </a:r>
            <a:r>
              <a:rPr lang="zh-CN" altLang="en-US" sz="2400" dirty="0">
                <a:solidFill>
                  <a:srgbClr val="FF0000"/>
                </a:solidFill>
              </a:rPr>
              <a:t>抽取新的</a:t>
            </a:r>
            <a:r>
              <a:rPr lang="en-US" altLang="zh-CN" sz="2400" dirty="0">
                <a:solidFill>
                  <a:srgbClr val="FF0000"/>
                </a:solidFill>
              </a:rPr>
              <a:t>URL</a:t>
            </a:r>
            <a:r>
              <a:rPr lang="zh-CN" altLang="en-US" sz="2400" dirty="0"/>
              <a:t>放入队列，直到满足系统的一定停止条件。</a:t>
            </a:r>
            <a:endParaRPr lang="en-US" altLang="zh-CN" sz="2400" dirty="0"/>
          </a:p>
          <a:p>
            <a:pPr eaLnBrk="1" hangingPunct="1"/>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64BDBE1-5246-461A-973B-EAB415568B3C}"/>
              </a:ext>
            </a:extLst>
          </p:cNvPr>
          <p:cNvSpPr>
            <a:spLocks noGrp="1" noChangeArrowheads="1"/>
          </p:cNvSpPr>
          <p:nvPr>
            <p:ph type="title"/>
          </p:nvPr>
        </p:nvSpPr>
        <p:spPr/>
        <p:txBody>
          <a:bodyPr/>
          <a:lstStyle/>
          <a:p>
            <a:pPr eaLnBrk="1" hangingPunct="1">
              <a:defRPr/>
            </a:pPr>
            <a:r>
              <a:rPr lang="en-US" altLang="zh-CN" dirty="0"/>
              <a:t>2.2.3</a:t>
            </a:r>
            <a:r>
              <a:rPr lang="zh-CN" altLang="en-US" dirty="0"/>
              <a:t> 数据爬虫</a:t>
            </a:r>
          </a:p>
        </p:txBody>
      </p:sp>
      <p:sp>
        <p:nvSpPr>
          <p:cNvPr id="4099" name="Rectangle 3">
            <a:extLst>
              <a:ext uri="{FF2B5EF4-FFF2-40B4-BE49-F238E27FC236}">
                <a16:creationId xmlns:a16="http://schemas.microsoft.com/office/drawing/2014/main" id="{E905BD96-6F68-4A04-A832-6295B9A0FBE0}"/>
              </a:ext>
            </a:extLst>
          </p:cNvPr>
          <p:cNvSpPr>
            <a:spLocks noGrp="1" noChangeArrowheads="1"/>
          </p:cNvSpPr>
          <p:nvPr>
            <p:ph type="body" idx="1"/>
          </p:nvPr>
        </p:nvSpPr>
        <p:spPr>
          <a:xfrm>
            <a:off x="457200" y="1600200"/>
            <a:ext cx="8229600" cy="4349750"/>
          </a:xfrm>
        </p:spPr>
        <p:txBody>
          <a:bodyPr/>
          <a:lstStyle/>
          <a:p>
            <a:pPr eaLnBrk="1" hangingPunct="1">
              <a:defRPr/>
            </a:pPr>
            <a:r>
              <a:rPr lang="zh-CN" altLang="en-US" sz="2800" dirty="0"/>
              <a:t>网络爬虫（</a:t>
            </a:r>
            <a:r>
              <a:rPr lang="en-US" altLang="zh-CN" sz="2800" dirty="0"/>
              <a:t>Crawler</a:t>
            </a:r>
            <a:r>
              <a:rPr lang="zh-CN" altLang="en-US" sz="2800" dirty="0"/>
              <a:t>）</a:t>
            </a:r>
          </a:p>
          <a:p>
            <a:pPr marL="457200" lvl="1" indent="0" eaLnBrk="1" hangingPunct="1">
              <a:buFontTx/>
              <a:buNone/>
              <a:defRPr/>
            </a:pPr>
            <a:r>
              <a:rPr lang="en-US" altLang="zh-CN" sz="2400" dirty="0"/>
              <a:t>1.</a:t>
            </a:r>
            <a:r>
              <a:rPr lang="zh-CN" altLang="en-US" sz="2400" dirty="0"/>
              <a:t>获取网页</a:t>
            </a:r>
            <a:endParaRPr lang="en-US" altLang="zh-CN" sz="2400" dirty="0"/>
          </a:p>
          <a:p>
            <a:pPr lvl="1" eaLnBrk="1" hangingPunct="1">
              <a:defRPr/>
            </a:pPr>
            <a:r>
              <a:rPr lang="zh-CN" altLang="en-US" sz="2400" dirty="0"/>
              <a:t>根据</a:t>
            </a:r>
            <a:r>
              <a:rPr lang="en-US" altLang="zh-CN" sz="2400" dirty="0" err="1"/>
              <a:t>url</a:t>
            </a:r>
            <a:r>
              <a:rPr lang="zh-CN" altLang="en-US" sz="2400" dirty="0"/>
              <a:t>获取</a:t>
            </a:r>
            <a:r>
              <a:rPr lang="en-US" altLang="zh-CN" sz="2400" dirty="0"/>
              <a:t>HTML</a:t>
            </a:r>
            <a:r>
              <a:rPr lang="zh-CN" altLang="en-US" sz="2400" dirty="0"/>
              <a:t>数据</a:t>
            </a:r>
            <a:endParaRPr lang="en-US" altLang="zh-CN" sz="2400" dirty="0"/>
          </a:p>
          <a:p>
            <a:pPr marL="457200" lvl="1" indent="0" eaLnBrk="1" hangingPunct="1">
              <a:buFontTx/>
              <a:buNone/>
              <a:defRPr/>
            </a:pPr>
            <a:r>
              <a:rPr lang="en-US" altLang="zh-CN" sz="2400" dirty="0"/>
              <a:t>2.</a:t>
            </a:r>
            <a:r>
              <a:rPr lang="zh-CN" altLang="en-US" sz="2400" dirty="0"/>
              <a:t>解析网页</a:t>
            </a:r>
            <a:endParaRPr lang="en-US" altLang="zh-CN" sz="2400" dirty="0"/>
          </a:p>
          <a:p>
            <a:pPr lvl="1" eaLnBrk="1" hangingPunct="1">
              <a:defRPr/>
            </a:pPr>
            <a:r>
              <a:rPr lang="zh-CN" altLang="en-US" sz="2400" dirty="0"/>
              <a:t>解析</a:t>
            </a:r>
            <a:r>
              <a:rPr lang="en-US" altLang="zh-CN" sz="2400" dirty="0"/>
              <a:t>HTML</a:t>
            </a:r>
            <a:r>
              <a:rPr lang="zh-CN" altLang="en-US" sz="2400" dirty="0"/>
              <a:t>，获取目标信息</a:t>
            </a:r>
            <a:endParaRPr lang="en-US" altLang="zh-CN" sz="2400" dirty="0"/>
          </a:p>
          <a:p>
            <a:pPr marL="457200" lvl="1" indent="0" eaLnBrk="1" hangingPunct="1">
              <a:buFontTx/>
              <a:buNone/>
              <a:defRPr/>
            </a:pPr>
            <a:r>
              <a:rPr lang="en-US" altLang="zh-CN" sz="2400" dirty="0"/>
              <a:t>3.</a:t>
            </a:r>
            <a:r>
              <a:rPr lang="zh-CN" altLang="en-US" sz="2400" dirty="0"/>
              <a:t>存储数据</a:t>
            </a:r>
            <a:endParaRPr lang="en-US" altLang="zh-CN" sz="2400" dirty="0"/>
          </a:p>
          <a:p>
            <a:pPr lvl="1" eaLnBrk="1" hangingPunct="1">
              <a:defRPr/>
            </a:pPr>
            <a:r>
              <a:rPr lang="zh-CN" altLang="en-US" sz="2400" dirty="0"/>
              <a:t>存储数据</a:t>
            </a:r>
            <a:endParaRPr lang="en-US" altLang="zh-CN" sz="2400" dirty="0"/>
          </a:p>
          <a:p>
            <a:pPr marL="457200" lvl="1" indent="0" eaLnBrk="1" hangingPunct="1">
              <a:buFontTx/>
              <a:buNone/>
              <a:defRPr/>
            </a:pP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3743588-B99D-4238-B594-0CD74D0108C2}"/>
              </a:ext>
            </a:extLst>
          </p:cNvPr>
          <p:cNvSpPr>
            <a:spLocks noGrp="1" noChangeArrowheads="1"/>
          </p:cNvSpPr>
          <p:nvPr>
            <p:ph type="title"/>
          </p:nvPr>
        </p:nvSpPr>
        <p:spPr/>
        <p:txBody>
          <a:bodyPr/>
          <a:lstStyle/>
          <a:p>
            <a:pPr eaLnBrk="1" hangingPunct="1">
              <a:defRPr/>
            </a:pPr>
            <a:r>
              <a:rPr lang="en-US" altLang="zh-CN" dirty="0"/>
              <a:t>2.2.3</a:t>
            </a:r>
            <a:r>
              <a:rPr lang="zh-CN" altLang="en-US" dirty="0"/>
              <a:t> 数据爬虫</a:t>
            </a:r>
          </a:p>
        </p:txBody>
      </p:sp>
      <p:sp>
        <p:nvSpPr>
          <p:cNvPr id="9219" name="Rectangle 3">
            <a:extLst>
              <a:ext uri="{FF2B5EF4-FFF2-40B4-BE49-F238E27FC236}">
                <a16:creationId xmlns:a16="http://schemas.microsoft.com/office/drawing/2014/main" id="{F1BDD4B8-DBEF-48E3-892D-21BE6604E0D7}"/>
              </a:ext>
            </a:extLst>
          </p:cNvPr>
          <p:cNvSpPr>
            <a:spLocks noGrp="1" noChangeArrowheads="1"/>
          </p:cNvSpPr>
          <p:nvPr>
            <p:ph type="body" idx="1"/>
          </p:nvPr>
        </p:nvSpPr>
        <p:spPr/>
        <p:txBody>
          <a:bodyPr/>
          <a:lstStyle/>
          <a:p>
            <a:pPr eaLnBrk="1" hangingPunct="1">
              <a:lnSpc>
                <a:spcPct val="80000"/>
              </a:lnSpc>
              <a:defRPr/>
            </a:pPr>
            <a:r>
              <a:rPr lang="zh-CN" altLang="en-US" sz="2400" dirty="0"/>
              <a:t>举例：获得百度网站首页的</a:t>
            </a:r>
            <a:r>
              <a:rPr lang="en-US" altLang="zh-CN" sz="2400" dirty="0"/>
              <a:t>logo</a:t>
            </a:r>
            <a:r>
              <a:rPr lang="zh-CN" altLang="en-US" sz="2400" dirty="0"/>
              <a:t>图片</a:t>
            </a:r>
          </a:p>
          <a:p>
            <a:pPr lvl="1" eaLnBrk="1" hangingPunct="1">
              <a:lnSpc>
                <a:spcPct val="80000"/>
              </a:lnSpc>
              <a:defRPr/>
            </a:pPr>
            <a:endParaRPr lang="en-US" altLang="zh-CN" sz="2400" dirty="0"/>
          </a:p>
          <a:p>
            <a:pPr lvl="1" eaLnBrk="1" hangingPunct="1">
              <a:lnSpc>
                <a:spcPct val="80000"/>
              </a:lnSpc>
              <a:defRPr/>
            </a:pPr>
            <a:r>
              <a:rPr lang="zh-CN" altLang="en-US" sz="2400" dirty="0"/>
              <a:t>获取网页</a:t>
            </a:r>
          </a:p>
          <a:p>
            <a:pPr marL="0" indent="0" eaLnBrk="1" hangingPunct="1">
              <a:lnSpc>
                <a:spcPct val="80000"/>
              </a:lnSpc>
              <a:buFontTx/>
              <a:buNone/>
              <a:defRPr/>
            </a:pPr>
            <a:endParaRPr lang="en-US" altLang="zh-CN" sz="2000" dirty="0"/>
          </a:p>
          <a:p>
            <a:pPr marL="0" indent="0" eaLnBrk="1" hangingPunct="1">
              <a:lnSpc>
                <a:spcPct val="80000"/>
              </a:lnSpc>
              <a:buFontTx/>
              <a:buNone/>
              <a:defRPr/>
            </a:pPr>
            <a:r>
              <a:rPr lang="en-US" altLang="zh-CN" sz="2000" dirty="0"/>
              <a:t>         </a:t>
            </a:r>
          </a:p>
          <a:p>
            <a:pPr marL="0" indent="0" eaLnBrk="1" hangingPunct="1">
              <a:lnSpc>
                <a:spcPct val="80000"/>
              </a:lnSpc>
              <a:buFontTx/>
              <a:buNone/>
              <a:defRPr/>
            </a:pPr>
            <a:endParaRPr lang="zh-CN" altLang="en-US" sz="2000" dirty="0"/>
          </a:p>
          <a:p>
            <a:pPr marL="457200" lvl="1" indent="0" eaLnBrk="1" hangingPunct="1">
              <a:lnSpc>
                <a:spcPct val="80000"/>
              </a:lnSpc>
              <a:buFontTx/>
              <a:buNone/>
              <a:defRPr/>
            </a:pPr>
            <a:endParaRPr lang="en-US" altLang="zh-CN" sz="1800" dirty="0"/>
          </a:p>
        </p:txBody>
      </p:sp>
      <p:sp>
        <p:nvSpPr>
          <p:cNvPr id="6" name="文本框 2">
            <a:extLst>
              <a:ext uri="{FF2B5EF4-FFF2-40B4-BE49-F238E27FC236}">
                <a16:creationId xmlns:a16="http://schemas.microsoft.com/office/drawing/2014/main" id="{4712CB19-D49A-4B48-A47D-9A6D47217634}"/>
              </a:ext>
            </a:extLst>
          </p:cNvPr>
          <p:cNvSpPr txBox="1">
            <a:spLocks noChangeArrowheads="1"/>
          </p:cNvSpPr>
          <p:nvPr/>
        </p:nvSpPr>
        <p:spPr bwMode="auto">
          <a:xfrm>
            <a:off x="1259632" y="2780928"/>
            <a:ext cx="6336704" cy="2592288"/>
          </a:xfrm>
          <a:prstGeom prst="rect">
            <a:avLst/>
          </a:prstGeom>
          <a:solidFill>
            <a:srgbClr val="FFFFFF"/>
          </a:solidFill>
          <a:ln w="9525">
            <a:solidFill>
              <a:srgbClr val="000000"/>
            </a:solidFill>
            <a:miter lim="800000"/>
            <a:headEnd/>
            <a:tailEnd/>
          </a:ln>
        </p:spPr>
        <p: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 </a:t>
            </a:r>
            <a:r>
              <a:rPr lang="zh-CN" sz="2000" kern="0" dirty="0">
                <a:solidFill>
                  <a:srgbClr val="121212"/>
                </a:solidFill>
                <a:latin typeface="Consolas" panose="020B0609020204030204" pitchFamily="49" charset="0"/>
                <a:cs typeface="宋体" panose="02010600030101010101" pitchFamily="2" charset="-122"/>
              </a:rPr>
              <a:t>导入</a:t>
            </a:r>
            <a:r>
              <a:rPr lang="en-US" sz="2000" kern="0" dirty="0" err="1">
                <a:solidFill>
                  <a:srgbClr val="121212"/>
                </a:solidFill>
                <a:latin typeface="Consolas" panose="020B0609020204030204" pitchFamily="49" charset="0"/>
                <a:cs typeface="宋体" panose="02010600030101010101" pitchFamily="2" charset="-122"/>
              </a:rPr>
              <a:t>urllib</a:t>
            </a:r>
            <a:r>
              <a:rPr lang="zh-CN" sz="2000" kern="0" dirty="0">
                <a:solidFill>
                  <a:srgbClr val="121212"/>
                </a:solidFill>
                <a:latin typeface="Consolas" panose="020B0609020204030204" pitchFamily="49" charset="0"/>
                <a:cs typeface="宋体" panose="02010600030101010101" pitchFamily="2" charset="-122"/>
              </a:rPr>
              <a:t>库的</a:t>
            </a:r>
            <a:r>
              <a:rPr lang="en-US" sz="2000" kern="0" dirty="0" err="1">
                <a:solidFill>
                  <a:srgbClr val="121212"/>
                </a:solidFill>
                <a:latin typeface="Consolas" panose="020B0609020204030204" pitchFamily="49" charset="0"/>
                <a:cs typeface="宋体" panose="02010600030101010101" pitchFamily="2" charset="-122"/>
              </a:rPr>
              <a:t>urlopen</a:t>
            </a:r>
            <a:r>
              <a:rPr lang="zh-CN" sz="2000" kern="0" dirty="0">
                <a:solidFill>
                  <a:srgbClr val="121212"/>
                </a:solidFill>
                <a:latin typeface="Consolas" panose="020B0609020204030204" pitchFamily="49" charset="0"/>
                <a:cs typeface="宋体" panose="02010600030101010101" pitchFamily="2" charset="-122"/>
              </a:rPr>
              <a:t>函数</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from </a:t>
            </a:r>
            <a:r>
              <a:rPr lang="en-US" sz="2000" kern="0" dirty="0" err="1">
                <a:solidFill>
                  <a:srgbClr val="121212"/>
                </a:solidFill>
                <a:latin typeface="Consolas" panose="020B0609020204030204" pitchFamily="49" charset="0"/>
                <a:cs typeface="宋体" panose="02010600030101010101" pitchFamily="2" charset="-122"/>
              </a:rPr>
              <a:t>urllib.request</a:t>
            </a:r>
            <a:r>
              <a:rPr lang="en-US" sz="2000" kern="0" dirty="0">
                <a:solidFill>
                  <a:srgbClr val="121212"/>
                </a:solidFill>
                <a:latin typeface="Consolas" panose="020B0609020204030204" pitchFamily="49" charset="0"/>
                <a:cs typeface="宋体" panose="02010600030101010101" pitchFamily="2" charset="-122"/>
              </a:rPr>
              <a:t> import </a:t>
            </a:r>
            <a:r>
              <a:rPr lang="en-US" sz="2000" kern="0" dirty="0" err="1">
                <a:solidFill>
                  <a:srgbClr val="121212"/>
                </a:solidFill>
                <a:latin typeface="Consolas" panose="020B0609020204030204" pitchFamily="49" charset="0"/>
                <a:cs typeface="宋体" panose="02010600030101010101" pitchFamily="2" charset="-122"/>
              </a:rPr>
              <a:t>urlopen</a:t>
            </a:r>
            <a:r>
              <a:rPr lang="en-US" sz="2000" kern="0" dirty="0">
                <a:solidFill>
                  <a:srgbClr val="121212"/>
                </a:solidFill>
                <a:latin typeface="Consolas" panose="020B0609020204030204" pitchFamily="49" charset="0"/>
                <a:cs typeface="宋体" panose="02010600030101010101" pitchFamily="2" charset="-122"/>
              </a:rPr>
              <a:t> </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 </a:t>
            </a:r>
            <a:r>
              <a:rPr lang="zh-CN" sz="2000" kern="0" dirty="0">
                <a:solidFill>
                  <a:srgbClr val="121212"/>
                </a:solidFill>
                <a:latin typeface="Consolas" panose="020B0609020204030204" pitchFamily="49" charset="0"/>
                <a:cs typeface="宋体" panose="02010600030101010101" pitchFamily="2" charset="-122"/>
              </a:rPr>
              <a:t>发出请求，获取</a:t>
            </a:r>
            <a:r>
              <a:rPr lang="en-US" sz="2000" kern="0" dirty="0">
                <a:solidFill>
                  <a:srgbClr val="121212"/>
                </a:solidFill>
                <a:latin typeface="Consolas" panose="020B0609020204030204" pitchFamily="49" charset="0"/>
                <a:cs typeface="宋体" panose="02010600030101010101" pitchFamily="2" charset="-122"/>
              </a:rPr>
              <a:t>html</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html = </a:t>
            </a:r>
            <a:r>
              <a:rPr lang="en-US" sz="2000" kern="0" dirty="0" err="1">
                <a:solidFill>
                  <a:srgbClr val="121212"/>
                </a:solidFill>
                <a:latin typeface="Consolas" panose="020B0609020204030204" pitchFamily="49" charset="0"/>
                <a:cs typeface="宋体" panose="02010600030101010101" pitchFamily="2" charset="-122"/>
              </a:rPr>
              <a:t>urlopen</a:t>
            </a:r>
            <a:r>
              <a:rPr lang="en-US" sz="2000" kern="0" dirty="0">
                <a:solidFill>
                  <a:srgbClr val="121212"/>
                </a:solidFill>
                <a:latin typeface="Consolas" panose="020B0609020204030204" pitchFamily="49" charset="0"/>
                <a:cs typeface="宋体" panose="02010600030101010101" pitchFamily="2" charset="-122"/>
              </a:rPr>
              <a:t>("https://www.baidu.com/")</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 </a:t>
            </a:r>
            <a:r>
              <a:rPr lang="zh-CN" sz="2000" kern="0" dirty="0">
                <a:solidFill>
                  <a:srgbClr val="121212"/>
                </a:solidFill>
                <a:latin typeface="Consolas" panose="020B0609020204030204" pitchFamily="49" charset="0"/>
                <a:cs typeface="宋体" panose="02010600030101010101" pitchFamily="2" charset="-122"/>
              </a:rPr>
              <a:t>获取的</a:t>
            </a:r>
            <a:r>
              <a:rPr lang="en-US" sz="2000" kern="0" dirty="0">
                <a:solidFill>
                  <a:srgbClr val="121212"/>
                </a:solidFill>
                <a:latin typeface="Consolas" panose="020B0609020204030204" pitchFamily="49" charset="0"/>
                <a:cs typeface="宋体" panose="02010600030101010101" pitchFamily="2" charset="-122"/>
              </a:rPr>
              <a:t>html</a:t>
            </a:r>
            <a:r>
              <a:rPr lang="zh-CN" sz="2000" kern="0" dirty="0">
                <a:solidFill>
                  <a:srgbClr val="121212"/>
                </a:solidFill>
                <a:latin typeface="Consolas" panose="020B0609020204030204" pitchFamily="49" charset="0"/>
                <a:cs typeface="宋体" panose="02010600030101010101" pitchFamily="2" charset="-122"/>
              </a:rPr>
              <a:t>内容是字节，将其转化为字符串</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err="1">
                <a:solidFill>
                  <a:srgbClr val="121212"/>
                </a:solidFill>
                <a:latin typeface="Consolas" panose="020B0609020204030204" pitchFamily="49" charset="0"/>
                <a:cs typeface="宋体" panose="02010600030101010101" pitchFamily="2" charset="-122"/>
              </a:rPr>
              <a:t>html_text</a:t>
            </a:r>
            <a:r>
              <a:rPr lang="en-US" sz="2000" kern="0" dirty="0">
                <a:solidFill>
                  <a:srgbClr val="121212"/>
                </a:solidFill>
                <a:latin typeface="Consolas" panose="020B0609020204030204" pitchFamily="49" charset="0"/>
                <a:cs typeface="宋体" panose="02010600030101010101" pitchFamily="2" charset="-122"/>
              </a:rPr>
              <a:t> = </a:t>
            </a:r>
            <a:r>
              <a:rPr lang="en-US" sz="2000" kern="0" dirty="0" err="1">
                <a:solidFill>
                  <a:srgbClr val="121212"/>
                </a:solidFill>
                <a:latin typeface="Consolas" panose="020B0609020204030204" pitchFamily="49" charset="0"/>
                <a:cs typeface="宋体" panose="02010600030101010101" pitchFamily="2" charset="-122"/>
              </a:rPr>
              <a:t>bytes.decode</a:t>
            </a:r>
            <a:r>
              <a:rPr lang="en-US" sz="2000" kern="0" dirty="0">
                <a:solidFill>
                  <a:srgbClr val="121212"/>
                </a:solidFill>
                <a:latin typeface="Consolas" panose="020B0609020204030204" pitchFamily="49" charset="0"/>
                <a:cs typeface="宋体" panose="02010600030101010101" pitchFamily="2" charset="-122"/>
              </a:rPr>
              <a:t>(</a:t>
            </a:r>
            <a:r>
              <a:rPr lang="en-US" sz="2000" kern="0" dirty="0" err="1">
                <a:solidFill>
                  <a:srgbClr val="121212"/>
                </a:solidFill>
                <a:latin typeface="Consolas" panose="020B0609020204030204" pitchFamily="49" charset="0"/>
                <a:cs typeface="宋体" panose="02010600030101010101" pitchFamily="2" charset="-122"/>
              </a:rPr>
              <a:t>html.read</a:t>
            </a:r>
            <a:r>
              <a:rPr lang="en-US" sz="2000" kern="0" dirty="0">
                <a:solidFill>
                  <a:srgbClr val="121212"/>
                </a:solidFill>
                <a:latin typeface="Consolas" panose="020B0609020204030204" pitchFamily="49" charset="0"/>
                <a:cs typeface="宋体" panose="02010600030101010101" pitchFamily="2" charset="-122"/>
              </a:rPr>
              <a:t>())</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 </a:t>
            </a:r>
            <a:r>
              <a:rPr lang="zh-CN" sz="2000" kern="0" dirty="0">
                <a:solidFill>
                  <a:srgbClr val="121212"/>
                </a:solidFill>
                <a:latin typeface="Consolas" panose="020B0609020204030204" pitchFamily="49" charset="0"/>
                <a:cs typeface="宋体" panose="02010600030101010101" pitchFamily="2" charset="-122"/>
              </a:rPr>
              <a:t>打印</a:t>
            </a:r>
            <a:r>
              <a:rPr lang="en-US" sz="2000" kern="0" dirty="0">
                <a:solidFill>
                  <a:srgbClr val="121212"/>
                </a:solidFill>
                <a:latin typeface="Consolas" panose="020B0609020204030204" pitchFamily="49" charset="0"/>
                <a:cs typeface="宋体" panose="02010600030101010101" pitchFamily="2" charset="-122"/>
              </a:rPr>
              <a:t>html</a:t>
            </a:r>
            <a:r>
              <a:rPr lang="zh-CN" sz="2000" kern="0" dirty="0">
                <a:solidFill>
                  <a:srgbClr val="121212"/>
                </a:solidFill>
                <a:latin typeface="Consolas" panose="020B0609020204030204" pitchFamily="49" charset="0"/>
                <a:cs typeface="宋体" panose="02010600030101010101" pitchFamily="2" charset="-122"/>
              </a:rPr>
              <a:t>内容</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000" kern="0" dirty="0">
                <a:solidFill>
                  <a:srgbClr val="121212"/>
                </a:solidFill>
                <a:latin typeface="Consolas" panose="020B0609020204030204" pitchFamily="49" charset="0"/>
                <a:cs typeface="宋体" panose="02010600030101010101" pitchFamily="2" charset="-122"/>
              </a:rPr>
              <a:t>print(</a:t>
            </a:r>
            <a:r>
              <a:rPr lang="en-US" sz="2000" kern="0" dirty="0" err="1">
                <a:solidFill>
                  <a:srgbClr val="121212"/>
                </a:solidFill>
                <a:latin typeface="Consolas" panose="020B0609020204030204" pitchFamily="49" charset="0"/>
                <a:cs typeface="宋体" panose="02010600030101010101" pitchFamily="2" charset="-122"/>
              </a:rPr>
              <a:t>html_text</a:t>
            </a:r>
            <a:r>
              <a:rPr lang="en-US" sz="2000" kern="0" dirty="0">
                <a:solidFill>
                  <a:srgbClr val="121212"/>
                </a:solidFill>
                <a:latin typeface="Consolas" panose="020B0609020204030204" pitchFamily="49" charset="0"/>
                <a:cs typeface="宋体" panose="02010600030101010101" pitchFamily="2" charset="-122"/>
              </a:rPr>
              <a:t>)</a:t>
            </a:r>
            <a:endParaRPr 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defRPr/>
            </a:pPr>
            <a:r>
              <a:rPr lang="en-US" sz="1050" kern="100" dirty="0">
                <a:latin typeface="等线" panose="02010600030101010101" pitchFamily="2" charset="-122"/>
                <a:ea typeface="等线" panose="02010600030101010101" pitchFamily="2" charset="-122"/>
                <a:cs typeface="Times New Roman" panose="02020603050405020304" pitchFamily="18" charset="0"/>
              </a:rPr>
              <a:t> </a:t>
            </a:r>
            <a:endParaRPr lang="zh-CN" sz="1050" kern="1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DFC0A7-281E-4BC2-ACD6-4296DF531BEB}"/>
              </a:ext>
            </a:extLst>
          </p:cNvPr>
          <p:cNvSpPr>
            <a:spLocks noGrp="1"/>
          </p:cNvSpPr>
          <p:nvPr>
            <p:ph type="title"/>
          </p:nvPr>
        </p:nvSpPr>
        <p:spPr/>
        <p:txBody>
          <a:bodyPr/>
          <a:lstStyle/>
          <a:p>
            <a:pPr>
              <a:defRPr/>
            </a:pPr>
            <a:r>
              <a:rPr lang="en-US" altLang="zh-CN" dirty="0"/>
              <a:t>2.2.3</a:t>
            </a:r>
            <a:r>
              <a:rPr lang="zh-CN" altLang="en-US" dirty="0"/>
              <a:t>数据爬虫</a:t>
            </a:r>
          </a:p>
        </p:txBody>
      </p:sp>
      <p:sp>
        <p:nvSpPr>
          <p:cNvPr id="64515" name="内容占位符 2">
            <a:extLst>
              <a:ext uri="{FF2B5EF4-FFF2-40B4-BE49-F238E27FC236}">
                <a16:creationId xmlns:a16="http://schemas.microsoft.com/office/drawing/2014/main" id="{F2785B51-8AD0-4313-933F-F18E33127782}"/>
              </a:ext>
            </a:extLst>
          </p:cNvPr>
          <p:cNvSpPr>
            <a:spLocks noGrp="1" noChangeArrowheads="1"/>
          </p:cNvSpPr>
          <p:nvPr>
            <p:ph idx="1"/>
          </p:nvPr>
        </p:nvSpPr>
        <p:spPr>
          <a:xfrm>
            <a:off x="457200" y="1600200"/>
            <a:ext cx="8229600" cy="4997450"/>
          </a:xfrm>
        </p:spPr>
        <p:txBody>
          <a:bodyPr/>
          <a:lstStyle/>
          <a:p>
            <a:pPr marL="0" indent="0">
              <a:buFontTx/>
              <a:buNone/>
            </a:pPr>
            <a:r>
              <a:rPr lang="zh-CN" altLang="en-US" sz="2000" dirty="0"/>
              <a:t>找出百度首页</a:t>
            </a:r>
            <a:r>
              <a:rPr lang="en-US" altLang="zh-CN" sz="2000" dirty="0"/>
              <a:t>logo</a:t>
            </a:r>
            <a:r>
              <a:rPr lang="zh-CN" altLang="en-US" sz="2000" dirty="0"/>
              <a:t>图片的类名 </a:t>
            </a:r>
            <a:r>
              <a:rPr lang="en-US" altLang="zh-CN" sz="2000" dirty="0"/>
              <a:t>class=“index-logo-</a:t>
            </a:r>
            <a:r>
              <a:rPr lang="en-US" altLang="zh-CN" sz="2000" dirty="0" err="1"/>
              <a:t>src</a:t>
            </a:r>
            <a:r>
              <a:rPr lang="en-US" altLang="zh-CN" sz="2000" dirty="0"/>
              <a:t>”</a:t>
            </a:r>
            <a:endParaRPr lang="zh-CN" altLang="en-US" sz="2000" dirty="0"/>
          </a:p>
        </p:txBody>
      </p:sp>
      <p:sp>
        <p:nvSpPr>
          <p:cNvPr id="64516" name="文本框 2">
            <a:extLst>
              <a:ext uri="{FF2B5EF4-FFF2-40B4-BE49-F238E27FC236}">
                <a16:creationId xmlns:a16="http://schemas.microsoft.com/office/drawing/2014/main" id="{9BAF9144-0582-4462-8A22-D52C5F8A6E60}"/>
              </a:ext>
            </a:extLst>
          </p:cNvPr>
          <p:cNvSpPr txBox="1">
            <a:spLocks noChangeArrowheads="1"/>
          </p:cNvSpPr>
          <p:nvPr/>
        </p:nvSpPr>
        <p:spPr bwMode="auto">
          <a:xfrm>
            <a:off x="755650" y="1958975"/>
            <a:ext cx="7129463" cy="4524375"/>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导入</a:t>
            </a:r>
            <a:r>
              <a:rPr lang="en-US" altLang="zh-CN" sz="1600">
                <a:solidFill>
                  <a:srgbClr val="121212"/>
                </a:solidFill>
                <a:latin typeface="Consolas" panose="020B0609020204030204" pitchFamily="49" charset="0"/>
                <a:ea typeface="宋体" panose="02010600030101010101" pitchFamily="2" charset="-122"/>
              </a:rPr>
              <a:t>urlopen</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from urllib.request import urlopen</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导入</a:t>
            </a:r>
            <a:r>
              <a:rPr lang="en-US" altLang="zh-CN" sz="1600">
                <a:solidFill>
                  <a:srgbClr val="121212"/>
                </a:solidFill>
                <a:latin typeface="Consolas" panose="020B0609020204030204" pitchFamily="49" charset="0"/>
                <a:ea typeface="宋体" panose="02010600030101010101" pitchFamily="2" charset="-122"/>
              </a:rPr>
              <a:t>BeautifulSoup</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from bs4 import BeautifulSoup as bf</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导入</a:t>
            </a:r>
            <a:r>
              <a:rPr lang="en-US" altLang="zh-CN" sz="1600">
                <a:solidFill>
                  <a:srgbClr val="121212"/>
                </a:solidFill>
                <a:latin typeface="Consolas" panose="020B0609020204030204" pitchFamily="49" charset="0"/>
                <a:ea typeface="宋体" panose="02010600030101010101" pitchFamily="2" charset="-122"/>
              </a:rPr>
              <a:t>urlretrieve</a:t>
            </a:r>
            <a:r>
              <a:rPr lang="zh-CN" altLang="zh-CN" sz="1600">
                <a:solidFill>
                  <a:srgbClr val="121212"/>
                </a:solidFill>
                <a:latin typeface="Consolas" panose="020B0609020204030204" pitchFamily="49" charset="0"/>
                <a:ea typeface="宋体" panose="02010600030101010101" pitchFamily="2" charset="-122"/>
              </a:rPr>
              <a:t>函数，用于下载图片</a:t>
            </a:r>
            <a:endParaRPr lang="en-US" altLang="zh-CN" sz="1600">
              <a:solidFill>
                <a:srgbClr val="121212"/>
              </a:solidFill>
              <a:latin typeface="Consolas" panose="020B0609020204030204" pitchFamily="49" charset="0"/>
              <a:ea typeface="宋体" panose="02010600030101010101" pitchFamily="2" charset="-122"/>
            </a:endParaRP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from urllib.request import urlretrieve</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请求获取</a:t>
            </a:r>
            <a:r>
              <a:rPr lang="en-US" altLang="zh-CN" sz="1600">
                <a:solidFill>
                  <a:srgbClr val="121212"/>
                </a:solidFill>
                <a:latin typeface="Consolas" panose="020B0609020204030204" pitchFamily="49" charset="0"/>
                <a:ea typeface="宋体" panose="02010600030101010101" pitchFamily="2" charset="-122"/>
              </a:rPr>
              <a:t>HTML</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html = urlopen("https://www.baidu.com/")</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用</a:t>
            </a:r>
            <a:r>
              <a:rPr lang="en-US" altLang="zh-CN" sz="1600">
                <a:solidFill>
                  <a:srgbClr val="121212"/>
                </a:solidFill>
                <a:latin typeface="Consolas" panose="020B0609020204030204" pitchFamily="49" charset="0"/>
                <a:ea typeface="宋体" panose="02010600030101010101" pitchFamily="2" charset="-122"/>
              </a:rPr>
              <a:t>BeautifulSoup</a:t>
            </a:r>
            <a:r>
              <a:rPr lang="zh-CN" altLang="zh-CN" sz="1600">
                <a:solidFill>
                  <a:srgbClr val="121212"/>
                </a:solidFill>
                <a:latin typeface="Consolas" panose="020B0609020204030204" pitchFamily="49" charset="0"/>
                <a:ea typeface="宋体" panose="02010600030101010101" pitchFamily="2" charset="-122"/>
              </a:rPr>
              <a:t>解析</a:t>
            </a:r>
            <a:r>
              <a:rPr lang="en-US" altLang="zh-CN" sz="1600">
                <a:solidFill>
                  <a:srgbClr val="121212"/>
                </a:solidFill>
                <a:latin typeface="Consolas" panose="020B0609020204030204" pitchFamily="49" charset="0"/>
                <a:ea typeface="宋体" panose="02010600030101010101" pitchFamily="2" charset="-122"/>
              </a:rPr>
              <a:t>html</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obj = bf(html.read(),'html.parser’)</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从标签</a:t>
            </a:r>
            <a:r>
              <a:rPr lang="en-US" altLang="zh-CN" sz="1600">
                <a:solidFill>
                  <a:srgbClr val="121212"/>
                </a:solidFill>
                <a:latin typeface="Consolas" panose="020B0609020204030204" pitchFamily="49" charset="0"/>
                <a:ea typeface="宋体" panose="02010600030101010101" pitchFamily="2" charset="-122"/>
              </a:rPr>
              <a:t>head</a:t>
            </a:r>
            <a:r>
              <a:rPr lang="zh-CN" altLang="zh-CN" sz="1600">
                <a:solidFill>
                  <a:srgbClr val="121212"/>
                </a:solidFill>
                <a:latin typeface="Consolas" panose="020B0609020204030204" pitchFamily="49" charset="0"/>
                <a:ea typeface="宋体" panose="02010600030101010101" pitchFamily="2" charset="-122"/>
              </a:rPr>
              <a:t>、</a:t>
            </a:r>
            <a:r>
              <a:rPr lang="en-US" altLang="zh-CN" sz="1600">
                <a:solidFill>
                  <a:srgbClr val="121212"/>
                </a:solidFill>
                <a:latin typeface="Consolas" panose="020B0609020204030204" pitchFamily="49" charset="0"/>
                <a:ea typeface="宋体" panose="02010600030101010101" pitchFamily="2" charset="-122"/>
              </a:rPr>
              <a:t>title</a:t>
            </a:r>
            <a:r>
              <a:rPr lang="zh-CN" altLang="zh-CN" sz="1600">
                <a:solidFill>
                  <a:srgbClr val="121212"/>
                </a:solidFill>
                <a:latin typeface="Consolas" panose="020B0609020204030204" pitchFamily="49" charset="0"/>
                <a:ea typeface="宋体" panose="02010600030101010101" pitchFamily="2" charset="-122"/>
              </a:rPr>
              <a:t>里提取标题</a:t>
            </a:r>
            <a:endParaRPr lang="en-US" altLang="zh-CN" sz="1600">
              <a:solidFill>
                <a:srgbClr val="121212"/>
              </a:solidFill>
              <a:latin typeface="Consolas" panose="020B0609020204030204" pitchFamily="49" charset="0"/>
              <a:ea typeface="宋体" panose="02010600030101010101" pitchFamily="2" charset="-122"/>
            </a:endParaRP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title = obj.head.title</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只提取</a:t>
            </a:r>
            <a:r>
              <a:rPr lang="en-US" altLang="zh-CN" sz="1600">
                <a:solidFill>
                  <a:srgbClr val="121212"/>
                </a:solidFill>
                <a:latin typeface="Consolas" panose="020B0609020204030204" pitchFamily="49" charset="0"/>
                <a:ea typeface="宋体" panose="02010600030101010101" pitchFamily="2" charset="-122"/>
              </a:rPr>
              <a:t>logo</a:t>
            </a:r>
            <a:r>
              <a:rPr lang="zh-CN" altLang="zh-CN" sz="1600">
                <a:solidFill>
                  <a:srgbClr val="121212"/>
                </a:solidFill>
                <a:latin typeface="Consolas" panose="020B0609020204030204" pitchFamily="49" charset="0"/>
                <a:ea typeface="宋体" panose="02010600030101010101" pitchFamily="2" charset="-122"/>
              </a:rPr>
              <a:t>图片的信息</a:t>
            </a:r>
            <a:endParaRPr lang="en-US" altLang="zh-CN" sz="1600">
              <a:solidFill>
                <a:srgbClr val="121212"/>
              </a:solidFill>
              <a:latin typeface="Consolas" panose="020B0609020204030204" pitchFamily="49" charset="0"/>
              <a:ea typeface="宋体" panose="02010600030101010101" pitchFamily="2" charset="-122"/>
            </a:endParaRP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logo_pic_info = obj.find_all('img',class_="index-logo-src")</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提取</a:t>
            </a:r>
            <a:r>
              <a:rPr lang="en-US" altLang="zh-CN" sz="1600">
                <a:solidFill>
                  <a:srgbClr val="121212"/>
                </a:solidFill>
                <a:latin typeface="Consolas" panose="020B0609020204030204" pitchFamily="49" charset="0"/>
                <a:ea typeface="宋体" panose="02010600030101010101" pitchFamily="2" charset="-122"/>
              </a:rPr>
              <a:t>logo</a:t>
            </a:r>
            <a:r>
              <a:rPr lang="zh-CN" altLang="zh-CN" sz="1600">
                <a:solidFill>
                  <a:srgbClr val="121212"/>
                </a:solidFill>
                <a:latin typeface="Consolas" panose="020B0609020204030204" pitchFamily="49" charset="0"/>
                <a:ea typeface="宋体" panose="02010600030101010101" pitchFamily="2" charset="-122"/>
              </a:rPr>
              <a:t>图片的链接</a:t>
            </a:r>
            <a:endParaRPr lang="en-US" altLang="zh-CN" sz="1600">
              <a:solidFill>
                <a:srgbClr val="121212"/>
              </a:solidFill>
              <a:latin typeface="Consolas" panose="020B0609020204030204" pitchFamily="49" charset="0"/>
              <a:ea typeface="宋体" panose="02010600030101010101" pitchFamily="2" charset="-122"/>
            </a:endParaRP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logo_url = "https:"+logo_pic_info[0]['src’]</a:t>
            </a: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 </a:t>
            </a:r>
            <a:r>
              <a:rPr lang="zh-CN" altLang="zh-CN" sz="1600">
                <a:solidFill>
                  <a:srgbClr val="121212"/>
                </a:solidFill>
                <a:latin typeface="Consolas" panose="020B0609020204030204" pitchFamily="49" charset="0"/>
                <a:ea typeface="宋体" panose="02010600030101010101" pitchFamily="2" charset="-122"/>
              </a:rPr>
              <a:t>使用</a:t>
            </a:r>
            <a:r>
              <a:rPr lang="en-US" altLang="zh-CN" sz="1600">
                <a:solidFill>
                  <a:srgbClr val="121212"/>
                </a:solidFill>
                <a:latin typeface="Consolas" panose="020B0609020204030204" pitchFamily="49" charset="0"/>
                <a:ea typeface="宋体" panose="02010600030101010101" pitchFamily="2" charset="-122"/>
              </a:rPr>
              <a:t>urlretrieve</a:t>
            </a:r>
            <a:r>
              <a:rPr lang="zh-CN" altLang="zh-CN" sz="1600">
                <a:solidFill>
                  <a:srgbClr val="121212"/>
                </a:solidFill>
                <a:latin typeface="Consolas" panose="020B0609020204030204" pitchFamily="49" charset="0"/>
                <a:ea typeface="宋体" panose="02010600030101010101" pitchFamily="2" charset="-122"/>
              </a:rPr>
              <a:t>下载图片</a:t>
            </a:r>
            <a:endParaRPr lang="en-US" altLang="zh-CN" sz="1600">
              <a:solidFill>
                <a:srgbClr val="121212"/>
              </a:solidFill>
              <a:latin typeface="Consolas" panose="020B0609020204030204" pitchFamily="49" charset="0"/>
              <a:ea typeface="宋体" panose="02010600030101010101" pitchFamily="2" charset="-122"/>
            </a:endParaRPr>
          </a:p>
          <a:p>
            <a:pPr>
              <a:spcBef>
                <a:spcPct val="0"/>
              </a:spcBef>
              <a:buFontTx/>
              <a:buNone/>
            </a:pPr>
            <a:r>
              <a:rPr lang="en-US" altLang="zh-CN" sz="1600">
                <a:solidFill>
                  <a:srgbClr val="121212"/>
                </a:solidFill>
                <a:latin typeface="Consolas" panose="020B0609020204030204" pitchFamily="49" charset="0"/>
                <a:ea typeface="宋体" panose="02010600030101010101" pitchFamily="2" charset="-122"/>
              </a:rPr>
              <a:t>urlretrieve(logo_url, 'logo.png')</a:t>
            </a:r>
            <a:r>
              <a:rPr lang="zh-CN" altLang="zh-CN" sz="1600">
                <a:ea typeface="宋体" panose="02010600030101010101" pitchFamily="2" charset="-122"/>
              </a:rPr>
              <a:t> </a:t>
            </a:r>
            <a:endParaRPr lang="zh-CN" altLang="en-US" sz="1600">
              <a:ea typeface="宋体" panose="02010600030101010101" pitchFamily="2" charset="-122"/>
            </a:endParaRPr>
          </a:p>
        </p:txBody>
      </p:sp>
      <p:pic>
        <p:nvPicPr>
          <p:cNvPr id="64517" name="Picture 6">
            <a:extLst>
              <a:ext uri="{FF2B5EF4-FFF2-40B4-BE49-F238E27FC236}">
                <a16:creationId xmlns:a16="http://schemas.microsoft.com/office/drawing/2014/main" id="{323BE403-7754-4E42-A238-3F9EB5610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781300"/>
            <a:ext cx="345916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A296D3-2C0C-4F9A-AC7F-A9F28B551B3E}"/>
              </a:ext>
            </a:extLst>
          </p:cNvPr>
          <p:cNvSpPr>
            <a:spLocks noGrp="1" noChangeArrowheads="1"/>
          </p:cNvSpPr>
          <p:nvPr>
            <p:ph type="title"/>
          </p:nvPr>
        </p:nvSpPr>
        <p:spPr/>
        <p:txBody>
          <a:bodyPr/>
          <a:lstStyle/>
          <a:p>
            <a:pPr eaLnBrk="1" hangingPunct="1">
              <a:defRPr/>
            </a:pPr>
            <a:r>
              <a:rPr lang="zh-CN" altLang="en-US" dirty="0"/>
              <a:t>本章内容</a:t>
            </a:r>
          </a:p>
        </p:txBody>
      </p:sp>
      <p:sp>
        <p:nvSpPr>
          <p:cNvPr id="7171" name="Rectangle 3">
            <a:extLst>
              <a:ext uri="{FF2B5EF4-FFF2-40B4-BE49-F238E27FC236}">
                <a16:creationId xmlns:a16="http://schemas.microsoft.com/office/drawing/2014/main" id="{E4B9C940-1685-43D0-84C7-3B1C58203E97}"/>
              </a:ext>
            </a:extLst>
          </p:cNvPr>
          <p:cNvSpPr>
            <a:spLocks noGrp="1" noChangeArrowheads="1"/>
          </p:cNvSpPr>
          <p:nvPr>
            <p:ph type="body" idx="1"/>
          </p:nvPr>
        </p:nvSpPr>
        <p:spPr/>
        <p:txBody>
          <a:bodyPr/>
          <a:lstStyle/>
          <a:p>
            <a:pPr eaLnBrk="1" hangingPunct="1">
              <a:lnSpc>
                <a:spcPct val="90000"/>
              </a:lnSpc>
            </a:pPr>
            <a:r>
              <a:rPr lang="en-US" altLang="zh-CN" sz="2800" b="1" dirty="0"/>
              <a:t>2.1 </a:t>
            </a:r>
            <a:r>
              <a:rPr lang="zh-CN" altLang="en-US" sz="2800" b="1" dirty="0"/>
              <a:t>文本预处理流程</a:t>
            </a:r>
          </a:p>
          <a:p>
            <a:pPr eaLnBrk="1" hangingPunct="1">
              <a:lnSpc>
                <a:spcPct val="90000"/>
              </a:lnSpc>
            </a:pPr>
            <a:r>
              <a:rPr lang="en-US" altLang="zh-CN" sz="2800" b="1" dirty="0"/>
              <a:t>2.2 </a:t>
            </a:r>
            <a:r>
              <a:rPr lang="zh-CN" altLang="en-US" sz="2800" b="1" dirty="0"/>
              <a:t>数据收集</a:t>
            </a:r>
            <a:endParaRPr lang="en-US" altLang="zh-CN" sz="2800" b="1" dirty="0"/>
          </a:p>
          <a:p>
            <a:pPr eaLnBrk="1" hangingPunct="1">
              <a:lnSpc>
                <a:spcPct val="90000"/>
              </a:lnSpc>
            </a:pPr>
            <a:r>
              <a:rPr lang="en-US" altLang="zh-CN" sz="2800" b="1" dirty="0">
                <a:solidFill>
                  <a:srgbClr val="B2B2B2"/>
                </a:solidFill>
              </a:rPr>
              <a:t>2.3 </a:t>
            </a:r>
            <a:r>
              <a:rPr lang="zh-CN" altLang="en-US" sz="2800" b="1" dirty="0">
                <a:solidFill>
                  <a:srgbClr val="B2B2B2"/>
                </a:solidFill>
              </a:rPr>
              <a:t>字符编码与编辑距离</a:t>
            </a:r>
          </a:p>
          <a:p>
            <a:pPr eaLnBrk="1" hangingPunct="1">
              <a:lnSpc>
                <a:spcPct val="90000"/>
              </a:lnSpc>
            </a:pPr>
            <a:r>
              <a:rPr lang="en-US" altLang="zh-CN" sz="2800" b="1" dirty="0"/>
              <a:t>2.4 </a:t>
            </a:r>
            <a:r>
              <a:rPr lang="zh-CN" altLang="en-US" sz="2800" b="1" dirty="0"/>
              <a:t>正则表达式</a:t>
            </a:r>
            <a:endParaRPr lang="en-US" altLang="zh-CN" sz="2800" b="1" dirty="0"/>
          </a:p>
          <a:p>
            <a:pPr eaLnBrk="1" hangingPunct="1">
              <a:lnSpc>
                <a:spcPct val="90000"/>
              </a:lnSpc>
            </a:pPr>
            <a:r>
              <a:rPr lang="en-US" altLang="zh-CN" sz="2800" b="1" dirty="0"/>
              <a:t>2.5 </a:t>
            </a:r>
            <a:r>
              <a:rPr lang="zh-CN" altLang="en-US" sz="2800" b="1" dirty="0"/>
              <a:t>文本规范化</a:t>
            </a:r>
          </a:p>
        </p:txBody>
      </p:sp>
    </p:spTree>
    <p:extLst>
      <p:ext uri="{BB962C8B-B14F-4D97-AF65-F5344CB8AC3E}">
        <p14:creationId xmlns:p14="http://schemas.microsoft.com/office/powerpoint/2010/main" val="397634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3B5A944-DC36-4D98-B86B-B9F476EC337D}"/>
              </a:ext>
            </a:extLst>
          </p:cNvPr>
          <p:cNvSpPr>
            <a:spLocks noGrp="1" noChangeArrowheads="1"/>
          </p:cNvSpPr>
          <p:nvPr>
            <p:ph type="title"/>
          </p:nvPr>
        </p:nvSpPr>
        <p:spPr/>
        <p:txBody>
          <a:bodyPr/>
          <a:lstStyle/>
          <a:p>
            <a:pPr eaLnBrk="1" hangingPunct="1">
              <a:defRPr/>
            </a:pPr>
            <a:r>
              <a:rPr lang="en-US" altLang="zh-CN" dirty="0"/>
              <a:t>2.3</a:t>
            </a:r>
            <a:r>
              <a:rPr lang="zh-CN" altLang="en-US" b="1" dirty="0"/>
              <a:t>字符编码与编辑距离</a:t>
            </a:r>
            <a:endParaRPr lang="zh-CN" altLang="en-US" dirty="0"/>
          </a:p>
        </p:txBody>
      </p:sp>
      <p:sp>
        <p:nvSpPr>
          <p:cNvPr id="67587" name="Rectangle 3">
            <a:extLst>
              <a:ext uri="{FF2B5EF4-FFF2-40B4-BE49-F238E27FC236}">
                <a16:creationId xmlns:a16="http://schemas.microsoft.com/office/drawing/2014/main" id="{613FD0F9-B1A4-448F-91FA-95BC8ABBFFF3}"/>
              </a:ext>
            </a:extLst>
          </p:cNvPr>
          <p:cNvSpPr>
            <a:spLocks noGrp="1" noChangeArrowheads="1"/>
          </p:cNvSpPr>
          <p:nvPr>
            <p:ph type="body" idx="1"/>
          </p:nvPr>
        </p:nvSpPr>
        <p:spPr/>
        <p:txBody>
          <a:bodyPr/>
          <a:lstStyle/>
          <a:p>
            <a:pPr eaLnBrk="1" hangingPunct="1"/>
            <a:r>
              <a:rPr lang="en-US" altLang="zh-CN" sz="2800" b="1" dirty="0">
                <a:solidFill>
                  <a:srgbClr val="B2B2B2"/>
                </a:solidFill>
              </a:rPr>
              <a:t>2.3.1 </a:t>
            </a:r>
            <a:r>
              <a:rPr lang="zh-CN" altLang="en-US" sz="2800" b="1" dirty="0">
                <a:solidFill>
                  <a:srgbClr val="B2B2B2"/>
                </a:solidFill>
              </a:rPr>
              <a:t>西文字符编码</a:t>
            </a:r>
          </a:p>
          <a:p>
            <a:pPr eaLnBrk="1" hangingPunct="1"/>
            <a:r>
              <a:rPr lang="en-US" altLang="zh-CN" sz="2800" dirty="0"/>
              <a:t>2.3.2 </a:t>
            </a:r>
            <a:r>
              <a:rPr lang="zh-CN" altLang="en-US" sz="2800" dirty="0"/>
              <a:t>中文字符编码</a:t>
            </a:r>
          </a:p>
          <a:p>
            <a:pPr eaLnBrk="1" hangingPunct="1"/>
            <a:r>
              <a:rPr lang="en-US" altLang="zh-CN" sz="2800" dirty="0"/>
              <a:t>2.3.3 </a:t>
            </a:r>
            <a:r>
              <a:rPr lang="zh-CN" altLang="en-US" sz="2800" dirty="0"/>
              <a:t>字符的编辑距离</a:t>
            </a:r>
          </a:p>
          <a:p>
            <a:pPr eaLnBrk="1" hangingPunct="1"/>
            <a:endParaRPr lang="zh-CN"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BCB6629-87AA-4282-BB6D-11A503EB1B33}"/>
              </a:ext>
            </a:extLst>
          </p:cNvPr>
          <p:cNvSpPr>
            <a:spLocks noGrp="1" noChangeArrowheads="1"/>
          </p:cNvSpPr>
          <p:nvPr>
            <p:ph type="title"/>
          </p:nvPr>
        </p:nvSpPr>
        <p:spPr/>
        <p:txBody>
          <a:bodyPr/>
          <a:lstStyle/>
          <a:p>
            <a:pPr>
              <a:defRPr/>
            </a:pPr>
            <a:r>
              <a:rPr lang="en-US" altLang="zh-CN" dirty="0"/>
              <a:t>2.3.1 </a:t>
            </a:r>
            <a:r>
              <a:rPr lang="zh-CN" altLang="en-US" dirty="0"/>
              <a:t>西文字符编码</a:t>
            </a:r>
          </a:p>
        </p:txBody>
      </p:sp>
      <p:sp>
        <p:nvSpPr>
          <p:cNvPr id="68611" name="Rectangle 3">
            <a:extLst>
              <a:ext uri="{FF2B5EF4-FFF2-40B4-BE49-F238E27FC236}">
                <a16:creationId xmlns:a16="http://schemas.microsoft.com/office/drawing/2014/main" id="{D817801B-AC40-45C8-BCDC-435209FDAE0E}"/>
              </a:ext>
            </a:extLst>
          </p:cNvPr>
          <p:cNvSpPr>
            <a:spLocks noGrp="1" noChangeArrowheads="1"/>
          </p:cNvSpPr>
          <p:nvPr>
            <p:ph type="body" sz="half" idx="1"/>
          </p:nvPr>
        </p:nvSpPr>
        <p:spPr>
          <a:xfrm>
            <a:off x="457200" y="1600200"/>
            <a:ext cx="8147050" cy="4456113"/>
          </a:xfrm>
        </p:spPr>
        <p:txBody>
          <a:bodyPr/>
          <a:lstStyle/>
          <a:p>
            <a:r>
              <a:rPr lang="zh-CN" altLang="en-US" b="1" dirty="0"/>
              <a:t>美国标准信息交换码</a:t>
            </a:r>
          </a:p>
          <a:p>
            <a:pPr lvl="1">
              <a:buFontTx/>
              <a:buNone/>
            </a:pPr>
            <a:r>
              <a:rPr lang="en-US" altLang="zh-CN" sz="2000" b="1" dirty="0"/>
              <a:t>( American Standard Code for Information Interchange, ASCII )</a:t>
            </a:r>
          </a:p>
          <a:p>
            <a:pPr lvl="1"/>
            <a:r>
              <a:rPr lang="en-US" altLang="zh-CN" b="1" dirty="0"/>
              <a:t>1960</a:t>
            </a:r>
            <a:r>
              <a:rPr lang="zh-CN" altLang="en-US" b="1" dirty="0"/>
              <a:t>年代由美国国家标准局</a:t>
            </a:r>
            <a:r>
              <a:rPr lang="en-US" altLang="zh-CN" b="1" dirty="0"/>
              <a:t>(ANSI)</a:t>
            </a:r>
            <a:r>
              <a:rPr lang="zh-CN" altLang="en-US" b="1" dirty="0"/>
              <a:t>制定</a:t>
            </a:r>
          </a:p>
          <a:p>
            <a:pPr lvl="1"/>
            <a:r>
              <a:rPr lang="en-US" altLang="zh-CN" b="1" dirty="0"/>
              <a:t>1972</a:t>
            </a:r>
            <a:r>
              <a:rPr lang="zh-CN" altLang="en-US" b="1" dirty="0"/>
              <a:t>年被国际标准化组织（</a:t>
            </a:r>
            <a:r>
              <a:rPr lang="en-US" altLang="zh-CN" b="1" dirty="0"/>
              <a:t>ISO</a:t>
            </a:r>
            <a:r>
              <a:rPr lang="zh-CN" altLang="en-US" b="1" dirty="0"/>
              <a:t>）定为国际标准，称为</a:t>
            </a:r>
            <a:r>
              <a:rPr lang="en-US" altLang="zh-CN" b="1" dirty="0"/>
              <a:t>ISO/IEC 646</a:t>
            </a:r>
            <a:r>
              <a:rPr lang="zh-CN" altLang="en-US" b="1" dirty="0"/>
              <a:t>标准</a:t>
            </a:r>
            <a:r>
              <a:rPr lang="zh-CN"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484" name="Rectangle 188">
            <a:extLst>
              <a:ext uri="{FF2B5EF4-FFF2-40B4-BE49-F238E27FC236}">
                <a16:creationId xmlns:a16="http://schemas.microsoft.com/office/drawing/2014/main" id="{DFB5B526-B1C7-42B8-8473-FD0FD0E0495D}"/>
              </a:ext>
            </a:extLst>
          </p:cNvPr>
          <p:cNvSpPr>
            <a:spLocks noGrp="1" noChangeArrowheads="1"/>
          </p:cNvSpPr>
          <p:nvPr>
            <p:ph type="title"/>
          </p:nvPr>
        </p:nvSpPr>
        <p:spPr/>
        <p:txBody>
          <a:bodyPr/>
          <a:lstStyle/>
          <a:p>
            <a:pPr>
              <a:defRPr/>
            </a:pPr>
            <a:r>
              <a:rPr lang="en-US" altLang="zh-CN" dirty="0"/>
              <a:t>7</a:t>
            </a:r>
            <a:r>
              <a:rPr lang="zh-CN" altLang="en-US" dirty="0"/>
              <a:t>位版本</a:t>
            </a:r>
          </a:p>
        </p:txBody>
      </p:sp>
      <p:sp>
        <p:nvSpPr>
          <p:cNvPr id="70659" name="Rectangle 189">
            <a:extLst>
              <a:ext uri="{FF2B5EF4-FFF2-40B4-BE49-F238E27FC236}">
                <a16:creationId xmlns:a16="http://schemas.microsoft.com/office/drawing/2014/main" id="{083BAE93-87AE-4661-8728-80253107302B}"/>
              </a:ext>
            </a:extLst>
          </p:cNvPr>
          <p:cNvSpPr>
            <a:spLocks noGrp="1" noChangeArrowheads="1"/>
          </p:cNvSpPr>
          <p:nvPr>
            <p:ph type="body" idx="1"/>
          </p:nvPr>
        </p:nvSpPr>
        <p:spPr/>
        <p:txBody>
          <a:bodyPr/>
          <a:lstStyle/>
          <a:p>
            <a:r>
              <a:rPr lang="zh-CN" altLang="en-US" sz="2000" b="1" dirty="0">
                <a:solidFill>
                  <a:srgbClr val="FF0000"/>
                </a:solidFill>
              </a:rPr>
              <a:t>阿拉伯数字</a:t>
            </a:r>
            <a:r>
              <a:rPr lang="en-US" altLang="zh-CN" sz="2000" b="1" dirty="0">
                <a:solidFill>
                  <a:srgbClr val="FF0000"/>
                </a:solidFill>
              </a:rPr>
              <a:t>(10</a:t>
            </a:r>
            <a:r>
              <a:rPr lang="zh-CN" altLang="en-US" sz="2000" b="1" dirty="0">
                <a:solidFill>
                  <a:srgbClr val="FF0000"/>
                </a:solidFill>
              </a:rPr>
              <a:t>个</a:t>
            </a:r>
            <a:r>
              <a:rPr lang="en-US" altLang="zh-CN" sz="2000" b="1" dirty="0">
                <a:solidFill>
                  <a:srgbClr val="FF0000"/>
                </a:solidFill>
              </a:rPr>
              <a:t>)</a:t>
            </a:r>
          </a:p>
          <a:p>
            <a:r>
              <a:rPr lang="zh-CN" altLang="en-US" sz="2000" b="1" dirty="0">
                <a:solidFill>
                  <a:srgbClr val="FF00FF"/>
                </a:solidFill>
              </a:rPr>
              <a:t>英文字母</a:t>
            </a:r>
            <a:r>
              <a:rPr lang="en-US" altLang="zh-CN" sz="2000" b="1" dirty="0">
                <a:solidFill>
                  <a:srgbClr val="FF00FF"/>
                </a:solidFill>
              </a:rPr>
              <a:t>(52</a:t>
            </a:r>
            <a:r>
              <a:rPr lang="zh-CN" altLang="en-US" sz="2000" b="1" dirty="0">
                <a:solidFill>
                  <a:srgbClr val="FF00FF"/>
                </a:solidFill>
              </a:rPr>
              <a:t>个</a:t>
            </a:r>
            <a:r>
              <a:rPr lang="en-US" altLang="zh-CN" sz="2000" b="1" dirty="0">
                <a:solidFill>
                  <a:srgbClr val="FF00FF"/>
                </a:solidFill>
              </a:rPr>
              <a:t>)</a:t>
            </a:r>
          </a:p>
          <a:p>
            <a:r>
              <a:rPr lang="zh-CN" altLang="en-US" sz="2000" b="1" dirty="0">
                <a:solidFill>
                  <a:srgbClr val="FF9900"/>
                </a:solidFill>
              </a:rPr>
              <a:t>标点符号和运算符号</a:t>
            </a:r>
            <a:r>
              <a:rPr lang="en-US" altLang="zh-CN" sz="2000" b="1" dirty="0">
                <a:solidFill>
                  <a:srgbClr val="FF9900"/>
                </a:solidFill>
              </a:rPr>
              <a:t>(32</a:t>
            </a:r>
            <a:r>
              <a:rPr lang="zh-CN" altLang="en-US" sz="2000" b="1" dirty="0">
                <a:solidFill>
                  <a:srgbClr val="FF9900"/>
                </a:solidFill>
              </a:rPr>
              <a:t>个</a:t>
            </a:r>
            <a:r>
              <a:rPr lang="en-US" altLang="zh-CN" sz="2000" b="1" dirty="0">
                <a:solidFill>
                  <a:srgbClr val="FF9900"/>
                </a:solidFill>
              </a:rPr>
              <a:t>)</a:t>
            </a:r>
          </a:p>
          <a:p>
            <a:r>
              <a:rPr lang="zh-CN" altLang="en-US" sz="2000" b="1" dirty="0"/>
              <a:t>控制码</a:t>
            </a:r>
            <a:r>
              <a:rPr lang="en-US" altLang="zh-CN" sz="2000" b="1" dirty="0"/>
              <a:t>(34</a:t>
            </a:r>
            <a:r>
              <a:rPr lang="zh-CN" altLang="en-US" sz="2000" b="1" dirty="0"/>
              <a:t>个</a:t>
            </a:r>
            <a:r>
              <a:rPr lang="en-US" altLang="zh-CN" sz="2000" b="1" dirty="0"/>
              <a:t>)</a:t>
            </a:r>
          </a:p>
        </p:txBody>
      </p:sp>
      <p:graphicFrame>
        <p:nvGraphicFramePr>
          <p:cNvPr id="183503" name="Group 207">
            <a:extLst>
              <a:ext uri="{FF2B5EF4-FFF2-40B4-BE49-F238E27FC236}">
                <a16:creationId xmlns:a16="http://schemas.microsoft.com/office/drawing/2014/main" id="{87571006-FF09-45ED-AD5D-A48310101BBD}"/>
              </a:ext>
            </a:extLst>
          </p:cNvPr>
          <p:cNvGraphicFramePr>
            <a:graphicFrameLocks noGrp="1"/>
          </p:cNvGraphicFramePr>
          <p:nvPr>
            <p:ph idx="4294967295"/>
          </p:nvPr>
        </p:nvGraphicFramePr>
        <p:xfrm>
          <a:off x="4140200" y="1844675"/>
          <a:ext cx="4511675" cy="4356102"/>
        </p:xfrm>
        <a:graphic>
          <a:graphicData uri="http://schemas.openxmlformats.org/drawingml/2006/table">
            <a:tbl>
              <a:tblPr/>
              <a:tblGrid>
                <a:gridCol w="479425">
                  <a:extLst>
                    <a:ext uri="{9D8B030D-6E8A-4147-A177-3AD203B41FA5}">
                      <a16:colId xmlns:a16="http://schemas.microsoft.com/office/drawing/2014/main" val="20000"/>
                    </a:ext>
                  </a:extLst>
                </a:gridCol>
                <a:gridCol w="503238">
                  <a:extLst>
                    <a:ext uri="{9D8B030D-6E8A-4147-A177-3AD203B41FA5}">
                      <a16:colId xmlns:a16="http://schemas.microsoft.com/office/drawing/2014/main" val="20001"/>
                    </a:ext>
                  </a:extLst>
                </a:gridCol>
                <a:gridCol w="504825">
                  <a:extLst>
                    <a:ext uri="{9D8B030D-6E8A-4147-A177-3AD203B41FA5}">
                      <a16:colId xmlns:a16="http://schemas.microsoft.com/office/drawing/2014/main" val="20002"/>
                    </a:ext>
                  </a:extLst>
                </a:gridCol>
                <a:gridCol w="503237">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504825">
                  <a:extLst>
                    <a:ext uri="{9D8B030D-6E8A-4147-A177-3AD203B41FA5}">
                      <a16:colId xmlns:a16="http://schemas.microsoft.com/office/drawing/2014/main" val="20005"/>
                    </a:ext>
                  </a:extLst>
                </a:gridCol>
                <a:gridCol w="503238">
                  <a:extLst>
                    <a:ext uri="{9D8B030D-6E8A-4147-A177-3AD203B41FA5}">
                      <a16:colId xmlns:a16="http://schemas.microsoft.com/office/drawing/2014/main" val="20006"/>
                    </a:ext>
                  </a:extLst>
                </a:gridCol>
                <a:gridCol w="504825">
                  <a:extLst>
                    <a:ext uri="{9D8B030D-6E8A-4147-A177-3AD203B41FA5}">
                      <a16:colId xmlns:a16="http://schemas.microsoft.com/office/drawing/2014/main" val="20007"/>
                    </a:ext>
                  </a:extLst>
                </a:gridCol>
                <a:gridCol w="503237">
                  <a:extLst>
                    <a:ext uri="{9D8B030D-6E8A-4147-A177-3AD203B41FA5}">
                      <a16:colId xmlns:a16="http://schemas.microsoft.com/office/drawing/2014/main" val="20008"/>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000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a:t>
                      </a: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5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0000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NUL</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DLE</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SP</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0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P</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FFFF"/>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00FF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p</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0001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SOH</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DC1</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1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A</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Q</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a</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q</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0010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STX</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DC2</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2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B</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R</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b</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r</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0011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ETX</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DC3</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3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C</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S</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c</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s</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5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0100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EOT</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DC4</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4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D</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T</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d</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t</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0101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ENQ</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NAK</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5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E</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U</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e</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u</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0110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ACK</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SYN</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&amp;</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6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F</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V</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f</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v</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0111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BEL</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ETB</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7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G</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W</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g</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w</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1000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BS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CAN</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8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H</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X</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h</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x</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1001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HT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EM</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9   </a:t>
                      </a:r>
                      <a:endParaRPr kumimoji="0" lang="en-US" altLang="zh-CN" sz="1800" b="1" i="0" u="none" strike="noStrike" cap="none" normalizeH="0" baseline="0">
                        <a:ln>
                          <a:noFill/>
                        </a:ln>
                        <a:solidFill>
                          <a:srgbClr val="FF00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I</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Y</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i</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y</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2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1010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LF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SUB</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J</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Z</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j</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z</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1011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VT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ESC</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K</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k</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1100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FF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FS</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&lt;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L</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l</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1101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CR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GS</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M</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m</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5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1110</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SO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RS</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&gt;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N</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n</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1111</a:t>
                      </a:r>
                      <a:endParaRPr kumimoji="0" lang="en-US" altLang="zh-CN" sz="10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SI </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US</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   </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O</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9900"/>
                          </a:solidFill>
                          <a:effectLst/>
                          <a:latin typeface="Times New Roman" pitchFamily="18" charset="0"/>
                          <a:ea typeface="楷体_GB2312" pitchFamily="49" charset="-122"/>
                          <a:cs typeface="Times New Roman" pitchFamily="18" charset="0"/>
                        </a:rPr>
                        <a:t>_</a:t>
                      </a:r>
                      <a:endParaRPr kumimoji="0" lang="en-US" altLang="zh-CN" sz="1800" b="1" i="0" u="none" strike="noStrike" cap="none" normalizeH="0" baseline="0">
                        <a:ln>
                          <a:noFill/>
                        </a:ln>
                        <a:solidFill>
                          <a:srgbClr val="FF9900"/>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FF00FF"/>
                          </a:solidFill>
                          <a:effectLst/>
                          <a:latin typeface="Times New Roman" pitchFamily="18" charset="0"/>
                          <a:ea typeface="楷体_GB2312" pitchFamily="49" charset="-122"/>
                          <a:cs typeface="Times New Roman" pitchFamily="18" charset="0"/>
                        </a:rPr>
                        <a:t>o</a:t>
                      </a:r>
                      <a:endParaRPr kumimoji="0" lang="en-US" altLang="zh-CN" sz="1800" b="1" i="0" u="none" strike="noStrike" cap="none" normalizeH="0" baseline="0">
                        <a:ln>
                          <a:noFill/>
                        </a:ln>
                        <a:solidFill>
                          <a:srgbClr val="FF00FF"/>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DEL</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91CFDDA-0345-46DD-A439-BF9A175C66CD}"/>
              </a:ext>
            </a:extLst>
          </p:cNvPr>
          <p:cNvSpPr>
            <a:spLocks noGrp="1" noChangeArrowheads="1"/>
          </p:cNvSpPr>
          <p:nvPr>
            <p:ph type="title"/>
          </p:nvPr>
        </p:nvSpPr>
        <p:spPr/>
        <p:txBody>
          <a:bodyPr/>
          <a:lstStyle/>
          <a:p>
            <a:pPr eaLnBrk="1" hangingPunct="1">
              <a:defRPr/>
            </a:pPr>
            <a:r>
              <a:rPr lang="en-US" altLang="zh-CN" dirty="0"/>
              <a:t>2.3</a:t>
            </a:r>
            <a:r>
              <a:rPr lang="zh-CN" altLang="en-US" b="1" dirty="0"/>
              <a:t>字符编码</a:t>
            </a:r>
            <a:endParaRPr lang="zh-CN" altLang="en-US" dirty="0"/>
          </a:p>
        </p:txBody>
      </p:sp>
      <p:sp>
        <p:nvSpPr>
          <p:cNvPr id="71683" name="Rectangle 3">
            <a:extLst>
              <a:ext uri="{FF2B5EF4-FFF2-40B4-BE49-F238E27FC236}">
                <a16:creationId xmlns:a16="http://schemas.microsoft.com/office/drawing/2014/main" id="{D3059523-ED3E-44E2-91B5-037B0D459BEA}"/>
              </a:ext>
            </a:extLst>
          </p:cNvPr>
          <p:cNvSpPr>
            <a:spLocks noGrp="1" noChangeArrowheads="1"/>
          </p:cNvSpPr>
          <p:nvPr>
            <p:ph type="body" idx="1"/>
          </p:nvPr>
        </p:nvSpPr>
        <p:spPr/>
        <p:txBody>
          <a:bodyPr/>
          <a:lstStyle/>
          <a:p>
            <a:pPr eaLnBrk="1" hangingPunct="1"/>
            <a:r>
              <a:rPr lang="en-US" altLang="zh-CN" sz="2800" dirty="0"/>
              <a:t>2.3.1 </a:t>
            </a:r>
            <a:r>
              <a:rPr lang="zh-CN" altLang="en-US" sz="2800" dirty="0"/>
              <a:t>西文字符编码</a:t>
            </a:r>
          </a:p>
          <a:p>
            <a:pPr eaLnBrk="1" hangingPunct="1"/>
            <a:r>
              <a:rPr lang="en-US" altLang="zh-CN" sz="2800" b="1" dirty="0">
                <a:solidFill>
                  <a:srgbClr val="B2B2B2"/>
                </a:solidFill>
              </a:rPr>
              <a:t>2.3.2 </a:t>
            </a:r>
            <a:r>
              <a:rPr lang="zh-CN" altLang="en-US" sz="2800" b="1" dirty="0">
                <a:solidFill>
                  <a:srgbClr val="B2B2B2"/>
                </a:solidFill>
              </a:rPr>
              <a:t>中文字符编码</a:t>
            </a:r>
          </a:p>
          <a:p>
            <a:pPr eaLnBrk="1" hangingPunct="1"/>
            <a:r>
              <a:rPr lang="en-US" altLang="zh-CN" sz="2800" dirty="0"/>
              <a:t>2.3.3 </a:t>
            </a:r>
            <a:r>
              <a:rPr lang="zh-CN" altLang="en-US" sz="2800" dirty="0"/>
              <a:t>字符的编辑距离</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62DE635-603D-43DE-BD99-D915279026BE}"/>
              </a:ext>
            </a:extLst>
          </p:cNvPr>
          <p:cNvSpPr>
            <a:spLocks noGrp="1" noChangeArrowheads="1"/>
          </p:cNvSpPr>
          <p:nvPr>
            <p:ph type="title"/>
          </p:nvPr>
        </p:nvSpPr>
        <p:spPr/>
        <p:txBody>
          <a:bodyPr/>
          <a:lstStyle/>
          <a:p>
            <a:pPr>
              <a:defRPr/>
            </a:pPr>
            <a:r>
              <a:rPr lang="en-US" altLang="zh-CN" dirty="0"/>
              <a:t>2.3.2 </a:t>
            </a:r>
            <a:r>
              <a:rPr lang="zh-CN" altLang="en-US" dirty="0"/>
              <a:t>中文字符编码</a:t>
            </a:r>
          </a:p>
        </p:txBody>
      </p:sp>
      <p:sp>
        <p:nvSpPr>
          <p:cNvPr id="91139" name="Rectangle 3">
            <a:extLst>
              <a:ext uri="{FF2B5EF4-FFF2-40B4-BE49-F238E27FC236}">
                <a16:creationId xmlns:a16="http://schemas.microsoft.com/office/drawing/2014/main" id="{55B52E42-B6B8-46DF-802A-32AC61FBD937}"/>
              </a:ext>
            </a:extLst>
          </p:cNvPr>
          <p:cNvSpPr>
            <a:spLocks noGrp="1" noChangeArrowheads="1"/>
          </p:cNvSpPr>
          <p:nvPr>
            <p:ph type="body" idx="1"/>
          </p:nvPr>
        </p:nvSpPr>
        <p:spPr>
          <a:xfrm>
            <a:off x="457200" y="1600200"/>
            <a:ext cx="8686800" cy="4456113"/>
          </a:xfrm>
        </p:spPr>
        <p:txBody>
          <a:bodyPr/>
          <a:lstStyle/>
          <a:p>
            <a:r>
              <a:rPr lang="en-US" altLang="zh-CN" sz="2400" b="1" dirty="0"/>
              <a:t>20</a:t>
            </a:r>
            <a:r>
              <a:rPr lang="zh-CN" altLang="en-US" sz="2400" b="1" dirty="0"/>
              <a:t>世纪</a:t>
            </a:r>
            <a:r>
              <a:rPr lang="en-US" altLang="zh-CN" sz="2400" b="1" dirty="0"/>
              <a:t>70</a:t>
            </a:r>
            <a:r>
              <a:rPr lang="zh-CN" altLang="en-US" sz="2400" b="1" dirty="0"/>
              <a:t>年代中后期，尚没有汉字编码的国家标准</a:t>
            </a:r>
          </a:p>
          <a:p>
            <a:pPr lvl="1"/>
            <a:r>
              <a:rPr lang="zh-CN" altLang="en-US" sz="2000" b="1" dirty="0"/>
              <a:t>系统间不能方便地交换汉字信息</a:t>
            </a:r>
          </a:p>
          <a:p>
            <a:pPr lvl="1"/>
            <a:r>
              <a:rPr lang="zh-CN" altLang="en-US" sz="2000" b="1" dirty="0"/>
              <a:t>影响汉字处理产品的推广应用</a:t>
            </a:r>
          </a:p>
          <a:p>
            <a:r>
              <a:rPr lang="en-US" altLang="zh-CN" sz="2400" b="1" dirty="0"/>
              <a:t>1980</a:t>
            </a:r>
            <a:r>
              <a:rPr lang="zh-CN" altLang="en-US" sz="2400" b="1" dirty="0"/>
              <a:t>年，原中国国家标准总局发布</a:t>
            </a:r>
            <a:r>
              <a:rPr lang="en-US" altLang="zh-CN" sz="2400" b="1" dirty="0">
                <a:solidFill>
                  <a:srgbClr val="FF0000"/>
                </a:solidFill>
              </a:rPr>
              <a:t>GB2312</a:t>
            </a:r>
            <a:r>
              <a:rPr lang="zh-CN" altLang="en-US" sz="2400" b="1" dirty="0"/>
              <a:t>标准 （国标码）</a:t>
            </a:r>
          </a:p>
          <a:p>
            <a:pPr lvl="1"/>
            <a:r>
              <a:rPr lang="en-US" altLang="zh-CN" sz="2000" b="1" dirty="0"/>
              <a:t>《</a:t>
            </a:r>
            <a:r>
              <a:rPr lang="zh-CN" altLang="en-US" sz="2000" b="1" dirty="0"/>
              <a:t>信息交换用汉字编码字符集</a:t>
            </a:r>
            <a:r>
              <a:rPr lang="en-US" altLang="zh-CN" sz="2000" b="1" dirty="0"/>
              <a:t>-</a:t>
            </a:r>
            <a:r>
              <a:rPr lang="zh-CN" altLang="en-US" sz="2000" b="1" dirty="0"/>
              <a:t>基本集</a:t>
            </a:r>
            <a:r>
              <a:rPr lang="en-US" altLang="zh-CN" sz="2000" b="1" dirty="0"/>
              <a:t>》</a:t>
            </a:r>
          </a:p>
          <a:p>
            <a:pPr lvl="1"/>
            <a:r>
              <a:rPr lang="zh-CN" altLang="en-US" sz="2000" b="1" dirty="0"/>
              <a:t>中国大陆</a:t>
            </a:r>
            <a:endParaRPr lang="en-US" altLang="zh-CN" sz="2000" b="1" dirty="0"/>
          </a:p>
          <a:p>
            <a:pPr lvl="1"/>
            <a:endParaRPr lang="en-US" altLang="zh-CN" sz="2000" b="1" dirty="0"/>
          </a:p>
          <a:p>
            <a:pPr marL="0" indent="0">
              <a:buNone/>
            </a:pPr>
            <a:r>
              <a:rPr lang="zh-CN" altLang="en-US" sz="2400" dirty="0"/>
              <a:t>     </a:t>
            </a:r>
            <a:r>
              <a:rPr lang="en-US" altLang="zh-CN" sz="2400" dirty="0"/>
              <a:t>1. GB2312-80</a:t>
            </a:r>
            <a:r>
              <a:rPr lang="zh-CN" altLang="en-US" sz="2400" dirty="0"/>
              <a:t>（国标码）</a:t>
            </a:r>
          </a:p>
          <a:p>
            <a:pPr marL="0" indent="0">
              <a:buNone/>
            </a:pPr>
            <a:r>
              <a:rPr lang="zh-CN" altLang="en-US" sz="2400" dirty="0"/>
              <a:t>     </a:t>
            </a:r>
            <a:r>
              <a:rPr lang="en-US" altLang="zh-CN" sz="2400" dirty="0"/>
              <a:t>2.</a:t>
            </a:r>
            <a:r>
              <a:rPr lang="zh-CN" altLang="en-US" sz="2400" dirty="0"/>
              <a:t> </a:t>
            </a:r>
            <a:r>
              <a:rPr lang="en-US" altLang="zh-CN" sz="2400" dirty="0"/>
              <a:t>GB13000 / Unicode / ISO 10646</a:t>
            </a:r>
          </a:p>
          <a:p>
            <a:pPr marL="0" indent="0">
              <a:buNone/>
            </a:pPr>
            <a:r>
              <a:rPr lang="zh-CN" altLang="en-US" sz="2400" dirty="0"/>
              <a:t>     </a:t>
            </a:r>
            <a:r>
              <a:rPr lang="en-US" altLang="zh-CN" sz="2400" dirty="0"/>
              <a:t>3.</a:t>
            </a:r>
            <a:r>
              <a:rPr lang="zh-CN" altLang="en-US" sz="2400" dirty="0"/>
              <a:t> </a:t>
            </a:r>
            <a:r>
              <a:rPr lang="en-US" altLang="zh-CN" sz="2400" dirty="0"/>
              <a:t>GBK</a:t>
            </a:r>
            <a:r>
              <a:rPr lang="zh-CN" altLang="en-US" sz="2400" dirty="0"/>
              <a:t>（国标扩展码）</a:t>
            </a:r>
          </a:p>
          <a:p>
            <a:pPr marL="457200" lvl="1" indent="0">
              <a:buNone/>
            </a:pPr>
            <a:endParaRPr lang="en-US" altLang="zh-CN"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F1EBB0-45C5-4D5F-9E44-4AE07C8B153E}"/>
              </a:ext>
            </a:extLst>
          </p:cNvPr>
          <p:cNvSpPr>
            <a:spLocks noGrp="1"/>
          </p:cNvSpPr>
          <p:nvPr>
            <p:ph type="title"/>
          </p:nvPr>
        </p:nvSpPr>
        <p:spPr/>
        <p:txBody>
          <a:bodyPr/>
          <a:lstStyle/>
          <a:p>
            <a:pPr>
              <a:defRPr/>
            </a:pPr>
            <a:r>
              <a:rPr lang="en-US" altLang="zh-CN" b="1" dirty="0"/>
              <a:t>2.1 </a:t>
            </a:r>
            <a:r>
              <a:rPr lang="zh-CN" altLang="en-US" b="1" dirty="0"/>
              <a:t>文本预处理流程</a:t>
            </a:r>
          </a:p>
        </p:txBody>
      </p:sp>
      <p:sp>
        <p:nvSpPr>
          <p:cNvPr id="9219" name="内容占位符 2">
            <a:extLst>
              <a:ext uri="{FF2B5EF4-FFF2-40B4-BE49-F238E27FC236}">
                <a16:creationId xmlns:a16="http://schemas.microsoft.com/office/drawing/2014/main" id="{C6BA2A27-54FA-4BCA-B964-097D2069D782}"/>
              </a:ext>
            </a:extLst>
          </p:cNvPr>
          <p:cNvSpPr>
            <a:spLocks noGrp="1" noChangeArrowheads="1"/>
          </p:cNvSpPr>
          <p:nvPr>
            <p:ph idx="1"/>
          </p:nvPr>
        </p:nvSpPr>
        <p:spPr/>
        <p:txBody>
          <a:bodyPr/>
          <a:lstStyle/>
          <a:p>
            <a:pPr>
              <a:buFont typeface="Wingdings" panose="05000000000000000000" pitchFamily="2" charset="2"/>
              <a:buChar char="n"/>
            </a:pPr>
            <a:r>
              <a:rPr lang="zh-CN" altLang="en-US" sz="2800" dirty="0"/>
              <a:t>预处理流程</a:t>
            </a:r>
            <a:endParaRPr lang="en-US" altLang="zh-CN" sz="2800" dirty="0"/>
          </a:p>
          <a:p>
            <a:pPr>
              <a:buFont typeface="Wingdings" panose="05000000000000000000" pitchFamily="2" charset="2"/>
              <a:buChar char="n"/>
            </a:pPr>
            <a:endParaRPr lang="en-US" altLang="zh-CN" sz="2800" dirty="0"/>
          </a:p>
          <a:p>
            <a:pPr>
              <a:buFont typeface="Wingdings" panose="05000000000000000000" pitchFamily="2" charset="2"/>
              <a:buChar char="n"/>
            </a:pPr>
            <a:endParaRPr lang="en-US" altLang="zh-CN" sz="2800" dirty="0"/>
          </a:p>
          <a:p>
            <a:pPr>
              <a:buFont typeface="Wingdings" panose="05000000000000000000" pitchFamily="2" charset="2"/>
              <a:buChar char="n"/>
            </a:pPr>
            <a:endParaRPr lang="en-US" altLang="zh-CN" sz="2800" dirty="0"/>
          </a:p>
          <a:p>
            <a:pPr>
              <a:buFont typeface="Wingdings" panose="05000000000000000000" pitchFamily="2" charset="2"/>
              <a:buChar char="n"/>
            </a:pPr>
            <a:endParaRPr lang="en-US" altLang="zh-CN" sz="2800" dirty="0"/>
          </a:p>
          <a:p>
            <a:pPr>
              <a:buFont typeface="Wingdings" panose="05000000000000000000" pitchFamily="2" charset="2"/>
              <a:buChar char="n"/>
            </a:pPr>
            <a:endParaRPr lang="zh-CN" altLang="en-US" sz="2800" dirty="0"/>
          </a:p>
        </p:txBody>
      </p:sp>
      <p:grpSp>
        <p:nvGrpSpPr>
          <p:cNvPr id="9220" name="组合 13">
            <a:extLst>
              <a:ext uri="{FF2B5EF4-FFF2-40B4-BE49-F238E27FC236}">
                <a16:creationId xmlns:a16="http://schemas.microsoft.com/office/drawing/2014/main" id="{9E515F5F-9912-4545-BE11-58F9A3981DC1}"/>
              </a:ext>
            </a:extLst>
          </p:cNvPr>
          <p:cNvGrpSpPr>
            <a:grpSpLocks/>
          </p:cNvGrpSpPr>
          <p:nvPr/>
        </p:nvGrpSpPr>
        <p:grpSpPr bwMode="auto">
          <a:xfrm>
            <a:off x="755650" y="2564904"/>
            <a:ext cx="7056438" cy="1742819"/>
            <a:chOff x="683568" y="1842282"/>
            <a:chExt cx="7056784" cy="1741881"/>
          </a:xfrm>
        </p:grpSpPr>
        <p:sp>
          <p:nvSpPr>
            <p:cNvPr id="9221" name="矩形 2">
              <a:extLst>
                <a:ext uri="{FF2B5EF4-FFF2-40B4-BE49-F238E27FC236}">
                  <a16:creationId xmlns:a16="http://schemas.microsoft.com/office/drawing/2014/main" id="{BBF263C5-8875-446A-9737-3D188D635BEC}"/>
                </a:ext>
              </a:extLst>
            </p:cNvPr>
            <p:cNvSpPr>
              <a:spLocks noChangeArrowheads="1"/>
            </p:cNvSpPr>
            <p:nvPr/>
          </p:nvSpPr>
          <p:spPr bwMode="auto">
            <a:xfrm>
              <a:off x="683568" y="1842282"/>
              <a:ext cx="1368152" cy="6480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gn="ctr" eaLnBrk="1" hangingPunct="1">
                <a:lnSpc>
                  <a:spcPct val="90000"/>
                </a:lnSpc>
                <a:buFontTx/>
                <a:buNone/>
              </a:pPr>
              <a:r>
                <a:rPr lang="zh-CN" altLang="en-US" sz="1600" b="1" dirty="0">
                  <a:ea typeface="宋体" panose="02010600030101010101" pitchFamily="2" charset="-122"/>
                </a:rPr>
                <a:t>原始文本</a:t>
              </a:r>
              <a:endParaRPr lang="en-US" altLang="zh-CN" sz="1600" b="1" dirty="0">
                <a:ea typeface="宋体" panose="02010600030101010101" pitchFamily="2" charset="-122"/>
              </a:endParaRPr>
            </a:p>
            <a:p>
              <a:pPr algn="ctr" eaLnBrk="1" hangingPunct="1">
                <a:lnSpc>
                  <a:spcPct val="90000"/>
                </a:lnSpc>
                <a:buFontTx/>
                <a:buNone/>
              </a:pPr>
              <a:r>
                <a:rPr lang="en-US" altLang="zh-CN" sz="1600" dirty="0">
                  <a:ea typeface="宋体" panose="02010600030101010101" pitchFamily="2" charset="-122"/>
                </a:rPr>
                <a:t>(raw data)</a:t>
              </a:r>
              <a:endParaRPr lang="zh-CN" altLang="en-US" sz="1600" dirty="0">
                <a:ea typeface="宋体" panose="02010600030101010101" pitchFamily="2" charset="-122"/>
              </a:endParaRPr>
            </a:p>
          </p:txBody>
        </p:sp>
        <p:sp>
          <p:nvSpPr>
            <p:cNvPr id="9222" name="矩形 4">
              <a:extLst>
                <a:ext uri="{FF2B5EF4-FFF2-40B4-BE49-F238E27FC236}">
                  <a16:creationId xmlns:a16="http://schemas.microsoft.com/office/drawing/2014/main" id="{ECD8B80C-E7C3-4A9C-A1B1-A96176157ECE}"/>
                </a:ext>
              </a:extLst>
            </p:cNvPr>
            <p:cNvSpPr>
              <a:spLocks noChangeArrowheads="1"/>
            </p:cNvSpPr>
            <p:nvPr/>
          </p:nvSpPr>
          <p:spPr bwMode="auto">
            <a:xfrm>
              <a:off x="2483768" y="1842282"/>
              <a:ext cx="1512168" cy="6480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gn="ctr" eaLnBrk="1" hangingPunct="1">
                <a:lnSpc>
                  <a:spcPct val="90000"/>
                </a:lnSpc>
                <a:buFontTx/>
                <a:buNone/>
              </a:pPr>
              <a:r>
                <a:rPr lang="zh-CN" altLang="en-US" sz="1600" b="1" dirty="0">
                  <a:ea typeface="宋体" panose="02010600030101010101" pitchFamily="2" charset="-122"/>
                </a:rPr>
                <a:t>清洗</a:t>
              </a:r>
              <a:endParaRPr lang="en-US" altLang="zh-CN" sz="1600" b="1" dirty="0">
                <a:ea typeface="宋体" panose="02010600030101010101" pitchFamily="2" charset="-122"/>
              </a:endParaRPr>
            </a:p>
            <a:p>
              <a:pPr algn="ctr" eaLnBrk="1" hangingPunct="1">
                <a:lnSpc>
                  <a:spcPct val="90000"/>
                </a:lnSpc>
                <a:buFontTx/>
                <a:buNone/>
              </a:pPr>
              <a:r>
                <a:rPr lang="en-US" altLang="zh-CN" sz="1600" dirty="0">
                  <a:ea typeface="宋体" panose="02010600030101010101" pitchFamily="2" charset="-122"/>
                </a:rPr>
                <a:t>(Cleaning)</a:t>
              </a:r>
              <a:endParaRPr lang="zh-CN" altLang="en-US" sz="1600" dirty="0">
                <a:ea typeface="宋体" panose="02010600030101010101" pitchFamily="2" charset="-122"/>
              </a:endParaRPr>
            </a:p>
          </p:txBody>
        </p:sp>
        <p:sp>
          <p:nvSpPr>
            <p:cNvPr id="9223" name="矩形 5">
              <a:extLst>
                <a:ext uri="{FF2B5EF4-FFF2-40B4-BE49-F238E27FC236}">
                  <a16:creationId xmlns:a16="http://schemas.microsoft.com/office/drawing/2014/main" id="{3C66D9E7-575E-417C-9BC4-613E47D72172}"/>
                </a:ext>
              </a:extLst>
            </p:cNvPr>
            <p:cNvSpPr>
              <a:spLocks noChangeArrowheads="1"/>
            </p:cNvSpPr>
            <p:nvPr/>
          </p:nvSpPr>
          <p:spPr bwMode="auto">
            <a:xfrm>
              <a:off x="4355976" y="1842282"/>
              <a:ext cx="1512168" cy="6480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gn="ctr" eaLnBrk="1" hangingPunct="1">
                <a:lnSpc>
                  <a:spcPct val="90000"/>
                </a:lnSpc>
                <a:buFontTx/>
                <a:buNone/>
              </a:pPr>
              <a:r>
                <a:rPr lang="zh-CN" altLang="en-US" sz="1600" b="1" dirty="0">
                  <a:ea typeface="宋体" panose="02010600030101010101" pitchFamily="2" charset="-122"/>
                </a:rPr>
                <a:t>标准化</a:t>
              </a:r>
              <a:endParaRPr lang="en-US" altLang="zh-CN" sz="1600" b="1" dirty="0">
                <a:ea typeface="宋体" panose="02010600030101010101" pitchFamily="2" charset="-122"/>
              </a:endParaRPr>
            </a:p>
            <a:p>
              <a:pPr algn="ctr" eaLnBrk="1" hangingPunct="1">
                <a:lnSpc>
                  <a:spcPct val="90000"/>
                </a:lnSpc>
                <a:buFontTx/>
                <a:buNone/>
              </a:pPr>
              <a:r>
                <a:rPr lang="en-US" altLang="zh-CN" sz="1600" dirty="0">
                  <a:ea typeface="宋体" panose="02010600030101010101" pitchFamily="2" charset="-122"/>
                </a:rPr>
                <a:t>(Normalization)</a:t>
              </a:r>
              <a:endParaRPr lang="zh-CN" altLang="en-US" sz="1600" dirty="0">
                <a:ea typeface="宋体" panose="02010600030101010101" pitchFamily="2" charset="-122"/>
              </a:endParaRPr>
            </a:p>
          </p:txBody>
        </p:sp>
        <p:sp>
          <p:nvSpPr>
            <p:cNvPr id="9224" name="矩形 6">
              <a:extLst>
                <a:ext uri="{FF2B5EF4-FFF2-40B4-BE49-F238E27FC236}">
                  <a16:creationId xmlns:a16="http://schemas.microsoft.com/office/drawing/2014/main" id="{2A32F6A7-445A-4E18-82AC-D27913654496}"/>
                </a:ext>
              </a:extLst>
            </p:cNvPr>
            <p:cNvSpPr>
              <a:spLocks noChangeArrowheads="1"/>
            </p:cNvSpPr>
            <p:nvPr/>
          </p:nvSpPr>
          <p:spPr bwMode="auto">
            <a:xfrm>
              <a:off x="6228184" y="1842282"/>
              <a:ext cx="1512168" cy="6480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gn="ctr" eaLnBrk="1" hangingPunct="1">
                <a:lnSpc>
                  <a:spcPct val="90000"/>
                </a:lnSpc>
                <a:buFontTx/>
                <a:buNone/>
              </a:pPr>
              <a:r>
                <a:rPr lang="zh-CN" altLang="en-US" sz="1600" b="1" dirty="0">
                  <a:ea typeface="宋体" panose="02010600030101010101" pitchFamily="2" charset="-122"/>
                </a:rPr>
                <a:t>分词</a:t>
              </a:r>
              <a:endParaRPr lang="en-US" altLang="zh-CN" sz="1600" b="1" dirty="0">
                <a:ea typeface="宋体" panose="02010600030101010101" pitchFamily="2" charset="-122"/>
              </a:endParaRPr>
            </a:p>
            <a:p>
              <a:pPr algn="ctr" eaLnBrk="1" hangingPunct="1">
                <a:lnSpc>
                  <a:spcPct val="90000"/>
                </a:lnSpc>
                <a:buFontTx/>
                <a:buNone/>
              </a:pPr>
              <a:r>
                <a:rPr lang="en-US" altLang="zh-CN" sz="1600" dirty="0">
                  <a:ea typeface="宋体" panose="02010600030101010101" pitchFamily="2" charset="-122"/>
                </a:rPr>
                <a:t>(Segmentation)</a:t>
              </a:r>
              <a:endParaRPr lang="zh-CN" altLang="en-US" sz="1600" dirty="0">
                <a:ea typeface="宋体" panose="02010600030101010101" pitchFamily="2" charset="-122"/>
              </a:endParaRPr>
            </a:p>
            <a:p>
              <a:pPr algn="ctr" eaLnBrk="1" hangingPunct="1">
                <a:lnSpc>
                  <a:spcPct val="90000"/>
                </a:lnSpc>
                <a:buFontTx/>
                <a:buNone/>
              </a:pPr>
              <a:endParaRPr lang="zh-CN" altLang="en-US" sz="1600" dirty="0">
                <a:ea typeface="宋体" panose="02010600030101010101" pitchFamily="2" charset="-122"/>
              </a:endParaRPr>
            </a:p>
          </p:txBody>
        </p:sp>
        <p:cxnSp>
          <p:nvCxnSpPr>
            <p:cNvPr id="9225" name="直接箭头连接符 7">
              <a:extLst>
                <a:ext uri="{FF2B5EF4-FFF2-40B4-BE49-F238E27FC236}">
                  <a16:creationId xmlns:a16="http://schemas.microsoft.com/office/drawing/2014/main" id="{34845F28-C09A-4B45-BD57-CF72DDADB35D}"/>
                </a:ext>
              </a:extLst>
            </p:cNvPr>
            <p:cNvCxnSpPr>
              <a:cxnSpLocks noChangeShapeType="1"/>
              <a:stCxn id="9221" idx="3"/>
              <a:endCxn id="9222" idx="1"/>
            </p:cNvCxnSpPr>
            <p:nvPr/>
          </p:nvCxnSpPr>
          <p:spPr bwMode="auto">
            <a:xfrm>
              <a:off x="2051720" y="2166319"/>
              <a:ext cx="432048"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26" name="直接箭头连接符 9">
              <a:extLst>
                <a:ext uri="{FF2B5EF4-FFF2-40B4-BE49-F238E27FC236}">
                  <a16:creationId xmlns:a16="http://schemas.microsoft.com/office/drawing/2014/main" id="{E8FFE1DD-6FF6-4AC0-9047-6CDFA26210CA}"/>
                </a:ext>
              </a:extLst>
            </p:cNvPr>
            <p:cNvCxnSpPr>
              <a:cxnSpLocks noChangeShapeType="1"/>
              <a:stCxn id="9222" idx="3"/>
              <a:endCxn id="9223" idx="1"/>
            </p:cNvCxnSpPr>
            <p:nvPr/>
          </p:nvCxnSpPr>
          <p:spPr bwMode="auto">
            <a:xfrm>
              <a:off x="3995936" y="2166319"/>
              <a:ext cx="36004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27" name="直接箭头连接符 11">
              <a:extLst>
                <a:ext uri="{FF2B5EF4-FFF2-40B4-BE49-F238E27FC236}">
                  <a16:creationId xmlns:a16="http://schemas.microsoft.com/office/drawing/2014/main" id="{274E1996-20EF-46C1-BC6E-FFBE05BFB5EC}"/>
                </a:ext>
              </a:extLst>
            </p:cNvPr>
            <p:cNvCxnSpPr>
              <a:cxnSpLocks noChangeShapeType="1"/>
              <a:stCxn id="9223" idx="3"/>
              <a:endCxn id="9224" idx="1"/>
            </p:cNvCxnSpPr>
            <p:nvPr/>
          </p:nvCxnSpPr>
          <p:spPr bwMode="auto">
            <a:xfrm>
              <a:off x="5868144" y="2166319"/>
              <a:ext cx="36004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28" name="文本框 12">
              <a:extLst>
                <a:ext uri="{FF2B5EF4-FFF2-40B4-BE49-F238E27FC236}">
                  <a16:creationId xmlns:a16="http://schemas.microsoft.com/office/drawing/2014/main" id="{32E8592F-BC03-4C13-8FBF-9257AB639DC7}"/>
                </a:ext>
              </a:extLst>
            </p:cNvPr>
            <p:cNvSpPr txBox="1">
              <a:spLocks noChangeArrowheads="1"/>
            </p:cNvSpPr>
            <p:nvPr/>
          </p:nvSpPr>
          <p:spPr bwMode="auto">
            <a:xfrm>
              <a:off x="863588" y="2503639"/>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a:ea typeface="宋体" panose="02010600030101010101" pitchFamily="2" charset="-122"/>
                </a:rPr>
                <a:t>网页文本</a:t>
              </a:r>
            </a:p>
          </p:txBody>
        </p:sp>
        <p:sp>
          <p:nvSpPr>
            <p:cNvPr id="9229" name="文本框 14">
              <a:extLst>
                <a:ext uri="{FF2B5EF4-FFF2-40B4-BE49-F238E27FC236}">
                  <a16:creationId xmlns:a16="http://schemas.microsoft.com/office/drawing/2014/main" id="{4D2B46A2-A280-40E5-A87B-CAD4090D04A2}"/>
                </a:ext>
              </a:extLst>
            </p:cNvPr>
            <p:cNvSpPr txBox="1">
              <a:spLocks noChangeArrowheads="1"/>
            </p:cNvSpPr>
            <p:nvPr/>
          </p:nvSpPr>
          <p:spPr bwMode="auto">
            <a:xfrm>
              <a:off x="863588" y="2832869"/>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a:ea typeface="宋体" panose="02010600030101010101" pitchFamily="2" charset="-122"/>
                </a:rPr>
                <a:t>新闻</a:t>
              </a:r>
            </a:p>
          </p:txBody>
        </p:sp>
        <p:sp>
          <p:nvSpPr>
            <p:cNvPr id="9230" name="文本框 15">
              <a:extLst>
                <a:ext uri="{FF2B5EF4-FFF2-40B4-BE49-F238E27FC236}">
                  <a16:creationId xmlns:a16="http://schemas.microsoft.com/office/drawing/2014/main" id="{7CC8CF62-43C4-4B45-90E8-B4D1177A3180}"/>
                </a:ext>
              </a:extLst>
            </p:cNvPr>
            <p:cNvSpPr txBox="1">
              <a:spLocks noChangeArrowheads="1"/>
            </p:cNvSpPr>
            <p:nvPr/>
          </p:nvSpPr>
          <p:spPr bwMode="auto">
            <a:xfrm>
              <a:off x="863588" y="3212976"/>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a:ea typeface="宋体" panose="02010600030101010101" pitchFamily="2" charset="-122"/>
                </a:rPr>
                <a:t>报告</a:t>
              </a:r>
            </a:p>
          </p:txBody>
        </p:sp>
        <p:sp>
          <p:nvSpPr>
            <p:cNvPr id="9231" name="文本框 16">
              <a:extLst>
                <a:ext uri="{FF2B5EF4-FFF2-40B4-BE49-F238E27FC236}">
                  <a16:creationId xmlns:a16="http://schemas.microsoft.com/office/drawing/2014/main" id="{CE87164F-D72B-4C50-935A-C4BE1DC63E51}"/>
                </a:ext>
              </a:extLst>
            </p:cNvPr>
            <p:cNvSpPr txBox="1">
              <a:spLocks noChangeArrowheads="1"/>
            </p:cNvSpPr>
            <p:nvPr/>
          </p:nvSpPr>
          <p:spPr bwMode="auto">
            <a:xfrm>
              <a:off x="2735796" y="2528847"/>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无用标签</a:t>
              </a:r>
            </a:p>
          </p:txBody>
        </p:sp>
        <p:sp>
          <p:nvSpPr>
            <p:cNvPr id="9232" name="文本框 17">
              <a:extLst>
                <a:ext uri="{FF2B5EF4-FFF2-40B4-BE49-F238E27FC236}">
                  <a16:creationId xmlns:a16="http://schemas.microsoft.com/office/drawing/2014/main" id="{9C579AE1-3E5D-4BF4-8813-27405DAD138F}"/>
                </a:ext>
              </a:extLst>
            </p:cNvPr>
            <p:cNvSpPr txBox="1">
              <a:spLocks noChangeArrowheads="1"/>
            </p:cNvSpPr>
            <p:nvPr/>
          </p:nvSpPr>
          <p:spPr bwMode="auto">
            <a:xfrm>
              <a:off x="2738076" y="2868562"/>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特殊符号</a:t>
              </a:r>
            </a:p>
          </p:txBody>
        </p:sp>
        <p:sp>
          <p:nvSpPr>
            <p:cNvPr id="9233" name="文本框 18">
              <a:extLst>
                <a:ext uri="{FF2B5EF4-FFF2-40B4-BE49-F238E27FC236}">
                  <a16:creationId xmlns:a16="http://schemas.microsoft.com/office/drawing/2014/main" id="{7CB90F14-F518-42E6-B87B-CEC4755DCCE8}"/>
                </a:ext>
              </a:extLst>
            </p:cNvPr>
            <p:cNvSpPr txBox="1">
              <a:spLocks noChangeArrowheads="1"/>
            </p:cNvSpPr>
            <p:nvPr/>
          </p:nvSpPr>
          <p:spPr bwMode="auto">
            <a:xfrm>
              <a:off x="2735795" y="3245609"/>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停用词</a:t>
              </a:r>
            </a:p>
          </p:txBody>
        </p:sp>
      </p:grpSp>
      <p:sp>
        <p:nvSpPr>
          <p:cNvPr id="18" name="文本框 16">
            <a:extLst>
              <a:ext uri="{FF2B5EF4-FFF2-40B4-BE49-F238E27FC236}">
                <a16:creationId xmlns:a16="http://schemas.microsoft.com/office/drawing/2014/main" id="{1209E965-0D0E-E047-BD97-148D29672FFE}"/>
              </a:ext>
            </a:extLst>
          </p:cNvPr>
          <p:cNvSpPr txBox="1">
            <a:spLocks noChangeArrowheads="1"/>
          </p:cNvSpPr>
          <p:nvPr/>
        </p:nvSpPr>
        <p:spPr bwMode="auto">
          <a:xfrm>
            <a:off x="4679893" y="3226617"/>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词干提取</a:t>
            </a:r>
          </a:p>
        </p:txBody>
      </p:sp>
      <p:sp>
        <p:nvSpPr>
          <p:cNvPr id="19" name="文本框 16">
            <a:extLst>
              <a:ext uri="{FF2B5EF4-FFF2-40B4-BE49-F238E27FC236}">
                <a16:creationId xmlns:a16="http://schemas.microsoft.com/office/drawing/2014/main" id="{53695802-6AA2-E047-B85E-2FF1BD1338E8}"/>
              </a:ext>
            </a:extLst>
          </p:cNvPr>
          <p:cNvSpPr txBox="1">
            <a:spLocks noChangeArrowheads="1"/>
          </p:cNvSpPr>
          <p:nvPr/>
        </p:nvSpPr>
        <p:spPr bwMode="auto">
          <a:xfrm>
            <a:off x="4679893" y="3584315"/>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词形还原</a:t>
            </a:r>
          </a:p>
        </p:txBody>
      </p:sp>
      <p:sp>
        <p:nvSpPr>
          <p:cNvPr id="20" name="文本框 16">
            <a:extLst>
              <a:ext uri="{FF2B5EF4-FFF2-40B4-BE49-F238E27FC236}">
                <a16:creationId xmlns:a16="http://schemas.microsoft.com/office/drawing/2014/main" id="{6C09E5DC-CAAD-7A4E-A4CC-D5B4A8B85267}"/>
              </a:ext>
            </a:extLst>
          </p:cNvPr>
          <p:cNvSpPr txBox="1">
            <a:spLocks noChangeArrowheads="1"/>
          </p:cNvSpPr>
          <p:nvPr/>
        </p:nvSpPr>
        <p:spPr bwMode="auto">
          <a:xfrm>
            <a:off x="4679893" y="3942013"/>
            <a:ext cx="1260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否定词处理</a:t>
            </a:r>
          </a:p>
        </p:txBody>
      </p:sp>
      <p:sp>
        <p:nvSpPr>
          <p:cNvPr id="21" name="文本框 16">
            <a:extLst>
              <a:ext uri="{FF2B5EF4-FFF2-40B4-BE49-F238E27FC236}">
                <a16:creationId xmlns:a16="http://schemas.microsoft.com/office/drawing/2014/main" id="{AD331AAE-53C8-544C-9BAE-02AB1691F3D5}"/>
              </a:ext>
            </a:extLst>
          </p:cNvPr>
          <p:cNvSpPr txBox="1">
            <a:spLocks noChangeArrowheads="1"/>
          </p:cNvSpPr>
          <p:nvPr/>
        </p:nvSpPr>
        <p:spPr bwMode="auto">
          <a:xfrm>
            <a:off x="4673249" y="4302911"/>
            <a:ext cx="1260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zh-CN" altLang="en-US" sz="1600" dirty="0">
                <a:ea typeface="宋体" panose="02010600030101010101" pitchFamily="2" charset="-122"/>
              </a:rPr>
              <a:t>敏感词处理</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a:t>1 </a:t>
            </a:r>
            <a:r>
              <a:rPr lang="zh-CN" altLang="en-US" dirty="0"/>
              <a:t>国标码</a:t>
            </a:r>
          </a:p>
        </p:txBody>
      </p:sp>
      <p:sp>
        <p:nvSpPr>
          <p:cNvPr id="12291" name="Rectangle 3"/>
          <p:cNvSpPr>
            <a:spLocks noGrp="1" noChangeArrowheads="1"/>
          </p:cNvSpPr>
          <p:nvPr>
            <p:ph type="body" sz="half" idx="1"/>
          </p:nvPr>
        </p:nvSpPr>
        <p:spPr>
          <a:xfrm>
            <a:off x="457200" y="1600200"/>
            <a:ext cx="8291513" cy="4456113"/>
          </a:xfrm>
        </p:spPr>
        <p:txBody>
          <a:bodyPr/>
          <a:lstStyle/>
          <a:p>
            <a:r>
              <a:rPr lang="zh-CN" altLang="en-US" sz="2400" b="1" dirty="0"/>
              <a:t>全称</a:t>
            </a:r>
          </a:p>
          <a:p>
            <a:pPr lvl="1"/>
            <a:r>
              <a:rPr lang="en-US" altLang="zh-CN" sz="2400" b="1" dirty="0"/>
              <a:t>《</a:t>
            </a:r>
            <a:r>
              <a:rPr lang="zh-CN" altLang="en-US" sz="2400" b="1" dirty="0"/>
              <a:t>信息交换用汉字编码字符集</a:t>
            </a:r>
            <a:r>
              <a:rPr lang="en-US" altLang="zh-CN" sz="2400" b="1" dirty="0"/>
              <a:t>-</a:t>
            </a:r>
            <a:r>
              <a:rPr lang="zh-CN" altLang="en-US" sz="2400" b="1" dirty="0"/>
              <a:t>基本集</a:t>
            </a:r>
            <a:r>
              <a:rPr lang="en-US" altLang="zh-CN" sz="2400" b="1" dirty="0"/>
              <a:t>》</a:t>
            </a:r>
          </a:p>
          <a:p>
            <a:r>
              <a:rPr lang="zh-CN" altLang="en-US" sz="2400" b="1" dirty="0"/>
              <a:t>发布与实施</a:t>
            </a:r>
          </a:p>
          <a:p>
            <a:pPr lvl="1"/>
            <a:r>
              <a:rPr lang="en-US" altLang="zh-CN" sz="2400" b="1" dirty="0"/>
              <a:t>1980</a:t>
            </a:r>
            <a:r>
              <a:rPr lang="zh-CN" altLang="en-US" sz="2400" b="1" dirty="0"/>
              <a:t>年由原中国国家标准总局发布，</a:t>
            </a:r>
            <a:r>
              <a:rPr lang="en-US" altLang="zh-CN" sz="2400" b="1" dirty="0"/>
              <a:t>1981</a:t>
            </a:r>
            <a:r>
              <a:rPr lang="zh-CN" altLang="en-US" sz="2400" b="1" dirty="0"/>
              <a:t>年</a:t>
            </a:r>
            <a:r>
              <a:rPr lang="en-US" altLang="zh-CN" sz="2400" b="1" dirty="0"/>
              <a:t>5</a:t>
            </a:r>
            <a:r>
              <a:rPr lang="zh-CN" altLang="en-US" sz="2400" b="1" dirty="0"/>
              <a:t>月</a:t>
            </a:r>
            <a:r>
              <a:rPr lang="en-US" altLang="zh-CN" sz="2400" b="1" dirty="0"/>
              <a:t>1</a:t>
            </a:r>
            <a:r>
              <a:rPr lang="zh-CN" altLang="en-US" sz="2400" b="1" dirty="0"/>
              <a:t>日实施</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zh-CN" altLang="en-US"/>
              <a:t>编码方式</a:t>
            </a:r>
          </a:p>
        </p:txBody>
      </p:sp>
      <p:sp>
        <p:nvSpPr>
          <p:cNvPr id="187395" name="Rectangle 3"/>
          <p:cNvSpPr>
            <a:spLocks noGrp="1" noChangeArrowheads="1"/>
          </p:cNvSpPr>
          <p:nvPr>
            <p:ph type="body" idx="1"/>
          </p:nvPr>
        </p:nvSpPr>
        <p:spPr/>
        <p:txBody>
          <a:bodyPr/>
          <a:lstStyle/>
          <a:p>
            <a:r>
              <a:rPr lang="zh-CN" altLang="en-US" sz="2400" b="1" dirty="0"/>
              <a:t>用两个字节表示一个汉字</a:t>
            </a:r>
          </a:p>
          <a:p>
            <a:r>
              <a:rPr lang="zh-CN" altLang="en-US" sz="2400" b="1" dirty="0"/>
              <a:t>每个字节的</a:t>
            </a:r>
            <a:r>
              <a:rPr lang="en-US" altLang="zh-CN" sz="2400" b="1" dirty="0"/>
              <a:t>ASCII</a:t>
            </a:r>
            <a:r>
              <a:rPr lang="zh-CN" altLang="en-US" sz="2400" b="1" dirty="0"/>
              <a:t>码都大于</a:t>
            </a:r>
            <a:r>
              <a:rPr lang="en-US" altLang="zh-CN" sz="2400" b="1" dirty="0"/>
              <a:t>127</a:t>
            </a:r>
            <a:r>
              <a:rPr lang="zh-CN" altLang="en-US" sz="2400" b="1" dirty="0"/>
              <a:t>，</a:t>
            </a:r>
          </a:p>
          <a:p>
            <a:pPr>
              <a:buFontTx/>
              <a:buNone/>
            </a:pPr>
            <a:r>
              <a:rPr lang="zh-CN" altLang="en-US" sz="2400" b="1" dirty="0"/>
              <a:t>	具体地说，是</a:t>
            </a:r>
            <a:r>
              <a:rPr lang="en-US" altLang="zh-CN" sz="2400" b="1" dirty="0"/>
              <a:t>161(</a:t>
            </a:r>
            <a:r>
              <a:rPr lang="en-US" altLang="zh-CN" sz="2400" b="1" dirty="0">
                <a:solidFill>
                  <a:srgbClr val="FF0000"/>
                </a:solidFill>
              </a:rPr>
              <a:t>A1</a:t>
            </a:r>
            <a:r>
              <a:rPr lang="en-US" altLang="zh-CN" sz="2400" b="1" dirty="0"/>
              <a:t>)~254(</a:t>
            </a:r>
            <a:r>
              <a:rPr lang="en-US" altLang="zh-CN" sz="2400" b="1" dirty="0">
                <a:solidFill>
                  <a:srgbClr val="FF0000"/>
                </a:solidFill>
              </a:rPr>
              <a:t>FF</a:t>
            </a:r>
            <a:r>
              <a:rPr lang="en-US" altLang="zh-CN" sz="2400" b="1" dirty="0"/>
              <a:t>)</a:t>
            </a:r>
            <a:r>
              <a:rPr lang="zh-CN" altLang="en-US" sz="2400" b="1" dirty="0"/>
              <a:t>之间的整数</a:t>
            </a:r>
          </a:p>
          <a:p>
            <a:r>
              <a:rPr lang="zh-CN" altLang="en-US" sz="2400" b="1" dirty="0"/>
              <a:t>编码空间</a:t>
            </a:r>
            <a:r>
              <a:rPr lang="en-US" altLang="zh-CN" sz="2400" b="1" dirty="0"/>
              <a:t>94×94=8836</a:t>
            </a:r>
            <a:r>
              <a:rPr lang="zh-CN" altLang="en-US" sz="2400" b="1" dirty="0"/>
              <a:t>个码位</a:t>
            </a:r>
          </a:p>
          <a:p>
            <a:pPr lvl="1"/>
            <a:r>
              <a:rPr lang="en-US" altLang="zh-CN" sz="2000" b="1" dirty="0"/>
              <a:t>7445</a:t>
            </a:r>
            <a:r>
              <a:rPr lang="zh-CN" altLang="en-US" sz="2000" b="1" dirty="0"/>
              <a:t>个字符（汉字</a:t>
            </a:r>
            <a:r>
              <a:rPr lang="en-US" altLang="zh-CN" sz="2000" b="1" dirty="0"/>
              <a:t>6763</a:t>
            </a:r>
            <a:r>
              <a:rPr lang="zh-CN" altLang="en-US" sz="2000" b="1" dirty="0"/>
              <a:t>个）</a:t>
            </a:r>
          </a:p>
          <a:p>
            <a:pPr lvl="1"/>
            <a:r>
              <a:rPr lang="zh-CN" altLang="en-US" sz="2000" b="1" dirty="0"/>
              <a:t>还有</a:t>
            </a:r>
            <a:r>
              <a:rPr lang="en-US" altLang="zh-CN" sz="2000" b="1" dirty="0"/>
              <a:t>1391</a:t>
            </a:r>
            <a:r>
              <a:rPr lang="zh-CN" altLang="en-US" sz="2000" b="1" dirty="0"/>
              <a:t>个空位</a:t>
            </a:r>
          </a:p>
          <a:p>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dissolve">
                                      <p:cBhvr>
                                        <p:cTn id="7" dur="500"/>
                                        <p:tgtEl>
                                          <p:spTgt spid="187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dissolve">
                                      <p:cBhvr>
                                        <p:cTn id="12" dur="500"/>
                                        <p:tgtEl>
                                          <p:spTgt spid="18739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animEffect transition="in" filter="dissolve">
                                      <p:cBhvr>
                                        <p:cTn id="15" dur="500"/>
                                        <p:tgtEl>
                                          <p:spTgt spid="187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87395">
                                            <p:txEl>
                                              <p:pRg st="3" end="3"/>
                                            </p:txEl>
                                          </p:spTgt>
                                        </p:tgtEl>
                                        <p:attrNameLst>
                                          <p:attrName>style.visibility</p:attrName>
                                        </p:attrNameLst>
                                      </p:cBhvr>
                                      <p:to>
                                        <p:strVal val="visible"/>
                                      </p:to>
                                    </p:set>
                                    <p:animEffect transition="in" filter="dissolve">
                                      <p:cBhvr>
                                        <p:cTn id="20" dur="500"/>
                                        <p:tgtEl>
                                          <p:spTgt spid="187395">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87395">
                                            <p:txEl>
                                              <p:pRg st="4" end="4"/>
                                            </p:txEl>
                                          </p:spTgt>
                                        </p:tgtEl>
                                        <p:attrNameLst>
                                          <p:attrName>style.visibility</p:attrName>
                                        </p:attrNameLst>
                                      </p:cBhvr>
                                      <p:to>
                                        <p:strVal val="visible"/>
                                      </p:to>
                                    </p:set>
                                    <p:animEffect transition="in" filter="dissolve">
                                      <p:cBhvr>
                                        <p:cTn id="23" dur="500"/>
                                        <p:tgtEl>
                                          <p:spTgt spid="187395">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87395">
                                            <p:txEl>
                                              <p:pRg st="5" end="5"/>
                                            </p:txEl>
                                          </p:spTgt>
                                        </p:tgtEl>
                                        <p:attrNameLst>
                                          <p:attrName>style.visibility</p:attrName>
                                        </p:attrNameLst>
                                      </p:cBhvr>
                                      <p:to>
                                        <p:strVal val="visible"/>
                                      </p:to>
                                    </p:set>
                                    <p:animEffect transition="in" filter="dissolve">
                                      <p:cBhvr>
                                        <p:cTn id="26" dur="500"/>
                                        <p:tgtEl>
                                          <p:spTgt spid="187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63" name="Rectangle 75"/>
          <p:cNvSpPr>
            <a:spLocks noGrp="1" noChangeArrowheads="1"/>
          </p:cNvSpPr>
          <p:nvPr>
            <p:ph type="title"/>
          </p:nvPr>
        </p:nvSpPr>
        <p:spPr/>
        <p:txBody>
          <a:bodyPr/>
          <a:lstStyle/>
          <a:p>
            <a:r>
              <a:rPr lang="zh-CN" altLang="en-US"/>
              <a:t>国标码码位的分布</a:t>
            </a:r>
          </a:p>
        </p:txBody>
      </p:sp>
      <p:grpSp>
        <p:nvGrpSpPr>
          <p:cNvPr id="63573" name="Group 85"/>
          <p:cNvGrpSpPr>
            <a:grpSpLocks/>
          </p:cNvGrpSpPr>
          <p:nvPr/>
        </p:nvGrpSpPr>
        <p:grpSpPr bwMode="auto">
          <a:xfrm>
            <a:off x="4067175" y="1412875"/>
            <a:ext cx="4826000" cy="5184775"/>
            <a:chOff x="2562" y="890"/>
            <a:chExt cx="3040" cy="3266"/>
          </a:xfrm>
        </p:grpSpPr>
        <p:sp>
          <p:nvSpPr>
            <p:cNvPr id="63492" name="Rectangle 4"/>
            <p:cNvSpPr>
              <a:spLocks noChangeArrowheads="1"/>
            </p:cNvSpPr>
            <p:nvPr/>
          </p:nvSpPr>
          <p:spPr bwMode="auto">
            <a:xfrm>
              <a:off x="2880" y="1117"/>
              <a:ext cx="2722" cy="4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非汉字区</a:t>
              </a:r>
            </a:p>
          </p:txBody>
        </p:sp>
        <p:sp>
          <p:nvSpPr>
            <p:cNvPr id="63504" name="Rectangle 16"/>
            <p:cNvSpPr>
              <a:spLocks noChangeArrowheads="1"/>
            </p:cNvSpPr>
            <p:nvPr/>
          </p:nvSpPr>
          <p:spPr bwMode="auto">
            <a:xfrm>
              <a:off x="2562" y="981"/>
              <a:ext cx="273" cy="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b="1"/>
                <a:t>161</a:t>
              </a:r>
            </a:p>
            <a:p>
              <a:pPr algn="ctr"/>
              <a:endParaRPr lang="en-US" altLang="zh-CN" sz="1600" b="1"/>
            </a:p>
            <a:p>
              <a:pPr algn="ctr"/>
              <a:r>
                <a:rPr lang="en-US" altLang="zh-CN" sz="1600" b="1"/>
                <a:t>168</a:t>
              </a:r>
            </a:p>
            <a:p>
              <a:pPr algn="ctr"/>
              <a:endParaRPr lang="en-US" altLang="zh-CN" sz="1600" b="1"/>
            </a:p>
            <a:p>
              <a:pPr algn="ctr"/>
              <a:endParaRPr lang="en-US" altLang="zh-CN" sz="1600" b="1"/>
            </a:p>
            <a:p>
              <a:pPr algn="ctr"/>
              <a:endParaRPr lang="en-US" altLang="zh-CN" sz="1600" b="1"/>
            </a:p>
            <a:p>
              <a:pPr algn="ctr"/>
              <a:r>
                <a:rPr lang="en-US" altLang="zh-CN" sz="1600" b="1"/>
                <a:t>176</a:t>
              </a:r>
            </a:p>
            <a:p>
              <a:pPr algn="ctr"/>
              <a:endParaRPr lang="en-US" altLang="zh-CN" sz="1600" b="1"/>
            </a:p>
            <a:p>
              <a:pPr algn="ctr"/>
              <a:endParaRPr lang="en-US" altLang="zh-CN" sz="1600" b="1"/>
            </a:p>
            <a:p>
              <a:pPr algn="ctr"/>
              <a:endParaRPr lang="en-US" altLang="zh-CN" sz="1600" b="1"/>
            </a:p>
            <a:p>
              <a:pPr algn="ctr"/>
              <a:r>
                <a:rPr lang="en-US" altLang="zh-CN" sz="1600" b="1"/>
                <a:t>215</a:t>
              </a:r>
            </a:p>
            <a:p>
              <a:pPr algn="ctr"/>
              <a:r>
                <a:rPr lang="en-US" altLang="zh-CN" sz="1600" b="1"/>
                <a:t>216</a:t>
              </a:r>
            </a:p>
            <a:p>
              <a:pPr algn="ctr"/>
              <a:endParaRPr lang="en-US" altLang="zh-CN" sz="1600" b="1"/>
            </a:p>
            <a:p>
              <a:pPr algn="ctr"/>
              <a:endParaRPr lang="en-US" altLang="zh-CN" sz="1600" b="1"/>
            </a:p>
            <a:p>
              <a:pPr algn="ctr"/>
              <a:endParaRPr lang="en-US" altLang="zh-CN" sz="1600" b="1"/>
            </a:p>
            <a:p>
              <a:pPr algn="ctr"/>
              <a:endParaRPr lang="en-US" altLang="zh-CN" sz="1600" b="1"/>
            </a:p>
            <a:p>
              <a:pPr algn="ctr"/>
              <a:r>
                <a:rPr lang="en-US" altLang="zh-CN" sz="1600" b="1"/>
                <a:t>247</a:t>
              </a:r>
            </a:p>
            <a:p>
              <a:pPr algn="ctr"/>
              <a:endParaRPr lang="en-US" altLang="zh-CN" sz="1600" b="1"/>
            </a:p>
            <a:p>
              <a:pPr algn="ctr"/>
              <a:r>
                <a:rPr lang="en-US" altLang="zh-CN" sz="1600" b="1"/>
                <a:t>254</a:t>
              </a:r>
            </a:p>
          </p:txBody>
        </p:sp>
        <p:sp>
          <p:nvSpPr>
            <p:cNvPr id="63505" name="Rectangle 17"/>
            <p:cNvSpPr>
              <a:spLocks noChangeArrowheads="1"/>
            </p:cNvSpPr>
            <p:nvPr/>
          </p:nvSpPr>
          <p:spPr bwMode="auto">
            <a:xfrm>
              <a:off x="2880" y="1570"/>
              <a:ext cx="2722" cy="45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a:p>
            <a:p>
              <a:pPr algn="ctr"/>
              <a:endParaRPr lang="en-US" altLang="zh-CN" b="1"/>
            </a:p>
          </p:txBody>
        </p:sp>
        <p:sp>
          <p:nvSpPr>
            <p:cNvPr id="63506" name="Rectangle 18"/>
            <p:cNvSpPr>
              <a:spLocks noChangeArrowheads="1"/>
            </p:cNvSpPr>
            <p:nvPr/>
          </p:nvSpPr>
          <p:spPr bwMode="auto">
            <a:xfrm>
              <a:off x="2880" y="2024"/>
              <a:ext cx="2722" cy="77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一级汉字区</a:t>
              </a:r>
            </a:p>
          </p:txBody>
        </p:sp>
        <p:sp>
          <p:nvSpPr>
            <p:cNvPr id="63507" name="Rectangle 19"/>
            <p:cNvSpPr>
              <a:spLocks noChangeArrowheads="1"/>
            </p:cNvSpPr>
            <p:nvPr/>
          </p:nvSpPr>
          <p:spPr bwMode="auto">
            <a:xfrm>
              <a:off x="2880" y="2795"/>
              <a:ext cx="2722" cy="95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t>二级汉字区</a:t>
              </a:r>
            </a:p>
          </p:txBody>
        </p:sp>
        <p:sp>
          <p:nvSpPr>
            <p:cNvPr id="63508" name="Rectangle 20"/>
            <p:cNvSpPr>
              <a:spLocks noChangeArrowheads="1"/>
            </p:cNvSpPr>
            <p:nvPr/>
          </p:nvSpPr>
          <p:spPr bwMode="auto">
            <a:xfrm>
              <a:off x="2880" y="3748"/>
              <a:ext cx="2722" cy="31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a:p>
            <a:p>
              <a:pPr algn="ctr"/>
              <a:endParaRPr lang="en-US" altLang="zh-CN" b="1"/>
            </a:p>
          </p:txBody>
        </p:sp>
        <p:sp>
          <p:nvSpPr>
            <p:cNvPr id="63509" name="Rectangle 21"/>
            <p:cNvSpPr>
              <a:spLocks noChangeArrowheads="1"/>
            </p:cNvSpPr>
            <p:nvPr/>
          </p:nvSpPr>
          <p:spPr bwMode="auto">
            <a:xfrm>
              <a:off x="2880" y="890"/>
              <a:ext cx="272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t>161                                         254</a:t>
              </a:r>
            </a:p>
          </p:txBody>
        </p:sp>
      </p:grpSp>
      <p:graphicFrame>
        <p:nvGraphicFramePr>
          <p:cNvPr id="63572" name="Group 84"/>
          <p:cNvGraphicFramePr>
            <a:graphicFrameLocks noGrp="1"/>
          </p:cNvGraphicFramePr>
          <p:nvPr>
            <p:ph idx="1"/>
          </p:nvPr>
        </p:nvGraphicFramePr>
        <p:xfrm>
          <a:off x="250825" y="1628775"/>
          <a:ext cx="3609975" cy="4639313"/>
        </p:xfrm>
        <a:graphic>
          <a:graphicData uri="http://schemas.openxmlformats.org/drawingml/2006/table">
            <a:tbl>
              <a:tblPr/>
              <a:tblGrid>
                <a:gridCol w="874713">
                  <a:extLst>
                    <a:ext uri="{9D8B030D-6E8A-4147-A177-3AD203B41FA5}">
                      <a16:colId xmlns:a16="http://schemas.microsoft.com/office/drawing/2014/main" val="20000"/>
                    </a:ext>
                  </a:extLst>
                </a:gridCol>
                <a:gridCol w="2735262">
                  <a:extLst>
                    <a:ext uri="{9D8B030D-6E8A-4147-A177-3AD203B41FA5}">
                      <a16:colId xmlns:a16="http://schemas.microsoft.com/office/drawing/2014/main" val="20001"/>
                    </a:ext>
                  </a:extLst>
                </a:gridCol>
              </a:tblGrid>
              <a:tr h="336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首字节</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ASCII</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码</a:t>
                      </a:r>
                      <a:endParaRPr kumimoji="0" lang="zh-CN" altLang="en-US"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4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cap="flat">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161</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标点、一般符号</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202</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序号</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60</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endPar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数字</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22</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 、拉丁字母</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52</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162</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2"/>
                  </a:ext>
                </a:extLst>
              </a:tr>
              <a:tr h="373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163</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3"/>
                  </a:ext>
                </a:extLst>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164</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日文假名</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169</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165</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5"/>
                  </a:ext>
                </a:extLst>
              </a:tr>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166</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希腊字母</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48</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167</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俄文字母</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66</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4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168</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汉语拼音符号</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26</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汉语</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注音字母</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rPr>
                        <a:t>37</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rPr>
                        <a:t>）</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3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0000"/>
                          </a:solidFill>
                          <a:effectLst/>
                          <a:latin typeface="Times New Roman" pitchFamily="18" charset="0"/>
                          <a:ea typeface="楷体_GB2312" pitchFamily="49" charset="-122"/>
                          <a:cs typeface="Times New Roman" pitchFamily="18" charset="0"/>
                        </a:rPr>
                        <a:t>176</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~215</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一级汉字（</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3755</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个）</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按汉语拼音顺序排序</a:t>
                      </a:r>
                      <a:endParaRPr kumimoji="0" lang="zh-CN" altLang="en-US" sz="14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76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216~247</a:t>
                      </a:r>
                      <a:endParaRPr kumimoji="0" lang="en-US" altLang="zh-CN" sz="1400" b="1" i="0" u="none" strike="noStrike" cap="none" normalizeH="0" baseline="0">
                        <a:ln>
                          <a:noFill/>
                        </a:ln>
                        <a:solidFill>
                          <a:schemeClr val="tx1"/>
                        </a:solidFill>
                        <a:effectLst/>
                        <a:latin typeface="Arial" charset="0"/>
                        <a:ea typeface="楷体_GB2312" pitchFamily="49" charset="-122"/>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二级汉字（</a:t>
                      </a:r>
                      <a:r>
                        <a:rPr kumimoji="0" lang="en-US" altLang="zh-CN"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3008</a:t>
                      </a: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个）</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按部首排列</a:t>
                      </a:r>
                      <a:endParaRPr kumimoji="0" lang="zh-CN" altLang="en-US" sz="1400" b="1" i="0" u="none" strike="noStrike" cap="none" normalizeH="0" baseline="0">
                        <a:ln>
                          <a:noFill/>
                        </a:ln>
                        <a:solidFill>
                          <a:schemeClr val="tx1"/>
                        </a:solidFill>
                        <a:effectLst/>
                        <a:latin typeface="Arial" charset="0"/>
                        <a:ea typeface="楷体_GB2312" pitchFamily="49" charset="-122"/>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3573"/>
                                        </p:tgtEl>
                                        <p:attrNameLst>
                                          <p:attrName>style.visibility</p:attrName>
                                        </p:attrNameLst>
                                      </p:cBhvr>
                                      <p:to>
                                        <p:strVal val="visible"/>
                                      </p:to>
                                    </p:set>
                                    <p:anim calcmode="lin" valueType="num">
                                      <p:cBhvr>
                                        <p:cTn id="7" dur="500" fill="hold"/>
                                        <p:tgtEl>
                                          <p:spTgt spid="63573"/>
                                        </p:tgtEl>
                                        <p:attrNameLst>
                                          <p:attrName>ppt_w</p:attrName>
                                        </p:attrNameLst>
                                      </p:cBhvr>
                                      <p:tavLst>
                                        <p:tav tm="0">
                                          <p:val>
                                            <p:fltVal val="0"/>
                                          </p:val>
                                        </p:tav>
                                        <p:tav tm="100000">
                                          <p:val>
                                            <p:strVal val="#ppt_w"/>
                                          </p:val>
                                        </p:tav>
                                      </p:tavLst>
                                    </p:anim>
                                    <p:anim calcmode="lin" valueType="num">
                                      <p:cBhvr>
                                        <p:cTn id="8" dur="500" fill="hold"/>
                                        <p:tgtEl>
                                          <p:spTgt spid="63573"/>
                                        </p:tgtEl>
                                        <p:attrNameLst>
                                          <p:attrName>ppt_h</p:attrName>
                                        </p:attrNameLst>
                                      </p:cBhvr>
                                      <p:tavLst>
                                        <p:tav tm="0">
                                          <p:val>
                                            <p:fltVal val="0"/>
                                          </p:val>
                                        </p:tav>
                                        <p:tav tm="100000">
                                          <p:val>
                                            <p:strVal val="#ppt_h"/>
                                          </p:val>
                                        </p:tav>
                                      </p:tavLst>
                                    </p:anim>
                                    <p:animEffect transition="in" filter="fade">
                                      <p:cBhvr>
                                        <p:cTn id="9" dur="500"/>
                                        <p:tgtEl>
                                          <p:spTgt spid="6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zh-CN" altLang="en-US"/>
              <a:t>汉字排序</a:t>
            </a:r>
          </a:p>
        </p:txBody>
      </p:sp>
      <p:sp>
        <p:nvSpPr>
          <p:cNvPr id="78851" name="Rectangle 3"/>
          <p:cNvSpPr>
            <a:spLocks noGrp="1" noChangeArrowheads="1"/>
          </p:cNvSpPr>
          <p:nvPr>
            <p:ph type="body" idx="1"/>
          </p:nvPr>
        </p:nvSpPr>
        <p:spPr/>
        <p:txBody>
          <a:bodyPr/>
          <a:lstStyle/>
          <a:p>
            <a:pPr>
              <a:lnSpc>
                <a:spcPct val="80000"/>
              </a:lnSpc>
            </a:pPr>
            <a:r>
              <a:rPr lang="zh-CN" altLang="en-US" sz="2800" b="1" dirty="0"/>
              <a:t>一级汉字</a:t>
            </a:r>
          </a:p>
          <a:p>
            <a:pPr lvl="1">
              <a:lnSpc>
                <a:spcPct val="80000"/>
              </a:lnSpc>
            </a:pPr>
            <a:r>
              <a:rPr lang="zh-CN" altLang="en-US" sz="2400" b="1" dirty="0"/>
              <a:t>按</a:t>
            </a:r>
            <a:r>
              <a:rPr lang="zh-CN" altLang="en-US" sz="2400" b="1" dirty="0">
                <a:solidFill>
                  <a:srgbClr val="FF0000"/>
                </a:solidFill>
              </a:rPr>
              <a:t>汉语拼音字母顺序</a:t>
            </a:r>
            <a:r>
              <a:rPr lang="zh-CN" altLang="en-US" sz="2400" b="1" dirty="0"/>
              <a:t>排列</a:t>
            </a:r>
          </a:p>
          <a:p>
            <a:pPr lvl="1">
              <a:lnSpc>
                <a:spcPct val="80000"/>
              </a:lnSpc>
            </a:pPr>
            <a:r>
              <a:rPr lang="zh-CN" altLang="en-US" sz="2400" b="1" dirty="0"/>
              <a:t>同音字按</a:t>
            </a:r>
            <a:r>
              <a:rPr lang="zh-CN" altLang="en-US" sz="2400" b="1" dirty="0">
                <a:solidFill>
                  <a:srgbClr val="FF0000"/>
                </a:solidFill>
              </a:rPr>
              <a:t>笔形顺序</a:t>
            </a:r>
            <a:r>
              <a:rPr lang="zh-CN" altLang="en-US" sz="2400" b="1" dirty="0"/>
              <a:t>排列</a:t>
            </a:r>
          </a:p>
          <a:p>
            <a:pPr lvl="2">
              <a:lnSpc>
                <a:spcPct val="80000"/>
              </a:lnSpc>
            </a:pPr>
            <a:r>
              <a:rPr lang="zh-CN" altLang="en-US" sz="2000" b="1" dirty="0"/>
              <a:t>横（一）、直（丨）、撇（丿）、点（丶）、折（乙）</a:t>
            </a:r>
          </a:p>
          <a:p>
            <a:pPr lvl="2">
              <a:lnSpc>
                <a:spcPct val="80000"/>
              </a:lnSpc>
            </a:pPr>
            <a:r>
              <a:rPr lang="zh-CN" altLang="en-US" sz="2000" b="1" dirty="0"/>
              <a:t>起笔相同按第二笔，依次类推。</a:t>
            </a:r>
          </a:p>
          <a:p>
            <a:pPr>
              <a:lnSpc>
                <a:spcPct val="80000"/>
              </a:lnSpc>
            </a:pPr>
            <a:endParaRPr lang="zh-CN" altLang="en-US" sz="2800" b="1" dirty="0"/>
          </a:p>
          <a:p>
            <a:pPr>
              <a:lnSpc>
                <a:spcPct val="80000"/>
              </a:lnSpc>
            </a:pPr>
            <a:r>
              <a:rPr lang="zh-CN" altLang="en-US" sz="2800" b="1" dirty="0"/>
              <a:t>二级汉字</a:t>
            </a:r>
          </a:p>
          <a:p>
            <a:pPr lvl="1">
              <a:lnSpc>
                <a:spcPct val="80000"/>
              </a:lnSpc>
            </a:pPr>
            <a:r>
              <a:rPr lang="zh-CN" altLang="en-US" sz="2400" b="1" dirty="0"/>
              <a:t>按</a:t>
            </a:r>
            <a:r>
              <a:rPr lang="zh-CN" altLang="en-US" sz="2400" b="1" dirty="0">
                <a:solidFill>
                  <a:srgbClr val="FF0000"/>
                </a:solidFill>
              </a:rPr>
              <a:t>部首顺序</a:t>
            </a:r>
            <a:r>
              <a:rPr lang="zh-CN" altLang="en-US" sz="2400" b="1" dirty="0"/>
              <a:t>排列</a:t>
            </a:r>
          </a:p>
          <a:p>
            <a:pPr lvl="1">
              <a:lnSpc>
                <a:spcPct val="80000"/>
              </a:lnSpc>
            </a:pPr>
            <a:r>
              <a:rPr lang="zh-CN" altLang="en-US" sz="2400" b="1" dirty="0"/>
              <a:t>同部首字按</a:t>
            </a:r>
            <a:r>
              <a:rPr lang="zh-CN" altLang="en-US" sz="2400" b="1" dirty="0">
                <a:solidFill>
                  <a:srgbClr val="FF0000"/>
                </a:solidFill>
              </a:rPr>
              <a:t>笔划数</a:t>
            </a:r>
            <a:r>
              <a:rPr lang="zh-CN" altLang="en-US" sz="2400" b="1" dirty="0"/>
              <a:t>排列</a:t>
            </a:r>
          </a:p>
          <a:p>
            <a:pPr lvl="1">
              <a:lnSpc>
                <a:spcPct val="80000"/>
              </a:lnSpc>
            </a:pPr>
            <a:r>
              <a:rPr lang="zh-CN" altLang="en-US" sz="2400" b="1" dirty="0"/>
              <a:t>同笔划数的字按</a:t>
            </a:r>
            <a:r>
              <a:rPr lang="zh-CN" altLang="en-US" sz="2400" b="1" dirty="0">
                <a:solidFill>
                  <a:srgbClr val="FF0000"/>
                </a:solidFill>
              </a:rPr>
              <a:t>笔形顺序</a:t>
            </a:r>
            <a:r>
              <a:rPr lang="zh-CN" altLang="en-US" sz="2400" b="1" dirty="0"/>
              <a:t>排列</a:t>
            </a:r>
          </a:p>
          <a:p>
            <a:pPr lvl="2">
              <a:lnSpc>
                <a:spcPct val="80000"/>
              </a:lnSpc>
            </a:pPr>
            <a:r>
              <a:rPr lang="zh-CN" altLang="en-US" sz="2000" b="1" dirty="0"/>
              <a:t>横（一）、直（丨）、撇（丿）、点（丶）、折（乙）为序。</a:t>
            </a:r>
          </a:p>
          <a:p>
            <a:pPr lvl="2">
              <a:lnSpc>
                <a:spcPct val="80000"/>
              </a:lnSpc>
            </a:pPr>
            <a:r>
              <a:rPr lang="zh-CN" altLang="en-US" sz="2000" b="1" dirty="0"/>
              <a:t>起笔相同按第二笔，依次类推。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animEffect transition="in" filter="dissolve">
                                      <p:cBhvr>
                                        <p:cTn id="7" dur="500"/>
                                        <p:tgtEl>
                                          <p:spTgt spid="7885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8851">
                                            <p:txEl>
                                              <p:pRg st="3" end="3"/>
                                            </p:txEl>
                                          </p:spTgt>
                                        </p:tgtEl>
                                        <p:attrNameLst>
                                          <p:attrName>style.visibility</p:attrName>
                                        </p:attrNameLst>
                                      </p:cBhvr>
                                      <p:to>
                                        <p:strVal val="visible"/>
                                      </p:to>
                                    </p:set>
                                    <p:animEffect transition="in" filter="dissolve">
                                      <p:cBhvr>
                                        <p:cTn id="10" dur="500"/>
                                        <p:tgtEl>
                                          <p:spTgt spid="7885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animEffect transition="in" filter="dissolve">
                                      <p:cBhvr>
                                        <p:cTn id="15" dur="500"/>
                                        <p:tgtEl>
                                          <p:spTgt spid="7885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78851">
                                            <p:txEl>
                                              <p:pRg st="6" end="6"/>
                                            </p:txEl>
                                          </p:spTgt>
                                        </p:tgtEl>
                                        <p:attrNameLst>
                                          <p:attrName>style.visibility</p:attrName>
                                        </p:attrNameLst>
                                      </p:cBhvr>
                                      <p:to>
                                        <p:strVal val="visible"/>
                                      </p:to>
                                    </p:set>
                                    <p:animEffect transition="in" filter="dissolve">
                                      <p:cBhvr>
                                        <p:cTn id="20" dur="500"/>
                                        <p:tgtEl>
                                          <p:spTgt spid="78851">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78851">
                                            <p:txEl>
                                              <p:pRg st="7" end="7"/>
                                            </p:txEl>
                                          </p:spTgt>
                                        </p:tgtEl>
                                        <p:attrNameLst>
                                          <p:attrName>style.visibility</p:attrName>
                                        </p:attrNameLst>
                                      </p:cBhvr>
                                      <p:to>
                                        <p:strVal val="visible"/>
                                      </p:to>
                                    </p:set>
                                    <p:animEffect transition="in" filter="dissolve">
                                      <p:cBhvr>
                                        <p:cTn id="23" dur="500"/>
                                        <p:tgtEl>
                                          <p:spTgt spid="78851">
                                            <p:txEl>
                                              <p:pRg st="7" end="7"/>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78851">
                                            <p:txEl>
                                              <p:pRg st="8" end="8"/>
                                            </p:txEl>
                                          </p:spTgt>
                                        </p:tgtEl>
                                        <p:attrNameLst>
                                          <p:attrName>style.visibility</p:attrName>
                                        </p:attrNameLst>
                                      </p:cBhvr>
                                      <p:to>
                                        <p:strVal val="visible"/>
                                      </p:to>
                                    </p:set>
                                    <p:animEffect transition="in" filter="dissolve">
                                      <p:cBhvr>
                                        <p:cTn id="28" dur="500"/>
                                        <p:tgtEl>
                                          <p:spTgt spid="78851">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78851">
                                            <p:txEl>
                                              <p:pRg st="9" end="9"/>
                                            </p:txEl>
                                          </p:spTgt>
                                        </p:tgtEl>
                                        <p:attrNameLst>
                                          <p:attrName>style.visibility</p:attrName>
                                        </p:attrNameLst>
                                      </p:cBhvr>
                                      <p:to>
                                        <p:strVal val="visible"/>
                                      </p:to>
                                    </p:set>
                                    <p:animEffect transition="in" filter="dissolve">
                                      <p:cBhvr>
                                        <p:cTn id="33" dur="500"/>
                                        <p:tgtEl>
                                          <p:spTgt spid="78851">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78851">
                                            <p:txEl>
                                              <p:pRg st="10" end="10"/>
                                            </p:txEl>
                                          </p:spTgt>
                                        </p:tgtEl>
                                        <p:attrNameLst>
                                          <p:attrName>style.visibility</p:attrName>
                                        </p:attrNameLst>
                                      </p:cBhvr>
                                      <p:to>
                                        <p:strVal val="visible"/>
                                      </p:to>
                                    </p:set>
                                    <p:animEffect transition="in" filter="dissolve">
                                      <p:cBhvr>
                                        <p:cTn id="36" dur="500"/>
                                        <p:tgtEl>
                                          <p:spTgt spid="78851">
                                            <p:txEl>
                                              <p:pRg st="10" end="1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78851">
                                            <p:txEl>
                                              <p:pRg st="11" end="11"/>
                                            </p:txEl>
                                          </p:spTgt>
                                        </p:tgtEl>
                                        <p:attrNameLst>
                                          <p:attrName>style.visibility</p:attrName>
                                        </p:attrNameLst>
                                      </p:cBhvr>
                                      <p:to>
                                        <p:strVal val="visible"/>
                                      </p:to>
                                    </p:set>
                                    <p:animEffect transition="in" filter="dissolve">
                                      <p:cBhvr>
                                        <p:cTn id="39" dur="500"/>
                                        <p:tgtEl>
                                          <p:spTgt spid="78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CN" altLang="en-US" dirty="0"/>
              <a:t>区位码</a:t>
            </a:r>
          </a:p>
        </p:txBody>
      </p:sp>
      <p:sp>
        <p:nvSpPr>
          <p:cNvPr id="77827" name="Rectangle 3"/>
          <p:cNvSpPr>
            <a:spLocks noGrp="1" noChangeArrowheads="1"/>
          </p:cNvSpPr>
          <p:nvPr>
            <p:ph type="body" idx="1"/>
          </p:nvPr>
        </p:nvSpPr>
        <p:spPr>
          <a:xfrm>
            <a:off x="457200" y="1600200"/>
            <a:ext cx="8229600" cy="4997450"/>
          </a:xfrm>
        </p:spPr>
        <p:txBody>
          <a:bodyPr/>
          <a:lstStyle/>
          <a:p>
            <a:endParaRPr lang="en-US" altLang="zh-CN" sz="2800" b="1"/>
          </a:p>
          <a:p>
            <a:endParaRPr lang="en-US" altLang="zh-CN" sz="2800" b="1"/>
          </a:p>
          <a:p>
            <a:endParaRPr lang="en-US" altLang="zh-CN" sz="2800" b="1"/>
          </a:p>
          <a:p>
            <a:endParaRPr lang="en-US" altLang="zh-CN" sz="2800" b="1"/>
          </a:p>
          <a:p>
            <a:endParaRPr lang="en-US" altLang="zh-CN" sz="2800" b="1"/>
          </a:p>
          <a:p>
            <a:endParaRPr lang="en-US" altLang="zh-CN" sz="2800" b="1"/>
          </a:p>
          <a:p>
            <a:endParaRPr lang="en-US" altLang="zh-CN" sz="2400" b="1"/>
          </a:p>
          <a:p>
            <a:r>
              <a:rPr lang="zh-CN" altLang="en-US" sz="2400" b="1"/>
              <a:t>方阵：</a:t>
            </a:r>
            <a:r>
              <a:rPr lang="en-US" altLang="zh-CN" sz="2400" b="1"/>
              <a:t>94</a:t>
            </a:r>
            <a:r>
              <a:rPr lang="zh-CN" altLang="en-US" sz="2400" b="1"/>
              <a:t>行</a:t>
            </a:r>
            <a:r>
              <a:rPr lang="en-US" altLang="zh-CN" sz="2400" b="1"/>
              <a:t>×94</a:t>
            </a:r>
            <a:r>
              <a:rPr lang="zh-CN" altLang="en-US" sz="2400" b="1"/>
              <a:t>列</a:t>
            </a:r>
          </a:p>
          <a:p>
            <a:r>
              <a:rPr lang="zh-CN" altLang="en-US" sz="2400" b="1"/>
              <a:t>每一横行叫一个“</a:t>
            </a:r>
            <a:r>
              <a:rPr lang="zh-CN" altLang="en-US" sz="2400" b="1">
                <a:solidFill>
                  <a:srgbClr val="FF0000"/>
                </a:solidFill>
              </a:rPr>
              <a:t>区</a:t>
            </a:r>
            <a:r>
              <a:rPr lang="zh-CN" altLang="en-US" sz="2400" b="1"/>
              <a:t>”，每个区有九十四个“</a:t>
            </a:r>
            <a:r>
              <a:rPr lang="zh-CN" altLang="en-US" sz="2400" b="1">
                <a:solidFill>
                  <a:srgbClr val="FF0000"/>
                </a:solidFill>
              </a:rPr>
              <a:t>位</a:t>
            </a:r>
            <a:r>
              <a:rPr lang="zh-CN" altLang="en-US" sz="2400" b="1"/>
              <a:t>” </a:t>
            </a:r>
          </a:p>
          <a:p>
            <a:r>
              <a:rPr lang="zh-CN" altLang="en-US" sz="2400" b="1"/>
              <a:t>一个</a:t>
            </a:r>
            <a:r>
              <a:rPr lang="zh-CN" altLang="en-US" sz="2400" b="1">
                <a:solidFill>
                  <a:srgbClr val="009900"/>
                </a:solidFill>
              </a:rPr>
              <a:t>汉字在方阵中的坐标</a:t>
            </a:r>
            <a:r>
              <a:rPr lang="zh-CN" altLang="en-US" sz="2400" b="1"/>
              <a:t>，称为该字的“</a:t>
            </a:r>
            <a:r>
              <a:rPr lang="zh-CN" altLang="en-US" sz="2400" b="1">
                <a:solidFill>
                  <a:srgbClr val="FF0000"/>
                </a:solidFill>
              </a:rPr>
              <a:t>区位码</a:t>
            </a:r>
            <a:r>
              <a:rPr lang="zh-CN" altLang="en-US" sz="2400" b="1"/>
              <a:t>”</a:t>
            </a:r>
            <a:endParaRPr lang="zh-CN" altLang="en-US" sz="2400"/>
          </a:p>
        </p:txBody>
      </p:sp>
      <p:pic>
        <p:nvPicPr>
          <p:cNvPr id="778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628775"/>
            <a:ext cx="3365500" cy="3475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zh-CN" altLang="en-US" dirty="0"/>
              <a:t>例</a:t>
            </a:r>
            <a:endParaRPr lang="en-US" altLang="zh-CN" dirty="0"/>
          </a:p>
        </p:txBody>
      </p:sp>
      <p:sp>
        <p:nvSpPr>
          <p:cNvPr id="80899" name="Rectangle 3"/>
          <p:cNvSpPr>
            <a:spLocks noGrp="1" noChangeArrowheads="1"/>
          </p:cNvSpPr>
          <p:nvPr>
            <p:ph type="body" idx="1"/>
          </p:nvPr>
        </p:nvSpPr>
        <p:spPr/>
        <p:txBody>
          <a:bodyPr/>
          <a:lstStyle/>
          <a:p>
            <a:r>
              <a:rPr lang="zh-CN" altLang="en-US"/>
              <a:t>非汉字区</a:t>
            </a: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133600"/>
            <a:ext cx="8207375" cy="407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CN" altLang="en-US"/>
              <a:t>一级汉字区</a:t>
            </a:r>
          </a:p>
        </p:txBody>
      </p:sp>
      <p:sp>
        <p:nvSpPr>
          <p:cNvPr id="81923" name="Rectangle 3"/>
          <p:cNvSpPr>
            <a:spLocks noGrp="1" noChangeArrowheads="1"/>
          </p:cNvSpPr>
          <p:nvPr>
            <p:ph type="body" idx="1"/>
          </p:nvPr>
        </p:nvSpPr>
        <p:spPr/>
        <p:txBody>
          <a:bodyPr/>
          <a:lstStyle/>
          <a:p>
            <a:endParaRPr lang="zh-CN" altLang="zh-CN"/>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207375" cy="423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CN" altLang="en-US"/>
              <a:t>二级汉字区</a:t>
            </a:r>
          </a:p>
        </p:txBody>
      </p:sp>
      <p:sp>
        <p:nvSpPr>
          <p:cNvPr id="83971" name="Rectangle 3"/>
          <p:cNvSpPr>
            <a:spLocks noGrp="1" noChangeArrowheads="1"/>
          </p:cNvSpPr>
          <p:nvPr>
            <p:ph type="body" idx="1"/>
          </p:nvPr>
        </p:nvSpPr>
        <p:spPr/>
        <p:txBody>
          <a:bodyPr/>
          <a:lstStyle/>
          <a:p>
            <a:endParaRPr lang="zh-CN" altLang="zh-CN"/>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207375" cy="3871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16C407FA-FB59-4A2C-B9A9-64B1C37F3D16}"/>
              </a:ext>
            </a:extLst>
          </p:cNvPr>
          <p:cNvSpPr>
            <a:spLocks noGrp="1" noChangeArrowheads="1"/>
          </p:cNvSpPr>
          <p:nvPr>
            <p:ph type="title"/>
          </p:nvPr>
        </p:nvSpPr>
        <p:spPr/>
        <p:txBody>
          <a:bodyPr/>
          <a:lstStyle/>
          <a:p>
            <a:pPr>
              <a:defRPr/>
            </a:pPr>
            <a:r>
              <a:rPr lang="en-US" altLang="zh-CN" dirty="0">
                <a:effectLst/>
              </a:rPr>
              <a:t>2 </a:t>
            </a:r>
            <a:r>
              <a:rPr lang="en-US" altLang="zh-CN" dirty="0"/>
              <a:t>Unicode</a:t>
            </a:r>
            <a:r>
              <a:rPr lang="zh-CN" altLang="en-US" dirty="0">
                <a:effectLst/>
              </a:rPr>
              <a:t>与</a:t>
            </a:r>
            <a:r>
              <a:rPr lang="en-US" altLang="zh-CN" dirty="0">
                <a:effectLst/>
              </a:rPr>
              <a:t>ISO/IEC10646</a:t>
            </a:r>
            <a:endParaRPr lang="zh-CN" altLang="zh-CN" dirty="0"/>
          </a:p>
        </p:txBody>
      </p:sp>
      <p:sp>
        <p:nvSpPr>
          <p:cNvPr id="166915" name="Rectangle 3">
            <a:extLst>
              <a:ext uri="{FF2B5EF4-FFF2-40B4-BE49-F238E27FC236}">
                <a16:creationId xmlns:a16="http://schemas.microsoft.com/office/drawing/2014/main" id="{076A465B-9CDC-4B2B-AC1D-74E9B959B475}"/>
              </a:ext>
            </a:extLst>
          </p:cNvPr>
          <p:cNvSpPr>
            <a:spLocks noGrp="1" noChangeArrowheads="1"/>
          </p:cNvSpPr>
          <p:nvPr>
            <p:ph type="body" idx="1"/>
          </p:nvPr>
        </p:nvSpPr>
        <p:spPr/>
        <p:txBody>
          <a:bodyPr/>
          <a:lstStyle/>
          <a:p>
            <a:r>
              <a:rPr lang="zh-CN" altLang="en-US" sz="2800" b="1" dirty="0"/>
              <a:t>提出背景</a:t>
            </a:r>
            <a:endParaRPr lang="en-US" altLang="zh-CN" sz="2800" b="1" dirty="0"/>
          </a:p>
          <a:p>
            <a:pPr lvl="1"/>
            <a:r>
              <a:rPr lang="zh-CN" altLang="en-US" sz="2400" b="1" dirty="0"/>
              <a:t>各国文字采用不同的编码标准，系统之间不能方便的交换信息</a:t>
            </a:r>
            <a:endParaRPr lang="en-US" altLang="zh-CN" sz="2400" b="1" dirty="0"/>
          </a:p>
          <a:p>
            <a:r>
              <a:rPr lang="en-US" altLang="zh-CN" sz="2400" b="1" dirty="0"/>
              <a:t>1991</a:t>
            </a:r>
            <a:r>
              <a:rPr lang="zh-CN" altLang="en-US" sz="2400" b="1" dirty="0"/>
              <a:t>年，国际标准化组织与 </a:t>
            </a:r>
            <a:r>
              <a:rPr lang="en-US" altLang="zh-CN" sz="2400" b="1" dirty="0"/>
              <a:t>Unicode </a:t>
            </a:r>
            <a:r>
              <a:rPr lang="zh-CN" altLang="en-US" sz="2400" b="1" dirty="0"/>
              <a:t>学术学会决定共同制订一套适用于多种 语文文本的通用编码标准。自此以后，两个组织便一直</a:t>
            </a:r>
            <a:r>
              <a:rPr lang="zh-CN" altLang="en-US" sz="2400" b="1" dirty="0">
                <a:solidFill>
                  <a:srgbClr val="FF0000"/>
                </a:solidFill>
              </a:rPr>
              <a:t>紧密合作</a:t>
            </a:r>
            <a:r>
              <a:rPr lang="zh-CN" altLang="en-US" sz="2400" b="1" dirty="0"/>
              <a:t>，</a:t>
            </a:r>
            <a:r>
              <a:rPr lang="zh-CN" altLang="en-US" sz="2400" b="1" dirty="0">
                <a:solidFill>
                  <a:srgbClr val="FF0000"/>
                </a:solidFill>
              </a:rPr>
              <a:t>同步发展</a:t>
            </a:r>
            <a:r>
              <a:rPr lang="en-US" altLang="zh-CN" sz="2400" b="1" dirty="0"/>
              <a:t>Unicode</a:t>
            </a:r>
            <a:r>
              <a:rPr lang="zh-CN" altLang="en-US" sz="2400" b="1" dirty="0"/>
              <a:t>及</a:t>
            </a:r>
            <a:r>
              <a:rPr lang="en-US" altLang="zh-CN" sz="2400" b="1" dirty="0"/>
              <a:t>ISO 10646</a:t>
            </a:r>
            <a:r>
              <a:rPr lang="zh-CN" altLang="en-US" sz="2400" b="1" dirty="0"/>
              <a:t>标准。 </a:t>
            </a:r>
          </a:p>
          <a:p>
            <a:pPr lvl="1"/>
            <a:r>
              <a:rPr lang="zh-CN" altLang="en-US" sz="2000" b="1" dirty="0"/>
              <a:t>国际标准化组织提供 </a:t>
            </a:r>
            <a:r>
              <a:rPr lang="en-US" altLang="zh-CN" sz="2000" b="1" dirty="0"/>
              <a:t>ISO 10646 </a:t>
            </a:r>
            <a:r>
              <a:rPr lang="zh-CN" altLang="en-US" sz="2000" b="1" dirty="0"/>
              <a:t>标准内的</a:t>
            </a:r>
            <a:r>
              <a:rPr lang="zh-CN" altLang="en-US" sz="2000" b="1" dirty="0">
                <a:solidFill>
                  <a:srgbClr val="FF0000"/>
                </a:solidFill>
              </a:rPr>
              <a:t>字符</a:t>
            </a:r>
            <a:r>
              <a:rPr lang="zh-CN" altLang="en-US" sz="2000" b="1" dirty="0"/>
              <a:t>及</a:t>
            </a:r>
            <a:r>
              <a:rPr lang="zh-CN" altLang="en-US" sz="2000" b="1" dirty="0">
                <a:solidFill>
                  <a:srgbClr val="FF0000"/>
                </a:solidFill>
              </a:rPr>
              <a:t>编码</a:t>
            </a:r>
            <a:r>
              <a:rPr lang="zh-CN" altLang="en-US" sz="2000" b="1" dirty="0"/>
              <a:t>资料</a:t>
            </a:r>
          </a:p>
          <a:p>
            <a:pPr lvl="1"/>
            <a:r>
              <a:rPr lang="en-US" altLang="zh-CN" sz="2000" b="1" dirty="0"/>
              <a:t>Unicode </a:t>
            </a:r>
            <a:r>
              <a:rPr lang="zh-CN" altLang="en-US" sz="2000" b="1" dirty="0"/>
              <a:t>学术学会则对这些字符及编码资料提出</a:t>
            </a:r>
            <a:r>
              <a:rPr lang="zh-CN" altLang="en-US" sz="2000" b="1" dirty="0">
                <a:solidFill>
                  <a:srgbClr val="FF0000"/>
                </a:solidFill>
              </a:rPr>
              <a:t>应用的方法</a:t>
            </a:r>
            <a:r>
              <a:rPr lang="zh-CN" altLang="en-US" sz="2000" b="1" dirty="0"/>
              <a:t>以及语义资料作补充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6915">
                                            <p:txEl>
                                              <p:pRg st="3" end="3"/>
                                            </p:txEl>
                                          </p:spTgt>
                                        </p:tgtEl>
                                        <p:attrNameLst>
                                          <p:attrName>style.visibility</p:attrName>
                                        </p:attrNameLst>
                                      </p:cBhvr>
                                      <p:to>
                                        <p:strVal val="visible"/>
                                      </p:to>
                                    </p:set>
                                    <p:animEffect transition="in" filter="dissolve">
                                      <p:cBhvr>
                                        <p:cTn id="7" dur="500"/>
                                        <p:tgtEl>
                                          <p:spTgt spid="16691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6915">
                                            <p:txEl>
                                              <p:pRg st="4" end="4"/>
                                            </p:txEl>
                                          </p:spTgt>
                                        </p:tgtEl>
                                        <p:attrNameLst>
                                          <p:attrName>style.visibility</p:attrName>
                                        </p:attrNameLst>
                                      </p:cBhvr>
                                      <p:to>
                                        <p:strVal val="visible"/>
                                      </p:to>
                                    </p:set>
                                    <p:animEffect transition="in" filter="dissolve">
                                      <p:cBhvr>
                                        <p:cTn id="12" dur="500"/>
                                        <p:tgtEl>
                                          <p:spTgt spid="166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4F139EFD-CC47-4ABD-B8D8-7950544B77C6}"/>
              </a:ext>
            </a:extLst>
          </p:cNvPr>
          <p:cNvSpPr>
            <a:spLocks noGrp="1" noChangeArrowheads="1"/>
          </p:cNvSpPr>
          <p:nvPr>
            <p:ph type="title"/>
          </p:nvPr>
        </p:nvSpPr>
        <p:spPr/>
        <p:txBody>
          <a:bodyPr/>
          <a:lstStyle/>
          <a:p>
            <a:pPr>
              <a:defRPr/>
            </a:pPr>
            <a:r>
              <a:rPr lang="en-US" altLang="zh-CN"/>
              <a:t>ISO 10646</a:t>
            </a:r>
            <a:r>
              <a:rPr lang="zh-CN" altLang="en-US"/>
              <a:t>与</a:t>
            </a:r>
            <a:r>
              <a:rPr lang="en-US" altLang="zh-CN"/>
              <a:t>Unicode</a:t>
            </a:r>
            <a:r>
              <a:rPr lang="zh-CN" altLang="en-US"/>
              <a:t>的关系</a:t>
            </a:r>
          </a:p>
        </p:txBody>
      </p:sp>
      <p:sp>
        <p:nvSpPr>
          <p:cNvPr id="190467" name="Rectangle 3">
            <a:extLst>
              <a:ext uri="{FF2B5EF4-FFF2-40B4-BE49-F238E27FC236}">
                <a16:creationId xmlns:a16="http://schemas.microsoft.com/office/drawing/2014/main" id="{F8B0B60C-A97F-4E7A-AAD1-F93AC901F8BE}"/>
              </a:ext>
            </a:extLst>
          </p:cNvPr>
          <p:cNvSpPr>
            <a:spLocks noGrp="1" noChangeArrowheads="1"/>
          </p:cNvSpPr>
          <p:nvPr>
            <p:ph type="body" idx="1"/>
          </p:nvPr>
        </p:nvSpPr>
        <p:spPr>
          <a:xfrm>
            <a:off x="457200" y="1600200"/>
            <a:ext cx="8291513" cy="4456113"/>
          </a:xfrm>
        </p:spPr>
        <p:txBody>
          <a:bodyPr/>
          <a:lstStyle/>
          <a:p>
            <a:r>
              <a:rPr lang="en-US" altLang="zh-CN" sz="2400" b="1" dirty="0"/>
              <a:t>ISO 10646/IEC</a:t>
            </a:r>
            <a:r>
              <a:rPr lang="zh-CN" altLang="en-US" sz="2400" b="1" dirty="0"/>
              <a:t>与</a:t>
            </a:r>
            <a:r>
              <a:rPr lang="en-US" altLang="zh-CN" sz="2400" b="1" dirty="0"/>
              <a:t>Unicode</a:t>
            </a:r>
            <a:r>
              <a:rPr lang="zh-CN" altLang="en-US" sz="2400" b="1" dirty="0"/>
              <a:t>所包含的</a:t>
            </a:r>
            <a:r>
              <a:rPr lang="zh-CN" altLang="en-US" sz="2400" b="1" dirty="0">
                <a:solidFill>
                  <a:srgbClr val="FF0000"/>
                </a:solidFill>
              </a:rPr>
              <a:t>字符</a:t>
            </a:r>
            <a:r>
              <a:rPr lang="zh-CN" altLang="en-US" sz="2400" b="1" dirty="0"/>
              <a:t>及使用的</a:t>
            </a:r>
            <a:r>
              <a:rPr lang="zh-CN" altLang="en-US" sz="2400" b="1" dirty="0">
                <a:solidFill>
                  <a:srgbClr val="FF0000"/>
                </a:solidFill>
              </a:rPr>
              <a:t>编码</a:t>
            </a:r>
            <a:r>
              <a:rPr lang="zh-CN" altLang="en-US" sz="2400" b="1" dirty="0"/>
              <a:t>是</a:t>
            </a:r>
            <a:r>
              <a:rPr lang="zh-CN" altLang="en-US" sz="2400" b="1" dirty="0">
                <a:solidFill>
                  <a:srgbClr val="FF0000"/>
                </a:solidFill>
              </a:rPr>
              <a:t>相同</a:t>
            </a:r>
            <a:r>
              <a:rPr lang="zh-CN" altLang="en-US" sz="2400" b="1" dirty="0"/>
              <a:t>的</a:t>
            </a:r>
          </a:p>
          <a:p>
            <a:r>
              <a:rPr lang="en-US" altLang="zh-CN" sz="2400" b="1" dirty="0"/>
              <a:t>Unicode</a:t>
            </a:r>
            <a:r>
              <a:rPr lang="zh-CN" altLang="en-US" sz="2400" b="1" dirty="0"/>
              <a:t>可被视为是 </a:t>
            </a:r>
            <a:r>
              <a:rPr lang="en-US" altLang="zh-CN" sz="2400" b="1" dirty="0"/>
              <a:t>ISO/IEC 10646</a:t>
            </a:r>
            <a:r>
              <a:rPr lang="zh-CN" altLang="en-US" sz="2400" b="1" dirty="0"/>
              <a:t>的</a:t>
            </a:r>
            <a:r>
              <a:rPr lang="zh-CN" altLang="en-US" sz="2400" b="1" dirty="0">
                <a:solidFill>
                  <a:srgbClr val="FF0000"/>
                </a:solidFill>
              </a:rPr>
              <a:t>实践版</a:t>
            </a:r>
            <a:endParaRPr lang="zh-CN" altLang="en-US" sz="2400" b="1" dirty="0"/>
          </a:p>
          <a:p>
            <a:r>
              <a:rPr lang="zh-CN" altLang="en-US" sz="2400" b="1" dirty="0"/>
              <a:t>支援</a:t>
            </a:r>
            <a:r>
              <a:rPr lang="en-US" altLang="zh-CN" sz="2400" b="1" dirty="0"/>
              <a:t>Unicode</a:t>
            </a:r>
            <a:r>
              <a:rPr lang="zh-CN" altLang="en-US" sz="2400" b="1" dirty="0"/>
              <a:t>的产品，亦支援 </a:t>
            </a:r>
            <a:r>
              <a:rPr lang="en-US" altLang="zh-CN" sz="2400" b="1" dirty="0"/>
              <a:t>ISO/IEC 10646</a:t>
            </a:r>
            <a:r>
              <a:rPr lang="zh-CN" altLang="en-US" sz="2400" b="1" dirty="0"/>
              <a:t>国际编码标准 </a:t>
            </a:r>
          </a:p>
          <a:p>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0467">
                                            <p:txEl>
                                              <p:pRg st="1" end="1"/>
                                            </p:txEl>
                                          </p:spTgt>
                                        </p:tgtEl>
                                        <p:attrNameLst>
                                          <p:attrName>style.visibility</p:attrName>
                                        </p:attrNameLst>
                                      </p:cBhvr>
                                      <p:to>
                                        <p:strVal val="visible"/>
                                      </p:to>
                                    </p:set>
                                    <p:animEffect transition="in" filter="dissolve">
                                      <p:cBhvr>
                                        <p:cTn id="7" dur="500"/>
                                        <p:tgtEl>
                                          <p:spTgt spid="190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0467">
                                            <p:txEl>
                                              <p:pRg st="2" end="2"/>
                                            </p:txEl>
                                          </p:spTgt>
                                        </p:tgtEl>
                                        <p:attrNameLst>
                                          <p:attrName>style.visibility</p:attrName>
                                        </p:attrNameLst>
                                      </p:cBhvr>
                                      <p:to>
                                        <p:strVal val="visible"/>
                                      </p:to>
                                    </p:set>
                                    <p:animEffect transition="in" filter="dissolve">
                                      <p:cBhvr>
                                        <p:cTn id="12" dur="500"/>
                                        <p:tgtEl>
                                          <p:spTgt spid="190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A296D3-2C0C-4F9A-AC7F-A9F28B551B3E}"/>
              </a:ext>
            </a:extLst>
          </p:cNvPr>
          <p:cNvSpPr>
            <a:spLocks noGrp="1" noChangeArrowheads="1"/>
          </p:cNvSpPr>
          <p:nvPr>
            <p:ph type="title"/>
          </p:nvPr>
        </p:nvSpPr>
        <p:spPr/>
        <p:txBody>
          <a:bodyPr/>
          <a:lstStyle/>
          <a:p>
            <a:pPr eaLnBrk="1" hangingPunct="1">
              <a:defRPr/>
            </a:pPr>
            <a:r>
              <a:rPr lang="zh-CN" altLang="en-US" dirty="0"/>
              <a:t>本章内容</a:t>
            </a:r>
          </a:p>
        </p:txBody>
      </p:sp>
      <p:sp>
        <p:nvSpPr>
          <p:cNvPr id="7171" name="Rectangle 3">
            <a:extLst>
              <a:ext uri="{FF2B5EF4-FFF2-40B4-BE49-F238E27FC236}">
                <a16:creationId xmlns:a16="http://schemas.microsoft.com/office/drawing/2014/main" id="{E4B9C940-1685-43D0-84C7-3B1C58203E97}"/>
              </a:ext>
            </a:extLst>
          </p:cNvPr>
          <p:cNvSpPr>
            <a:spLocks noGrp="1" noChangeArrowheads="1"/>
          </p:cNvSpPr>
          <p:nvPr>
            <p:ph type="body" idx="1"/>
          </p:nvPr>
        </p:nvSpPr>
        <p:spPr/>
        <p:txBody>
          <a:bodyPr/>
          <a:lstStyle/>
          <a:p>
            <a:pPr eaLnBrk="1" hangingPunct="1">
              <a:lnSpc>
                <a:spcPct val="90000"/>
              </a:lnSpc>
            </a:pPr>
            <a:r>
              <a:rPr lang="en-US" altLang="zh-CN" sz="2800" b="1" dirty="0"/>
              <a:t>2.1 </a:t>
            </a:r>
            <a:r>
              <a:rPr lang="zh-CN" altLang="en-US" sz="2800" b="1" dirty="0"/>
              <a:t>文本预处理流程</a:t>
            </a:r>
          </a:p>
          <a:p>
            <a:pPr eaLnBrk="1" hangingPunct="1">
              <a:lnSpc>
                <a:spcPct val="90000"/>
              </a:lnSpc>
            </a:pPr>
            <a:r>
              <a:rPr lang="en-US" altLang="zh-CN" sz="2800" b="1" dirty="0">
                <a:solidFill>
                  <a:srgbClr val="B2B2B2"/>
                </a:solidFill>
              </a:rPr>
              <a:t>2.2 </a:t>
            </a:r>
            <a:r>
              <a:rPr lang="zh-CN" altLang="en-US" sz="2800" b="1" dirty="0">
                <a:solidFill>
                  <a:srgbClr val="B2B2B2"/>
                </a:solidFill>
              </a:rPr>
              <a:t>数据收集</a:t>
            </a:r>
            <a:endParaRPr lang="en-US" altLang="zh-CN" sz="2800" b="1" dirty="0">
              <a:solidFill>
                <a:srgbClr val="B2B2B2"/>
              </a:solidFill>
            </a:endParaRPr>
          </a:p>
          <a:p>
            <a:pPr eaLnBrk="1" hangingPunct="1">
              <a:lnSpc>
                <a:spcPct val="90000"/>
              </a:lnSpc>
            </a:pPr>
            <a:r>
              <a:rPr lang="en-US" altLang="zh-CN" sz="2800" b="1" dirty="0"/>
              <a:t>2.3 </a:t>
            </a:r>
            <a:r>
              <a:rPr lang="zh-CN" altLang="en-US" sz="2800" b="1" dirty="0"/>
              <a:t>字符编码与编辑距离</a:t>
            </a:r>
          </a:p>
          <a:p>
            <a:pPr eaLnBrk="1" hangingPunct="1">
              <a:lnSpc>
                <a:spcPct val="90000"/>
              </a:lnSpc>
            </a:pPr>
            <a:r>
              <a:rPr lang="en-US" altLang="zh-CN" sz="2800" b="1" dirty="0"/>
              <a:t>2.4 </a:t>
            </a:r>
            <a:r>
              <a:rPr lang="zh-CN" altLang="en-US" sz="2800" b="1" dirty="0"/>
              <a:t>正则表达式</a:t>
            </a:r>
            <a:endParaRPr lang="en-US" altLang="zh-CN" sz="2800" b="1" dirty="0"/>
          </a:p>
        </p:txBody>
      </p:sp>
    </p:spTree>
    <p:extLst>
      <p:ext uri="{BB962C8B-B14F-4D97-AF65-F5344CB8AC3E}">
        <p14:creationId xmlns:p14="http://schemas.microsoft.com/office/powerpoint/2010/main" val="316521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E4A0F13-0D81-4427-9DFB-E0D4C9A9DC81}"/>
              </a:ext>
            </a:extLst>
          </p:cNvPr>
          <p:cNvSpPr>
            <a:spLocks noGrp="1" noChangeArrowheads="1"/>
          </p:cNvSpPr>
          <p:nvPr>
            <p:ph type="title"/>
          </p:nvPr>
        </p:nvSpPr>
        <p:spPr/>
        <p:txBody>
          <a:bodyPr/>
          <a:lstStyle/>
          <a:p>
            <a:pPr>
              <a:defRPr/>
            </a:pPr>
            <a:r>
              <a:rPr lang="en-US" altLang="zh-CN" dirty="0"/>
              <a:t>“ISO/IEC 10646”</a:t>
            </a:r>
            <a:r>
              <a:rPr lang="zh-CN" altLang="en-US" dirty="0"/>
              <a:t>体系结构</a:t>
            </a:r>
          </a:p>
        </p:txBody>
      </p:sp>
      <p:sp>
        <p:nvSpPr>
          <p:cNvPr id="83971" name="Rectangle 3">
            <a:extLst>
              <a:ext uri="{FF2B5EF4-FFF2-40B4-BE49-F238E27FC236}">
                <a16:creationId xmlns:a16="http://schemas.microsoft.com/office/drawing/2014/main" id="{2EFE392E-0F7B-492A-AF01-6A599D7DEF59}"/>
              </a:ext>
            </a:extLst>
          </p:cNvPr>
          <p:cNvSpPr>
            <a:spLocks noGrp="1" noChangeArrowheads="1"/>
          </p:cNvSpPr>
          <p:nvPr>
            <p:ph type="body" idx="1"/>
          </p:nvPr>
        </p:nvSpPr>
        <p:spPr/>
        <p:txBody>
          <a:bodyPr/>
          <a:lstStyle/>
          <a:p>
            <a:endParaRPr lang="zh-CN" altLang="zh-CN"/>
          </a:p>
        </p:txBody>
      </p:sp>
      <p:pic>
        <p:nvPicPr>
          <p:cNvPr id="83972" name="Picture 4">
            <a:extLst>
              <a:ext uri="{FF2B5EF4-FFF2-40B4-BE49-F238E27FC236}">
                <a16:creationId xmlns:a16="http://schemas.microsoft.com/office/drawing/2014/main" id="{D589FBFC-F40C-4BDC-ADE7-0117BA37B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628775"/>
            <a:ext cx="5848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02E4B78-5581-4860-888A-8CDE165270F5}"/>
              </a:ext>
            </a:extLst>
          </p:cNvPr>
          <p:cNvSpPr>
            <a:spLocks noGrp="1" noChangeArrowheads="1"/>
          </p:cNvSpPr>
          <p:nvPr>
            <p:ph type="title"/>
          </p:nvPr>
        </p:nvSpPr>
        <p:spPr/>
        <p:txBody>
          <a:bodyPr/>
          <a:lstStyle/>
          <a:p>
            <a:pPr>
              <a:defRPr/>
            </a:pPr>
            <a:br>
              <a:rPr lang="en-US" altLang="zh-CN">
                <a:effectLst/>
              </a:rPr>
            </a:br>
            <a:endParaRPr lang="en-US" altLang="zh-CN"/>
          </a:p>
        </p:txBody>
      </p:sp>
      <p:sp>
        <p:nvSpPr>
          <p:cNvPr id="93187" name="Rectangle 3">
            <a:extLst>
              <a:ext uri="{FF2B5EF4-FFF2-40B4-BE49-F238E27FC236}">
                <a16:creationId xmlns:a16="http://schemas.microsoft.com/office/drawing/2014/main" id="{54F8B872-A069-4ECF-919F-4475945CD27B}"/>
              </a:ext>
            </a:extLst>
          </p:cNvPr>
          <p:cNvSpPr>
            <a:spLocks noGrp="1" noChangeArrowheads="1"/>
          </p:cNvSpPr>
          <p:nvPr>
            <p:ph type="body" idx="1"/>
          </p:nvPr>
        </p:nvSpPr>
        <p:spPr/>
        <p:txBody>
          <a:bodyPr/>
          <a:lstStyle/>
          <a:p>
            <a:r>
              <a:rPr lang="zh-CN" altLang="en-US" sz="2400" b="1" dirty="0"/>
              <a:t>四维的编码空间</a:t>
            </a:r>
          </a:p>
          <a:p>
            <a:pPr lvl="1"/>
            <a:r>
              <a:rPr lang="zh-CN" altLang="en-US" sz="2000" b="1" dirty="0"/>
              <a:t>根据最高位为</a:t>
            </a:r>
            <a:r>
              <a:rPr lang="en-US" altLang="zh-CN" sz="2000" b="1" dirty="0"/>
              <a:t>0</a:t>
            </a:r>
            <a:r>
              <a:rPr lang="zh-CN" altLang="en-US" sz="2000" b="1" dirty="0"/>
              <a:t>的最高字节分成</a:t>
            </a:r>
            <a:r>
              <a:rPr lang="en-US" altLang="zh-CN" sz="2000" b="1" dirty="0"/>
              <a:t>2^7=128</a:t>
            </a:r>
            <a:r>
              <a:rPr lang="zh-CN" altLang="en-US" sz="2000" b="1" dirty="0"/>
              <a:t>个组（</a:t>
            </a:r>
            <a:r>
              <a:rPr lang="en-US" altLang="zh-CN" sz="2000" b="1" dirty="0"/>
              <a:t>group</a:t>
            </a:r>
            <a:r>
              <a:rPr lang="zh-CN" altLang="en-US" sz="2000" b="1" dirty="0"/>
              <a:t>）。</a:t>
            </a:r>
          </a:p>
          <a:p>
            <a:pPr lvl="1"/>
            <a:r>
              <a:rPr lang="zh-CN" altLang="en-US" sz="2000" b="1" dirty="0"/>
              <a:t>每个组再根据次高字节分为</a:t>
            </a:r>
            <a:r>
              <a:rPr lang="en-US" altLang="zh-CN" sz="2000" b="1" dirty="0"/>
              <a:t>256</a:t>
            </a:r>
            <a:r>
              <a:rPr lang="zh-CN" altLang="en-US" sz="2000" b="1" dirty="0"/>
              <a:t>个平面（</a:t>
            </a:r>
            <a:r>
              <a:rPr lang="en-US" altLang="zh-CN" sz="2000" b="1" dirty="0"/>
              <a:t>plane</a:t>
            </a:r>
            <a:r>
              <a:rPr lang="zh-CN" altLang="en-US" sz="2000" b="1" dirty="0"/>
              <a:t>）。</a:t>
            </a:r>
          </a:p>
          <a:p>
            <a:pPr lvl="1"/>
            <a:r>
              <a:rPr lang="zh-CN" altLang="en-US" sz="2000" b="1" dirty="0"/>
              <a:t>每个平面根据第</a:t>
            </a:r>
            <a:r>
              <a:rPr lang="en-US" altLang="zh-CN" sz="2000" b="1" dirty="0"/>
              <a:t>3</a:t>
            </a:r>
            <a:r>
              <a:rPr lang="zh-CN" altLang="en-US" sz="2000" b="1" dirty="0"/>
              <a:t>个字节分为</a:t>
            </a:r>
            <a:r>
              <a:rPr lang="en-US" altLang="zh-CN" sz="2000" b="1" dirty="0"/>
              <a:t>256</a:t>
            </a:r>
            <a:r>
              <a:rPr lang="zh-CN" altLang="en-US" sz="2000" b="1" dirty="0"/>
              <a:t>行 （</a:t>
            </a:r>
            <a:r>
              <a:rPr lang="en-US" altLang="zh-CN" sz="2000" b="1" dirty="0"/>
              <a:t>row</a:t>
            </a:r>
            <a:r>
              <a:rPr lang="zh-CN" altLang="en-US" sz="2000" b="1" dirty="0"/>
              <a:t>），每行有</a:t>
            </a:r>
            <a:r>
              <a:rPr lang="en-US" altLang="zh-CN" sz="2000" b="1" dirty="0"/>
              <a:t>256</a:t>
            </a:r>
            <a:r>
              <a:rPr lang="zh-CN" altLang="en-US" sz="2000" b="1" dirty="0"/>
              <a:t>个码位（</a:t>
            </a:r>
            <a:r>
              <a:rPr lang="en-US" altLang="zh-CN" sz="2000" b="1" dirty="0"/>
              <a:t>cell</a:t>
            </a:r>
            <a:r>
              <a:rPr lang="zh-CN" altLang="en-US" sz="2000" b="1" dirty="0"/>
              <a:t>）。</a:t>
            </a:r>
          </a:p>
          <a:p>
            <a:r>
              <a:rPr lang="en-US" altLang="zh-CN" sz="2400" b="1" dirty="0"/>
              <a:t>group 0</a:t>
            </a:r>
            <a:r>
              <a:rPr lang="zh-CN" altLang="en-US" sz="2400" b="1" dirty="0"/>
              <a:t>的</a:t>
            </a:r>
            <a:r>
              <a:rPr lang="en-US" altLang="zh-CN" sz="2400" b="1" dirty="0"/>
              <a:t>plane 0</a:t>
            </a:r>
            <a:r>
              <a:rPr lang="zh-CN" altLang="en-US" sz="2400" b="1" dirty="0"/>
              <a:t>被称作</a:t>
            </a:r>
            <a:r>
              <a:rPr lang="en-US" altLang="zh-CN" sz="2400" b="1" dirty="0"/>
              <a:t>BMP</a:t>
            </a:r>
            <a:r>
              <a:rPr lang="zh-CN" altLang="en-US" sz="2400" b="1" dirty="0"/>
              <a:t>（</a:t>
            </a:r>
            <a:r>
              <a:rPr lang="en-US" altLang="zh-CN" sz="2400" b="1" dirty="0"/>
              <a:t>Basic Multilingual Plane</a:t>
            </a:r>
            <a:r>
              <a:rPr lang="zh-CN" altLang="en-US" sz="2400" b="1" dirty="0"/>
              <a:t>）。是目前</a:t>
            </a:r>
            <a:r>
              <a:rPr lang="zh-CN" altLang="en-US" sz="2400" b="1" dirty="0">
                <a:solidFill>
                  <a:srgbClr val="FF0000"/>
                </a:solidFill>
              </a:rPr>
              <a:t>实际应用</a:t>
            </a:r>
            <a:r>
              <a:rPr lang="zh-CN" altLang="en-US" sz="2400" b="1" dirty="0"/>
              <a:t>的</a:t>
            </a:r>
            <a:r>
              <a:rPr lang="en-US" altLang="zh-CN" sz="2400" b="1" dirty="0"/>
              <a:t>Unicode</a:t>
            </a:r>
            <a:r>
              <a:rPr lang="zh-CN" altLang="en-US" sz="2400" b="1" dirty="0"/>
              <a:t>版本（</a:t>
            </a:r>
            <a:r>
              <a:rPr lang="en-US" altLang="zh-CN" sz="2400" b="1" dirty="0"/>
              <a:t>2</a:t>
            </a:r>
            <a:r>
              <a:rPr lang="zh-CN" altLang="en-US" sz="2400" b="1" dirty="0"/>
              <a:t>字节）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3187">
                                            <p:txEl>
                                              <p:pRg st="4" end="4"/>
                                            </p:txEl>
                                          </p:spTgt>
                                        </p:tgtEl>
                                        <p:attrNameLst>
                                          <p:attrName>style.visibility</p:attrName>
                                        </p:attrNameLst>
                                      </p:cBhvr>
                                      <p:to>
                                        <p:strVal val="visible"/>
                                      </p:to>
                                    </p:set>
                                    <p:animEffect transition="in" filter="dissolve">
                                      <p:cBhvr>
                                        <p:cTn id="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CA6F921-3270-44BA-B36F-123F8ADAED5C}"/>
              </a:ext>
            </a:extLst>
          </p:cNvPr>
          <p:cNvSpPr>
            <a:spLocks noGrp="1" noChangeArrowheads="1"/>
          </p:cNvSpPr>
          <p:nvPr>
            <p:ph type="title"/>
          </p:nvPr>
        </p:nvSpPr>
        <p:spPr>
          <a:xfrm>
            <a:off x="395288" y="1125538"/>
            <a:ext cx="792162" cy="4483100"/>
          </a:xfrm>
        </p:spPr>
        <p:txBody>
          <a:bodyPr/>
          <a:lstStyle/>
          <a:p>
            <a:r>
              <a:rPr lang="en-US" altLang="zh-CN">
                <a:effectLst/>
              </a:rPr>
              <a:t>B</a:t>
            </a:r>
            <a:br>
              <a:rPr lang="en-US" altLang="zh-CN">
                <a:effectLst/>
              </a:rPr>
            </a:br>
            <a:r>
              <a:rPr lang="en-US" altLang="zh-CN">
                <a:effectLst/>
              </a:rPr>
              <a:t>M</a:t>
            </a:r>
            <a:br>
              <a:rPr lang="en-US" altLang="zh-CN">
                <a:effectLst/>
              </a:rPr>
            </a:br>
            <a:r>
              <a:rPr lang="en-US" altLang="zh-CN">
                <a:effectLst/>
              </a:rPr>
              <a:t>P</a:t>
            </a:r>
            <a:br>
              <a:rPr lang="en-US" altLang="zh-CN">
                <a:effectLst/>
              </a:rPr>
            </a:br>
            <a:r>
              <a:rPr lang="zh-CN" altLang="en-US">
                <a:effectLst/>
              </a:rPr>
              <a:t>概</a:t>
            </a:r>
            <a:br>
              <a:rPr lang="zh-CN" altLang="en-US">
                <a:effectLst/>
              </a:rPr>
            </a:br>
            <a:r>
              <a:rPr lang="zh-CN" altLang="en-US">
                <a:effectLst/>
              </a:rPr>
              <a:t>貌</a:t>
            </a:r>
            <a:br>
              <a:rPr lang="zh-CN" altLang="en-US">
                <a:effectLst/>
              </a:rPr>
            </a:br>
            <a:br>
              <a:rPr lang="zh-CN" altLang="en-US">
                <a:effectLst/>
              </a:rPr>
            </a:br>
            <a:endParaRPr lang="zh-CN" altLang="en-US">
              <a:effectLst/>
            </a:endParaRPr>
          </a:p>
        </p:txBody>
      </p:sp>
      <p:sp>
        <p:nvSpPr>
          <p:cNvPr id="88067" name="Rectangle 7">
            <a:extLst>
              <a:ext uri="{FF2B5EF4-FFF2-40B4-BE49-F238E27FC236}">
                <a16:creationId xmlns:a16="http://schemas.microsoft.com/office/drawing/2014/main" id="{5C1F1802-8591-4540-A2DB-8ECD0CD34DA3}"/>
              </a:ext>
            </a:extLst>
          </p:cNvPr>
          <p:cNvSpPr>
            <a:spLocks noGrp="1" noChangeArrowheads="1"/>
          </p:cNvSpPr>
          <p:nvPr>
            <p:ph type="body" idx="1"/>
          </p:nvPr>
        </p:nvSpPr>
        <p:spPr>
          <a:xfrm>
            <a:off x="7740650" y="0"/>
            <a:ext cx="1403350" cy="4456113"/>
          </a:xfrm>
        </p:spPr>
        <p:txBody>
          <a:bodyPr/>
          <a:lstStyle/>
          <a:p>
            <a:pPr>
              <a:lnSpc>
                <a:spcPct val="80000"/>
              </a:lnSpc>
              <a:buFontTx/>
              <a:buNone/>
            </a:pPr>
            <a:r>
              <a:rPr lang="zh-CN" altLang="en-US" sz="1800" b="1"/>
              <a:t>拉丁</a:t>
            </a:r>
          </a:p>
          <a:p>
            <a:pPr>
              <a:lnSpc>
                <a:spcPct val="80000"/>
              </a:lnSpc>
              <a:buFontTx/>
              <a:buNone/>
            </a:pPr>
            <a:r>
              <a:rPr lang="zh-CN" altLang="en-US" sz="1800" b="1"/>
              <a:t>希腊</a:t>
            </a:r>
          </a:p>
          <a:p>
            <a:pPr>
              <a:lnSpc>
                <a:spcPct val="80000"/>
              </a:lnSpc>
              <a:buFontTx/>
              <a:buNone/>
            </a:pPr>
            <a:r>
              <a:rPr lang="zh-CN" altLang="en-US" sz="1800" b="1"/>
              <a:t>希伯来</a:t>
            </a:r>
          </a:p>
          <a:p>
            <a:pPr>
              <a:lnSpc>
                <a:spcPct val="80000"/>
              </a:lnSpc>
              <a:buFontTx/>
              <a:buNone/>
            </a:pPr>
            <a:r>
              <a:rPr lang="zh-CN" altLang="en-US" sz="1800" b="1"/>
              <a:t>阿拉伯</a:t>
            </a:r>
          </a:p>
          <a:p>
            <a:pPr>
              <a:lnSpc>
                <a:spcPct val="80000"/>
              </a:lnSpc>
              <a:buFontTx/>
              <a:buNone/>
            </a:pPr>
            <a:r>
              <a:rPr lang="zh-CN" altLang="en-US" sz="1800" b="1"/>
              <a:t>叙利亚</a:t>
            </a:r>
          </a:p>
          <a:p>
            <a:pPr>
              <a:lnSpc>
                <a:spcPct val="80000"/>
              </a:lnSpc>
              <a:buFontTx/>
              <a:buNone/>
            </a:pPr>
            <a:r>
              <a:rPr lang="zh-CN" altLang="en-US" sz="1800" b="1"/>
              <a:t>马尔代夫</a:t>
            </a:r>
          </a:p>
          <a:p>
            <a:pPr>
              <a:lnSpc>
                <a:spcPct val="80000"/>
              </a:lnSpc>
              <a:buFontTx/>
              <a:buNone/>
            </a:pPr>
            <a:r>
              <a:rPr lang="zh-CN" altLang="en-US" sz="1800" b="1"/>
              <a:t>孟加拉</a:t>
            </a:r>
          </a:p>
          <a:p>
            <a:pPr>
              <a:lnSpc>
                <a:spcPct val="80000"/>
              </a:lnSpc>
              <a:buFontTx/>
              <a:buNone/>
            </a:pPr>
            <a:r>
              <a:rPr lang="zh-CN" altLang="en-US" sz="1800" b="1"/>
              <a:t>泰国</a:t>
            </a:r>
          </a:p>
          <a:p>
            <a:pPr>
              <a:lnSpc>
                <a:spcPct val="80000"/>
              </a:lnSpc>
              <a:buFontTx/>
              <a:buNone/>
            </a:pPr>
            <a:r>
              <a:rPr lang="zh-CN" altLang="en-US" sz="1800" b="1"/>
              <a:t>老挝</a:t>
            </a:r>
          </a:p>
          <a:p>
            <a:pPr>
              <a:lnSpc>
                <a:spcPct val="80000"/>
              </a:lnSpc>
              <a:buFontTx/>
              <a:buNone/>
            </a:pPr>
            <a:r>
              <a:rPr lang="zh-CN" altLang="en-US" sz="1800" b="1"/>
              <a:t>缅甸</a:t>
            </a:r>
          </a:p>
          <a:p>
            <a:pPr>
              <a:lnSpc>
                <a:spcPct val="80000"/>
              </a:lnSpc>
              <a:buFontTx/>
              <a:buNone/>
            </a:pPr>
            <a:r>
              <a:rPr lang="zh-CN" altLang="en-US" sz="1800" b="1"/>
              <a:t>埃塞俄比亚</a:t>
            </a:r>
          </a:p>
          <a:p>
            <a:pPr>
              <a:lnSpc>
                <a:spcPct val="80000"/>
              </a:lnSpc>
              <a:buFontTx/>
              <a:buNone/>
            </a:pPr>
            <a:r>
              <a:rPr lang="zh-CN" altLang="en-US" sz="1800" b="1"/>
              <a:t>蒙古</a:t>
            </a:r>
          </a:p>
          <a:p>
            <a:pPr>
              <a:lnSpc>
                <a:spcPct val="80000"/>
              </a:lnSpc>
              <a:buFontTx/>
              <a:buNone/>
            </a:pPr>
            <a:r>
              <a:rPr lang="zh-CN" altLang="en-US" sz="1800" b="1"/>
              <a:t>埃及</a:t>
            </a:r>
          </a:p>
          <a:p>
            <a:pPr>
              <a:lnSpc>
                <a:spcPct val="80000"/>
              </a:lnSpc>
              <a:buFontTx/>
              <a:buNone/>
            </a:pPr>
            <a:r>
              <a:rPr lang="zh-CN" altLang="en-US" sz="1800" b="1"/>
              <a:t>格鲁吉亚</a:t>
            </a:r>
          </a:p>
          <a:p>
            <a:pPr>
              <a:lnSpc>
                <a:spcPct val="80000"/>
              </a:lnSpc>
              <a:buFontTx/>
              <a:buNone/>
            </a:pPr>
            <a:r>
              <a:rPr lang="en-US" altLang="zh-CN" sz="1800" b="1"/>
              <a:t>……</a:t>
            </a:r>
          </a:p>
          <a:p>
            <a:pPr>
              <a:lnSpc>
                <a:spcPct val="80000"/>
              </a:lnSpc>
              <a:buFontTx/>
              <a:buNone/>
            </a:pPr>
            <a:endParaRPr lang="en-US" altLang="zh-CN" sz="1800" b="1"/>
          </a:p>
        </p:txBody>
      </p:sp>
      <p:pic>
        <p:nvPicPr>
          <p:cNvPr id="88068" name="Picture 9">
            <a:extLst>
              <a:ext uri="{FF2B5EF4-FFF2-40B4-BE49-F238E27FC236}">
                <a16:creationId xmlns:a16="http://schemas.microsoft.com/office/drawing/2014/main" id="{48FD0392-1537-4C57-A3D5-3979DFE2F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88913"/>
            <a:ext cx="60340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a:extLst>
              <a:ext uri="{FF2B5EF4-FFF2-40B4-BE49-F238E27FC236}">
                <a16:creationId xmlns:a16="http://schemas.microsoft.com/office/drawing/2014/main" id="{CD241ACD-7865-478C-BD49-A0070DBB7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60350"/>
            <a:ext cx="215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1">
            <a:extLst>
              <a:ext uri="{FF2B5EF4-FFF2-40B4-BE49-F238E27FC236}">
                <a16:creationId xmlns:a16="http://schemas.microsoft.com/office/drawing/2014/main" id="{2E4A16D5-E167-4995-BC60-D29DD5657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692150"/>
            <a:ext cx="215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12">
            <a:extLst>
              <a:ext uri="{FF2B5EF4-FFF2-40B4-BE49-F238E27FC236}">
                <a16:creationId xmlns:a16="http://schemas.microsoft.com/office/drawing/2014/main" id="{A891DD2D-231D-4D9C-9004-83FEFF4EFF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908050"/>
            <a:ext cx="22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13">
            <a:extLst>
              <a:ext uri="{FF2B5EF4-FFF2-40B4-BE49-F238E27FC236}">
                <a16:creationId xmlns:a16="http://schemas.microsoft.com/office/drawing/2014/main" id="{382C08B1-1168-459C-8E7F-33AE70DA8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1412875"/>
            <a:ext cx="200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14">
            <a:extLst>
              <a:ext uri="{FF2B5EF4-FFF2-40B4-BE49-F238E27FC236}">
                <a16:creationId xmlns:a16="http://schemas.microsoft.com/office/drawing/2014/main" id="{30D44656-8A6C-41A9-9904-7269F030BA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2276475"/>
            <a:ext cx="2301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15">
            <a:extLst>
              <a:ext uri="{FF2B5EF4-FFF2-40B4-BE49-F238E27FC236}">
                <a16:creationId xmlns:a16="http://schemas.microsoft.com/office/drawing/2014/main" id="{B34CA6CD-B9AF-4075-A9DA-8B6EF0183C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5" y="3644900"/>
            <a:ext cx="1539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16">
            <a:extLst>
              <a:ext uri="{FF2B5EF4-FFF2-40B4-BE49-F238E27FC236}">
                <a16:creationId xmlns:a16="http://schemas.microsoft.com/office/drawing/2014/main" id="{E2B29DE0-E162-4409-8066-FACF397335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3044825"/>
            <a:ext cx="2238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17">
            <a:extLst>
              <a:ext uri="{FF2B5EF4-FFF2-40B4-BE49-F238E27FC236}">
                <a16:creationId xmlns:a16="http://schemas.microsoft.com/office/drawing/2014/main" id="{848EBBA4-33E2-4B97-9AEE-B1A7B2BF24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6375" y="3998913"/>
            <a:ext cx="1746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7" name="Picture 18">
            <a:extLst>
              <a:ext uri="{FF2B5EF4-FFF2-40B4-BE49-F238E27FC236}">
                <a16:creationId xmlns:a16="http://schemas.microsoft.com/office/drawing/2014/main" id="{99D33E95-4537-4398-B079-B1F436CB4C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6375" y="4525963"/>
            <a:ext cx="2159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8" name="Picture 20">
            <a:extLst>
              <a:ext uri="{FF2B5EF4-FFF2-40B4-BE49-F238E27FC236}">
                <a16:creationId xmlns:a16="http://schemas.microsoft.com/office/drawing/2014/main" id="{D7B90386-14C9-41C0-A7A3-76E44F6DE3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350" y="5013325"/>
            <a:ext cx="2730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21">
            <a:extLst>
              <a:ext uri="{FF2B5EF4-FFF2-40B4-BE49-F238E27FC236}">
                <a16:creationId xmlns:a16="http://schemas.microsoft.com/office/drawing/2014/main" id="{9701D690-1348-45F2-8A64-F44DE4A9C4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350" y="5949950"/>
            <a:ext cx="304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22">
            <a:extLst>
              <a:ext uri="{FF2B5EF4-FFF2-40B4-BE49-F238E27FC236}">
                <a16:creationId xmlns:a16="http://schemas.microsoft.com/office/drawing/2014/main" id="{B91C0D4A-F59F-4392-AA38-1E129B80E80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03350" y="6453188"/>
            <a:ext cx="266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1" name="Picture 23">
            <a:extLst>
              <a:ext uri="{FF2B5EF4-FFF2-40B4-BE49-F238E27FC236}">
                <a16:creationId xmlns:a16="http://schemas.microsoft.com/office/drawing/2014/main" id="{80A4E646-C3AE-46E6-BD0E-CDEEA4A6A3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4724400"/>
            <a:ext cx="14287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24">
            <a:extLst>
              <a:ext uri="{FF2B5EF4-FFF2-40B4-BE49-F238E27FC236}">
                <a16:creationId xmlns:a16="http://schemas.microsoft.com/office/drawing/2014/main" id="{EB2FB46B-FA4F-40F2-9622-005826FE54A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6375" y="4841875"/>
            <a:ext cx="1428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3" name="Line 26">
            <a:extLst>
              <a:ext uri="{FF2B5EF4-FFF2-40B4-BE49-F238E27FC236}">
                <a16:creationId xmlns:a16="http://schemas.microsoft.com/office/drawing/2014/main" id="{401A570A-1569-45DD-865A-351DF2B0D604}"/>
              </a:ext>
            </a:extLst>
          </p:cNvPr>
          <p:cNvSpPr>
            <a:spLocks noChangeShapeType="1"/>
          </p:cNvSpPr>
          <p:nvPr/>
        </p:nvSpPr>
        <p:spPr bwMode="auto">
          <a:xfrm flipV="1">
            <a:off x="7667625" y="0"/>
            <a:ext cx="217488" cy="26035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8084" name="Line 27">
            <a:extLst>
              <a:ext uri="{FF2B5EF4-FFF2-40B4-BE49-F238E27FC236}">
                <a16:creationId xmlns:a16="http://schemas.microsoft.com/office/drawing/2014/main" id="{73D0CAB2-B3A7-4E93-94A9-552488D5967E}"/>
              </a:ext>
            </a:extLst>
          </p:cNvPr>
          <p:cNvSpPr>
            <a:spLocks noChangeShapeType="1"/>
          </p:cNvSpPr>
          <p:nvPr/>
        </p:nvSpPr>
        <p:spPr bwMode="auto">
          <a:xfrm>
            <a:off x="7667625" y="908050"/>
            <a:ext cx="144463" cy="3673475"/>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8085" name="矩形 1">
            <a:extLst>
              <a:ext uri="{FF2B5EF4-FFF2-40B4-BE49-F238E27FC236}">
                <a16:creationId xmlns:a16="http://schemas.microsoft.com/office/drawing/2014/main" id="{48AC14EF-8F3F-482A-BDD4-409C674B7013}"/>
              </a:ext>
            </a:extLst>
          </p:cNvPr>
          <p:cNvSpPr>
            <a:spLocks noChangeArrowheads="1"/>
          </p:cNvSpPr>
          <p:nvPr/>
        </p:nvSpPr>
        <p:spPr bwMode="auto">
          <a:xfrm>
            <a:off x="6372225" y="939800"/>
            <a:ext cx="1319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en-US" altLang="zh-CN" sz="1600">
                <a:solidFill>
                  <a:srgbClr val="FF0000"/>
                </a:solidFill>
                <a:ea typeface="宋体" panose="02010600030101010101" pitchFamily="2" charset="-122"/>
              </a:rPr>
              <a:t>6656</a:t>
            </a:r>
            <a:r>
              <a:rPr lang="zh-CN" altLang="en-US" sz="1600">
                <a:solidFill>
                  <a:srgbClr val="FF0000"/>
                </a:solidFill>
                <a:ea typeface="宋体" panose="02010600030101010101" pitchFamily="2" charset="-122"/>
              </a:rPr>
              <a:t>个码位</a:t>
            </a:r>
            <a:endParaRPr lang="en-US" altLang="zh-CN" sz="1600">
              <a:solidFill>
                <a:srgbClr val="FF0000"/>
              </a:solidFill>
              <a:ea typeface="宋体" panose="02010600030101010101" pitchFamily="2" charset="-122"/>
            </a:endParaRPr>
          </a:p>
        </p:txBody>
      </p:sp>
      <p:sp>
        <p:nvSpPr>
          <p:cNvPr id="88086" name="矩形 21">
            <a:extLst>
              <a:ext uri="{FF2B5EF4-FFF2-40B4-BE49-F238E27FC236}">
                <a16:creationId xmlns:a16="http://schemas.microsoft.com/office/drawing/2014/main" id="{4E1F3873-40E0-4CB6-9733-6549109EE12B}"/>
              </a:ext>
            </a:extLst>
          </p:cNvPr>
          <p:cNvSpPr>
            <a:spLocks noChangeArrowheads="1"/>
          </p:cNvSpPr>
          <p:nvPr/>
        </p:nvSpPr>
        <p:spPr bwMode="auto">
          <a:xfrm>
            <a:off x="6227763" y="1625600"/>
            <a:ext cx="1449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r>
              <a:rPr lang="en-US" altLang="zh-CN" sz="1600">
                <a:solidFill>
                  <a:srgbClr val="FF0000"/>
                </a:solidFill>
                <a:ea typeface="宋体" panose="02010600030101010101" pitchFamily="2" charset="-122"/>
              </a:rPr>
              <a:t>20992</a:t>
            </a:r>
            <a:r>
              <a:rPr lang="zh-CN" altLang="en-US" sz="1600">
                <a:solidFill>
                  <a:srgbClr val="FF0000"/>
                </a:solidFill>
                <a:ea typeface="宋体" panose="02010600030101010101" pitchFamily="2" charset="-122"/>
              </a:rPr>
              <a:t>个码位</a:t>
            </a:r>
            <a:endParaRPr lang="en-US" altLang="zh-CN" sz="1600">
              <a:solidFill>
                <a:srgbClr val="FF0000"/>
              </a:solidFill>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C72964D-2D37-4DC0-97B6-D68B10683C4A}"/>
              </a:ext>
            </a:extLst>
          </p:cNvPr>
          <p:cNvSpPr>
            <a:spLocks noGrp="1" noChangeArrowheads="1"/>
          </p:cNvSpPr>
          <p:nvPr>
            <p:ph type="title"/>
          </p:nvPr>
        </p:nvSpPr>
        <p:spPr/>
        <p:txBody>
          <a:bodyPr/>
          <a:lstStyle/>
          <a:p>
            <a:pPr>
              <a:defRPr/>
            </a:pPr>
            <a:r>
              <a:rPr lang="en-US" altLang="zh-CN" dirty="0"/>
              <a:t>Unicode</a:t>
            </a:r>
            <a:r>
              <a:rPr lang="zh-CN" altLang="en-US" dirty="0"/>
              <a:t>的实现方式</a:t>
            </a:r>
          </a:p>
        </p:txBody>
      </p:sp>
      <p:sp>
        <p:nvSpPr>
          <p:cNvPr id="102403" name="Rectangle 3">
            <a:extLst>
              <a:ext uri="{FF2B5EF4-FFF2-40B4-BE49-F238E27FC236}">
                <a16:creationId xmlns:a16="http://schemas.microsoft.com/office/drawing/2014/main" id="{EA8F2A0C-FBDC-438F-8115-4C0DB8ADD2B5}"/>
              </a:ext>
            </a:extLst>
          </p:cNvPr>
          <p:cNvSpPr>
            <a:spLocks noGrp="1" noChangeArrowheads="1"/>
          </p:cNvSpPr>
          <p:nvPr>
            <p:ph type="body" idx="1"/>
          </p:nvPr>
        </p:nvSpPr>
        <p:spPr/>
        <p:txBody>
          <a:bodyPr/>
          <a:lstStyle/>
          <a:p>
            <a:pPr>
              <a:lnSpc>
                <a:spcPct val="90000"/>
              </a:lnSpc>
            </a:pPr>
            <a:r>
              <a:rPr lang="en-US" altLang="zh-CN" sz="2400" b="1" dirty="0"/>
              <a:t>Unicode</a:t>
            </a:r>
            <a:r>
              <a:rPr lang="zh-CN" altLang="en-US" sz="2400" b="1" dirty="0"/>
              <a:t>的</a:t>
            </a:r>
            <a:r>
              <a:rPr lang="zh-CN" altLang="en-US" sz="2400" b="1" dirty="0">
                <a:solidFill>
                  <a:srgbClr val="FF0000"/>
                </a:solidFill>
              </a:rPr>
              <a:t>实现方式</a:t>
            </a:r>
            <a:r>
              <a:rPr lang="zh-CN" altLang="en-US" sz="2400" b="1" dirty="0"/>
              <a:t>不同于</a:t>
            </a:r>
            <a:r>
              <a:rPr lang="zh-CN" altLang="en-US" sz="2400" b="1" dirty="0">
                <a:solidFill>
                  <a:srgbClr val="FF0000"/>
                </a:solidFill>
              </a:rPr>
              <a:t>编码方式</a:t>
            </a:r>
          </a:p>
          <a:p>
            <a:pPr>
              <a:lnSpc>
                <a:spcPct val="90000"/>
              </a:lnSpc>
            </a:pPr>
            <a:r>
              <a:rPr lang="zh-CN" altLang="en-US" sz="2400" b="1" dirty="0"/>
              <a:t>一个字符的</a:t>
            </a:r>
            <a:r>
              <a:rPr lang="en-US" altLang="zh-CN" sz="2400" b="1" dirty="0"/>
              <a:t>Unicode</a:t>
            </a:r>
            <a:r>
              <a:rPr lang="zh-CN" altLang="en-US" sz="2400" b="1" dirty="0"/>
              <a:t>编码是确定的。但是在实际</a:t>
            </a:r>
            <a:r>
              <a:rPr lang="zh-CN" altLang="en-US" sz="2400" b="1" dirty="0">
                <a:solidFill>
                  <a:srgbClr val="FF0000"/>
                </a:solidFill>
              </a:rPr>
              <a:t>传输</a:t>
            </a:r>
            <a:r>
              <a:rPr lang="zh-CN" altLang="en-US" sz="2400" b="1" dirty="0"/>
              <a:t>过程中，由于不同系统平台的设计不一定一致，以及出于</a:t>
            </a:r>
            <a:r>
              <a:rPr lang="zh-CN" altLang="en-US" sz="2400" b="1" dirty="0">
                <a:solidFill>
                  <a:srgbClr val="FF0000"/>
                </a:solidFill>
              </a:rPr>
              <a:t>节省空间</a:t>
            </a:r>
            <a:r>
              <a:rPr lang="zh-CN" altLang="en-US" sz="2400" b="1" dirty="0"/>
              <a:t>的目的，对</a:t>
            </a:r>
            <a:r>
              <a:rPr lang="en-US" altLang="zh-CN" sz="2400" b="1" dirty="0"/>
              <a:t>Unicode</a:t>
            </a:r>
            <a:r>
              <a:rPr lang="zh-CN" altLang="en-US" sz="2400" b="1" dirty="0"/>
              <a:t>编码的实现方式有所不同</a:t>
            </a:r>
          </a:p>
          <a:p>
            <a:pPr>
              <a:lnSpc>
                <a:spcPct val="90000"/>
              </a:lnSpc>
            </a:pPr>
            <a:r>
              <a:rPr lang="en-US" altLang="zh-CN" sz="2400" b="1" dirty="0"/>
              <a:t>Unicode</a:t>
            </a:r>
            <a:r>
              <a:rPr lang="zh-CN" altLang="en-US" sz="2400" b="1" dirty="0"/>
              <a:t>的实现方式称为</a:t>
            </a:r>
            <a:r>
              <a:rPr lang="en-US" altLang="zh-CN" sz="2400" b="1" dirty="0"/>
              <a:t>Unicode</a:t>
            </a:r>
            <a:r>
              <a:rPr lang="zh-CN" altLang="en-US" sz="2400" b="1" dirty="0">
                <a:solidFill>
                  <a:srgbClr val="FF0000"/>
                </a:solidFill>
              </a:rPr>
              <a:t>转换格式</a:t>
            </a:r>
            <a:r>
              <a:rPr lang="zh-CN" altLang="en-US" sz="2400" b="1" dirty="0"/>
              <a:t>（</a:t>
            </a:r>
            <a:r>
              <a:rPr lang="en-US" altLang="zh-CN" sz="2400" b="1" dirty="0"/>
              <a:t>Unicode Translation Format</a:t>
            </a:r>
            <a:r>
              <a:rPr lang="zh-CN" altLang="en-US" sz="2400" b="1" dirty="0"/>
              <a:t>，</a:t>
            </a:r>
            <a:r>
              <a:rPr lang="en-US" altLang="zh-CN" sz="2400" b="1" dirty="0"/>
              <a:t>UTF</a:t>
            </a:r>
            <a:r>
              <a:rPr lang="zh-CN" altLang="en-US" sz="2400" b="1" dirty="0"/>
              <a:t>）。 </a:t>
            </a:r>
          </a:p>
          <a:p>
            <a:pPr lvl="1">
              <a:lnSpc>
                <a:spcPct val="90000"/>
              </a:lnSpc>
            </a:pPr>
            <a:r>
              <a:rPr lang="en-US" altLang="zh-CN" sz="2400" b="1" dirty="0"/>
              <a:t>UTF-8</a:t>
            </a:r>
            <a:r>
              <a:rPr lang="zh-CN" altLang="en-US" sz="2400" b="1" dirty="0"/>
              <a:t>：以无符号</a:t>
            </a:r>
            <a:r>
              <a:rPr lang="en-US" altLang="zh-CN" sz="2400" b="1" dirty="0"/>
              <a:t>8</a:t>
            </a:r>
            <a:r>
              <a:rPr lang="zh-CN" altLang="en-US" sz="2400" b="1" dirty="0"/>
              <a:t>位整数作为编码单位</a:t>
            </a:r>
            <a:endParaRPr lang="en-US" altLang="zh-CN" sz="2400" b="1" dirty="0"/>
          </a:p>
          <a:p>
            <a:pPr lvl="1">
              <a:lnSpc>
                <a:spcPct val="90000"/>
              </a:lnSpc>
            </a:pPr>
            <a:r>
              <a:rPr lang="en-US" altLang="zh-CN" sz="2400" b="1" dirty="0"/>
              <a:t>UTF-16</a:t>
            </a:r>
            <a:r>
              <a:rPr lang="zh-CN" altLang="en-US" sz="2400" b="1" dirty="0"/>
              <a:t> ：以无符号</a:t>
            </a:r>
            <a:r>
              <a:rPr lang="en-US" altLang="zh-CN" sz="2400" b="1" dirty="0"/>
              <a:t>16</a:t>
            </a:r>
            <a:r>
              <a:rPr lang="zh-CN" altLang="en-US" sz="2400" b="1" dirty="0"/>
              <a:t>位整数作为编码单位</a:t>
            </a:r>
            <a:endParaRPr lang="en-US" altLang="zh-CN" sz="2400" b="1" dirty="0"/>
          </a:p>
          <a:p>
            <a:pPr lvl="1">
              <a:lnSpc>
                <a:spcPct val="90000"/>
              </a:lnSpc>
            </a:pPr>
            <a:r>
              <a:rPr lang="en-US" altLang="zh-CN" sz="2400" b="1" dirty="0"/>
              <a:t>UTF-32</a:t>
            </a:r>
            <a:r>
              <a:rPr lang="zh-CN" altLang="en-US" sz="2400" b="1" dirty="0"/>
              <a:t> ：以无符号</a:t>
            </a:r>
            <a:r>
              <a:rPr lang="en-US" altLang="zh-CN" sz="2400" b="1" dirty="0"/>
              <a:t>32</a:t>
            </a:r>
            <a:r>
              <a:rPr lang="zh-CN" altLang="en-US" sz="2400" b="1" dirty="0"/>
              <a:t>位整数作为编码单位</a:t>
            </a:r>
            <a:endParaRPr lang="en-US" altLang="zh-CN" sz="2400" b="1" dirty="0"/>
          </a:p>
          <a:p>
            <a:pPr lvl="1">
              <a:lnSpc>
                <a:spcPct val="90000"/>
              </a:lnSpc>
            </a:pPr>
            <a:r>
              <a:rPr lang="en-US" altLang="zh-CN" sz="24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dissolve">
                                      <p:cBhvr>
                                        <p:cTn id="7" dur="500"/>
                                        <p:tgtEl>
                                          <p:spTgt spid="10240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dissolve">
                                      <p:cBhvr>
                                        <p:cTn id="10" dur="500"/>
                                        <p:tgtEl>
                                          <p:spTgt spid="1024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animEffect transition="in" filter="dissolve">
                                      <p:cBhvr>
                                        <p:cTn id="15" dur="500"/>
                                        <p:tgtEl>
                                          <p:spTgt spid="10240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2403">
                                            <p:txEl>
                                              <p:pRg st="3" end="3"/>
                                            </p:txEl>
                                          </p:spTgt>
                                        </p:tgtEl>
                                        <p:attrNameLst>
                                          <p:attrName>style.visibility</p:attrName>
                                        </p:attrNameLst>
                                      </p:cBhvr>
                                      <p:to>
                                        <p:strVal val="visible"/>
                                      </p:to>
                                    </p:set>
                                    <p:animEffect transition="in" filter="dissolve">
                                      <p:cBhvr>
                                        <p:cTn id="18" dur="500"/>
                                        <p:tgtEl>
                                          <p:spTgt spid="10240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2403">
                                            <p:txEl>
                                              <p:pRg st="4" end="4"/>
                                            </p:txEl>
                                          </p:spTgt>
                                        </p:tgtEl>
                                        <p:attrNameLst>
                                          <p:attrName>style.visibility</p:attrName>
                                        </p:attrNameLst>
                                      </p:cBhvr>
                                      <p:to>
                                        <p:strVal val="visible"/>
                                      </p:to>
                                    </p:set>
                                    <p:animEffect transition="in" filter="dissolve">
                                      <p:cBhvr>
                                        <p:cTn id="21" dur="500"/>
                                        <p:tgtEl>
                                          <p:spTgt spid="10240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2403">
                                            <p:txEl>
                                              <p:pRg st="5" end="5"/>
                                            </p:txEl>
                                          </p:spTgt>
                                        </p:tgtEl>
                                        <p:attrNameLst>
                                          <p:attrName>style.visibility</p:attrName>
                                        </p:attrNameLst>
                                      </p:cBhvr>
                                      <p:to>
                                        <p:strVal val="visible"/>
                                      </p:to>
                                    </p:set>
                                    <p:animEffect transition="in" filter="dissolve">
                                      <p:cBhvr>
                                        <p:cTn id="24" dur="500"/>
                                        <p:tgtEl>
                                          <p:spTgt spid="10240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2403">
                                            <p:txEl>
                                              <p:pRg st="6" end="6"/>
                                            </p:txEl>
                                          </p:spTgt>
                                        </p:tgtEl>
                                        <p:attrNameLst>
                                          <p:attrName>style.visibility</p:attrName>
                                        </p:attrNameLst>
                                      </p:cBhvr>
                                      <p:to>
                                        <p:strVal val="visible"/>
                                      </p:to>
                                    </p:set>
                                    <p:animEffect transition="in" filter="dissolve">
                                      <p:cBhvr>
                                        <p:cTn id="27" dur="500"/>
                                        <p:tgtEl>
                                          <p:spTgt spid="102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88D281B-0650-48D1-AA75-4E255B7CC9A7}"/>
              </a:ext>
            </a:extLst>
          </p:cNvPr>
          <p:cNvSpPr>
            <a:spLocks noGrp="1" noChangeArrowheads="1"/>
          </p:cNvSpPr>
          <p:nvPr>
            <p:ph type="title"/>
          </p:nvPr>
        </p:nvSpPr>
        <p:spPr/>
        <p:txBody>
          <a:bodyPr/>
          <a:lstStyle/>
          <a:p>
            <a:pPr>
              <a:defRPr/>
            </a:pPr>
            <a:endParaRPr lang="zh-CN" altLang="zh-CN"/>
          </a:p>
        </p:txBody>
      </p:sp>
      <p:sp>
        <p:nvSpPr>
          <p:cNvPr id="103427" name="Rectangle 3">
            <a:extLst>
              <a:ext uri="{FF2B5EF4-FFF2-40B4-BE49-F238E27FC236}">
                <a16:creationId xmlns:a16="http://schemas.microsoft.com/office/drawing/2014/main" id="{A3D8251E-784A-4192-B8C5-CB583C2AE539}"/>
              </a:ext>
            </a:extLst>
          </p:cNvPr>
          <p:cNvSpPr>
            <a:spLocks noGrp="1" noChangeArrowheads="1"/>
          </p:cNvSpPr>
          <p:nvPr>
            <p:ph type="body" idx="1"/>
          </p:nvPr>
        </p:nvSpPr>
        <p:spPr/>
        <p:txBody>
          <a:bodyPr/>
          <a:lstStyle/>
          <a:p>
            <a:pPr>
              <a:lnSpc>
                <a:spcPct val="90000"/>
              </a:lnSpc>
            </a:pPr>
            <a:r>
              <a:rPr lang="zh-CN" altLang="en-US" sz="2400" b="1" dirty="0"/>
              <a:t>例如，如果一个仅包含基本</a:t>
            </a:r>
            <a:r>
              <a:rPr lang="en-US" altLang="zh-CN" sz="2400" b="1" dirty="0"/>
              <a:t>7</a:t>
            </a:r>
            <a:r>
              <a:rPr lang="zh-CN" altLang="en-US" sz="2400" b="1" dirty="0"/>
              <a:t>位</a:t>
            </a:r>
            <a:r>
              <a:rPr lang="en-US" altLang="zh-CN" sz="2400" b="1" dirty="0"/>
              <a:t>ASCII</a:t>
            </a:r>
            <a:r>
              <a:rPr lang="zh-CN" altLang="en-US" sz="2400" b="1" dirty="0"/>
              <a:t>字符的</a:t>
            </a:r>
            <a:r>
              <a:rPr lang="en-US" altLang="zh-CN" sz="2400" b="1" dirty="0"/>
              <a:t>Unicode</a:t>
            </a:r>
            <a:r>
              <a:rPr lang="zh-CN" altLang="en-US" sz="2400" b="1" dirty="0"/>
              <a:t>文件，如果每个字符都使用</a:t>
            </a:r>
            <a:r>
              <a:rPr lang="en-US" altLang="zh-CN" sz="2400" b="1" dirty="0"/>
              <a:t>2</a:t>
            </a:r>
            <a:r>
              <a:rPr lang="zh-CN" altLang="en-US" sz="2400" b="1" dirty="0"/>
              <a:t>字节的原</a:t>
            </a:r>
            <a:r>
              <a:rPr lang="en-US" altLang="zh-CN" sz="2400" b="1" dirty="0"/>
              <a:t>Unicode</a:t>
            </a:r>
            <a:r>
              <a:rPr lang="zh-CN" altLang="en-US" sz="2400" b="1" dirty="0"/>
              <a:t>编码传输，其第一字节的</a:t>
            </a:r>
            <a:r>
              <a:rPr lang="en-US" altLang="zh-CN" sz="2400" b="1" dirty="0"/>
              <a:t>8</a:t>
            </a:r>
            <a:r>
              <a:rPr lang="zh-CN" altLang="en-US" sz="2400" b="1" dirty="0"/>
              <a:t>位始终为</a:t>
            </a:r>
            <a:r>
              <a:rPr lang="en-US" altLang="zh-CN" sz="2400" b="1" dirty="0"/>
              <a:t>0</a:t>
            </a:r>
            <a:r>
              <a:rPr lang="zh-CN" altLang="en-US" sz="2400" b="1" dirty="0"/>
              <a:t>。这就造成了比较大的浪费。</a:t>
            </a:r>
          </a:p>
          <a:p>
            <a:pPr>
              <a:lnSpc>
                <a:spcPct val="90000"/>
              </a:lnSpc>
            </a:pPr>
            <a:r>
              <a:rPr lang="en-US" altLang="zh-CN" sz="2400" b="1" dirty="0"/>
              <a:t>UTF-8</a:t>
            </a:r>
            <a:r>
              <a:rPr lang="zh-CN" altLang="en-US" sz="2400" b="1" dirty="0"/>
              <a:t>编码</a:t>
            </a:r>
          </a:p>
          <a:p>
            <a:pPr lvl="1">
              <a:lnSpc>
                <a:spcPct val="90000"/>
              </a:lnSpc>
            </a:pPr>
            <a:r>
              <a:rPr lang="zh-CN" altLang="en-US" sz="2000" b="1" dirty="0"/>
              <a:t>是一种变长编码</a:t>
            </a:r>
          </a:p>
          <a:p>
            <a:pPr lvl="1">
              <a:lnSpc>
                <a:spcPct val="90000"/>
              </a:lnSpc>
            </a:pPr>
            <a:r>
              <a:rPr lang="zh-CN" altLang="en-US" sz="2000" b="1" dirty="0"/>
              <a:t>将基本</a:t>
            </a:r>
            <a:r>
              <a:rPr lang="en-US" altLang="zh-CN" sz="2000" b="1" dirty="0"/>
              <a:t>7</a:t>
            </a:r>
            <a:r>
              <a:rPr lang="zh-CN" altLang="en-US" sz="2000" b="1" dirty="0"/>
              <a:t>位</a:t>
            </a:r>
            <a:r>
              <a:rPr lang="en-US" altLang="zh-CN" sz="2000" b="1" dirty="0"/>
              <a:t>ASCII</a:t>
            </a:r>
            <a:r>
              <a:rPr lang="zh-CN" altLang="en-US" sz="2000" b="1" dirty="0"/>
              <a:t>字符仍用</a:t>
            </a:r>
            <a:r>
              <a:rPr lang="en-US" altLang="zh-CN" sz="2000" b="1" dirty="0"/>
              <a:t>7</a:t>
            </a:r>
            <a:r>
              <a:rPr lang="zh-CN" altLang="en-US" sz="2000" b="1" dirty="0"/>
              <a:t>位编码表示，占用一个字节（首位补</a:t>
            </a:r>
            <a:r>
              <a:rPr lang="en-US" altLang="zh-CN" sz="2000" b="1" dirty="0"/>
              <a:t>0</a:t>
            </a:r>
            <a:r>
              <a:rPr lang="zh-CN" altLang="en-US" sz="2000" b="1" dirty="0"/>
              <a:t>）</a:t>
            </a:r>
          </a:p>
          <a:p>
            <a:pPr lvl="1">
              <a:lnSpc>
                <a:spcPct val="90000"/>
              </a:lnSpc>
            </a:pPr>
            <a:r>
              <a:rPr lang="zh-CN" altLang="en-US" sz="2000" b="1" dirty="0"/>
              <a:t>而遇到与其他</a:t>
            </a:r>
            <a:r>
              <a:rPr lang="en-US" altLang="zh-CN" sz="2000" b="1" dirty="0"/>
              <a:t>Unicode</a:t>
            </a:r>
            <a:r>
              <a:rPr lang="zh-CN" altLang="en-US" sz="2000" b="1" dirty="0"/>
              <a:t>字符混合的情况，将按一定算法转换，每个字符使用</a:t>
            </a:r>
            <a:r>
              <a:rPr lang="en-US" altLang="zh-CN" sz="2000" b="1" dirty="0"/>
              <a:t>1-3</a:t>
            </a:r>
            <a:r>
              <a:rPr lang="zh-CN" altLang="en-US" sz="2000" b="1" dirty="0"/>
              <a:t>个字节编码，并利用首位为</a:t>
            </a:r>
            <a:r>
              <a:rPr lang="en-US" altLang="zh-CN" sz="2000" b="1" dirty="0"/>
              <a:t>0</a:t>
            </a:r>
            <a:r>
              <a:rPr lang="zh-CN" altLang="en-US" sz="2000" b="1" dirty="0"/>
              <a:t>或</a:t>
            </a:r>
            <a:r>
              <a:rPr lang="en-US" altLang="zh-CN" sz="2000" b="1" dirty="0"/>
              <a:t>1</a:t>
            </a:r>
            <a:r>
              <a:rPr lang="zh-CN" altLang="en-US" sz="2000" b="1" dirty="0"/>
              <a:t>进行识别。</a:t>
            </a:r>
          </a:p>
          <a:p>
            <a:pPr lvl="1">
              <a:lnSpc>
                <a:spcPct val="90000"/>
              </a:lnSpc>
            </a:pPr>
            <a:r>
              <a:rPr lang="zh-CN" altLang="en-US" sz="2000" b="1" dirty="0"/>
              <a:t>这样对以</a:t>
            </a:r>
            <a:r>
              <a:rPr lang="en-US" altLang="zh-CN" sz="2000" b="1" dirty="0"/>
              <a:t>7</a:t>
            </a:r>
            <a:r>
              <a:rPr lang="zh-CN" altLang="en-US" sz="2000" b="1" dirty="0"/>
              <a:t>位</a:t>
            </a:r>
            <a:r>
              <a:rPr lang="en-US" altLang="zh-CN" sz="2000" b="1" dirty="0"/>
              <a:t>ASCII</a:t>
            </a:r>
            <a:r>
              <a:rPr lang="zh-CN" altLang="en-US" sz="2000" b="1" dirty="0"/>
              <a:t>字符为主的西文文档就大大节省了编码长度。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A939483E-26D5-418F-88BD-4F17B2199FDF}"/>
              </a:ext>
            </a:extLst>
          </p:cNvPr>
          <p:cNvSpPr>
            <a:spLocks noGrp="1" noChangeArrowheads="1"/>
          </p:cNvSpPr>
          <p:nvPr>
            <p:ph type="title"/>
          </p:nvPr>
        </p:nvSpPr>
        <p:spPr/>
        <p:txBody>
          <a:bodyPr/>
          <a:lstStyle/>
          <a:p>
            <a:pPr>
              <a:defRPr/>
            </a:pPr>
            <a:r>
              <a:rPr lang="en-US" altLang="zh-CN"/>
              <a:t>UTF-8</a:t>
            </a:r>
          </a:p>
        </p:txBody>
      </p:sp>
      <p:sp>
        <p:nvSpPr>
          <p:cNvPr id="214019" name="Rectangle 3">
            <a:extLst>
              <a:ext uri="{FF2B5EF4-FFF2-40B4-BE49-F238E27FC236}">
                <a16:creationId xmlns:a16="http://schemas.microsoft.com/office/drawing/2014/main" id="{79A59013-817B-4E3D-9F2B-ECF32EA9BBFC}"/>
              </a:ext>
            </a:extLst>
          </p:cNvPr>
          <p:cNvSpPr>
            <a:spLocks noGrp="1" noChangeArrowheads="1"/>
          </p:cNvSpPr>
          <p:nvPr>
            <p:ph type="body" sz="half" idx="1"/>
          </p:nvPr>
        </p:nvSpPr>
        <p:spPr>
          <a:xfrm>
            <a:off x="457200" y="1600200"/>
            <a:ext cx="8686800" cy="4456113"/>
          </a:xfrm>
        </p:spPr>
        <p:txBody>
          <a:bodyPr/>
          <a:lstStyle/>
          <a:p>
            <a:pPr>
              <a:lnSpc>
                <a:spcPct val="90000"/>
              </a:lnSpc>
            </a:pPr>
            <a:endParaRPr lang="en-US" altLang="zh-CN" sz="2400" b="1" dirty="0"/>
          </a:p>
          <a:p>
            <a:pPr>
              <a:lnSpc>
                <a:spcPct val="90000"/>
              </a:lnSpc>
            </a:pPr>
            <a:endParaRPr lang="en-US" altLang="zh-CN" sz="2400" b="1" dirty="0"/>
          </a:p>
          <a:p>
            <a:pPr>
              <a:lnSpc>
                <a:spcPct val="90000"/>
              </a:lnSpc>
            </a:pPr>
            <a:endParaRPr lang="en-US" altLang="zh-CN" sz="2400" b="1" dirty="0"/>
          </a:p>
          <a:p>
            <a:pPr>
              <a:lnSpc>
                <a:spcPct val="90000"/>
              </a:lnSpc>
            </a:pPr>
            <a:endParaRPr lang="en-US" altLang="zh-CN" sz="2400" b="1" dirty="0"/>
          </a:p>
          <a:p>
            <a:pPr>
              <a:lnSpc>
                <a:spcPct val="90000"/>
              </a:lnSpc>
            </a:pPr>
            <a:endParaRPr lang="en-US" altLang="zh-CN" sz="2400" b="1" dirty="0"/>
          </a:p>
          <a:p>
            <a:pPr>
              <a:lnSpc>
                <a:spcPct val="90000"/>
              </a:lnSpc>
            </a:pPr>
            <a:endParaRPr lang="en-US" altLang="zh-CN" sz="2400" b="1" dirty="0"/>
          </a:p>
          <a:p>
            <a:pPr>
              <a:lnSpc>
                <a:spcPct val="90000"/>
              </a:lnSpc>
            </a:pPr>
            <a:r>
              <a:rPr lang="zh-CN" altLang="en-US" sz="2800" b="1" dirty="0"/>
              <a:t>例：“汉”</a:t>
            </a:r>
          </a:p>
          <a:p>
            <a:pPr lvl="1">
              <a:lnSpc>
                <a:spcPct val="90000"/>
              </a:lnSpc>
            </a:pPr>
            <a:r>
              <a:rPr lang="en-US" altLang="zh-CN" sz="2400" b="1" dirty="0"/>
              <a:t>Unicode</a:t>
            </a:r>
            <a:r>
              <a:rPr lang="zh-CN" altLang="en-US" sz="2400" b="1" dirty="0"/>
              <a:t>编码：</a:t>
            </a:r>
            <a:r>
              <a:rPr lang="en-US" altLang="zh-CN" sz="2400" b="1" dirty="0"/>
              <a:t>0x6C49</a:t>
            </a:r>
          </a:p>
          <a:p>
            <a:pPr lvl="1">
              <a:lnSpc>
                <a:spcPct val="90000"/>
              </a:lnSpc>
            </a:pPr>
            <a:r>
              <a:rPr lang="zh-CN" altLang="en-US" sz="2400" b="1" dirty="0"/>
              <a:t>二进制：</a:t>
            </a:r>
            <a:r>
              <a:rPr lang="en-US" altLang="zh-CN" sz="2400" b="1" dirty="0"/>
              <a:t>0110 1100 0100 1001</a:t>
            </a:r>
          </a:p>
          <a:p>
            <a:pPr lvl="1">
              <a:lnSpc>
                <a:spcPct val="90000"/>
              </a:lnSpc>
            </a:pPr>
            <a:r>
              <a:rPr lang="en-US" altLang="zh-CN" sz="2400" b="1" dirty="0"/>
              <a:t>UTF-8</a:t>
            </a:r>
            <a:r>
              <a:rPr lang="zh-CN" altLang="en-US" sz="2400" b="1" dirty="0"/>
              <a:t>编码：</a:t>
            </a:r>
            <a:r>
              <a:rPr lang="zh-CN" altLang="en-US" sz="2400" dirty="0"/>
              <a:t> </a:t>
            </a:r>
            <a:r>
              <a:rPr lang="en-US" altLang="zh-CN" sz="2400" b="1" dirty="0">
                <a:solidFill>
                  <a:srgbClr val="FF0000"/>
                </a:solidFill>
              </a:rPr>
              <a:t>1110</a:t>
            </a:r>
            <a:r>
              <a:rPr lang="en-US" altLang="zh-CN" sz="2400" b="1" dirty="0"/>
              <a:t>0110 </a:t>
            </a:r>
            <a:r>
              <a:rPr lang="en-US" altLang="zh-CN" sz="2400" b="1" dirty="0">
                <a:solidFill>
                  <a:srgbClr val="FF0000"/>
                </a:solidFill>
              </a:rPr>
              <a:t>10</a:t>
            </a:r>
            <a:r>
              <a:rPr lang="en-US" altLang="zh-CN" sz="2400" b="1" dirty="0"/>
              <a:t>110001 </a:t>
            </a:r>
            <a:r>
              <a:rPr lang="en-US" altLang="zh-CN" sz="2400" b="1" dirty="0">
                <a:solidFill>
                  <a:srgbClr val="FF0000"/>
                </a:solidFill>
              </a:rPr>
              <a:t>10</a:t>
            </a:r>
            <a:r>
              <a:rPr lang="en-US" altLang="zh-CN" sz="2400" b="1" dirty="0"/>
              <a:t>001001</a:t>
            </a:r>
            <a:r>
              <a:rPr lang="zh-CN" altLang="en-US" sz="2400" b="1" dirty="0"/>
              <a:t>，即</a:t>
            </a:r>
            <a:r>
              <a:rPr lang="en-US" altLang="zh-CN" sz="2400" b="1" dirty="0"/>
              <a:t>E6 B1 89    </a:t>
            </a:r>
          </a:p>
        </p:txBody>
      </p:sp>
      <p:grpSp>
        <p:nvGrpSpPr>
          <p:cNvPr id="214026" name="Group 10">
            <a:extLst>
              <a:ext uri="{FF2B5EF4-FFF2-40B4-BE49-F238E27FC236}">
                <a16:creationId xmlns:a16="http://schemas.microsoft.com/office/drawing/2014/main" id="{885A4307-196E-4A53-9F12-B6B5BDBF1368}"/>
              </a:ext>
            </a:extLst>
          </p:cNvPr>
          <p:cNvGrpSpPr>
            <a:grpSpLocks/>
          </p:cNvGrpSpPr>
          <p:nvPr/>
        </p:nvGrpSpPr>
        <p:grpSpPr bwMode="auto">
          <a:xfrm>
            <a:off x="2555875" y="5229225"/>
            <a:ext cx="4321175" cy="431800"/>
            <a:chOff x="1610" y="3067"/>
            <a:chExt cx="2722" cy="272"/>
          </a:xfrm>
        </p:grpSpPr>
        <p:sp>
          <p:nvSpPr>
            <p:cNvPr id="98327" name="Line 4">
              <a:extLst>
                <a:ext uri="{FF2B5EF4-FFF2-40B4-BE49-F238E27FC236}">
                  <a16:creationId xmlns:a16="http://schemas.microsoft.com/office/drawing/2014/main" id="{1B0F998D-4037-42EF-A109-FEDC015B0C66}"/>
                </a:ext>
              </a:extLst>
            </p:cNvPr>
            <p:cNvSpPr>
              <a:spLocks noChangeShapeType="1"/>
            </p:cNvSpPr>
            <p:nvPr/>
          </p:nvSpPr>
          <p:spPr bwMode="auto">
            <a:xfrm>
              <a:off x="2381" y="3339"/>
              <a:ext cx="363"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28" name="Line 5">
              <a:extLst>
                <a:ext uri="{FF2B5EF4-FFF2-40B4-BE49-F238E27FC236}">
                  <a16:creationId xmlns:a16="http://schemas.microsoft.com/office/drawing/2014/main" id="{CB2B4D9F-C288-4B63-9B2C-413058192E75}"/>
                </a:ext>
              </a:extLst>
            </p:cNvPr>
            <p:cNvSpPr>
              <a:spLocks noChangeShapeType="1"/>
            </p:cNvSpPr>
            <p:nvPr/>
          </p:nvSpPr>
          <p:spPr bwMode="auto">
            <a:xfrm>
              <a:off x="1610" y="3067"/>
              <a:ext cx="317"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29" name="Line 6">
              <a:extLst>
                <a:ext uri="{FF2B5EF4-FFF2-40B4-BE49-F238E27FC236}">
                  <a16:creationId xmlns:a16="http://schemas.microsoft.com/office/drawing/2014/main" id="{D208994F-D0C3-4D15-AF7F-0755A0B153A9}"/>
                </a:ext>
              </a:extLst>
            </p:cNvPr>
            <p:cNvSpPr>
              <a:spLocks noChangeShapeType="1"/>
            </p:cNvSpPr>
            <p:nvPr/>
          </p:nvSpPr>
          <p:spPr bwMode="auto">
            <a:xfrm>
              <a:off x="2971" y="3339"/>
              <a:ext cx="544"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30" name="Line 7">
              <a:extLst>
                <a:ext uri="{FF2B5EF4-FFF2-40B4-BE49-F238E27FC236}">
                  <a16:creationId xmlns:a16="http://schemas.microsoft.com/office/drawing/2014/main" id="{11CEFA76-83BB-4391-9AFA-A22543F9AB9A}"/>
                </a:ext>
              </a:extLst>
            </p:cNvPr>
            <p:cNvSpPr>
              <a:spLocks noChangeShapeType="1"/>
            </p:cNvSpPr>
            <p:nvPr/>
          </p:nvSpPr>
          <p:spPr bwMode="auto">
            <a:xfrm>
              <a:off x="2018" y="3067"/>
              <a:ext cx="59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31" name="Line 8">
              <a:extLst>
                <a:ext uri="{FF2B5EF4-FFF2-40B4-BE49-F238E27FC236}">
                  <a16:creationId xmlns:a16="http://schemas.microsoft.com/office/drawing/2014/main" id="{BFD4B924-D5AE-4509-8381-5ADC3EA8E2E2}"/>
                </a:ext>
              </a:extLst>
            </p:cNvPr>
            <p:cNvSpPr>
              <a:spLocks noChangeShapeType="1"/>
            </p:cNvSpPr>
            <p:nvPr/>
          </p:nvSpPr>
          <p:spPr bwMode="auto">
            <a:xfrm>
              <a:off x="3833" y="3339"/>
              <a:ext cx="499"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32" name="Line 9">
              <a:extLst>
                <a:ext uri="{FF2B5EF4-FFF2-40B4-BE49-F238E27FC236}">
                  <a16:creationId xmlns:a16="http://schemas.microsoft.com/office/drawing/2014/main" id="{C121B1CA-825F-43B5-8259-6B5ADA219A5C}"/>
                </a:ext>
              </a:extLst>
            </p:cNvPr>
            <p:cNvSpPr>
              <a:spLocks noChangeShapeType="1"/>
            </p:cNvSpPr>
            <p:nvPr/>
          </p:nvSpPr>
          <p:spPr bwMode="auto">
            <a:xfrm>
              <a:off x="2653" y="3067"/>
              <a:ext cx="59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aphicFrame>
        <p:nvGraphicFramePr>
          <p:cNvPr id="214114" name="Group 98">
            <a:extLst>
              <a:ext uri="{FF2B5EF4-FFF2-40B4-BE49-F238E27FC236}">
                <a16:creationId xmlns:a16="http://schemas.microsoft.com/office/drawing/2014/main" id="{3A49450B-597D-4CE5-B469-54D23A88CCE1}"/>
              </a:ext>
            </a:extLst>
          </p:cNvPr>
          <p:cNvGraphicFramePr>
            <a:graphicFrameLocks noGrp="1"/>
          </p:cNvGraphicFramePr>
          <p:nvPr>
            <p:ph sz="half" idx="2"/>
          </p:nvPr>
        </p:nvGraphicFramePr>
        <p:xfrm>
          <a:off x="755650" y="1600200"/>
          <a:ext cx="7931150" cy="1828800"/>
        </p:xfrm>
        <a:graphic>
          <a:graphicData uri="http://schemas.openxmlformats.org/drawingml/2006/table">
            <a:tbl>
              <a:tblPr/>
              <a:tblGrid>
                <a:gridCol w="3116263">
                  <a:extLst>
                    <a:ext uri="{9D8B030D-6E8A-4147-A177-3AD203B41FA5}">
                      <a16:colId xmlns:a16="http://schemas.microsoft.com/office/drawing/2014/main" val="20000"/>
                    </a:ext>
                  </a:extLst>
                </a:gridCol>
                <a:gridCol w="4814887">
                  <a:extLst>
                    <a:ext uri="{9D8B030D-6E8A-4147-A177-3AD203B41FA5}">
                      <a16:colId xmlns:a16="http://schemas.microsoft.com/office/drawing/2014/main" val="20001"/>
                    </a:ext>
                  </a:extLst>
                </a:gridCol>
              </a:tblGrid>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Unicode</a:t>
                      </a:r>
                      <a:r>
                        <a:rPr kumimoji="0"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编码</a:t>
                      </a: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(16</a:t>
                      </a:r>
                      <a:r>
                        <a:rPr kumimoji="0" lang="zh-CN" altLang="en-US"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进制</a:t>
                      </a: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endParaRPr kumimoji="0" lang="en-US" altLang="zh-CN" sz="1800" b="1"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UTF-8 </a:t>
                      </a:r>
                      <a:r>
                        <a:rPr kumimoji="0"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字节流</a:t>
                      </a: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zh-CN" altLang="en-US"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二进制</a:t>
                      </a: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endParaRPr kumimoji="0" lang="en-US" altLang="zh-CN" sz="18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000000 - 00007F</a:t>
                      </a:r>
                      <a:endParaRPr kumimoji="0" lang="en-US" altLang="zh-CN" sz="1800" b="1"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0xxxxxxx</a:t>
                      </a:r>
                      <a:endParaRPr kumimoji="0" lang="en-US" altLang="zh-CN" sz="18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000080 - 0007FF</a:t>
                      </a:r>
                      <a:endParaRPr kumimoji="0" lang="en-US" altLang="zh-CN" sz="18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110xxxxx 10xxxxxx</a:t>
                      </a:r>
                      <a:endParaRPr kumimoji="0" lang="en-US" altLang="zh-CN" sz="18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000800 - 00FFFF</a:t>
                      </a:r>
                      <a:endParaRPr kumimoji="0" lang="en-US" altLang="zh-CN" sz="18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1110xxxx 10xxxxxx 10xxxxxx</a:t>
                      </a:r>
                      <a:endParaRPr kumimoji="0" lang="en-US" altLang="zh-CN" sz="18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010000 – 10FFFF</a:t>
                      </a:r>
                      <a:endParaRPr kumimoji="0" lang="en-US" altLang="zh-CN" sz="1800" b="1"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11110xxx 10xxxxxx </a:t>
                      </a:r>
                      <a:r>
                        <a:rPr kumimoji="0" lang="en-US" altLang="zh-CN" sz="1800" b="1" i="0" u="none" strike="noStrike" cap="none" normalizeH="0" baseline="0" dirty="0" err="1">
                          <a:ln>
                            <a:noFill/>
                          </a:ln>
                          <a:solidFill>
                            <a:schemeClr val="tx1"/>
                          </a:solidFill>
                          <a:effectLst/>
                          <a:latin typeface="Times New Roman" pitchFamily="18" charset="0"/>
                          <a:ea typeface="宋体" pitchFamily="2" charset="-122"/>
                          <a:cs typeface="Times New Roman" pitchFamily="18" charset="0"/>
                        </a:rPr>
                        <a:t>10xxxxxx</a:t>
                      </a:r>
                      <a:r>
                        <a:rPr kumimoji="0" lang="en-US" altLang="zh-CN" sz="18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en-US" altLang="zh-CN" sz="1800" b="1" i="0" u="none" strike="noStrike" cap="none" normalizeH="0" baseline="0" dirty="0" err="1">
                          <a:ln>
                            <a:noFill/>
                          </a:ln>
                          <a:solidFill>
                            <a:schemeClr val="tx1"/>
                          </a:solidFill>
                          <a:effectLst/>
                          <a:latin typeface="Times New Roman" pitchFamily="18" charset="0"/>
                          <a:ea typeface="宋体" pitchFamily="2" charset="-122"/>
                          <a:cs typeface="Times New Roman" pitchFamily="18" charset="0"/>
                        </a:rPr>
                        <a:t>10xxxxxx</a:t>
                      </a:r>
                      <a:endParaRPr kumimoji="0" lang="en-US" altLang="zh-CN" sz="1800" b="1"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4019">
                                            <p:txEl>
                                              <p:pRg st="6" end="6"/>
                                            </p:txEl>
                                          </p:spTgt>
                                        </p:tgtEl>
                                        <p:attrNameLst>
                                          <p:attrName>style.visibility</p:attrName>
                                        </p:attrNameLst>
                                      </p:cBhvr>
                                      <p:to>
                                        <p:strVal val="visible"/>
                                      </p:to>
                                    </p:set>
                                    <p:animEffect transition="in" filter="dissolve">
                                      <p:cBhvr>
                                        <p:cTn id="7" dur="500"/>
                                        <p:tgtEl>
                                          <p:spTgt spid="214019">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14019">
                                            <p:txEl>
                                              <p:pRg st="7" end="7"/>
                                            </p:txEl>
                                          </p:spTgt>
                                        </p:tgtEl>
                                        <p:attrNameLst>
                                          <p:attrName>style.visibility</p:attrName>
                                        </p:attrNameLst>
                                      </p:cBhvr>
                                      <p:to>
                                        <p:strVal val="visible"/>
                                      </p:to>
                                    </p:set>
                                    <p:animEffect transition="in" filter="dissolve">
                                      <p:cBhvr>
                                        <p:cTn id="10" dur="500"/>
                                        <p:tgtEl>
                                          <p:spTgt spid="214019">
                                            <p:txEl>
                                              <p:pRg st="7" end="7"/>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14019">
                                            <p:txEl>
                                              <p:pRg st="8" end="8"/>
                                            </p:txEl>
                                          </p:spTgt>
                                        </p:tgtEl>
                                        <p:attrNameLst>
                                          <p:attrName>style.visibility</p:attrName>
                                        </p:attrNameLst>
                                      </p:cBhvr>
                                      <p:to>
                                        <p:strVal val="visible"/>
                                      </p:to>
                                    </p:set>
                                    <p:animEffect transition="in" filter="dissolve">
                                      <p:cBhvr>
                                        <p:cTn id="15" dur="500"/>
                                        <p:tgtEl>
                                          <p:spTgt spid="214019">
                                            <p:txEl>
                                              <p:pRg st="8" end="8"/>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14019">
                                            <p:txEl>
                                              <p:pRg st="9" end="9"/>
                                            </p:txEl>
                                          </p:spTgt>
                                        </p:tgtEl>
                                        <p:attrNameLst>
                                          <p:attrName>style.visibility</p:attrName>
                                        </p:attrNameLst>
                                      </p:cBhvr>
                                      <p:to>
                                        <p:strVal val="visible"/>
                                      </p:to>
                                    </p:set>
                                    <p:animEffect transition="in" filter="dissolve">
                                      <p:cBhvr>
                                        <p:cTn id="20" dur="500"/>
                                        <p:tgtEl>
                                          <p:spTgt spid="214019">
                                            <p:txEl>
                                              <p:pRg st="9" end="9"/>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14026"/>
                                        </p:tgtEl>
                                        <p:attrNameLst>
                                          <p:attrName>style.visibility</p:attrName>
                                        </p:attrNameLst>
                                      </p:cBhvr>
                                      <p:to>
                                        <p:strVal val="visible"/>
                                      </p:to>
                                    </p:set>
                                    <p:animEffect transition="in" filter="dissolve">
                                      <p:cBhvr>
                                        <p:cTn id="25" dur="500"/>
                                        <p:tgtEl>
                                          <p:spTgt spid="214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9E84C-5913-49DC-939E-664F0E713FF8}"/>
              </a:ext>
            </a:extLst>
          </p:cNvPr>
          <p:cNvSpPr>
            <a:spLocks noGrp="1"/>
          </p:cNvSpPr>
          <p:nvPr>
            <p:ph type="title"/>
          </p:nvPr>
        </p:nvSpPr>
        <p:spPr/>
        <p:txBody>
          <a:bodyPr/>
          <a:lstStyle/>
          <a:p>
            <a:pPr>
              <a:defRPr/>
            </a:pPr>
            <a:r>
              <a:rPr lang="en-US" altLang="zh-CN" dirty="0">
                <a:effectLst/>
              </a:rPr>
              <a:t>UTF-16</a:t>
            </a:r>
            <a:endParaRPr lang="zh-CN" altLang="en-US" dirty="0"/>
          </a:p>
        </p:txBody>
      </p:sp>
      <p:sp>
        <p:nvSpPr>
          <p:cNvPr id="3" name="内容占位符 2">
            <a:extLst>
              <a:ext uri="{FF2B5EF4-FFF2-40B4-BE49-F238E27FC236}">
                <a16:creationId xmlns:a16="http://schemas.microsoft.com/office/drawing/2014/main" id="{EEB18F83-3B29-4AB2-8D76-02109805F2AD}"/>
              </a:ext>
            </a:extLst>
          </p:cNvPr>
          <p:cNvSpPr>
            <a:spLocks noGrp="1" noChangeArrowheads="1"/>
          </p:cNvSpPr>
          <p:nvPr>
            <p:ph idx="1"/>
          </p:nvPr>
        </p:nvSpPr>
        <p:spPr/>
        <p:txBody>
          <a:bodyPr/>
          <a:lstStyle/>
          <a:p>
            <a:r>
              <a:rPr lang="zh-CN" altLang="en-US" sz="2800" b="1"/>
              <a:t>如果</a:t>
            </a:r>
            <a:r>
              <a:rPr lang="en-US" altLang="zh-CN" sz="2800" b="1"/>
              <a:t>U&lt;0x10000</a:t>
            </a:r>
            <a:r>
              <a:rPr lang="zh-CN" altLang="en-US" sz="2800" b="1"/>
              <a:t>，</a:t>
            </a:r>
            <a:r>
              <a:rPr lang="en-US" altLang="zh-CN" sz="2800" b="1"/>
              <a:t>U</a:t>
            </a:r>
            <a:r>
              <a:rPr lang="zh-CN" altLang="en-US" sz="2800" b="1"/>
              <a:t>的</a:t>
            </a:r>
            <a:r>
              <a:rPr lang="en-US" altLang="zh-CN" sz="2800" b="1"/>
              <a:t>UTF-16</a:t>
            </a:r>
            <a:r>
              <a:rPr lang="zh-CN" altLang="en-US" sz="2800" b="1"/>
              <a:t>编码就是</a:t>
            </a:r>
            <a:r>
              <a:rPr lang="en-US" altLang="zh-CN" sz="2800" b="1"/>
              <a:t>U</a:t>
            </a:r>
            <a:r>
              <a:rPr lang="zh-CN" altLang="en-US" sz="2800" b="1"/>
              <a:t>对应的</a:t>
            </a:r>
            <a:r>
              <a:rPr lang="en-US" altLang="zh-CN" sz="2800" b="1"/>
              <a:t>16</a:t>
            </a:r>
            <a:r>
              <a:rPr lang="zh-CN" altLang="en-US" sz="2800" b="1"/>
              <a:t>位无符号整数</a:t>
            </a:r>
          </a:p>
          <a:p>
            <a:r>
              <a:rPr lang="zh-CN" altLang="en-US" sz="2800" b="1"/>
              <a:t>如果</a:t>
            </a:r>
            <a:r>
              <a:rPr lang="en-US" altLang="zh-CN" sz="2800" b="1"/>
              <a:t>U≥0x10000</a:t>
            </a:r>
            <a:r>
              <a:rPr lang="zh-CN" altLang="en-US" sz="2800" b="1"/>
              <a:t>，令</a:t>
            </a:r>
            <a:r>
              <a:rPr lang="en-US" altLang="zh-CN" sz="2800" b="1"/>
              <a:t>U'=U-0x10000</a:t>
            </a:r>
            <a:r>
              <a:rPr lang="zh-CN" altLang="en-US" sz="2800" b="1"/>
              <a:t>，然后将</a:t>
            </a:r>
            <a:r>
              <a:rPr lang="en-US" altLang="zh-CN" sz="2800" b="1"/>
              <a:t>U'</a:t>
            </a:r>
            <a:r>
              <a:rPr lang="zh-CN" altLang="en-US" sz="2800" b="1"/>
              <a:t>写成二进制形式：</a:t>
            </a:r>
            <a:r>
              <a:rPr lang="en-US" altLang="zh-CN" sz="2800" b="1"/>
              <a:t>yyyy yyyy yyxx xxxx xxxx</a:t>
            </a:r>
            <a:r>
              <a:rPr lang="zh-CN" altLang="en-US" sz="2800" b="1"/>
              <a:t>，</a:t>
            </a:r>
            <a:r>
              <a:rPr lang="en-US" altLang="zh-CN" sz="2800" b="1"/>
              <a:t>U</a:t>
            </a:r>
            <a:r>
              <a:rPr lang="zh-CN" altLang="en-US" sz="2800" b="1"/>
              <a:t>的</a:t>
            </a:r>
            <a:r>
              <a:rPr lang="en-US" altLang="zh-CN" sz="2800" b="1"/>
              <a:t>UTF-16</a:t>
            </a:r>
            <a:r>
              <a:rPr lang="zh-CN" altLang="en-US" sz="2800" b="1"/>
              <a:t>编码（二进制）就是：</a:t>
            </a:r>
            <a:r>
              <a:rPr lang="en-US" altLang="zh-CN" sz="2800" b="1"/>
              <a:t>110110yyyyyyyyyy 110111xxxxxxxxxx</a:t>
            </a:r>
            <a:r>
              <a:rPr lang="zh-CN" altLang="en-US" sz="2800" b="1"/>
              <a:t>。</a:t>
            </a:r>
          </a:p>
          <a:p>
            <a:r>
              <a:rPr lang="en-US" altLang="zh-CN" sz="2800" b="1"/>
              <a:t>Unicode</a:t>
            </a:r>
            <a:r>
              <a:rPr lang="zh-CN" altLang="en-US" sz="2800" b="1"/>
              <a:t>的最大码位是</a:t>
            </a:r>
            <a:r>
              <a:rPr lang="en-US" altLang="zh-CN" sz="2800" b="1"/>
              <a:t>0x10ffff</a:t>
            </a:r>
            <a:r>
              <a:rPr lang="zh-CN" altLang="en-US" sz="2800" b="1"/>
              <a:t>，减去</a:t>
            </a:r>
            <a:r>
              <a:rPr lang="en-US" altLang="zh-CN" sz="2800" b="1"/>
              <a:t>0x10000</a:t>
            </a:r>
            <a:r>
              <a:rPr lang="zh-CN" altLang="en-US" sz="2800" b="1"/>
              <a:t>后，</a:t>
            </a:r>
            <a:r>
              <a:rPr lang="en-US" altLang="zh-CN" sz="2800" b="1"/>
              <a:t>U'</a:t>
            </a:r>
            <a:r>
              <a:rPr lang="zh-CN" altLang="en-US" sz="2800" b="1"/>
              <a:t>的最大值是</a:t>
            </a:r>
            <a:r>
              <a:rPr lang="en-US" altLang="zh-CN" sz="2800" b="1"/>
              <a:t>0xfffff</a:t>
            </a:r>
            <a:r>
              <a:rPr lang="zh-CN" altLang="en-US" sz="2800" b="1"/>
              <a:t>，所以肯定可以用</a:t>
            </a:r>
            <a:r>
              <a:rPr lang="en-US" altLang="zh-CN" sz="2800" b="1"/>
              <a:t>20</a:t>
            </a:r>
            <a:r>
              <a:rPr lang="zh-CN" altLang="en-US" sz="2800" b="1"/>
              <a:t>个二进制位表示。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5E4D451-0F2D-4F4F-BF76-4056C66A6028}"/>
              </a:ext>
            </a:extLst>
          </p:cNvPr>
          <p:cNvSpPr>
            <a:spLocks noGrp="1" noChangeArrowheads="1"/>
          </p:cNvSpPr>
          <p:nvPr>
            <p:ph type="title"/>
          </p:nvPr>
        </p:nvSpPr>
        <p:spPr/>
        <p:txBody>
          <a:bodyPr/>
          <a:lstStyle/>
          <a:p>
            <a:pPr>
              <a:defRPr/>
            </a:pPr>
            <a:r>
              <a:rPr lang="en-US" altLang="zh-CN" dirty="0"/>
              <a:t>3 </a:t>
            </a:r>
            <a:r>
              <a:rPr lang="zh-CN" altLang="en-US" dirty="0"/>
              <a:t>国标扩展码</a:t>
            </a:r>
          </a:p>
        </p:txBody>
      </p:sp>
      <p:sp>
        <p:nvSpPr>
          <p:cNvPr id="106499" name="Rectangle 3">
            <a:extLst>
              <a:ext uri="{FF2B5EF4-FFF2-40B4-BE49-F238E27FC236}">
                <a16:creationId xmlns:a16="http://schemas.microsoft.com/office/drawing/2014/main" id="{1466C817-8FEA-473E-85D8-56ADFC9BC3C2}"/>
              </a:ext>
            </a:extLst>
          </p:cNvPr>
          <p:cNvSpPr>
            <a:spLocks noGrp="1" noChangeArrowheads="1"/>
          </p:cNvSpPr>
          <p:nvPr>
            <p:ph type="body" idx="1"/>
          </p:nvPr>
        </p:nvSpPr>
        <p:spPr/>
        <p:txBody>
          <a:bodyPr/>
          <a:lstStyle/>
          <a:p>
            <a:r>
              <a:rPr lang="zh-CN" altLang="en-US" b="1" dirty="0"/>
              <a:t>国标扩展码（</a:t>
            </a:r>
            <a:r>
              <a:rPr lang="en-US" altLang="zh-CN" b="1" dirty="0"/>
              <a:t>GBK</a:t>
            </a:r>
            <a:r>
              <a:rPr lang="zh-CN" altLang="en-US" b="1" dirty="0"/>
              <a:t>）</a:t>
            </a:r>
          </a:p>
          <a:p>
            <a:pPr marL="0" indent="0">
              <a:lnSpc>
                <a:spcPct val="90000"/>
              </a:lnSpc>
              <a:buNone/>
            </a:pPr>
            <a:r>
              <a:rPr lang="zh-CN" altLang="en-US" sz="2400" b="1" dirty="0"/>
              <a:t>     为了</a:t>
            </a:r>
            <a:r>
              <a:rPr lang="zh-CN" altLang="en-US" sz="2400" b="1" dirty="0">
                <a:solidFill>
                  <a:srgbClr val="FF0000"/>
                </a:solidFill>
              </a:rPr>
              <a:t>推进</a:t>
            </a:r>
            <a:r>
              <a:rPr lang="en-US" altLang="zh-CN" sz="2400" b="1" dirty="0">
                <a:solidFill>
                  <a:srgbClr val="FF0000"/>
                </a:solidFill>
              </a:rPr>
              <a:t>Unicode</a:t>
            </a:r>
            <a:r>
              <a:rPr lang="zh-CN" altLang="en-US" sz="2400" b="1" dirty="0">
                <a:solidFill>
                  <a:srgbClr val="FF0000"/>
                </a:solidFill>
              </a:rPr>
              <a:t>的实施</a:t>
            </a:r>
            <a:r>
              <a:rPr lang="zh-CN" altLang="en-US" sz="2400" b="1" dirty="0"/>
              <a:t>，同时也是为了</a:t>
            </a:r>
            <a:r>
              <a:rPr lang="zh-CN" altLang="en-US" sz="2400" b="1" dirty="0">
                <a:solidFill>
                  <a:srgbClr val="FF0000"/>
                </a:solidFill>
              </a:rPr>
              <a:t>向下兼容</a:t>
            </a:r>
            <a:r>
              <a:rPr lang="zh-CN" altLang="en-US" sz="2400" b="1" dirty="0"/>
              <a:t>，由电子部与国家技术监督局联合颁布国标扩展码</a:t>
            </a:r>
          </a:p>
          <a:p>
            <a:pPr lvl="1">
              <a:lnSpc>
                <a:spcPct val="90000"/>
              </a:lnSpc>
            </a:pPr>
            <a:r>
              <a:rPr lang="zh-CN" altLang="en-US" sz="2400" b="1" dirty="0"/>
              <a:t>全称：汉字内码扩展规范，</a:t>
            </a:r>
            <a:r>
              <a:rPr lang="en-US" altLang="zh-CN" sz="2400" b="1" dirty="0"/>
              <a:t>1995</a:t>
            </a:r>
            <a:r>
              <a:rPr lang="zh-CN" altLang="en-US" sz="2400" b="1" dirty="0"/>
              <a:t>年</a:t>
            </a:r>
            <a:r>
              <a:rPr lang="en-US" altLang="zh-CN" sz="2400" b="1" dirty="0"/>
              <a:t>12</a:t>
            </a:r>
            <a:r>
              <a:rPr lang="zh-CN" altLang="en-US" sz="2400" b="1" dirty="0"/>
              <a:t>月</a:t>
            </a:r>
            <a:r>
              <a:rPr lang="en-US" altLang="zh-CN" sz="2400" b="1" dirty="0"/>
              <a:t>1</a:t>
            </a:r>
            <a:r>
              <a:rPr lang="zh-CN" altLang="en-US" sz="2400" b="1" dirty="0"/>
              <a:t>日</a:t>
            </a:r>
            <a:endParaRPr lang="en-US" altLang="zh-CN" sz="2400" b="1" dirty="0"/>
          </a:p>
          <a:p>
            <a:pPr lvl="1"/>
            <a:r>
              <a:rPr lang="zh-CN" altLang="en-US" sz="2400" b="1" dirty="0"/>
              <a:t>第一字节</a:t>
            </a:r>
            <a:r>
              <a:rPr lang="en-US" altLang="zh-CN" sz="2400" b="1" dirty="0"/>
              <a:t>ASCII</a:t>
            </a:r>
            <a:r>
              <a:rPr lang="zh-CN" altLang="en-US" sz="2400" b="1" dirty="0"/>
              <a:t>码	</a:t>
            </a:r>
            <a:r>
              <a:rPr lang="en-US" altLang="zh-CN" sz="2400" b="1" dirty="0"/>
              <a:t>129~254</a:t>
            </a:r>
          </a:p>
          <a:p>
            <a:pPr lvl="1"/>
            <a:r>
              <a:rPr lang="zh-CN" altLang="en-US" sz="2400" b="1" dirty="0"/>
              <a:t>第二字节</a:t>
            </a:r>
            <a:r>
              <a:rPr lang="en-US" altLang="zh-CN" sz="2400" b="1" dirty="0"/>
              <a:t>ASCII</a:t>
            </a:r>
            <a:r>
              <a:rPr lang="zh-CN" altLang="en-US" sz="2400" b="1" dirty="0"/>
              <a:t>码	</a:t>
            </a:r>
            <a:r>
              <a:rPr lang="en-US" altLang="zh-CN" sz="2400" b="1" dirty="0"/>
              <a:t>64~254</a:t>
            </a:r>
            <a:r>
              <a:rPr lang="zh-CN" altLang="en-US" sz="2400" b="1" dirty="0"/>
              <a:t>（</a:t>
            </a:r>
            <a:r>
              <a:rPr lang="en-US" altLang="zh-CN" sz="2400" b="1" dirty="0"/>
              <a:t>127</a:t>
            </a:r>
            <a:r>
              <a:rPr lang="zh-CN" altLang="en-US" sz="2400" b="1" dirty="0"/>
              <a:t>除外）</a:t>
            </a:r>
          </a:p>
          <a:p>
            <a:pPr lvl="1"/>
            <a:r>
              <a:rPr lang="en-US" altLang="zh-CN" sz="2400" b="1" dirty="0"/>
              <a:t>20982</a:t>
            </a:r>
            <a:r>
              <a:rPr lang="zh-CN" altLang="en-US" sz="2400" b="1" dirty="0"/>
              <a:t>个字符（ </a:t>
            </a:r>
            <a:r>
              <a:rPr lang="en-US" altLang="zh-CN" b="1" dirty="0"/>
              <a:t>20902</a:t>
            </a:r>
            <a:r>
              <a:rPr lang="zh-CN" altLang="en-US" b="1" dirty="0"/>
              <a:t>个汉字</a:t>
            </a:r>
            <a:r>
              <a:rPr lang="zh-CN" altLang="en-US" sz="2400" b="1" dirty="0"/>
              <a:t>）</a:t>
            </a:r>
          </a:p>
          <a:p>
            <a:pPr marL="457200" lvl="1" indent="0">
              <a:lnSpc>
                <a:spcPct val="90000"/>
              </a:lnSpc>
              <a:buNone/>
            </a:pPr>
            <a:r>
              <a:rPr lang="zh-CN" altLang="en-US" sz="2400"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64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8A2E42D-C2BF-42A4-A56A-6D3790CFB9D0}"/>
              </a:ext>
            </a:extLst>
          </p:cNvPr>
          <p:cNvSpPr>
            <a:spLocks noGrp="1" noChangeArrowheads="1"/>
          </p:cNvSpPr>
          <p:nvPr>
            <p:ph type="title"/>
          </p:nvPr>
        </p:nvSpPr>
        <p:spPr/>
        <p:txBody>
          <a:bodyPr/>
          <a:lstStyle/>
          <a:p>
            <a:pPr>
              <a:defRPr/>
            </a:pPr>
            <a:endParaRPr lang="zh-CN" altLang="zh-CN"/>
          </a:p>
        </p:txBody>
      </p:sp>
      <p:sp>
        <p:nvSpPr>
          <p:cNvPr id="104451" name="Rectangle 3">
            <a:extLst>
              <a:ext uri="{FF2B5EF4-FFF2-40B4-BE49-F238E27FC236}">
                <a16:creationId xmlns:a16="http://schemas.microsoft.com/office/drawing/2014/main" id="{B721D596-4BF7-4A35-93C1-78662E50A0B3}"/>
              </a:ext>
            </a:extLst>
          </p:cNvPr>
          <p:cNvSpPr>
            <a:spLocks noGrp="1" noChangeArrowheads="1"/>
          </p:cNvSpPr>
          <p:nvPr>
            <p:ph type="body" idx="1"/>
          </p:nvPr>
        </p:nvSpPr>
        <p:spPr/>
        <p:txBody>
          <a:bodyPr/>
          <a:lstStyle/>
          <a:p>
            <a:endParaRPr lang="zh-CN" altLang="zh-CN"/>
          </a:p>
        </p:txBody>
      </p:sp>
      <p:pic>
        <p:nvPicPr>
          <p:cNvPr id="104452" name="Picture 4">
            <a:extLst>
              <a:ext uri="{FF2B5EF4-FFF2-40B4-BE49-F238E27FC236}">
                <a16:creationId xmlns:a16="http://schemas.microsoft.com/office/drawing/2014/main" id="{705D1F46-3656-4669-8226-73E16D4BB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88931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8BA7C51-E465-4CDB-A45B-288EE4A0090A}"/>
              </a:ext>
            </a:extLst>
          </p:cNvPr>
          <p:cNvSpPr>
            <a:spLocks noGrp="1" noChangeArrowheads="1"/>
          </p:cNvSpPr>
          <p:nvPr>
            <p:ph type="title"/>
          </p:nvPr>
        </p:nvSpPr>
        <p:spPr/>
        <p:txBody>
          <a:bodyPr/>
          <a:lstStyle/>
          <a:p>
            <a:pPr>
              <a:defRPr/>
            </a:pPr>
            <a:endParaRPr lang="zh-CN" altLang="zh-CN"/>
          </a:p>
        </p:txBody>
      </p:sp>
      <p:sp>
        <p:nvSpPr>
          <p:cNvPr id="106499" name="Rectangle 3">
            <a:extLst>
              <a:ext uri="{FF2B5EF4-FFF2-40B4-BE49-F238E27FC236}">
                <a16:creationId xmlns:a16="http://schemas.microsoft.com/office/drawing/2014/main" id="{769F1DC3-4941-463D-B361-9AB9DE458311}"/>
              </a:ext>
            </a:extLst>
          </p:cNvPr>
          <p:cNvSpPr>
            <a:spLocks noGrp="1" noChangeArrowheads="1"/>
          </p:cNvSpPr>
          <p:nvPr>
            <p:ph type="body" sz="half" idx="1"/>
          </p:nvPr>
        </p:nvSpPr>
        <p:spPr>
          <a:xfrm>
            <a:off x="457200" y="1600200"/>
            <a:ext cx="8218488" cy="4456113"/>
          </a:xfrm>
        </p:spPr>
        <p:txBody>
          <a:bodyPr/>
          <a:lstStyle/>
          <a:p>
            <a:endParaRPr lang="zh-CN" altLang="zh-CN" sz="2800"/>
          </a:p>
        </p:txBody>
      </p:sp>
      <p:graphicFrame>
        <p:nvGraphicFramePr>
          <p:cNvPr id="122884" name="Group 4">
            <a:extLst>
              <a:ext uri="{FF2B5EF4-FFF2-40B4-BE49-F238E27FC236}">
                <a16:creationId xmlns:a16="http://schemas.microsoft.com/office/drawing/2014/main" id="{7E142F82-479E-426B-B761-FABD2A78FEA6}"/>
              </a:ext>
            </a:extLst>
          </p:cNvPr>
          <p:cNvGraphicFramePr>
            <a:graphicFrameLocks noGrp="1"/>
          </p:cNvGraphicFramePr>
          <p:nvPr>
            <p:ph sz="half" idx="2"/>
          </p:nvPr>
        </p:nvGraphicFramePr>
        <p:xfrm>
          <a:off x="611188" y="2276475"/>
          <a:ext cx="7920037" cy="3475035"/>
        </p:xfrm>
        <a:graphic>
          <a:graphicData uri="http://schemas.openxmlformats.org/drawingml/2006/table">
            <a:tbl>
              <a:tblPr/>
              <a:tblGrid>
                <a:gridCol w="936625">
                  <a:extLst>
                    <a:ext uri="{9D8B030D-6E8A-4147-A177-3AD203B41FA5}">
                      <a16:colId xmlns:a16="http://schemas.microsoft.com/office/drawing/2014/main" val="20000"/>
                    </a:ext>
                  </a:extLst>
                </a:gridCol>
                <a:gridCol w="1944687">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963613">
                  <a:extLst>
                    <a:ext uri="{9D8B030D-6E8A-4147-A177-3AD203B41FA5}">
                      <a16:colId xmlns:a16="http://schemas.microsoft.com/office/drawing/2014/main" val="20004"/>
                    </a:ext>
                  </a:extLst>
                </a:gridCol>
                <a:gridCol w="1173162">
                  <a:extLst>
                    <a:ext uri="{9D8B030D-6E8A-4147-A177-3AD203B41FA5}">
                      <a16:colId xmlns:a16="http://schemas.microsoft.com/office/drawing/2014/main" val="20005"/>
                    </a:ext>
                  </a:extLst>
                </a:gridCol>
              </a:tblGrid>
              <a:tr h="36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类别</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区名</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码位范围</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码位数</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字符数</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字符类型</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9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符</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号</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a:t>
                      </a: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161,161—169,254</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846</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718</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图形符号</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691">
                <a:tc v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5</a:t>
                      </a: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168,064—169,160</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192</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166</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图形符号</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93">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汉</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字</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2</a:t>
                      </a: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176,161—247,254</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6768</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6763</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汉字</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93">
                <a:tc v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a:t>
                      </a: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129,064—160,254</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6080</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6080</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汉字</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93">
                <a:tc v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4</a:t>
                      </a: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170,064—254,160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8160</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8160</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汉字</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93">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用户自</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定义区</a:t>
                      </a:r>
                      <a:endParaRPr kumimoji="0" lang="zh-CN" altLang="en-US"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双字节用户区</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170,161—175,254</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564</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a:ln>
                          <a:noFill/>
                        </a:ln>
                        <a:solidFill>
                          <a:schemeClr val="tx1"/>
                        </a:solidFill>
                        <a:effectLst/>
                        <a:latin typeface="Times New Roman" pitchFamily="18"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a:ln>
                          <a:noFill/>
                        </a:ln>
                        <a:solidFill>
                          <a:schemeClr val="tx1"/>
                        </a:solidFill>
                        <a:effectLst/>
                        <a:latin typeface="Times New Roman" pitchFamily="18"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93">
                <a:tc v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双字节用户区</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2</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248,161—254, 254</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658</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a:ln>
                          <a:noFill/>
                        </a:ln>
                        <a:solidFill>
                          <a:schemeClr val="tx1"/>
                        </a:solidFill>
                        <a:effectLst/>
                        <a:latin typeface="Times New Roman" pitchFamily="18"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a:ln>
                          <a:noFill/>
                        </a:ln>
                        <a:solidFill>
                          <a:schemeClr val="tx1"/>
                        </a:solidFill>
                        <a:effectLst/>
                        <a:latin typeface="Times New Roman" pitchFamily="18"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93">
                <a:tc v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双字节用户区</a:t>
                      </a: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3</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161,064—167,160</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楷体_GB2312" pitchFamily="49" charset="-122"/>
                          <a:cs typeface="Times New Roman" pitchFamily="18" charset="0"/>
                        </a:rPr>
                        <a:t>672</a:t>
                      </a:r>
                      <a:endParaRPr kumimoji="0" lang="en-US" altLang="zh-CN" sz="1800" b="1" i="0" u="none" strike="noStrike" cap="none" normalizeH="0" baseline="0">
                        <a:ln>
                          <a:noFill/>
                        </a:ln>
                        <a:solidFill>
                          <a:schemeClr val="tx1"/>
                        </a:solidFill>
                        <a:effectLst/>
                        <a:latin typeface="Arial"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a:ln>
                          <a:noFill/>
                        </a:ln>
                        <a:solidFill>
                          <a:schemeClr val="tx1"/>
                        </a:solidFill>
                        <a:effectLst/>
                        <a:latin typeface="Times New Roman" pitchFamily="18"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a:ln>
                          <a:noFill/>
                        </a:ln>
                        <a:solidFill>
                          <a:schemeClr val="tx1"/>
                        </a:solidFill>
                        <a:effectLst/>
                        <a:latin typeface="Times New Roman" pitchFamily="18" charset="0"/>
                        <a:ea typeface="楷体_GB2312" pitchFamily="49" charset="-122"/>
                      </a:endParaRPr>
                    </a:p>
                  </a:txBody>
                  <a:tcPr marT="45724" marB="45724"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15197-D4F6-43D7-A71A-B32DDFC822D1}"/>
              </a:ext>
            </a:extLst>
          </p:cNvPr>
          <p:cNvSpPr>
            <a:spLocks noGrp="1"/>
          </p:cNvSpPr>
          <p:nvPr>
            <p:ph type="title"/>
          </p:nvPr>
        </p:nvSpPr>
        <p:spPr/>
        <p:txBody>
          <a:bodyPr/>
          <a:lstStyle/>
          <a:p>
            <a:pPr>
              <a:defRPr/>
            </a:pPr>
            <a:r>
              <a:rPr lang="en-US" altLang="zh-CN" b="1" dirty="0"/>
              <a:t>2.2 </a:t>
            </a:r>
            <a:r>
              <a:rPr lang="zh-CN" altLang="en-US" b="1" dirty="0"/>
              <a:t>数据收集</a:t>
            </a:r>
            <a:endParaRPr lang="zh-CN" altLang="en-US" dirty="0"/>
          </a:p>
        </p:txBody>
      </p:sp>
      <p:sp>
        <p:nvSpPr>
          <p:cNvPr id="10243" name="内容占位符 2">
            <a:extLst>
              <a:ext uri="{FF2B5EF4-FFF2-40B4-BE49-F238E27FC236}">
                <a16:creationId xmlns:a16="http://schemas.microsoft.com/office/drawing/2014/main" id="{BE0D6C9B-742C-44D9-9738-EC439633DB88}"/>
              </a:ext>
            </a:extLst>
          </p:cNvPr>
          <p:cNvSpPr>
            <a:spLocks noGrp="1" noChangeArrowheads="1"/>
          </p:cNvSpPr>
          <p:nvPr>
            <p:ph idx="1"/>
          </p:nvPr>
        </p:nvSpPr>
        <p:spPr/>
        <p:txBody>
          <a:bodyPr/>
          <a:lstStyle/>
          <a:p>
            <a:pPr>
              <a:defRPr/>
            </a:pPr>
            <a:r>
              <a:rPr lang="zh-CN" altLang="en-US" sz="2800" dirty="0"/>
              <a:t>语料库</a:t>
            </a:r>
            <a:endParaRPr lang="en-US" altLang="zh-CN" sz="2800" dirty="0"/>
          </a:p>
          <a:p>
            <a:pPr marL="0" indent="0">
              <a:buFontTx/>
              <a:buNone/>
              <a:defRPr/>
            </a:pPr>
            <a:r>
              <a:rPr lang="en-US" altLang="zh-CN" sz="2800" dirty="0"/>
              <a:t>        </a:t>
            </a:r>
            <a:r>
              <a:rPr lang="zh-CN" altLang="en-US" sz="2400" dirty="0"/>
              <a:t>第三方语料库，如</a:t>
            </a:r>
            <a:r>
              <a:rPr lang="en-US" altLang="zh-CN" sz="2400" dirty="0"/>
              <a:t>wiki</a:t>
            </a:r>
          </a:p>
          <a:p>
            <a:pPr>
              <a:defRPr/>
            </a:pPr>
            <a:r>
              <a:rPr lang="zh-CN" altLang="en-US" sz="2800" dirty="0"/>
              <a:t>词汇知识库</a:t>
            </a:r>
            <a:endParaRPr lang="en-US" altLang="zh-CN" sz="2800" dirty="0"/>
          </a:p>
          <a:p>
            <a:pPr marL="0" indent="0">
              <a:buNone/>
              <a:defRPr/>
            </a:pPr>
            <a:r>
              <a:rPr lang="en-US" altLang="zh-CN" sz="2800" dirty="0"/>
              <a:t>        </a:t>
            </a:r>
            <a:r>
              <a:rPr lang="en-US" altLang="zh-CN" sz="2400" dirty="0"/>
              <a:t>Wordnet</a:t>
            </a:r>
            <a:r>
              <a:rPr lang="zh-CN" altLang="en-US" sz="2400" dirty="0"/>
              <a:t>，知网</a:t>
            </a:r>
            <a:endParaRPr lang="en-US" altLang="zh-CN" sz="2400" dirty="0"/>
          </a:p>
          <a:p>
            <a:pPr>
              <a:defRPr/>
            </a:pPr>
            <a:r>
              <a:rPr lang="zh-CN" altLang="en-US" sz="2800" dirty="0"/>
              <a:t>数据爬虫</a:t>
            </a:r>
            <a:endParaRPr lang="en-US" altLang="zh-CN" sz="2800" dirty="0"/>
          </a:p>
          <a:p>
            <a:pPr marL="0" indent="0">
              <a:buFontTx/>
              <a:buNone/>
              <a:defRPr/>
            </a:pPr>
            <a:r>
              <a:rPr lang="en-US" altLang="zh-CN" sz="2800" dirty="0"/>
              <a:t>        </a:t>
            </a:r>
            <a:r>
              <a:rPr lang="zh-CN" altLang="en-US" sz="2400" dirty="0"/>
              <a:t>特定领域数据，爬虫获取</a:t>
            </a:r>
            <a:r>
              <a:rPr lang="en-US" altLang="zh-CN" sz="2400" dirty="0"/>
              <a:t>(</a:t>
            </a:r>
            <a:r>
              <a:rPr lang="zh-CN" altLang="en-US" sz="2400" dirty="0"/>
              <a:t> </a:t>
            </a:r>
            <a:r>
              <a:rPr lang="en-US" altLang="zh-CN" sz="2400" dirty="0" err="1"/>
              <a:t>BeautifulSoup</a:t>
            </a:r>
            <a:r>
              <a:rPr lang="en-US" altLang="zh-CN" sz="2400" dirty="0"/>
              <a:t>, </a:t>
            </a:r>
            <a:r>
              <a:rPr lang="en-US" altLang="zh-CN" sz="2400" dirty="0" err="1"/>
              <a:t>Scrapy</a:t>
            </a:r>
            <a:r>
              <a:rPr lang="zh-CN" altLang="en-US" sz="2400" dirty="0"/>
              <a:t> </a:t>
            </a:r>
            <a:r>
              <a:rPr lang="en-US" altLang="zh-CN" sz="2400" dirty="0"/>
              <a:t>)</a:t>
            </a:r>
            <a:endParaRPr lang="zh-CN" alt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2DACA8-4A79-47E9-BD8C-4F49B335492E}"/>
              </a:ext>
            </a:extLst>
          </p:cNvPr>
          <p:cNvSpPr>
            <a:spLocks noGrp="1" noChangeArrowheads="1"/>
          </p:cNvSpPr>
          <p:nvPr>
            <p:ph type="title"/>
          </p:nvPr>
        </p:nvSpPr>
        <p:spPr/>
        <p:txBody>
          <a:bodyPr/>
          <a:lstStyle/>
          <a:p>
            <a:pPr eaLnBrk="1" hangingPunct="1">
              <a:defRPr/>
            </a:pPr>
            <a:r>
              <a:rPr lang="en-US" altLang="zh-CN" dirty="0"/>
              <a:t>2.4</a:t>
            </a:r>
            <a:r>
              <a:rPr lang="zh-CN" altLang="en-US" b="1" dirty="0"/>
              <a:t>字符编码与编辑距离</a:t>
            </a:r>
            <a:endParaRPr lang="zh-CN" altLang="en-US" dirty="0"/>
          </a:p>
        </p:txBody>
      </p:sp>
      <p:sp>
        <p:nvSpPr>
          <p:cNvPr id="110595" name="Rectangle 3">
            <a:extLst>
              <a:ext uri="{FF2B5EF4-FFF2-40B4-BE49-F238E27FC236}">
                <a16:creationId xmlns:a16="http://schemas.microsoft.com/office/drawing/2014/main" id="{4925319A-3AF3-4D52-AC0E-27604B61FE14}"/>
              </a:ext>
            </a:extLst>
          </p:cNvPr>
          <p:cNvSpPr>
            <a:spLocks noGrp="1" noChangeArrowheads="1"/>
          </p:cNvSpPr>
          <p:nvPr>
            <p:ph type="body" idx="1"/>
          </p:nvPr>
        </p:nvSpPr>
        <p:spPr/>
        <p:txBody>
          <a:bodyPr/>
          <a:lstStyle/>
          <a:p>
            <a:pPr eaLnBrk="1" hangingPunct="1"/>
            <a:r>
              <a:rPr lang="en-US" altLang="zh-CN" sz="2800" dirty="0"/>
              <a:t>2.3.1 </a:t>
            </a:r>
            <a:r>
              <a:rPr lang="zh-CN" altLang="en-US" sz="2800" dirty="0"/>
              <a:t>西文字符编码</a:t>
            </a:r>
          </a:p>
          <a:p>
            <a:pPr eaLnBrk="1" hangingPunct="1"/>
            <a:r>
              <a:rPr lang="en-US" altLang="zh-CN" sz="2800" dirty="0"/>
              <a:t>2.3.2 </a:t>
            </a:r>
            <a:r>
              <a:rPr lang="zh-CN" altLang="en-US" sz="2800" dirty="0"/>
              <a:t>中文字符编码</a:t>
            </a:r>
          </a:p>
          <a:p>
            <a:pPr eaLnBrk="1" hangingPunct="1"/>
            <a:r>
              <a:rPr lang="en-US" altLang="zh-CN" sz="2800" b="1" dirty="0">
                <a:solidFill>
                  <a:srgbClr val="B2B2B2"/>
                </a:solidFill>
              </a:rPr>
              <a:t>2.3.3 </a:t>
            </a:r>
            <a:r>
              <a:rPr lang="zh-CN" altLang="en-US" sz="2800" b="1" dirty="0">
                <a:solidFill>
                  <a:srgbClr val="B2B2B2"/>
                </a:solidFill>
              </a:rPr>
              <a:t>字符的编辑距离</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97BC57-E764-44A4-8737-421657EC35CF}"/>
              </a:ext>
            </a:extLst>
          </p:cNvPr>
          <p:cNvSpPr>
            <a:spLocks noGrp="1"/>
          </p:cNvSpPr>
          <p:nvPr>
            <p:ph type="title"/>
          </p:nvPr>
        </p:nvSpPr>
        <p:spPr/>
        <p:txBody>
          <a:bodyPr/>
          <a:lstStyle/>
          <a:p>
            <a:r>
              <a:rPr lang="en-US" altLang="zh-CN" dirty="0"/>
              <a:t>2.3.4</a:t>
            </a:r>
            <a:r>
              <a:rPr lang="zh-CN" altLang="en-US" dirty="0"/>
              <a:t>字符的编辑距离</a:t>
            </a:r>
          </a:p>
        </p:txBody>
      </p:sp>
      <p:sp>
        <p:nvSpPr>
          <p:cNvPr id="3" name="内容占位符 2">
            <a:extLst>
              <a:ext uri="{FF2B5EF4-FFF2-40B4-BE49-F238E27FC236}">
                <a16:creationId xmlns:a16="http://schemas.microsoft.com/office/drawing/2014/main" id="{E7B90671-8C3F-4859-9C74-173980266974}"/>
              </a:ext>
            </a:extLst>
          </p:cNvPr>
          <p:cNvSpPr>
            <a:spLocks noGrp="1"/>
          </p:cNvSpPr>
          <p:nvPr>
            <p:ph idx="1"/>
          </p:nvPr>
        </p:nvSpPr>
        <p:spPr>
          <a:xfrm>
            <a:off x="457200" y="1600200"/>
            <a:ext cx="8229600" cy="5154612"/>
          </a:xfrm>
        </p:spPr>
        <p:txBody>
          <a:bodyPr/>
          <a:lstStyle/>
          <a:p>
            <a:pPr marL="0" indent="0">
              <a:buNone/>
            </a:pPr>
            <a:r>
              <a:rPr lang="zh-CN" altLang="en-US" b="1" dirty="0"/>
              <a:t>字符距离？</a:t>
            </a:r>
            <a:endParaRPr lang="en-US" altLang="zh-CN" b="1" dirty="0"/>
          </a:p>
          <a:p>
            <a:r>
              <a:rPr lang="zh-CN" altLang="en-US" dirty="0"/>
              <a:t>英文单词</a:t>
            </a:r>
            <a:endParaRPr lang="en-US" altLang="zh-CN" dirty="0"/>
          </a:p>
          <a:p>
            <a:pPr marL="0" indent="0">
              <a:buNone/>
            </a:pPr>
            <a:r>
              <a:rPr lang="en-US" altLang="zh-CN" dirty="0"/>
              <a:t>    </a:t>
            </a:r>
            <a:r>
              <a:rPr lang="zh-CN" altLang="en-US" dirty="0"/>
              <a:t>度量字符串的相似程度</a:t>
            </a:r>
            <a:endParaRPr lang="en-US" altLang="zh-CN" dirty="0"/>
          </a:p>
          <a:p>
            <a:pPr marL="0" indent="0">
              <a:buNone/>
            </a:pPr>
            <a:r>
              <a:rPr lang="en-US" altLang="zh-CN" dirty="0"/>
              <a:t>    </a:t>
            </a:r>
          </a:p>
          <a:p>
            <a:r>
              <a:rPr lang="zh-CN" altLang="en-US" dirty="0"/>
              <a:t>汉字</a:t>
            </a:r>
            <a:endParaRPr lang="en-US" altLang="zh-CN" dirty="0"/>
          </a:p>
          <a:p>
            <a:pPr marL="0" indent="0">
              <a:buNone/>
            </a:pPr>
            <a:r>
              <a:rPr lang="en-US" altLang="zh-CN" dirty="0"/>
              <a:t>    </a:t>
            </a:r>
            <a:r>
              <a:rPr lang="zh-CN" altLang="en-US" dirty="0"/>
              <a:t>度量汉字笔画的相似程度</a:t>
            </a:r>
          </a:p>
        </p:txBody>
      </p:sp>
      <p:sp>
        <p:nvSpPr>
          <p:cNvPr id="4" name="Rectangle 3">
            <a:extLst>
              <a:ext uri="{FF2B5EF4-FFF2-40B4-BE49-F238E27FC236}">
                <a16:creationId xmlns:a16="http://schemas.microsoft.com/office/drawing/2014/main" id="{965C2BAA-8A4B-4429-A251-B40743A62B6B}"/>
              </a:ext>
            </a:extLst>
          </p:cNvPr>
          <p:cNvSpPr txBox="1">
            <a:spLocks noChangeArrowheads="1"/>
          </p:cNvSpPr>
          <p:nvPr/>
        </p:nvSpPr>
        <p:spPr bwMode="auto">
          <a:xfrm>
            <a:off x="5399584" y="1403382"/>
            <a:ext cx="3744415" cy="228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zh-CN" altLang="en-US" kern="0" dirty="0"/>
              <a:t>拼写纠错</a:t>
            </a:r>
            <a:r>
              <a:rPr lang="en-US" altLang="zh-CN" kern="0" dirty="0"/>
              <a:t> </a:t>
            </a:r>
            <a:r>
              <a:rPr lang="en-US" kern="0" dirty="0"/>
              <a:t>“</a:t>
            </a:r>
            <a:r>
              <a:rPr lang="en-US" kern="0" dirty="0" err="1"/>
              <a:t>graffe</a:t>
            </a:r>
            <a:r>
              <a:rPr lang="en-US" kern="0" dirty="0"/>
              <a:t>”</a:t>
            </a:r>
          </a:p>
          <a:p>
            <a:pPr marL="457200" lvl="1" indent="0">
              <a:buFontTx/>
              <a:buNone/>
            </a:pPr>
            <a:r>
              <a:rPr lang="zh-CN" altLang="en-US" kern="0" dirty="0"/>
              <a:t>    正确单词</a:t>
            </a:r>
            <a:r>
              <a:rPr lang="en-US" kern="0" dirty="0"/>
              <a:t>? </a:t>
            </a:r>
          </a:p>
          <a:p>
            <a:pPr lvl="2">
              <a:lnSpc>
                <a:spcPct val="80000"/>
              </a:lnSpc>
            </a:pPr>
            <a:r>
              <a:rPr lang="en-US" kern="0" dirty="0"/>
              <a:t>graft</a:t>
            </a:r>
          </a:p>
          <a:p>
            <a:pPr lvl="2">
              <a:lnSpc>
                <a:spcPct val="80000"/>
              </a:lnSpc>
            </a:pPr>
            <a:r>
              <a:rPr lang="en-US" kern="0" dirty="0"/>
              <a:t>grail</a:t>
            </a:r>
          </a:p>
          <a:p>
            <a:pPr lvl="2">
              <a:lnSpc>
                <a:spcPct val="80000"/>
              </a:lnSpc>
            </a:pPr>
            <a:r>
              <a:rPr lang="en-US" kern="0" dirty="0"/>
              <a:t>giraffe</a:t>
            </a:r>
          </a:p>
          <a:p>
            <a:endParaRPr lang="en-US" sz="2000" kern="0" dirty="0"/>
          </a:p>
          <a:p>
            <a:endParaRPr lang="en-US" sz="2000" kern="0" dirty="0"/>
          </a:p>
          <a:p>
            <a:endParaRPr lang="en-US" sz="2000" kern="0" dirty="0"/>
          </a:p>
        </p:txBody>
      </p:sp>
      <p:sp>
        <p:nvSpPr>
          <p:cNvPr id="5" name="Rectangle 3">
            <a:extLst>
              <a:ext uri="{FF2B5EF4-FFF2-40B4-BE49-F238E27FC236}">
                <a16:creationId xmlns:a16="http://schemas.microsoft.com/office/drawing/2014/main" id="{38C8FACA-0AC3-4AC5-B211-0B0C78CFAAD2}"/>
              </a:ext>
            </a:extLst>
          </p:cNvPr>
          <p:cNvSpPr txBox="1">
            <a:spLocks noChangeArrowheads="1"/>
          </p:cNvSpPr>
          <p:nvPr/>
        </p:nvSpPr>
        <p:spPr bwMode="auto">
          <a:xfrm>
            <a:off x="5399584" y="3717032"/>
            <a:ext cx="3744416" cy="311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zh-CN" altLang="en-US" kern="0" dirty="0"/>
              <a:t>拼写纠错</a:t>
            </a:r>
            <a:r>
              <a:rPr lang="en-US" altLang="zh-CN" kern="0" dirty="0"/>
              <a:t> </a:t>
            </a:r>
            <a:r>
              <a:rPr lang="en-US" kern="0" dirty="0"/>
              <a:t>“</a:t>
            </a:r>
            <a:r>
              <a:rPr lang="zh-CN" altLang="en-US" kern="0" dirty="0"/>
              <a:t>王</a:t>
            </a:r>
            <a:r>
              <a:rPr lang="en-US" kern="0" dirty="0"/>
              <a:t>”</a:t>
            </a:r>
          </a:p>
          <a:p>
            <a:pPr lvl="2">
              <a:lnSpc>
                <a:spcPct val="80000"/>
              </a:lnSpc>
            </a:pPr>
            <a:r>
              <a:rPr lang="zh-CN" altLang="en-US" kern="0" dirty="0"/>
              <a:t>于</a:t>
            </a:r>
            <a:endParaRPr lang="en-US" altLang="zh-CN" kern="0" dirty="0"/>
          </a:p>
          <a:p>
            <a:pPr lvl="2">
              <a:lnSpc>
                <a:spcPct val="80000"/>
              </a:lnSpc>
            </a:pPr>
            <a:r>
              <a:rPr lang="zh-CN" altLang="en-US" kern="0" dirty="0"/>
              <a:t>工</a:t>
            </a:r>
            <a:endParaRPr lang="en-US" altLang="zh-CN" kern="0" dirty="0"/>
          </a:p>
          <a:p>
            <a:pPr lvl="2">
              <a:lnSpc>
                <a:spcPct val="80000"/>
              </a:lnSpc>
            </a:pPr>
            <a:r>
              <a:rPr lang="zh-CN" altLang="en-US" kern="0" dirty="0"/>
              <a:t>玉</a:t>
            </a:r>
            <a:endParaRPr lang="en-US" altLang="zh-CN" kern="0" dirty="0"/>
          </a:p>
          <a:p>
            <a:pPr lvl="2">
              <a:lnSpc>
                <a:spcPct val="80000"/>
              </a:lnSpc>
            </a:pPr>
            <a:r>
              <a:rPr lang="zh-CN" altLang="en-US" kern="0" dirty="0"/>
              <a:t>士</a:t>
            </a:r>
            <a:endParaRPr lang="en-US" altLang="zh-CN" kern="0" dirty="0"/>
          </a:p>
          <a:p>
            <a:pPr lvl="2">
              <a:lnSpc>
                <a:spcPct val="80000"/>
              </a:lnSpc>
            </a:pPr>
            <a:r>
              <a:rPr lang="zh-CN" altLang="en-US" kern="0" dirty="0"/>
              <a:t>壬</a:t>
            </a:r>
            <a:endParaRPr lang="en-US" altLang="zh-CN" kern="0" dirty="0"/>
          </a:p>
          <a:p>
            <a:pPr lvl="2">
              <a:lnSpc>
                <a:spcPct val="80000"/>
              </a:lnSpc>
            </a:pPr>
            <a:r>
              <a:rPr lang="zh-CN" altLang="en-US" kern="0" dirty="0"/>
              <a:t>土</a:t>
            </a:r>
            <a:endParaRPr lang="en-US" altLang="zh-CN" kern="0" dirty="0"/>
          </a:p>
          <a:p>
            <a:pPr lvl="2">
              <a:lnSpc>
                <a:spcPct val="80000"/>
              </a:lnSpc>
            </a:pPr>
            <a:r>
              <a:rPr lang="zh-CN" altLang="en-US" kern="0" dirty="0"/>
              <a:t>干</a:t>
            </a:r>
            <a:endParaRPr lang="en-US" kern="0" dirty="0"/>
          </a:p>
          <a:p>
            <a:pPr lvl="2">
              <a:lnSpc>
                <a:spcPct val="80000"/>
              </a:lnSpc>
            </a:pPr>
            <a:endParaRPr lang="en-US" kern="0" dirty="0"/>
          </a:p>
          <a:p>
            <a:endParaRPr lang="en-US" sz="2000" kern="0" dirty="0"/>
          </a:p>
          <a:p>
            <a:endParaRPr lang="en-US" sz="2000" kern="0" dirty="0"/>
          </a:p>
          <a:p>
            <a:endParaRPr lang="en-US" sz="2000" kern="0" dirty="0"/>
          </a:p>
        </p:txBody>
      </p:sp>
    </p:spTree>
    <p:extLst>
      <p:ext uri="{BB962C8B-B14F-4D97-AF65-F5344CB8AC3E}">
        <p14:creationId xmlns:p14="http://schemas.microsoft.com/office/powerpoint/2010/main" val="169371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B186E-3584-4876-9CC7-4BFB7A46AF11}"/>
              </a:ext>
            </a:extLst>
          </p:cNvPr>
          <p:cNvSpPr>
            <a:spLocks noGrp="1"/>
          </p:cNvSpPr>
          <p:nvPr>
            <p:ph type="title"/>
          </p:nvPr>
        </p:nvSpPr>
        <p:spPr/>
        <p:txBody>
          <a:bodyPr/>
          <a:lstStyle/>
          <a:p>
            <a:r>
              <a:rPr lang="zh-CN" altLang="en-US" dirty="0"/>
              <a:t>字符的编辑距离</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4D59B8E-98E4-4749-A4D8-C98E0A5FACEA}"/>
                  </a:ext>
                </a:extLst>
              </p:cNvPr>
              <p:cNvSpPr>
                <a:spLocks noGrp="1"/>
              </p:cNvSpPr>
              <p:nvPr>
                <p:ph idx="1"/>
              </p:nvPr>
            </p:nvSpPr>
            <p:spPr/>
            <p:txBody>
              <a:bodyPr/>
              <a:lstStyle/>
              <a:p>
                <a:r>
                  <a:rPr lang="zh-CN" altLang="en-US" dirty="0"/>
                  <a:t>编辑距离定义</a:t>
                </a:r>
                <a:endParaRPr lang="en-US" altLang="zh-CN" dirty="0"/>
              </a:p>
              <a:p>
                <a:pPr marL="0" indent="0">
                  <a:buNone/>
                </a:pPr>
                <a:r>
                  <a:rPr lang="en-US" altLang="zh-CN" sz="2400" dirty="0"/>
                  <a:t>       </a:t>
                </a:r>
                <a:r>
                  <a:rPr lang="zh-CN" altLang="zh-CN" sz="2400" dirty="0"/>
                  <a:t>在两个单词</a:t>
                </a:r>
                <a14:m>
                  <m:oMath xmlns:m="http://schemas.openxmlformats.org/officeDocument/2006/math">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2</m:t>
                            </m:r>
                          </m:sub>
                        </m:sSub>
                      </m:e>
                    </m:d>
                  </m:oMath>
                </a14:m>
                <a:r>
                  <a:rPr lang="zh-CN" altLang="zh-CN" sz="2400" dirty="0"/>
                  <a:t>之间，由其中一个单词</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1</m:t>
                        </m:r>
                      </m:sub>
                    </m:sSub>
                  </m:oMath>
                </a14:m>
                <a:r>
                  <a:rPr lang="zh-CN" altLang="zh-CN" sz="2400" dirty="0"/>
                  <a:t>转换为另一个单词</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2</m:t>
                        </m:r>
                      </m:sub>
                    </m:sSub>
                  </m:oMath>
                </a14:m>
                <a:r>
                  <a:rPr lang="zh-CN" altLang="zh-CN" sz="2400" dirty="0"/>
                  <a:t>所需要的最少单字符编辑操作次数。</a:t>
                </a:r>
                <a:endParaRPr lang="en-US" altLang="zh-CN" sz="2400" dirty="0"/>
              </a:p>
              <a:p>
                <a:r>
                  <a:rPr lang="zh-CN" altLang="en-US" dirty="0"/>
                  <a:t>基本操作定义</a:t>
                </a:r>
                <a:endParaRPr lang="en-US" altLang="zh-CN" dirty="0"/>
              </a:p>
              <a:p>
                <a:pPr marL="0" indent="0">
                  <a:buNone/>
                </a:pPr>
                <a:r>
                  <a:rPr lang="zh-CN" altLang="en-US" sz="2400" dirty="0"/>
                  <a:t>      插入（</a:t>
                </a:r>
                <a:r>
                  <a:rPr lang="en-US" altLang="zh-CN" sz="2400" dirty="0"/>
                  <a:t>Insertion</a:t>
                </a:r>
                <a:r>
                  <a:rPr lang="zh-CN" altLang="en-US" sz="2400" dirty="0"/>
                  <a:t>）</a:t>
                </a:r>
                <a:endParaRPr lang="en-US" altLang="zh-CN" sz="2400" dirty="0"/>
              </a:p>
              <a:p>
                <a:pPr marL="0" indent="0">
                  <a:buNone/>
                </a:pPr>
                <a:r>
                  <a:rPr lang="zh-CN" altLang="en-US" sz="2400" dirty="0"/>
                  <a:t>      删除（</a:t>
                </a:r>
                <a:r>
                  <a:rPr lang="en-US" altLang="zh-CN" sz="2400" dirty="0"/>
                  <a:t>Deletion</a:t>
                </a:r>
                <a:r>
                  <a:rPr lang="zh-CN" altLang="en-US" sz="2400" dirty="0"/>
                  <a:t>）</a:t>
                </a:r>
                <a:endParaRPr lang="en-US" altLang="zh-CN" sz="2400" dirty="0"/>
              </a:p>
              <a:p>
                <a:pPr marL="0" indent="0">
                  <a:buNone/>
                </a:pPr>
                <a:r>
                  <a:rPr lang="zh-CN" altLang="en-US" sz="2400" dirty="0"/>
                  <a:t>      替换（</a:t>
                </a:r>
                <a:r>
                  <a:rPr lang="en-US" altLang="zh-CN" sz="2400" dirty="0"/>
                  <a:t>Substitution</a:t>
                </a:r>
                <a:r>
                  <a:rPr lang="zh-CN" altLang="en-US" sz="2400" dirty="0"/>
                  <a:t>）</a:t>
                </a:r>
              </a:p>
              <a:p>
                <a:pPr marL="0" indent="0">
                  <a:buNone/>
                </a:pPr>
                <a:endParaRPr lang="zh-CN" altLang="en-US" dirty="0"/>
              </a:p>
              <a:p>
                <a:pPr marL="0" indent="0">
                  <a:buNone/>
                </a:pPr>
                <a:endParaRPr lang="zh-CN" altLang="en-US" dirty="0"/>
              </a:p>
              <a:p>
                <a:pPr marL="0" indent="0">
                  <a:buNone/>
                </a:pPr>
                <a:endParaRPr lang="zh-CN" altLang="zh-CN" sz="2400"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E4D59B8E-98E4-4749-A4D8-C98E0A5FACEA}"/>
                  </a:ext>
                </a:extLst>
              </p:cNvPr>
              <p:cNvSpPr>
                <a:spLocks noGrp="1" noRot="1" noChangeAspect="1" noMove="1" noResize="1" noEditPoints="1" noAdjustHandles="1" noChangeArrowheads="1" noChangeShapeType="1" noTextEdit="1"/>
              </p:cNvSpPr>
              <p:nvPr>
                <p:ph idx="1"/>
              </p:nvPr>
            </p:nvSpPr>
            <p:spPr>
              <a:blipFill>
                <a:blip r:embed="rId2"/>
                <a:stretch>
                  <a:fillRect l="-1630" t="-2329" r="-7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9259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B186E-3584-4876-9CC7-4BFB7A46AF11}"/>
              </a:ext>
            </a:extLst>
          </p:cNvPr>
          <p:cNvSpPr>
            <a:spLocks noGrp="1"/>
          </p:cNvSpPr>
          <p:nvPr>
            <p:ph type="title"/>
          </p:nvPr>
        </p:nvSpPr>
        <p:spPr/>
        <p:txBody>
          <a:bodyPr/>
          <a:lstStyle/>
          <a:p>
            <a:r>
              <a:rPr lang="zh-CN" altLang="en-US" dirty="0"/>
              <a:t>字符的编辑距离</a:t>
            </a:r>
          </a:p>
        </p:txBody>
      </p:sp>
      <p:sp>
        <p:nvSpPr>
          <p:cNvPr id="3" name="内容占位符 2">
            <a:extLst>
              <a:ext uri="{FF2B5EF4-FFF2-40B4-BE49-F238E27FC236}">
                <a16:creationId xmlns:a16="http://schemas.microsoft.com/office/drawing/2014/main" id="{E4D59B8E-98E4-4749-A4D8-C98E0A5FACEA}"/>
              </a:ext>
            </a:extLst>
          </p:cNvPr>
          <p:cNvSpPr>
            <a:spLocks noGrp="1"/>
          </p:cNvSpPr>
          <p:nvPr>
            <p:ph idx="1"/>
          </p:nvPr>
        </p:nvSpPr>
        <p:spPr/>
        <p:txBody>
          <a:bodyPr/>
          <a:lstStyle/>
          <a:p>
            <a:r>
              <a:rPr lang="en-US" altLang="zh-CN" dirty="0"/>
              <a:t>kitten </a:t>
            </a:r>
            <a:r>
              <a:rPr lang="zh-CN" altLang="en-US" dirty="0"/>
              <a:t>转换 </a:t>
            </a:r>
            <a:r>
              <a:rPr lang="en-US" altLang="zh-CN" dirty="0"/>
              <a:t>sitting</a:t>
            </a:r>
          </a:p>
          <a:p>
            <a:pPr marL="0" indent="0">
              <a:buNone/>
            </a:pPr>
            <a:r>
              <a:rPr lang="en-US" altLang="zh-CN" sz="2400" dirty="0"/>
              <a:t>       1. kitten → </a:t>
            </a:r>
            <a:r>
              <a:rPr lang="en-US" altLang="zh-CN" sz="2400" dirty="0" err="1"/>
              <a:t>sitten</a:t>
            </a:r>
            <a:r>
              <a:rPr lang="en-US" altLang="zh-CN" sz="2400" dirty="0"/>
              <a:t> (</a:t>
            </a:r>
            <a:r>
              <a:rPr lang="zh-CN" altLang="en-US" sz="2400" dirty="0"/>
              <a:t>替换</a:t>
            </a:r>
            <a:r>
              <a:rPr lang="en-US" altLang="zh-CN" sz="2400" dirty="0"/>
              <a:t>"k"-"s")</a:t>
            </a:r>
          </a:p>
          <a:p>
            <a:pPr marL="0" indent="0">
              <a:buNone/>
            </a:pPr>
            <a:r>
              <a:rPr lang="en-US" altLang="zh-CN" sz="2400" dirty="0"/>
              <a:t>       2. </a:t>
            </a:r>
            <a:r>
              <a:rPr lang="en-US" altLang="zh-CN" sz="2400" dirty="0" err="1"/>
              <a:t>sitten</a:t>
            </a:r>
            <a:r>
              <a:rPr lang="en-US" altLang="zh-CN" sz="2400" dirty="0"/>
              <a:t> → </a:t>
            </a:r>
            <a:r>
              <a:rPr lang="en-US" altLang="zh-CN" sz="2400" dirty="0" err="1"/>
              <a:t>sittin</a:t>
            </a:r>
            <a:r>
              <a:rPr lang="en-US" altLang="zh-CN" sz="2400" dirty="0"/>
              <a:t> (</a:t>
            </a:r>
            <a:r>
              <a:rPr lang="zh-CN" altLang="en-US" sz="2400" dirty="0"/>
              <a:t>替换</a:t>
            </a:r>
            <a:r>
              <a:rPr lang="en-US" altLang="zh-CN" sz="2400" dirty="0"/>
              <a:t>"e"-"</a:t>
            </a:r>
            <a:r>
              <a:rPr lang="en-US" altLang="zh-CN" sz="2400" dirty="0" err="1"/>
              <a:t>i</a:t>
            </a:r>
            <a:r>
              <a:rPr lang="en-US" altLang="zh-CN" sz="2400" dirty="0"/>
              <a:t>")</a:t>
            </a:r>
          </a:p>
          <a:p>
            <a:pPr marL="0" indent="0">
              <a:buNone/>
            </a:pPr>
            <a:r>
              <a:rPr lang="en-US" altLang="zh-CN" sz="2400" dirty="0"/>
              <a:t>       3. </a:t>
            </a:r>
            <a:r>
              <a:rPr lang="en-US" altLang="zh-CN" sz="2400" dirty="0" err="1"/>
              <a:t>sittin</a:t>
            </a:r>
            <a:r>
              <a:rPr lang="en-US" altLang="zh-CN" sz="2400" dirty="0"/>
              <a:t> → sitting (</a:t>
            </a:r>
            <a:r>
              <a:rPr lang="zh-CN" altLang="en-US" sz="2400" dirty="0"/>
              <a:t>末尾插入</a:t>
            </a:r>
            <a:r>
              <a:rPr lang="en-US" altLang="zh-CN" sz="2400" dirty="0"/>
              <a:t>"g")</a:t>
            </a:r>
          </a:p>
          <a:p>
            <a:r>
              <a:rPr lang="zh-CN" altLang="en-US" dirty="0"/>
              <a:t>如果所有操作代价为</a:t>
            </a:r>
            <a:r>
              <a:rPr lang="en-US" altLang="zh-CN" dirty="0"/>
              <a:t>1</a:t>
            </a:r>
          </a:p>
          <a:p>
            <a:pPr marL="0" indent="0">
              <a:buNone/>
            </a:pPr>
            <a:r>
              <a:rPr lang="en-US" altLang="zh-CN" dirty="0"/>
              <a:t>     </a:t>
            </a:r>
            <a:r>
              <a:rPr lang="zh-CN" altLang="en-US" sz="2400" dirty="0"/>
              <a:t>编辑距离为</a:t>
            </a:r>
            <a:r>
              <a:rPr lang="en-US" altLang="zh-CN" sz="2400" dirty="0"/>
              <a:t>3</a:t>
            </a:r>
          </a:p>
          <a:p>
            <a:r>
              <a:rPr lang="zh-CN" altLang="en-US" dirty="0"/>
              <a:t>如果替换操作代价为</a:t>
            </a:r>
            <a:r>
              <a:rPr lang="en-US" altLang="zh-CN" dirty="0"/>
              <a:t>2</a:t>
            </a:r>
          </a:p>
          <a:p>
            <a:pPr marL="0" indent="0">
              <a:buNone/>
            </a:pPr>
            <a:r>
              <a:rPr lang="zh-CN" altLang="en-US" sz="2400" dirty="0"/>
              <a:t>       编辑距离为</a:t>
            </a:r>
            <a:r>
              <a:rPr lang="en-US" altLang="zh-CN" sz="2400" dirty="0"/>
              <a:t>5</a:t>
            </a:r>
          </a:p>
          <a:p>
            <a:pPr marL="0" indent="0">
              <a:buNone/>
            </a:pPr>
            <a:r>
              <a:rPr lang="zh-CN" altLang="en-US" sz="2400" dirty="0"/>
              <a:t>      </a:t>
            </a:r>
            <a:endParaRPr lang="zh-CN" altLang="en-US" dirty="0"/>
          </a:p>
          <a:p>
            <a:pPr marL="0" indent="0">
              <a:buNone/>
            </a:pPr>
            <a:endParaRPr lang="zh-CN" altLang="en-US" dirty="0"/>
          </a:p>
          <a:p>
            <a:pPr marL="0" indent="0">
              <a:buNone/>
            </a:pPr>
            <a:endParaRPr lang="zh-CN" altLang="zh-CN" sz="2400" dirty="0"/>
          </a:p>
          <a:p>
            <a:pPr marL="0" indent="0">
              <a:buNone/>
            </a:pPr>
            <a:endParaRPr lang="zh-CN" altLang="en-US" dirty="0"/>
          </a:p>
        </p:txBody>
      </p:sp>
    </p:spTree>
    <p:extLst>
      <p:ext uri="{BB962C8B-B14F-4D97-AF65-F5344CB8AC3E}">
        <p14:creationId xmlns:p14="http://schemas.microsoft.com/office/powerpoint/2010/main" val="3610569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B186E-3584-4876-9CC7-4BFB7A46AF11}"/>
              </a:ext>
            </a:extLst>
          </p:cNvPr>
          <p:cNvSpPr>
            <a:spLocks noGrp="1"/>
          </p:cNvSpPr>
          <p:nvPr>
            <p:ph type="title"/>
          </p:nvPr>
        </p:nvSpPr>
        <p:spPr/>
        <p:txBody>
          <a:bodyPr/>
          <a:lstStyle/>
          <a:p>
            <a:r>
              <a:rPr lang="zh-CN" altLang="en-US" dirty="0"/>
              <a:t>字符的编辑距离</a:t>
            </a:r>
          </a:p>
        </p:txBody>
      </p:sp>
      <p:sp>
        <p:nvSpPr>
          <p:cNvPr id="3" name="内容占位符 2">
            <a:extLst>
              <a:ext uri="{FF2B5EF4-FFF2-40B4-BE49-F238E27FC236}">
                <a16:creationId xmlns:a16="http://schemas.microsoft.com/office/drawing/2014/main" id="{E4D59B8E-98E4-4749-A4D8-C98E0A5FACEA}"/>
              </a:ext>
            </a:extLst>
          </p:cNvPr>
          <p:cNvSpPr>
            <a:spLocks noGrp="1"/>
          </p:cNvSpPr>
          <p:nvPr>
            <p:ph idx="1"/>
          </p:nvPr>
        </p:nvSpPr>
        <p:spPr/>
        <p:txBody>
          <a:bodyPr/>
          <a:lstStyle/>
          <a:p>
            <a:r>
              <a:rPr lang="zh-CN" altLang="en-US" dirty="0"/>
              <a:t>问题</a:t>
            </a:r>
            <a:r>
              <a:rPr lang="en-US" altLang="zh-CN" dirty="0"/>
              <a:t>—</a:t>
            </a:r>
            <a:r>
              <a:rPr lang="zh-CN" altLang="en-US" dirty="0"/>
              <a:t>如何对齐？</a:t>
            </a:r>
            <a:endParaRPr lang="en-US" altLang="zh-CN" dirty="0"/>
          </a:p>
          <a:p>
            <a:endParaRPr lang="en-US" altLang="zh-CN" dirty="0"/>
          </a:p>
          <a:p>
            <a:endParaRPr lang="en-US" altLang="zh-CN" dirty="0"/>
          </a:p>
          <a:p>
            <a:r>
              <a:rPr lang="zh-CN" altLang="en-US" dirty="0"/>
              <a:t>一种对齐方法</a:t>
            </a:r>
            <a:r>
              <a:rPr lang="en-US" altLang="zh-CN" dirty="0"/>
              <a:t>     </a:t>
            </a:r>
          </a:p>
          <a:p>
            <a:pPr marL="0" indent="0">
              <a:buNone/>
            </a:pPr>
            <a:r>
              <a:rPr lang="zh-CN" altLang="en-US" sz="2400" dirty="0"/>
              <a:t>      </a:t>
            </a:r>
            <a:endParaRPr lang="zh-CN" altLang="en-US" dirty="0"/>
          </a:p>
          <a:p>
            <a:pPr marL="0" indent="0">
              <a:buNone/>
            </a:pPr>
            <a:endParaRPr lang="zh-CN" altLang="en-US" dirty="0"/>
          </a:p>
          <a:p>
            <a:pPr marL="0" indent="0">
              <a:buNone/>
            </a:pPr>
            <a:endParaRPr lang="zh-CN" altLang="zh-CN" sz="2400" dirty="0"/>
          </a:p>
          <a:p>
            <a:pPr marL="0" indent="0">
              <a:buNone/>
            </a:pPr>
            <a:endParaRPr lang="zh-CN" altLang="en-US" dirty="0"/>
          </a:p>
        </p:txBody>
      </p:sp>
      <p:sp>
        <p:nvSpPr>
          <p:cNvPr id="4" name="Text Box 5">
            <a:extLst>
              <a:ext uri="{FF2B5EF4-FFF2-40B4-BE49-F238E27FC236}">
                <a16:creationId xmlns:a16="http://schemas.microsoft.com/office/drawing/2014/main" id="{F9EA9B80-929A-44A5-9CE3-A6F34B5C25F3}"/>
              </a:ext>
            </a:extLst>
          </p:cNvPr>
          <p:cNvSpPr txBox="1">
            <a:spLocks noChangeArrowheads="1"/>
          </p:cNvSpPr>
          <p:nvPr/>
        </p:nvSpPr>
        <p:spPr bwMode="auto">
          <a:xfrm>
            <a:off x="1259632" y="2276872"/>
            <a:ext cx="6480720" cy="830997"/>
          </a:xfrm>
          <a:prstGeom prst="rect">
            <a:avLst/>
          </a:prstGeom>
          <a:noFill/>
          <a:ln w="38100">
            <a:noFill/>
            <a:miter lim="800000"/>
            <a:headEnd/>
            <a:tailEnd/>
          </a:ln>
        </p:spPr>
        <p:txBody>
          <a:bodyPr wrap="square">
            <a:prstTxWarp prst="textNoShape">
              <a:avLst/>
            </a:prstTxWarp>
            <a:spAutoFit/>
          </a:bodyPr>
          <a:lstStyle/>
          <a:p>
            <a:r>
              <a:rPr lang="en-US" sz="2400" dirty="0">
                <a:solidFill>
                  <a:srgbClr val="006699"/>
                </a:solidFill>
                <a:latin typeface="Courier New" charset="0"/>
              </a:rPr>
              <a:t>AGGCTATCACCTGACCTCCAGGCCGATGCCC</a:t>
            </a:r>
          </a:p>
          <a:p>
            <a:r>
              <a:rPr lang="en-US" sz="2400" dirty="0">
                <a:solidFill>
                  <a:srgbClr val="006699"/>
                </a:solidFill>
                <a:latin typeface="Courier New" charset="0"/>
              </a:rPr>
              <a:t>TAGCTATCACGACCGCGGTCGATTTGCCCGAC</a:t>
            </a:r>
          </a:p>
        </p:txBody>
      </p:sp>
      <p:sp>
        <p:nvSpPr>
          <p:cNvPr id="5" name="Text Box 3">
            <a:extLst>
              <a:ext uri="{FF2B5EF4-FFF2-40B4-BE49-F238E27FC236}">
                <a16:creationId xmlns:a16="http://schemas.microsoft.com/office/drawing/2014/main" id="{4AEE85D9-3145-4102-803D-39FD9595A6E2}"/>
              </a:ext>
            </a:extLst>
          </p:cNvPr>
          <p:cNvSpPr txBox="1">
            <a:spLocks noChangeArrowheads="1"/>
          </p:cNvSpPr>
          <p:nvPr/>
        </p:nvSpPr>
        <p:spPr bwMode="auto">
          <a:xfrm>
            <a:off x="1234589" y="4169143"/>
            <a:ext cx="7018418" cy="830997"/>
          </a:xfrm>
          <a:prstGeom prst="rect">
            <a:avLst/>
          </a:prstGeom>
          <a:noFill/>
          <a:ln w="38100">
            <a:noFill/>
            <a:miter lim="800000"/>
            <a:headEnd/>
            <a:tailEnd/>
          </a:ln>
        </p:spPr>
        <p:txBody>
          <a:bodyPr wrap="none">
            <a:prstTxWarp prst="textNoShape">
              <a:avLst/>
            </a:prstTxWarp>
            <a:spAutoFit/>
          </a:bodyPr>
          <a:lstStyle/>
          <a:p>
            <a:r>
              <a:rPr lang="en-US" sz="2400" dirty="0">
                <a:solidFill>
                  <a:srgbClr val="006699"/>
                </a:solidFill>
                <a:latin typeface="Courier New" charset="0"/>
              </a:rPr>
              <a:t>-</a:t>
            </a:r>
            <a:r>
              <a:rPr lang="en-US" sz="2400" b="1" dirty="0">
                <a:solidFill>
                  <a:srgbClr val="000066"/>
                </a:solidFill>
                <a:latin typeface="Courier New" charset="0"/>
              </a:rPr>
              <a:t>AG</a:t>
            </a:r>
            <a:r>
              <a:rPr lang="en-US" sz="2400" dirty="0">
                <a:solidFill>
                  <a:srgbClr val="006699"/>
                </a:solidFill>
                <a:latin typeface="Courier New" charset="0"/>
              </a:rPr>
              <a:t>G</a:t>
            </a:r>
            <a:r>
              <a:rPr lang="en-US" sz="2400" b="1" dirty="0">
                <a:solidFill>
                  <a:srgbClr val="000066"/>
                </a:solidFill>
                <a:latin typeface="Courier New" charset="0"/>
              </a:rPr>
              <a:t>CTATCAC</a:t>
            </a:r>
            <a:r>
              <a:rPr lang="en-US" sz="2400" dirty="0">
                <a:solidFill>
                  <a:srgbClr val="006699"/>
                </a:solidFill>
                <a:latin typeface="Courier New" charset="0"/>
              </a:rPr>
              <a:t>CT</a:t>
            </a:r>
            <a:r>
              <a:rPr lang="en-US" sz="2400" b="1" dirty="0">
                <a:solidFill>
                  <a:srgbClr val="000066"/>
                </a:solidFill>
                <a:latin typeface="Courier New" charset="0"/>
              </a:rPr>
              <a:t>GACC</a:t>
            </a:r>
            <a:r>
              <a:rPr lang="en-US" sz="2400" dirty="0">
                <a:solidFill>
                  <a:srgbClr val="006699"/>
                </a:solidFill>
                <a:latin typeface="Courier New" charset="0"/>
              </a:rPr>
              <a:t>T</a:t>
            </a:r>
            <a:r>
              <a:rPr lang="en-US" sz="2400" b="1" dirty="0">
                <a:solidFill>
                  <a:srgbClr val="000066"/>
                </a:solidFill>
                <a:latin typeface="Courier New" charset="0"/>
              </a:rPr>
              <a:t>C</a:t>
            </a:r>
            <a:r>
              <a:rPr lang="en-US" sz="2400" dirty="0">
                <a:solidFill>
                  <a:srgbClr val="006699"/>
                </a:solidFill>
                <a:latin typeface="Courier New" charset="0"/>
              </a:rPr>
              <a:t>CA</a:t>
            </a:r>
            <a:r>
              <a:rPr lang="en-US" sz="2400" b="1" dirty="0">
                <a:solidFill>
                  <a:srgbClr val="000066"/>
                </a:solidFill>
                <a:latin typeface="Courier New" charset="0"/>
              </a:rPr>
              <a:t>GG</a:t>
            </a:r>
            <a:r>
              <a:rPr lang="en-US" sz="2400" dirty="0">
                <a:solidFill>
                  <a:srgbClr val="006699"/>
                </a:solidFill>
                <a:latin typeface="Courier New" charset="0"/>
              </a:rPr>
              <a:t>C</a:t>
            </a:r>
            <a:r>
              <a:rPr lang="en-US" sz="2400" b="1" dirty="0">
                <a:solidFill>
                  <a:srgbClr val="000066"/>
                </a:solidFill>
                <a:latin typeface="Courier New" charset="0"/>
              </a:rPr>
              <a:t>CGA</a:t>
            </a:r>
            <a:r>
              <a:rPr lang="en-US" sz="2400" dirty="0">
                <a:solidFill>
                  <a:srgbClr val="006699"/>
                </a:solidFill>
                <a:latin typeface="Courier New" charset="0"/>
              </a:rPr>
              <a:t>--</a:t>
            </a:r>
            <a:r>
              <a:rPr lang="en-US" sz="2400" b="1" dirty="0">
                <a:solidFill>
                  <a:srgbClr val="000066"/>
                </a:solidFill>
                <a:latin typeface="Courier New" charset="0"/>
              </a:rPr>
              <a:t>TGCCC</a:t>
            </a:r>
            <a:r>
              <a:rPr lang="en-US" sz="2400" dirty="0">
                <a:solidFill>
                  <a:srgbClr val="006699"/>
                </a:solidFill>
                <a:latin typeface="Courier New" charset="0"/>
              </a:rPr>
              <a:t>---</a:t>
            </a:r>
          </a:p>
          <a:p>
            <a:r>
              <a:rPr lang="en-US" sz="2400" dirty="0">
                <a:solidFill>
                  <a:srgbClr val="006699"/>
                </a:solidFill>
                <a:latin typeface="Courier New" charset="0"/>
              </a:rPr>
              <a:t>T</a:t>
            </a:r>
            <a:r>
              <a:rPr lang="en-US" sz="2400" b="1" dirty="0">
                <a:solidFill>
                  <a:srgbClr val="000066"/>
                </a:solidFill>
                <a:latin typeface="Courier New" charset="0"/>
              </a:rPr>
              <a:t>AG</a:t>
            </a:r>
            <a:r>
              <a:rPr lang="en-US" sz="2400" dirty="0">
                <a:solidFill>
                  <a:srgbClr val="006699"/>
                </a:solidFill>
                <a:latin typeface="Courier New" charset="0"/>
              </a:rPr>
              <a:t>-</a:t>
            </a:r>
            <a:r>
              <a:rPr lang="en-US" sz="2400" b="1" dirty="0">
                <a:solidFill>
                  <a:srgbClr val="000066"/>
                </a:solidFill>
                <a:latin typeface="Courier New" charset="0"/>
              </a:rPr>
              <a:t>CTATCAC</a:t>
            </a:r>
            <a:r>
              <a:rPr lang="en-US" sz="2400" dirty="0">
                <a:solidFill>
                  <a:srgbClr val="006699"/>
                </a:solidFill>
                <a:latin typeface="Courier New" charset="0"/>
              </a:rPr>
              <a:t>--</a:t>
            </a:r>
            <a:r>
              <a:rPr lang="en-US" sz="2400" b="1" dirty="0">
                <a:solidFill>
                  <a:srgbClr val="000066"/>
                </a:solidFill>
                <a:latin typeface="Courier New" charset="0"/>
              </a:rPr>
              <a:t>GACC</a:t>
            </a:r>
            <a:r>
              <a:rPr lang="en-US" sz="2400" dirty="0">
                <a:solidFill>
                  <a:srgbClr val="006699"/>
                </a:solidFill>
                <a:latin typeface="Courier New" charset="0"/>
              </a:rPr>
              <a:t>G</a:t>
            </a:r>
            <a:r>
              <a:rPr lang="en-US" sz="2400" b="1" dirty="0">
                <a:solidFill>
                  <a:srgbClr val="000066"/>
                </a:solidFill>
                <a:latin typeface="Courier New" charset="0"/>
              </a:rPr>
              <a:t>C</a:t>
            </a:r>
            <a:r>
              <a:rPr lang="en-US" sz="2400" dirty="0">
                <a:solidFill>
                  <a:srgbClr val="006699"/>
                </a:solidFill>
                <a:latin typeface="Courier New" charset="0"/>
              </a:rPr>
              <a:t>--</a:t>
            </a:r>
            <a:r>
              <a:rPr lang="en-US" sz="2400" b="1" dirty="0">
                <a:solidFill>
                  <a:srgbClr val="000066"/>
                </a:solidFill>
                <a:latin typeface="Courier New" charset="0"/>
              </a:rPr>
              <a:t>GG</a:t>
            </a:r>
            <a:r>
              <a:rPr lang="en-US" sz="2400" dirty="0">
                <a:solidFill>
                  <a:srgbClr val="006699"/>
                </a:solidFill>
                <a:latin typeface="Courier New" charset="0"/>
              </a:rPr>
              <a:t>T</a:t>
            </a:r>
            <a:r>
              <a:rPr lang="en-US" sz="2400" b="1" dirty="0">
                <a:solidFill>
                  <a:srgbClr val="000066"/>
                </a:solidFill>
                <a:latin typeface="Courier New" charset="0"/>
              </a:rPr>
              <a:t>CGA</a:t>
            </a:r>
            <a:r>
              <a:rPr lang="en-US" sz="2400" dirty="0">
                <a:solidFill>
                  <a:srgbClr val="006699"/>
                </a:solidFill>
                <a:latin typeface="Courier New" charset="0"/>
              </a:rPr>
              <a:t>TT</a:t>
            </a:r>
            <a:r>
              <a:rPr lang="en-US" sz="2400" b="1" dirty="0">
                <a:solidFill>
                  <a:srgbClr val="000066"/>
                </a:solidFill>
                <a:latin typeface="Courier New" charset="0"/>
              </a:rPr>
              <a:t>TGCCC</a:t>
            </a:r>
            <a:r>
              <a:rPr lang="en-US" sz="2400" dirty="0">
                <a:solidFill>
                  <a:srgbClr val="006699"/>
                </a:solidFill>
                <a:latin typeface="Courier New" charset="0"/>
              </a:rPr>
              <a:t>GAC</a:t>
            </a:r>
          </a:p>
        </p:txBody>
      </p:sp>
    </p:spTree>
    <p:extLst>
      <p:ext uri="{BB962C8B-B14F-4D97-AF65-F5344CB8AC3E}">
        <p14:creationId xmlns:p14="http://schemas.microsoft.com/office/powerpoint/2010/main" val="3513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B186E-3584-4876-9CC7-4BFB7A46AF11}"/>
              </a:ext>
            </a:extLst>
          </p:cNvPr>
          <p:cNvSpPr>
            <a:spLocks noGrp="1"/>
          </p:cNvSpPr>
          <p:nvPr>
            <p:ph type="title"/>
          </p:nvPr>
        </p:nvSpPr>
        <p:spPr/>
        <p:txBody>
          <a:bodyPr/>
          <a:lstStyle/>
          <a:p>
            <a:r>
              <a:rPr lang="zh-CN" altLang="en-US" dirty="0"/>
              <a:t>英文字符串的编辑距离</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4D59B8E-98E4-4749-A4D8-C98E0A5FACEA}"/>
                  </a:ext>
                </a:extLst>
              </p:cNvPr>
              <p:cNvSpPr>
                <a:spLocks noGrp="1"/>
              </p:cNvSpPr>
              <p:nvPr>
                <p:ph idx="1"/>
              </p:nvPr>
            </p:nvSpPr>
            <p:spPr/>
            <p:txBody>
              <a:bodyPr/>
              <a:lstStyle/>
              <a:p>
                <a:r>
                  <a:rPr lang="zh-CN" altLang="en-US" dirty="0"/>
                  <a:t>求解方法</a:t>
                </a:r>
                <a:r>
                  <a:rPr lang="en-US" altLang="zh-CN" dirty="0"/>
                  <a:t>—</a:t>
                </a:r>
                <a:r>
                  <a:rPr lang="zh-CN" altLang="en-US" dirty="0"/>
                  <a:t>动态规划</a:t>
                </a:r>
                <a:endParaRPr lang="en-US" altLang="zh-CN" dirty="0"/>
              </a:p>
              <a:p>
                <a:pPr marL="0" indent="0">
                  <a:buNone/>
                </a:pPr>
                <a:r>
                  <a:rPr lang="en-US" altLang="zh-CN" dirty="0"/>
                  <a:t>     </a:t>
                </a:r>
                <a:r>
                  <a:rPr lang="zh-CN" altLang="en-US" sz="2800" dirty="0"/>
                  <a:t>字符串</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𝑎</m:t>
                        </m:r>
                      </m:e>
                      <m:sub>
                        <m:r>
                          <a:rPr lang="en-US" altLang="zh-CN" sz="2800" i="1">
                            <a:latin typeface="Cambria Math" panose="02040503050406030204" pitchFamily="18" charset="0"/>
                          </a:rPr>
                          <m:t>1</m:t>
                        </m:r>
                      </m:sub>
                    </m:sSub>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𝑎</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𝑎</m:t>
                        </m:r>
                      </m:e>
                      <m:sub>
                        <m:r>
                          <a:rPr lang="en-US" altLang="zh-CN" sz="2800" b="0" i="1" smtClean="0">
                            <a:latin typeface="Cambria Math" panose="02040503050406030204" pitchFamily="18" charset="0"/>
                          </a:rPr>
                          <m:t>𝑗</m:t>
                        </m:r>
                      </m:sub>
                    </m:sSub>
                  </m:oMath>
                </a14:m>
                <a:r>
                  <a:rPr lang="en-US" altLang="zh-CN" sz="2800" dirty="0"/>
                  <a:t> </a:t>
                </a:r>
                <a:r>
                  <a:rPr lang="zh-CN" altLang="en-US" sz="2800" dirty="0"/>
                  <a:t>与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𝑏</m:t>
                        </m:r>
                      </m:e>
                      <m:sub>
                        <m:r>
                          <a:rPr lang="en-US" altLang="zh-CN" sz="2800" i="1">
                            <a:latin typeface="Cambria Math" panose="02040503050406030204" pitchFamily="18" charset="0"/>
                          </a:rPr>
                          <m:t>1</m:t>
                        </m:r>
                      </m:sub>
                    </m:sSub>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𝑏</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𝑏</m:t>
                        </m:r>
                      </m:e>
                      <m:sub>
                        <m:r>
                          <a:rPr lang="en-US" altLang="zh-CN" sz="2800" b="0" i="1" smtClean="0">
                            <a:latin typeface="Cambria Math" panose="02040503050406030204" pitchFamily="18" charset="0"/>
                          </a:rPr>
                          <m:t>𝑖</m:t>
                        </m:r>
                      </m:sub>
                    </m:sSub>
                  </m:oMath>
                </a14:m>
                <a:r>
                  <a:rPr lang="zh-CN" altLang="en-US" sz="2800" dirty="0"/>
                  <a:t>，则递推公式</a:t>
                </a:r>
                <a:endParaRPr lang="en-US" altLang="zh-CN" sz="2800" dirty="0"/>
              </a:p>
              <a:p>
                <a:pPr marL="0" indent="0">
                  <a:buNone/>
                </a:pPr>
                <a:endParaRPr lang="en-US" altLang="zh-CN" sz="2800" dirty="0"/>
              </a:p>
              <a:p>
                <a:pPr marL="0" indent="0">
                  <a:buNone/>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𝑖𝑗</m:t>
                          </m:r>
                        </m:sub>
                      </m:sSub>
                      <m:r>
                        <a:rPr lang="en-US" altLang="zh-CN" sz="2400" i="1">
                          <a:latin typeface="Cambria Math" panose="02040503050406030204" pitchFamily="18" charset="0"/>
                        </a:rPr>
                        <m:t>=</m:t>
                      </m:r>
                      <m:d>
                        <m:dPr>
                          <m:begChr m:val="{"/>
                          <m:endChr m:val=""/>
                          <m:ctrlPr>
                            <a:rPr lang="zh-CN" altLang="zh-CN" sz="2400" i="1">
                              <a:latin typeface="Cambria Math" panose="02040503050406030204" pitchFamily="18" charset="0"/>
                            </a:rPr>
                          </m:ctrlPr>
                        </m:dPr>
                        <m:e>
                          <m:eqArr>
                            <m:eqArrPr>
                              <m:ctrlPr>
                                <a:rPr lang="zh-CN" altLang="zh-CN" sz="2400" i="1">
                                  <a:latin typeface="Cambria Math" panose="02040503050406030204" pitchFamily="18" charset="0"/>
                                </a:rPr>
                              </m:ctrlPr>
                            </m:eqArr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r>
                                    <a:rPr lang="en-US" altLang="zh-CN" sz="2400" i="1">
                                      <a:latin typeface="Cambria Math" panose="02040503050406030204" pitchFamily="18" charset="0"/>
                                    </a:rPr>
                                    <m:t>−1,</m:t>
                                  </m:r>
                                  <m:r>
                                    <a:rPr lang="en-US" altLang="zh-CN" sz="2400" i="1">
                                      <a:latin typeface="Cambria Math" panose="02040503050406030204" pitchFamily="18" charset="0"/>
                                    </a:rPr>
                                    <m:t>𝑗</m:t>
                                  </m:r>
                                  <m:r>
                                    <a:rPr lang="en-US" altLang="zh-CN" sz="2400" i="1">
                                      <a:latin typeface="Cambria Math" panose="02040503050406030204" pitchFamily="18" charset="0"/>
                                    </a:rPr>
                                    <m:t>−1</m:t>
                                  </m:r>
                                </m:sub>
                              </m:sSub>
                              <m:r>
                                <a:rPr lang="en-US" altLang="zh-CN" sz="2400" i="1">
                                  <a:latin typeface="Cambria Math" panose="02040503050406030204" pitchFamily="18" charset="0"/>
                                </a:rPr>
                                <m:t>                                                </m:t>
                              </m:r>
                              <m:r>
                                <a:rPr lang="zh-CN" altLang="zh-CN" sz="2400" i="1">
                                  <a:latin typeface="Cambria Math" panose="02040503050406030204" pitchFamily="18" charset="0"/>
                                </a:rPr>
                                <m:t>若</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𝑗</m:t>
                                  </m:r>
                                </m:sub>
                              </m:sSub>
                              <m:r>
                                <a:rPr lang="en-US" altLang="zh-CN" sz="2400" b="0" i="1" smtClean="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   </m:t>
                              </m:r>
                            </m:e>
                            <m:e>
                              <m:r>
                                <a:rPr lang="en-US" altLang="zh-CN" sz="2400" i="1">
                                  <a:latin typeface="Cambria Math" panose="02040503050406030204" pitchFamily="18" charset="0"/>
                                </a:rPr>
                                <m:t>𝑚𝑖𝑛</m:t>
                              </m:r>
                              <m:d>
                                <m:dPr>
                                  <m:begChr m:val="{"/>
                                  <m:endChr m:val=""/>
                                  <m:ctrlPr>
                                    <a:rPr lang="zh-CN" altLang="zh-CN" sz="2400" i="1">
                                      <a:latin typeface="Cambria Math" panose="02040503050406030204" pitchFamily="18" charset="0"/>
                                    </a:rPr>
                                  </m:ctrlPr>
                                </m:dPr>
                                <m:e>
                                  <m:eqArr>
                                    <m:eqArrPr>
                                      <m:ctrlPr>
                                        <a:rPr lang="zh-CN" altLang="zh-CN" sz="2400" i="1">
                                          <a:latin typeface="Cambria Math" panose="02040503050406030204" pitchFamily="18" charset="0"/>
                                        </a:rPr>
                                      </m:ctrlPr>
                                    </m:eqArr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r>
                                            <a:rPr lang="en-US" altLang="zh-CN" sz="2400" i="1">
                                              <a:latin typeface="Cambria Math" panose="02040503050406030204" pitchFamily="18" charset="0"/>
                                            </a:rPr>
                                            <m:t>−1,</m:t>
                                          </m:r>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𝑒</m:t>
                                          </m:r>
                                        </m:e>
                                        <m:sub>
                                          <m:r>
                                            <a:rPr lang="en-US" altLang="zh-CN" sz="2400" i="1">
                                              <a:latin typeface="Cambria Math" panose="02040503050406030204" pitchFamily="18" charset="0"/>
                                            </a:rPr>
                                            <m:t>𝑑𝑒𝑙</m:t>
                                          </m:r>
                                        </m:sub>
                                      </m:sSub>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e>
                                      </m:d>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𝑗</m:t>
                                          </m:r>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𝑒</m:t>
                                          </m:r>
                                        </m:e>
                                        <m:sub>
                                          <m:r>
                                            <a:rPr lang="en-US" altLang="zh-CN" sz="2400" i="1">
                                              <a:latin typeface="Cambria Math" panose="02040503050406030204" pitchFamily="18" charset="0"/>
                                            </a:rPr>
                                            <m:t>𝑖𝑛𝑠</m:t>
                                          </m:r>
                                        </m:sub>
                                      </m:sSub>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𝑗</m:t>
                                              </m:r>
                                            </m:sub>
                                          </m:sSub>
                                        </m:e>
                                      </m:d>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r>
                                            <a:rPr lang="en-US" altLang="zh-CN" sz="2400" i="1">
                                              <a:latin typeface="Cambria Math" panose="02040503050406030204" pitchFamily="18" charset="0"/>
                                            </a:rPr>
                                            <m:t>−1,</m:t>
                                          </m:r>
                                          <m:r>
                                            <a:rPr lang="en-US" altLang="zh-CN" sz="2400" i="1">
                                              <a:latin typeface="Cambria Math" panose="02040503050406030204" pitchFamily="18" charset="0"/>
                                            </a:rPr>
                                            <m:t>𝑗</m:t>
                                          </m:r>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𝑒</m:t>
                                          </m:r>
                                        </m:e>
                                        <m:sub>
                                          <m:r>
                                            <a:rPr lang="en-US" altLang="zh-CN" sz="2400" i="1">
                                              <a:latin typeface="Cambria Math" panose="02040503050406030204" pitchFamily="18" charset="0"/>
                                            </a:rPr>
                                            <m:t>𝑠𝑢𝑏</m:t>
                                          </m:r>
                                        </m:sub>
                                      </m:sSub>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e>
                                      </m:d>
                                    </m:e>
                                  </m:eqArr>
                                  <m:r>
                                    <a:rPr lang="en-US" altLang="zh-CN" sz="2400" i="1">
                                      <a:latin typeface="Cambria Math" panose="02040503050406030204" pitchFamily="18" charset="0"/>
                                    </a:rPr>
                                    <m:t>       </m:t>
                                  </m:r>
                                  <m:r>
                                    <a:rPr lang="zh-CN" altLang="zh-CN" sz="2400" i="1">
                                      <a:latin typeface="Cambria Math" panose="02040503050406030204" pitchFamily="18" charset="0"/>
                                    </a:rPr>
                                    <m:t>若</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e>
                              </m:d>
                            </m:e>
                          </m:eqArr>
                        </m:e>
                      </m:d>
                    </m:oMath>
                  </m:oMathPara>
                </a14:m>
                <a:endParaRPr lang="en-US" altLang="zh-CN" dirty="0"/>
              </a:p>
              <a:p>
                <a:pPr marL="0" indent="0">
                  <a:buNone/>
                </a:pPr>
                <a:r>
                  <a:rPr lang="zh-CN" altLang="en-US" sz="2400" dirty="0"/>
                  <a:t>      </a:t>
                </a:r>
                <a:endParaRPr lang="zh-CN" altLang="en-US" dirty="0"/>
              </a:p>
              <a:p>
                <a:pPr marL="0" indent="0">
                  <a:buNone/>
                </a:pPr>
                <a:endParaRPr lang="zh-CN" altLang="en-US" dirty="0"/>
              </a:p>
              <a:p>
                <a:pPr marL="0" indent="0">
                  <a:buNone/>
                </a:pPr>
                <a:endParaRPr lang="zh-CN" altLang="zh-CN" sz="2400"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E4D59B8E-98E4-4749-A4D8-C98E0A5FACEA}"/>
                  </a:ext>
                </a:extLst>
              </p:cNvPr>
              <p:cNvSpPr>
                <a:spLocks noGrp="1" noRot="1" noChangeAspect="1" noMove="1" noResize="1" noEditPoints="1" noAdjustHandles="1" noChangeArrowheads="1" noChangeShapeType="1" noTextEdit="1"/>
              </p:cNvSpPr>
              <p:nvPr>
                <p:ph idx="1"/>
              </p:nvPr>
            </p:nvSpPr>
            <p:spPr>
              <a:blipFill>
                <a:blip r:embed="rId2"/>
                <a:stretch>
                  <a:fillRect l="-1698" t="-19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8101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25724-84F2-464C-9194-EBD54A49BBF9}"/>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3B6569B7-506C-4CC9-AF2F-CBBC31A288D2}"/>
              </a:ext>
            </a:extLst>
          </p:cNvPr>
          <p:cNvSpPr>
            <a:spLocks noGrp="1"/>
          </p:cNvSpPr>
          <p:nvPr>
            <p:ph idx="1"/>
          </p:nvPr>
        </p:nvSpPr>
        <p:spPr/>
        <p:txBody>
          <a:bodyPr/>
          <a:lstStyle/>
          <a:p>
            <a:r>
              <a:rPr lang="en-US" altLang="zh-CN" dirty="0" err="1"/>
              <a:t>xxc</a:t>
            </a:r>
            <a:r>
              <a:rPr lang="zh-CN" altLang="en-US" dirty="0"/>
              <a:t>和</a:t>
            </a:r>
            <a:r>
              <a:rPr lang="en-US" altLang="zh-CN" dirty="0" err="1"/>
              <a:t>xyz</a:t>
            </a:r>
            <a:endParaRPr lang="zh-CN" altLang="en-US" dirty="0"/>
          </a:p>
        </p:txBody>
      </p:sp>
      <p:pic>
        <p:nvPicPr>
          <p:cNvPr id="16386" name="Picture 2">
            <a:extLst>
              <a:ext uri="{FF2B5EF4-FFF2-40B4-BE49-F238E27FC236}">
                <a16:creationId xmlns:a16="http://schemas.microsoft.com/office/drawing/2014/main" id="{22849548-3830-4E77-A074-42B443168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 y="2558298"/>
            <a:ext cx="220027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A54FEC6F-55C0-4AF6-9D1D-C98388DDF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52400"/>
            <a:ext cx="220027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a:extLst>
              <a:ext uri="{FF2B5EF4-FFF2-40B4-BE49-F238E27FC236}">
                <a16:creationId xmlns:a16="http://schemas.microsoft.com/office/drawing/2014/main" id="{952E7561-2797-46C1-A4D9-44B7576DA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087" y="2552400"/>
            <a:ext cx="220027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3BC1FEC5-6E3D-4B26-A354-7842538DE7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8406" y="2552400"/>
            <a:ext cx="22002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36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8DF4B6-655C-48A6-B75D-3B4D0035F0E0}"/>
              </a:ext>
            </a:extLst>
          </p:cNvPr>
          <p:cNvSpPr>
            <a:spLocks noGrp="1"/>
          </p:cNvSpPr>
          <p:nvPr>
            <p:ph type="title"/>
          </p:nvPr>
        </p:nvSpPr>
        <p:spPr/>
        <p:txBody>
          <a:bodyPr/>
          <a:lstStyle/>
          <a:p>
            <a:r>
              <a:rPr lang="zh-CN" altLang="en-US" dirty="0"/>
              <a:t>汉字编辑距离</a:t>
            </a:r>
          </a:p>
        </p:txBody>
      </p:sp>
      <p:sp>
        <p:nvSpPr>
          <p:cNvPr id="3" name="内容占位符 2">
            <a:extLst>
              <a:ext uri="{FF2B5EF4-FFF2-40B4-BE49-F238E27FC236}">
                <a16:creationId xmlns:a16="http://schemas.microsoft.com/office/drawing/2014/main" id="{7325D9E6-7D0F-4092-83BD-B60601E23467}"/>
              </a:ext>
            </a:extLst>
          </p:cNvPr>
          <p:cNvSpPr>
            <a:spLocks noGrp="1"/>
          </p:cNvSpPr>
          <p:nvPr>
            <p:ph idx="1"/>
          </p:nvPr>
        </p:nvSpPr>
        <p:spPr/>
        <p:txBody>
          <a:bodyPr/>
          <a:lstStyle/>
          <a:p>
            <a:r>
              <a:rPr lang="zh-CN" altLang="en-US" dirty="0"/>
              <a:t>汉字笔顺 “狼”和“狠”</a:t>
            </a:r>
            <a:endParaRPr lang="en-US" altLang="zh-CN" dirty="0"/>
          </a:p>
          <a:p>
            <a:r>
              <a:rPr lang="zh-CN" altLang="en-US" dirty="0"/>
              <a:t>数字编码</a:t>
            </a:r>
            <a:endParaRPr lang="en-US" altLang="zh-CN" dirty="0"/>
          </a:p>
          <a:p>
            <a:pPr marL="0" indent="0">
              <a:buNone/>
            </a:pPr>
            <a:r>
              <a:rPr lang="en-US" altLang="zh-CN" dirty="0"/>
              <a:t>      </a:t>
            </a:r>
            <a:r>
              <a:rPr lang="zh-CN" altLang="en-US" dirty="0"/>
              <a:t>“狼”</a:t>
            </a:r>
            <a:r>
              <a:rPr lang="en-US" altLang="zh-CN" dirty="0"/>
              <a:t> 3534511534</a:t>
            </a:r>
          </a:p>
          <a:p>
            <a:pPr marL="0" indent="0">
              <a:buNone/>
            </a:pPr>
            <a:r>
              <a:rPr lang="en-US" altLang="zh-CN" dirty="0"/>
              <a:t>      </a:t>
            </a:r>
            <a:r>
              <a:rPr lang="zh-CN" altLang="en-US" dirty="0"/>
              <a:t>“狠”</a:t>
            </a:r>
            <a:r>
              <a:rPr lang="en-US" altLang="zh-CN" dirty="0"/>
              <a:t> 353511534</a:t>
            </a:r>
          </a:p>
          <a:p>
            <a:r>
              <a:rPr lang="zh-CN" altLang="en-US" dirty="0"/>
              <a:t>数字串编辑距离</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457613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F97CC-1802-4B9E-BAFA-9F128E736ADD}"/>
              </a:ext>
            </a:extLst>
          </p:cNvPr>
          <p:cNvSpPr>
            <a:spLocks noGrp="1"/>
          </p:cNvSpPr>
          <p:nvPr>
            <p:ph type="title"/>
          </p:nvPr>
        </p:nvSpPr>
        <p:spPr/>
        <p:txBody>
          <a:bodyPr/>
          <a:lstStyle/>
          <a:p>
            <a:r>
              <a:rPr lang="zh-CN" altLang="en-US" dirty="0"/>
              <a:t>字符的编辑距离：练习</a:t>
            </a:r>
          </a:p>
        </p:txBody>
      </p:sp>
      <p:sp>
        <p:nvSpPr>
          <p:cNvPr id="3" name="内容占位符 2">
            <a:extLst>
              <a:ext uri="{FF2B5EF4-FFF2-40B4-BE49-F238E27FC236}">
                <a16:creationId xmlns:a16="http://schemas.microsoft.com/office/drawing/2014/main" id="{DC6E7394-F9A3-44B4-AE42-D0EDF00DF4A3}"/>
              </a:ext>
            </a:extLst>
          </p:cNvPr>
          <p:cNvSpPr>
            <a:spLocks noGrp="1"/>
          </p:cNvSpPr>
          <p:nvPr>
            <p:ph idx="1"/>
          </p:nvPr>
        </p:nvSpPr>
        <p:spPr/>
        <p:txBody>
          <a:bodyPr/>
          <a:lstStyle/>
          <a:p>
            <a:r>
              <a:rPr lang="zh-CN" altLang="en-US" dirty="0"/>
              <a:t>单词</a:t>
            </a:r>
            <a:r>
              <a:rPr lang="en-US" altLang="zh-CN" dirty="0"/>
              <a:t>kitten</a:t>
            </a:r>
            <a:r>
              <a:rPr lang="zh-CN" altLang="en-US" dirty="0"/>
              <a:t>和</a:t>
            </a:r>
            <a:r>
              <a:rPr lang="en-US" altLang="zh-CN" dirty="0"/>
              <a:t>sitting</a:t>
            </a:r>
            <a:r>
              <a:rPr lang="zh-CN" altLang="en-US" dirty="0"/>
              <a:t>的最小编辑距离？</a:t>
            </a:r>
            <a:endParaRPr lang="en-US" altLang="zh-CN" dirty="0"/>
          </a:p>
          <a:p>
            <a:endParaRPr lang="en-US" altLang="zh-CN" dirty="0"/>
          </a:p>
          <a:p>
            <a:endParaRPr lang="en-US" altLang="zh-CN" dirty="0"/>
          </a:p>
          <a:p>
            <a:r>
              <a:rPr lang="zh-CN" altLang="en-US" dirty="0"/>
              <a:t>汉字“</a:t>
            </a:r>
            <a:r>
              <a:rPr lang="zh-CN" altLang="zh-CN" dirty="0"/>
              <a:t>凸</a:t>
            </a:r>
            <a:r>
              <a:rPr lang="zh-CN" altLang="en-US" dirty="0"/>
              <a:t>”和“</a:t>
            </a:r>
            <a:r>
              <a:rPr lang="zh-CN" altLang="zh-CN" dirty="0"/>
              <a:t>田</a:t>
            </a:r>
            <a:r>
              <a:rPr lang="zh-CN" altLang="en-US" dirty="0"/>
              <a:t>”的最小编辑距离</a:t>
            </a:r>
            <a:endParaRPr lang="en-US" altLang="zh-CN" dirty="0"/>
          </a:p>
          <a:p>
            <a:pPr marL="0" indent="0">
              <a:buNone/>
            </a:pPr>
            <a:r>
              <a:rPr lang="en-US" altLang="zh-CN" dirty="0"/>
              <a:t>      </a:t>
            </a:r>
            <a:r>
              <a:rPr lang="zh-CN" altLang="en-US" dirty="0"/>
              <a:t>“</a:t>
            </a:r>
            <a:r>
              <a:rPr lang="zh-CN" altLang="zh-CN" dirty="0"/>
              <a:t>凸</a:t>
            </a:r>
            <a:r>
              <a:rPr lang="zh-CN" altLang="en-US" dirty="0"/>
              <a:t>”笔顺 </a:t>
            </a:r>
            <a:r>
              <a:rPr lang="en-US" altLang="zh-CN" dirty="0"/>
              <a:t>21251</a:t>
            </a:r>
          </a:p>
          <a:p>
            <a:pPr marL="0" indent="0">
              <a:buNone/>
            </a:pPr>
            <a:r>
              <a:rPr lang="en-US" altLang="zh-CN" dirty="0"/>
              <a:t>      </a:t>
            </a:r>
            <a:r>
              <a:rPr lang="zh-CN" altLang="en-US" dirty="0"/>
              <a:t>“</a:t>
            </a:r>
            <a:r>
              <a:rPr lang="zh-CN" altLang="zh-CN" dirty="0"/>
              <a:t>田</a:t>
            </a:r>
            <a:r>
              <a:rPr lang="zh-CN" altLang="en-US" dirty="0"/>
              <a:t>”笔顺 </a:t>
            </a:r>
            <a:r>
              <a:rPr lang="en-US" altLang="zh-CN" dirty="0"/>
              <a:t>25121</a:t>
            </a:r>
            <a:endParaRPr lang="zh-CN" altLang="en-US" dirty="0"/>
          </a:p>
        </p:txBody>
      </p:sp>
    </p:spTree>
    <p:extLst>
      <p:ext uri="{BB962C8B-B14F-4D97-AF65-F5344CB8AC3E}">
        <p14:creationId xmlns:p14="http://schemas.microsoft.com/office/powerpoint/2010/main" val="78232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A296D3-2C0C-4F9A-AC7F-A9F28B551B3E}"/>
              </a:ext>
            </a:extLst>
          </p:cNvPr>
          <p:cNvSpPr>
            <a:spLocks noGrp="1" noChangeArrowheads="1"/>
          </p:cNvSpPr>
          <p:nvPr>
            <p:ph type="title"/>
          </p:nvPr>
        </p:nvSpPr>
        <p:spPr/>
        <p:txBody>
          <a:bodyPr/>
          <a:lstStyle/>
          <a:p>
            <a:pPr eaLnBrk="1" hangingPunct="1">
              <a:defRPr/>
            </a:pPr>
            <a:r>
              <a:rPr lang="zh-CN" altLang="en-US" dirty="0"/>
              <a:t>本章内容</a:t>
            </a:r>
          </a:p>
        </p:txBody>
      </p:sp>
      <p:sp>
        <p:nvSpPr>
          <p:cNvPr id="7171" name="Rectangle 3">
            <a:extLst>
              <a:ext uri="{FF2B5EF4-FFF2-40B4-BE49-F238E27FC236}">
                <a16:creationId xmlns:a16="http://schemas.microsoft.com/office/drawing/2014/main" id="{E4B9C940-1685-43D0-84C7-3B1C58203E97}"/>
              </a:ext>
            </a:extLst>
          </p:cNvPr>
          <p:cNvSpPr>
            <a:spLocks noGrp="1" noChangeArrowheads="1"/>
          </p:cNvSpPr>
          <p:nvPr>
            <p:ph type="body" idx="1"/>
          </p:nvPr>
        </p:nvSpPr>
        <p:spPr/>
        <p:txBody>
          <a:bodyPr/>
          <a:lstStyle/>
          <a:p>
            <a:pPr eaLnBrk="1" hangingPunct="1">
              <a:lnSpc>
                <a:spcPct val="90000"/>
              </a:lnSpc>
            </a:pPr>
            <a:r>
              <a:rPr lang="en-US" altLang="zh-CN" sz="2800" b="1" dirty="0"/>
              <a:t>2.1 </a:t>
            </a:r>
            <a:r>
              <a:rPr lang="zh-CN" altLang="en-US" sz="2800" b="1" dirty="0"/>
              <a:t>文本预处理流程</a:t>
            </a:r>
          </a:p>
          <a:p>
            <a:pPr eaLnBrk="1" hangingPunct="1">
              <a:lnSpc>
                <a:spcPct val="90000"/>
              </a:lnSpc>
            </a:pPr>
            <a:r>
              <a:rPr lang="en-US" altLang="zh-CN" sz="2800" b="1" dirty="0"/>
              <a:t>2.2 </a:t>
            </a:r>
            <a:r>
              <a:rPr lang="zh-CN" altLang="en-US" sz="2800" b="1" dirty="0"/>
              <a:t>数据收集</a:t>
            </a:r>
            <a:endParaRPr lang="en-US" altLang="zh-CN" sz="2800" b="1" dirty="0"/>
          </a:p>
          <a:p>
            <a:pPr eaLnBrk="1" hangingPunct="1">
              <a:lnSpc>
                <a:spcPct val="90000"/>
              </a:lnSpc>
            </a:pPr>
            <a:r>
              <a:rPr lang="en-US" altLang="zh-CN" sz="2800" b="1" dirty="0"/>
              <a:t>2.3 </a:t>
            </a:r>
            <a:r>
              <a:rPr lang="zh-CN" altLang="en-US" sz="2800" b="1" dirty="0"/>
              <a:t>字符编码与编辑距离</a:t>
            </a:r>
          </a:p>
          <a:p>
            <a:pPr eaLnBrk="1" hangingPunct="1">
              <a:lnSpc>
                <a:spcPct val="90000"/>
              </a:lnSpc>
            </a:pPr>
            <a:r>
              <a:rPr lang="en-US" altLang="zh-CN" sz="2800" b="1" dirty="0">
                <a:solidFill>
                  <a:srgbClr val="B2B2B2"/>
                </a:solidFill>
              </a:rPr>
              <a:t>2.4 </a:t>
            </a:r>
            <a:r>
              <a:rPr lang="zh-CN" altLang="en-US" sz="2800" b="1" dirty="0">
                <a:solidFill>
                  <a:srgbClr val="B2B2B2"/>
                </a:solidFill>
              </a:rPr>
              <a:t>正则表达式</a:t>
            </a:r>
            <a:endParaRPr lang="en-US" altLang="zh-CN" sz="2800" b="1" dirty="0">
              <a:solidFill>
                <a:srgbClr val="B2B2B2"/>
              </a:solidFill>
            </a:endParaRPr>
          </a:p>
          <a:p>
            <a:pPr eaLnBrk="1" hangingPunct="1">
              <a:lnSpc>
                <a:spcPct val="90000"/>
              </a:lnSpc>
            </a:pPr>
            <a:r>
              <a:rPr lang="en-US" altLang="zh-CN" sz="2800" b="1" dirty="0"/>
              <a:t>2.5 </a:t>
            </a:r>
            <a:r>
              <a:rPr lang="zh-CN" altLang="en-US" sz="2800" b="1" dirty="0"/>
              <a:t>文本规范化</a:t>
            </a:r>
          </a:p>
        </p:txBody>
      </p:sp>
    </p:spTree>
    <p:extLst>
      <p:ext uri="{BB962C8B-B14F-4D97-AF65-F5344CB8AC3E}">
        <p14:creationId xmlns:p14="http://schemas.microsoft.com/office/powerpoint/2010/main" val="403143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A2C5479-A6AE-455E-9174-BF64ABD957E2}"/>
              </a:ext>
            </a:extLst>
          </p:cNvPr>
          <p:cNvSpPr>
            <a:spLocks noGrp="1" noChangeArrowheads="1"/>
          </p:cNvSpPr>
          <p:nvPr>
            <p:ph type="title"/>
          </p:nvPr>
        </p:nvSpPr>
        <p:spPr/>
        <p:txBody>
          <a:bodyPr/>
          <a:lstStyle/>
          <a:p>
            <a:pPr eaLnBrk="1" hangingPunct="1">
              <a:defRPr/>
            </a:pPr>
            <a:r>
              <a:rPr lang="en-US" altLang="zh-CN" b="1" dirty="0"/>
              <a:t>2.2 </a:t>
            </a:r>
            <a:r>
              <a:rPr lang="zh-CN" altLang="en-US" b="1" dirty="0"/>
              <a:t>数据收集</a:t>
            </a:r>
            <a:endParaRPr lang="zh-CN" altLang="en-US" dirty="0"/>
          </a:p>
        </p:txBody>
      </p:sp>
      <p:sp>
        <p:nvSpPr>
          <p:cNvPr id="11267" name="Rectangle 3">
            <a:extLst>
              <a:ext uri="{FF2B5EF4-FFF2-40B4-BE49-F238E27FC236}">
                <a16:creationId xmlns:a16="http://schemas.microsoft.com/office/drawing/2014/main" id="{D5B1A578-146E-4265-8E74-9604EEE783CA}"/>
              </a:ext>
            </a:extLst>
          </p:cNvPr>
          <p:cNvSpPr>
            <a:spLocks noGrp="1" noChangeArrowheads="1"/>
          </p:cNvSpPr>
          <p:nvPr>
            <p:ph type="body" idx="1"/>
          </p:nvPr>
        </p:nvSpPr>
        <p:spPr/>
        <p:txBody>
          <a:bodyPr/>
          <a:lstStyle/>
          <a:p>
            <a:pPr eaLnBrk="1" hangingPunct="1"/>
            <a:r>
              <a:rPr lang="en-US" altLang="zh-CN" sz="2800" dirty="0">
                <a:solidFill>
                  <a:srgbClr val="B2B2B2"/>
                </a:solidFill>
              </a:rPr>
              <a:t>2.2.1 </a:t>
            </a:r>
            <a:r>
              <a:rPr lang="zh-CN" altLang="en-US" sz="2800" dirty="0">
                <a:solidFill>
                  <a:srgbClr val="B2B2B2"/>
                </a:solidFill>
              </a:rPr>
              <a:t>语料库</a:t>
            </a:r>
          </a:p>
          <a:p>
            <a:pPr eaLnBrk="1" hangingPunct="1"/>
            <a:r>
              <a:rPr lang="en-US" altLang="zh-CN" sz="2800" dirty="0"/>
              <a:t>2.2.2 </a:t>
            </a:r>
            <a:r>
              <a:rPr lang="zh-CN" altLang="en-US" sz="2800" dirty="0"/>
              <a:t>词汇知识库</a:t>
            </a:r>
          </a:p>
          <a:p>
            <a:pPr eaLnBrk="1" hangingPunct="1"/>
            <a:r>
              <a:rPr lang="en-US" altLang="zh-CN" sz="2800" dirty="0"/>
              <a:t>2.2.3 </a:t>
            </a:r>
            <a:r>
              <a:rPr lang="zh-CN" altLang="en-US" sz="2800" dirty="0"/>
              <a:t>数据爬虫</a:t>
            </a:r>
            <a:endParaRPr lang="en-US" altLang="zh-CN" sz="2800" dirty="0"/>
          </a:p>
        </p:txBody>
      </p:sp>
    </p:spTree>
    <p:extLst>
      <p:ext uri="{BB962C8B-B14F-4D97-AF65-F5344CB8AC3E}">
        <p14:creationId xmlns:p14="http://schemas.microsoft.com/office/powerpoint/2010/main" val="3834515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E381B1D-BDBE-401E-8210-D739F3560A5E}"/>
              </a:ext>
            </a:extLst>
          </p:cNvPr>
          <p:cNvSpPr>
            <a:spLocks noGrp="1" noChangeArrowheads="1"/>
          </p:cNvSpPr>
          <p:nvPr>
            <p:ph type="title"/>
          </p:nvPr>
        </p:nvSpPr>
        <p:spPr/>
        <p:txBody>
          <a:bodyPr/>
          <a:lstStyle/>
          <a:p>
            <a:pPr eaLnBrk="1" hangingPunct="1">
              <a:defRPr/>
            </a:pPr>
            <a:r>
              <a:rPr lang="en-US" altLang="zh-CN" b="1" dirty="0"/>
              <a:t>2.4</a:t>
            </a:r>
            <a:r>
              <a:rPr lang="zh-CN" altLang="en-US" b="1" dirty="0"/>
              <a:t>正则表达式</a:t>
            </a:r>
            <a:endParaRPr lang="en-US" dirty="0"/>
          </a:p>
        </p:txBody>
      </p:sp>
      <p:sp>
        <p:nvSpPr>
          <p:cNvPr id="69635" name="Rectangle 3">
            <a:extLst>
              <a:ext uri="{FF2B5EF4-FFF2-40B4-BE49-F238E27FC236}">
                <a16:creationId xmlns:a16="http://schemas.microsoft.com/office/drawing/2014/main" id="{29AD51DF-9238-4A50-B0DB-66FADA98E072}"/>
              </a:ext>
            </a:extLst>
          </p:cNvPr>
          <p:cNvSpPr>
            <a:spLocks noGrp="1" noChangeArrowheads="1"/>
          </p:cNvSpPr>
          <p:nvPr>
            <p:ph idx="1"/>
          </p:nvPr>
        </p:nvSpPr>
        <p:spPr>
          <a:xfrm>
            <a:off x="381000" y="2057400"/>
            <a:ext cx="8534400" cy="4251325"/>
          </a:xfrm>
        </p:spPr>
        <p:txBody>
          <a:bodyPr/>
          <a:lstStyle/>
          <a:p>
            <a:pPr eaLnBrk="1" hangingPunct="1">
              <a:defRPr/>
            </a:pPr>
            <a:r>
              <a:rPr lang="zh-CN" altLang="en-US" dirty="0"/>
              <a:t>功能</a:t>
            </a:r>
            <a:endParaRPr lang="en-US" altLang="zh-CN" dirty="0"/>
          </a:p>
          <a:p>
            <a:pPr marL="0" indent="0" eaLnBrk="1" hangingPunct="1">
              <a:buFontTx/>
              <a:buNone/>
              <a:defRPr/>
            </a:pPr>
            <a:r>
              <a:rPr lang="en-US" altLang="zh-CN" dirty="0"/>
              <a:t>    </a:t>
            </a:r>
            <a:r>
              <a:rPr lang="zh-CN" altLang="en-US" sz="2800" dirty="0"/>
              <a:t>通常被用来检索、替换符合某个模式</a:t>
            </a:r>
            <a:r>
              <a:rPr lang="en-US" altLang="zh-CN" sz="2800" dirty="0"/>
              <a:t>(</a:t>
            </a:r>
            <a:r>
              <a:rPr lang="zh-CN" altLang="en-US" sz="2800" dirty="0"/>
              <a:t>规则</a:t>
            </a:r>
            <a:r>
              <a:rPr lang="en-US" altLang="zh-CN" sz="2800" dirty="0"/>
              <a:t>)</a:t>
            </a:r>
            <a:r>
              <a:rPr lang="zh-CN" altLang="en-US" sz="2800" dirty="0"/>
              <a:t>的文本</a:t>
            </a:r>
            <a:endParaRPr lang="en-US" altLang="zh-CN" sz="2800" dirty="0"/>
          </a:p>
          <a:p>
            <a:pPr eaLnBrk="1" hangingPunct="1">
              <a:defRPr/>
            </a:pPr>
            <a:r>
              <a:rPr lang="zh-CN" altLang="en-US" dirty="0"/>
              <a:t>搜索以下单词</a:t>
            </a:r>
            <a:r>
              <a:rPr lang="en-US" dirty="0"/>
              <a:t>?</a:t>
            </a:r>
          </a:p>
          <a:p>
            <a:pPr lvl="1" eaLnBrk="1" hangingPunct="1">
              <a:defRPr/>
            </a:pPr>
            <a:r>
              <a:rPr lang="en-US" dirty="0"/>
              <a:t>woodchuck</a:t>
            </a:r>
          </a:p>
          <a:p>
            <a:pPr lvl="1" eaLnBrk="1" hangingPunct="1">
              <a:defRPr/>
            </a:pPr>
            <a:r>
              <a:rPr lang="en-US" dirty="0"/>
              <a:t>woodchucks</a:t>
            </a:r>
          </a:p>
          <a:p>
            <a:pPr lvl="1" eaLnBrk="1" hangingPunct="1">
              <a:defRPr/>
            </a:pPr>
            <a:r>
              <a:rPr lang="en-US" dirty="0"/>
              <a:t>Woodchuck</a:t>
            </a:r>
          </a:p>
          <a:p>
            <a:pPr lvl="1" eaLnBrk="1" hangingPunct="1">
              <a:defRPr/>
            </a:pPr>
            <a:r>
              <a:rPr lang="en-US" dirty="0"/>
              <a:t>Woodchucks</a:t>
            </a:r>
          </a:p>
          <a:p>
            <a:pPr marL="457200" lvl="1" indent="0" eaLnBrk="1" hangingPunct="1">
              <a:buFontTx/>
              <a:buNone/>
              <a:defRPr/>
            </a:pPr>
            <a:endParaRPr lang="en-US" dirty="0"/>
          </a:p>
          <a:p>
            <a:pPr eaLnBrk="1" hangingPunct="1">
              <a:defRPr/>
            </a:pPr>
            <a:endParaRPr lang="en-US" dirty="0"/>
          </a:p>
        </p:txBody>
      </p:sp>
      <p:pic>
        <p:nvPicPr>
          <p:cNvPr id="111620" name="Picture 1" descr="220px-Groundhog3.jpg">
            <a:extLst>
              <a:ext uri="{FF2B5EF4-FFF2-40B4-BE49-F238E27FC236}">
                <a16:creationId xmlns:a16="http://schemas.microsoft.com/office/drawing/2014/main" id="{25E6B4A7-5E08-4354-97A7-2264E3EE8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357563"/>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10740F4-BB06-48A5-B8C6-D189B3009692}"/>
              </a:ext>
            </a:extLst>
          </p:cNvPr>
          <p:cNvSpPr>
            <a:spLocks noGrp="1" noChangeArrowheads="1"/>
          </p:cNvSpPr>
          <p:nvPr>
            <p:ph type="title"/>
          </p:nvPr>
        </p:nvSpPr>
        <p:spPr/>
        <p:txBody>
          <a:bodyPr/>
          <a:lstStyle/>
          <a:p>
            <a:pPr eaLnBrk="1" hangingPunct="1">
              <a:defRPr/>
            </a:pPr>
            <a:r>
              <a:rPr lang="zh-CN" altLang="en-US" b="1" dirty="0"/>
              <a:t>正则表达式</a:t>
            </a:r>
            <a:r>
              <a:rPr lang="en-US" dirty="0"/>
              <a:t>: </a:t>
            </a:r>
            <a:r>
              <a:rPr lang="zh-CN" altLang="en-US" dirty="0"/>
              <a:t>析取</a:t>
            </a:r>
            <a:endParaRPr lang="en-US" dirty="0"/>
          </a:p>
        </p:txBody>
      </p:sp>
      <p:sp>
        <p:nvSpPr>
          <p:cNvPr id="71683" name="Rectangle 3">
            <a:extLst>
              <a:ext uri="{FF2B5EF4-FFF2-40B4-BE49-F238E27FC236}">
                <a16:creationId xmlns:a16="http://schemas.microsoft.com/office/drawing/2014/main" id="{A7A218F5-28E9-4D9C-9C97-3FCF926A43F2}"/>
              </a:ext>
            </a:extLst>
          </p:cNvPr>
          <p:cNvSpPr>
            <a:spLocks noGrp="1" noChangeArrowheads="1"/>
          </p:cNvSpPr>
          <p:nvPr>
            <p:ph idx="1"/>
          </p:nvPr>
        </p:nvSpPr>
        <p:spPr>
          <a:xfrm>
            <a:off x="228600" y="2132013"/>
            <a:ext cx="7786688" cy="3659187"/>
          </a:xfrm>
        </p:spPr>
        <p:txBody>
          <a:bodyPr/>
          <a:lstStyle/>
          <a:p>
            <a:pPr eaLnBrk="1" hangingPunct="1">
              <a:defRPr/>
            </a:pPr>
            <a:r>
              <a:rPr lang="zh-CN" altLang="en-US" dirty="0">
                <a:latin typeface="Calibri"/>
                <a:cs typeface="Calibri"/>
              </a:rPr>
              <a:t>方括号中的字母集</a:t>
            </a:r>
            <a:r>
              <a:rPr lang="en-US" dirty="0">
                <a:latin typeface="Calibri"/>
                <a:cs typeface="Calibri"/>
              </a:rPr>
              <a:t>[]</a:t>
            </a:r>
          </a:p>
          <a:p>
            <a:pPr eaLnBrk="1" hangingPunct="1">
              <a:defRPr/>
            </a:pPr>
            <a:endParaRPr lang="en-US" dirty="0">
              <a:latin typeface="Calibri"/>
              <a:cs typeface="Calibri"/>
            </a:endParaRPr>
          </a:p>
          <a:p>
            <a:pPr eaLnBrk="1" hangingPunct="1">
              <a:defRPr/>
            </a:pPr>
            <a:endParaRPr lang="en-US" dirty="0">
              <a:latin typeface="Calibri"/>
              <a:cs typeface="Calibri"/>
            </a:endParaRPr>
          </a:p>
          <a:p>
            <a:pPr marL="0" indent="0" eaLnBrk="1" hangingPunct="1">
              <a:buFontTx/>
              <a:buNone/>
              <a:defRPr/>
            </a:pPr>
            <a:endParaRPr lang="en-US" dirty="0">
              <a:latin typeface="Calibri"/>
              <a:cs typeface="Calibri"/>
            </a:endParaRPr>
          </a:p>
          <a:p>
            <a:pPr>
              <a:defRPr/>
            </a:pPr>
            <a:r>
              <a:rPr lang="zh-CN" altLang="en-US" dirty="0"/>
              <a:t>范围</a:t>
            </a:r>
            <a:r>
              <a:rPr lang="en-US" sz="2000" dirty="0"/>
              <a:t> </a:t>
            </a:r>
            <a:r>
              <a:rPr lang="en-US" dirty="0">
                <a:solidFill>
                  <a:srgbClr val="CC0000"/>
                </a:solidFill>
                <a:latin typeface="Courier" charset="0"/>
              </a:rPr>
              <a:t>[A-Z]</a:t>
            </a:r>
          </a:p>
          <a:p>
            <a:pPr eaLnBrk="1" hangingPunct="1">
              <a:defRPr/>
            </a:pPr>
            <a:endParaRPr lang="en-US" dirty="0">
              <a:latin typeface="Calibri"/>
              <a:cs typeface="Calibri"/>
            </a:endParaRPr>
          </a:p>
          <a:p>
            <a:pPr marL="0" indent="0" eaLnBrk="1" hangingPunct="1">
              <a:buFontTx/>
              <a:buNone/>
              <a:defRPr/>
            </a:pPr>
            <a:r>
              <a:rPr lang="en-US" dirty="0">
                <a:solidFill>
                  <a:srgbClr val="CC0000"/>
                </a:solidFill>
                <a:latin typeface="Courier New" charset="0"/>
              </a:rPr>
              <a:t>		</a:t>
            </a:r>
          </a:p>
          <a:p>
            <a:pPr eaLnBrk="1" hangingPunct="1">
              <a:defRPr/>
            </a:pPr>
            <a:endParaRPr lang="en-US" b="1" dirty="0">
              <a:solidFill>
                <a:srgbClr val="CC0000"/>
              </a:solidFill>
              <a:latin typeface="Courier New" charset="0"/>
            </a:endParaRPr>
          </a:p>
        </p:txBody>
      </p:sp>
      <p:graphicFrame>
        <p:nvGraphicFramePr>
          <p:cNvPr id="2" name="Table 1">
            <a:extLst>
              <a:ext uri="{FF2B5EF4-FFF2-40B4-BE49-F238E27FC236}">
                <a16:creationId xmlns:a16="http://schemas.microsoft.com/office/drawing/2014/main" id="{4F36803C-7FB9-4C04-BE4D-40D971364459}"/>
              </a:ext>
            </a:extLst>
          </p:cNvPr>
          <p:cNvGraphicFramePr>
            <a:graphicFrameLocks noGrp="1"/>
          </p:cNvGraphicFramePr>
          <p:nvPr/>
        </p:nvGraphicFramePr>
        <p:xfrm>
          <a:off x="1524000" y="2667000"/>
          <a:ext cx="6096000" cy="10971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5654">
                <a:tc>
                  <a:txBody>
                    <a:bodyPr/>
                    <a:lstStyle/>
                    <a:p>
                      <a:r>
                        <a:rPr lang="zh-CN" altLang="en-US" sz="1800" dirty="0">
                          <a:solidFill>
                            <a:srgbClr val="000000"/>
                          </a:solidFill>
                        </a:rPr>
                        <a:t>模式</a:t>
                      </a:r>
                      <a:endParaRPr lang="en-US" sz="1800" dirty="0">
                        <a:solidFill>
                          <a:srgbClr val="000000"/>
                        </a:solidFill>
                      </a:endParaRPr>
                    </a:p>
                  </a:txBody>
                  <a:tcPr marT="45690" marB="45690"/>
                </a:tc>
                <a:tc>
                  <a:txBody>
                    <a:bodyPr/>
                    <a:lstStyle/>
                    <a:p>
                      <a:r>
                        <a:rPr lang="zh-CN" altLang="en-US" sz="1800" dirty="0">
                          <a:solidFill>
                            <a:srgbClr val="000000"/>
                          </a:solidFill>
                        </a:rPr>
                        <a:t>匹配</a:t>
                      </a:r>
                      <a:endParaRPr lang="en-US" sz="1800" dirty="0">
                        <a:solidFill>
                          <a:srgbClr val="000000"/>
                        </a:solidFill>
                      </a:endParaRPr>
                    </a:p>
                  </a:txBody>
                  <a:tcPr marT="45690" marB="45690"/>
                </a:tc>
                <a:extLst>
                  <a:ext uri="{0D108BD9-81ED-4DB2-BD59-A6C34878D82A}">
                    <a16:rowId xmlns:a16="http://schemas.microsoft.com/office/drawing/2014/main" val="10000"/>
                  </a:ext>
                </a:extLst>
              </a:tr>
              <a:tr h="365654">
                <a:tc>
                  <a:txBody>
                    <a:bodyPr/>
                    <a:lstStyle/>
                    <a:p>
                      <a:r>
                        <a:rPr lang="en-US" sz="1800" dirty="0">
                          <a:solidFill>
                            <a:srgbClr val="CC0000"/>
                          </a:solidFill>
                          <a:latin typeface="Courier"/>
                          <a:cs typeface="Courier"/>
                        </a:rPr>
                        <a:t>[</a:t>
                      </a:r>
                      <a:r>
                        <a:rPr lang="en-US" sz="1800" dirty="0" err="1">
                          <a:solidFill>
                            <a:srgbClr val="CC0000"/>
                          </a:solidFill>
                          <a:latin typeface="Courier"/>
                          <a:cs typeface="Courier"/>
                        </a:rPr>
                        <a:t>wW</a:t>
                      </a:r>
                      <a:r>
                        <a:rPr lang="en-US" sz="1800" dirty="0">
                          <a:solidFill>
                            <a:srgbClr val="CC0000"/>
                          </a:solidFill>
                          <a:latin typeface="Courier"/>
                          <a:cs typeface="Courier"/>
                        </a:rPr>
                        <a:t>]</a:t>
                      </a:r>
                      <a:r>
                        <a:rPr lang="en-US" sz="1800" dirty="0" err="1">
                          <a:solidFill>
                            <a:srgbClr val="CC0000"/>
                          </a:solidFill>
                          <a:latin typeface="Courier"/>
                          <a:cs typeface="Courier"/>
                        </a:rPr>
                        <a:t>oodchuck</a:t>
                      </a:r>
                      <a:endParaRPr lang="en-US" sz="1800" dirty="0"/>
                    </a:p>
                  </a:txBody>
                  <a:tcPr marT="45690" marB="45690"/>
                </a:tc>
                <a:tc>
                  <a:txBody>
                    <a:bodyPr/>
                    <a:lstStyle/>
                    <a:p>
                      <a:r>
                        <a:rPr lang="en-US" sz="1800" dirty="0"/>
                        <a:t>Woodchuck,</a:t>
                      </a:r>
                      <a:r>
                        <a:rPr lang="en-US" sz="1800" baseline="0" dirty="0"/>
                        <a:t> woodchuck</a:t>
                      </a:r>
                      <a:endParaRPr lang="en-US" sz="1800" dirty="0"/>
                    </a:p>
                  </a:txBody>
                  <a:tcPr marT="45690" marB="45690"/>
                </a:tc>
                <a:extLst>
                  <a:ext uri="{0D108BD9-81ED-4DB2-BD59-A6C34878D82A}">
                    <a16:rowId xmlns:a16="http://schemas.microsoft.com/office/drawing/2014/main" val="10001"/>
                  </a:ext>
                </a:extLst>
              </a:tr>
              <a:tr h="365654">
                <a:tc>
                  <a:txBody>
                    <a:bodyPr/>
                    <a:lstStyle/>
                    <a:p>
                      <a:r>
                        <a:rPr lang="en-US" sz="1800" dirty="0">
                          <a:solidFill>
                            <a:srgbClr val="CC0000"/>
                          </a:solidFill>
                          <a:latin typeface="Courier"/>
                          <a:cs typeface="Courier"/>
                        </a:rPr>
                        <a:t>[1234567890]	</a:t>
                      </a:r>
                      <a:endParaRPr lang="en-US" sz="1800" dirty="0"/>
                    </a:p>
                  </a:txBody>
                  <a:tcPr marT="45690" marB="45690"/>
                </a:tc>
                <a:tc>
                  <a:txBody>
                    <a:bodyPr/>
                    <a:lstStyle/>
                    <a:p>
                      <a:r>
                        <a:rPr lang="en-US" sz="1800" dirty="0"/>
                        <a:t>Any digit</a:t>
                      </a:r>
                    </a:p>
                  </a:txBody>
                  <a:tcPr marT="45690" marB="45690"/>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3B00FB3E-0D7D-464A-9C2B-53E263431A8B}"/>
              </a:ext>
            </a:extLst>
          </p:cNvPr>
          <p:cNvGraphicFramePr>
            <a:graphicFrameLocks noGrp="1"/>
          </p:cNvGraphicFramePr>
          <p:nvPr/>
        </p:nvGraphicFramePr>
        <p:xfrm>
          <a:off x="571500" y="5059363"/>
          <a:ext cx="8001000" cy="1463676"/>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val="20000"/>
                    </a:ext>
                  </a:extLst>
                </a:gridCol>
                <a:gridCol w="2122715">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365919">
                <a:tc>
                  <a:txBody>
                    <a:bodyPr/>
                    <a:lstStyle/>
                    <a:p>
                      <a:r>
                        <a:rPr lang="zh-CN" altLang="en-US" sz="1800" dirty="0">
                          <a:solidFill>
                            <a:srgbClr val="000000"/>
                          </a:solidFill>
                        </a:rPr>
                        <a:t>模式</a:t>
                      </a:r>
                      <a:endParaRPr lang="en-US" sz="1800" dirty="0">
                        <a:solidFill>
                          <a:srgbClr val="000000"/>
                        </a:solidFill>
                      </a:endParaRPr>
                    </a:p>
                  </a:txBody>
                  <a:tcPr marT="45740" marB="45740"/>
                </a:tc>
                <a:tc>
                  <a:txBody>
                    <a:bodyPr/>
                    <a:lstStyle/>
                    <a:p>
                      <a:r>
                        <a:rPr lang="zh-CN" altLang="en-US" sz="1800" dirty="0">
                          <a:solidFill>
                            <a:srgbClr val="000000"/>
                          </a:solidFill>
                        </a:rPr>
                        <a:t>匹配</a:t>
                      </a:r>
                      <a:endParaRPr lang="en-US" sz="1800" dirty="0">
                        <a:solidFill>
                          <a:srgbClr val="000000"/>
                        </a:solidFill>
                      </a:endParaRPr>
                    </a:p>
                  </a:txBody>
                  <a:tcPr marT="45740" marB="45740"/>
                </a:tc>
                <a:tc>
                  <a:txBody>
                    <a:bodyPr/>
                    <a:lstStyle/>
                    <a:p>
                      <a:endParaRPr lang="en-US" sz="1800" dirty="0">
                        <a:solidFill>
                          <a:srgbClr val="000000"/>
                        </a:solidFill>
                      </a:endParaRPr>
                    </a:p>
                  </a:txBody>
                  <a:tcPr marT="45740" marB="45740"/>
                </a:tc>
                <a:extLst>
                  <a:ext uri="{0D108BD9-81ED-4DB2-BD59-A6C34878D82A}">
                    <a16:rowId xmlns:a16="http://schemas.microsoft.com/office/drawing/2014/main" val="10000"/>
                  </a:ext>
                </a:extLst>
              </a:tr>
              <a:tr h="365919">
                <a:tc>
                  <a:txBody>
                    <a:bodyPr/>
                    <a:lstStyle/>
                    <a:p>
                      <a:r>
                        <a:rPr lang="en-US" sz="1800" dirty="0">
                          <a:solidFill>
                            <a:srgbClr val="CC0000"/>
                          </a:solidFill>
                          <a:latin typeface="Courier"/>
                          <a:cs typeface="Courier"/>
                        </a:rPr>
                        <a:t>[A-Z]</a:t>
                      </a:r>
                      <a:endParaRPr lang="en-US" sz="1800" dirty="0"/>
                    </a:p>
                  </a:txBody>
                  <a:tcPr marT="45740" marB="45740"/>
                </a:tc>
                <a:tc>
                  <a:txBody>
                    <a:bodyPr/>
                    <a:lstStyle/>
                    <a:p>
                      <a:r>
                        <a:rPr lang="en-US" sz="1800" dirty="0"/>
                        <a:t>An upper case letter</a:t>
                      </a:r>
                    </a:p>
                  </a:txBody>
                  <a:tcPr marT="45740" marB="45740"/>
                </a:tc>
                <a:tc>
                  <a:txBody>
                    <a:bodyPr/>
                    <a:lstStyle/>
                    <a:p>
                      <a:r>
                        <a:rPr lang="en-US" sz="1800" u="sng" dirty="0">
                          <a:solidFill>
                            <a:srgbClr val="3366FF"/>
                          </a:solidFill>
                          <a:latin typeface="Courier"/>
                          <a:cs typeface="Courier"/>
                        </a:rPr>
                        <a:t>D</a:t>
                      </a:r>
                      <a:r>
                        <a:rPr lang="en-US" sz="1800" dirty="0">
                          <a:latin typeface="Courier"/>
                          <a:cs typeface="Courier"/>
                        </a:rPr>
                        <a:t>renched Blossoms</a:t>
                      </a:r>
                    </a:p>
                  </a:txBody>
                  <a:tcPr marT="45740" marB="45740"/>
                </a:tc>
                <a:extLst>
                  <a:ext uri="{0D108BD9-81ED-4DB2-BD59-A6C34878D82A}">
                    <a16:rowId xmlns:a16="http://schemas.microsoft.com/office/drawing/2014/main" val="10001"/>
                  </a:ext>
                </a:extLst>
              </a:tr>
              <a:tr h="365919">
                <a:tc>
                  <a:txBody>
                    <a:bodyPr/>
                    <a:lstStyle/>
                    <a:p>
                      <a:r>
                        <a:rPr lang="en-US" sz="1800" dirty="0">
                          <a:solidFill>
                            <a:srgbClr val="CC0000"/>
                          </a:solidFill>
                          <a:latin typeface="Courier"/>
                          <a:cs typeface="Courier"/>
                        </a:rPr>
                        <a:t>[a-z]</a:t>
                      </a:r>
                      <a:endParaRPr lang="en-US" sz="1800" dirty="0"/>
                    </a:p>
                  </a:txBody>
                  <a:tcPr marT="45740" marB="45740"/>
                </a:tc>
                <a:tc>
                  <a:txBody>
                    <a:bodyPr/>
                    <a:lstStyle/>
                    <a:p>
                      <a:r>
                        <a:rPr lang="en-US" sz="1800" dirty="0"/>
                        <a:t>A lower case letter</a:t>
                      </a:r>
                    </a:p>
                  </a:txBody>
                  <a:tcPr marT="45740" marB="45740"/>
                </a:tc>
                <a:tc>
                  <a:txBody>
                    <a:bodyPr/>
                    <a:lstStyle/>
                    <a:p>
                      <a:r>
                        <a:rPr lang="en-US" sz="1800" u="sng" dirty="0">
                          <a:solidFill>
                            <a:srgbClr val="3366FF"/>
                          </a:solidFill>
                          <a:latin typeface="Courier"/>
                          <a:cs typeface="Courier"/>
                        </a:rPr>
                        <a:t>m</a:t>
                      </a:r>
                      <a:r>
                        <a:rPr lang="en-US" sz="1800" dirty="0">
                          <a:latin typeface="Courier"/>
                          <a:cs typeface="Courier"/>
                        </a:rPr>
                        <a:t>y beans were impatient</a:t>
                      </a:r>
                    </a:p>
                  </a:txBody>
                  <a:tcPr marT="45740" marB="45740"/>
                </a:tc>
                <a:extLst>
                  <a:ext uri="{0D108BD9-81ED-4DB2-BD59-A6C34878D82A}">
                    <a16:rowId xmlns:a16="http://schemas.microsoft.com/office/drawing/2014/main" val="10002"/>
                  </a:ext>
                </a:extLst>
              </a:tr>
              <a:tr h="365919">
                <a:tc>
                  <a:txBody>
                    <a:bodyPr/>
                    <a:lstStyle/>
                    <a:p>
                      <a:r>
                        <a:rPr lang="en-US" sz="1800" dirty="0">
                          <a:solidFill>
                            <a:srgbClr val="CC0000"/>
                          </a:solidFill>
                          <a:latin typeface="Courier"/>
                          <a:cs typeface="Courier"/>
                        </a:rPr>
                        <a:t>[0-9]</a:t>
                      </a:r>
                      <a:endParaRPr lang="en-US" sz="1800" dirty="0"/>
                    </a:p>
                  </a:txBody>
                  <a:tcPr marT="45740" marB="45740"/>
                </a:tc>
                <a:tc>
                  <a:txBody>
                    <a:bodyPr/>
                    <a:lstStyle/>
                    <a:p>
                      <a:r>
                        <a:rPr lang="en-US" sz="1800" dirty="0"/>
                        <a:t>A single</a:t>
                      </a:r>
                      <a:r>
                        <a:rPr lang="en-US" sz="1800" baseline="0" dirty="0"/>
                        <a:t> digit</a:t>
                      </a:r>
                      <a:endParaRPr lang="en-US" sz="1800" dirty="0"/>
                    </a:p>
                  </a:txBody>
                  <a:tcPr marT="45740" marB="45740"/>
                </a:tc>
                <a:tc>
                  <a:txBody>
                    <a:bodyPr/>
                    <a:lstStyle/>
                    <a:p>
                      <a:r>
                        <a:rPr lang="en-US" sz="1800" dirty="0">
                          <a:latin typeface="Courier"/>
                          <a:cs typeface="Courier"/>
                        </a:rPr>
                        <a:t>Chapter </a:t>
                      </a:r>
                      <a:r>
                        <a:rPr lang="en-US" sz="1800" u="sng" dirty="0">
                          <a:solidFill>
                            <a:srgbClr val="3366FF"/>
                          </a:solidFill>
                          <a:latin typeface="Courier"/>
                          <a:cs typeface="Courier"/>
                        </a:rPr>
                        <a:t>1</a:t>
                      </a:r>
                      <a:r>
                        <a:rPr lang="en-US" sz="1800" dirty="0">
                          <a:latin typeface="Courier"/>
                          <a:cs typeface="Courier"/>
                        </a:rPr>
                        <a:t>: Down the Rabbit Hole</a:t>
                      </a:r>
                    </a:p>
                  </a:txBody>
                  <a:tcPr marT="45740" marB="4574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6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3456718-9B68-438A-AD3E-17C35F3FA208}"/>
              </a:ext>
            </a:extLst>
          </p:cNvPr>
          <p:cNvSpPr>
            <a:spLocks noGrp="1" noChangeArrowheads="1"/>
          </p:cNvSpPr>
          <p:nvPr>
            <p:ph type="title"/>
          </p:nvPr>
        </p:nvSpPr>
        <p:spPr>
          <a:xfrm>
            <a:off x="1371600" y="1238250"/>
            <a:ext cx="7772400" cy="742950"/>
          </a:xfrm>
        </p:spPr>
        <p:txBody>
          <a:bodyPr/>
          <a:lstStyle/>
          <a:p>
            <a:pPr eaLnBrk="1" hangingPunct="1">
              <a:defRPr/>
            </a:pPr>
            <a:r>
              <a:rPr lang="zh-CN" altLang="en-US" b="1" dirty="0"/>
              <a:t>正则表达式</a:t>
            </a:r>
            <a:r>
              <a:rPr lang="en-US" dirty="0"/>
              <a:t>: </a:t>
            </a:r>
            <a:r>
              <a:rPr lang="zh-CN" altLang="en-US" dirty="0"/>
              <a:t>否定析取</a:t>
            </a:r>
            <a:endParaRPr lang="en-US" dirty="0"/>
          </a:p>
        </p:txBody>
      </p:sp>
      <p:sp>
        <p:nvSpPr>
          <p:cNvPr id="115715" name="Rectangle 3">
            <a:extLst>
              <a:ext uri="{FF2B5EF4-FFF2-40B4-BE49-F238E27FC236}">
                <a16:creationId xmlns:a16="http://schemas.microsoft.com/office/drawing/2014/main" id="{C8C6E24C-0D73-407A-9C59-AD89035425EA}"/>
              </a:ext>
            </a:extLst>
          </p:cNvPr>
          <p:cNvSpPr>
            <a:spLocks noGrp="1" noChangeArrowheads="1"/>
          </p:cNvSpPr>
          <p:nvPr>
            <p:ph idx="1"/>
          </p:nvPr>
        </p:nvSpPr>
        <p:spPr>
          <a:xfrm>
            <a:off x="609600" y="2286000"/>
            <a:ext cx="7620000" cy="4114800"/>
          </a:xfrm>
        </p:spPr>
        <p:txBody>
          <a:bodyPr/>
          <a:lstStyle/>
          <a:p>
            <a:pPr eaLnBrk="1" hangingPunct="1"/>
            <a:r>
              <a:rPr lang="en-US" altLang="zh-CN" dirty="0">
                <a:solidFill>
                  <a:srgbClr val="CC0000"/>
                </a:solidFill>
                <a:latin typeface="Courier"/>
              </a:rPr>
              <a:t> </a:t>
            </a:r>
            <a:r>
              <a:rPr lang="zh-CN" altLang="en-US" dirty="0">
                <a:solidFill>
                  <a:srgbClr val="CC0000"/>
                </a:solidFill>
                <a:latin typeface="Courier"/>
              </a:rPr>
              <a:t>否定</a:t>
            </a:r>
            <a:r>
              <a:rPr lang="en-US" altLang="zh-CN" dirty="0">
                <a:solidFill>
                  <a:srgbClr val="CC0000"/>
                </a:solidFill>
                <a:latin typeface="Courier"/>
              </a:rPr>
              <a:t>[^Ss]</a:t>
            </a:r>
          </a:p>
          <a:p>
            <a:pPr lvl="1"/>
            <a:r>
              <a:rPr lang="en-US" altLang="zh-CN" dirty="0">
                <a:solidFill>
                  <a:srgbClr val="CC0000"/>
                </a:solidFill>
                <a:latin typeface="Courier"/>
              </a:rPr>
              <a:t>^</a:t>
            </a:r>
            <a:r>
              <a:rPr lang="en-US" altLang="zh-CN" dirty="0">
                <a:latin typeface="Calibri" panose="020F0502020204030204" pitchFamily="34" charset="0"/>
                <a:cs typeface="Calibri" panose="020F0502020204030204" pitchFamily="34" charset="0"/>
              </a:rPr>
              <a:t>Caret </a:t>
            </a:r>
            <a:r>
              <a:rPr lang="zh-CN" altLang="en-US" dirty="0">
                <a:latin typeface="Calibri" panose="020F0502020204030204" pitchFamily="34" charset="0"/>
                <a:cs typeface="Calibri" panose="020F0502020204030204" pitchFamily="34" charset="0"/>
              </a:rPr>
              <a:t>第一个不在集合中</a:t>
            </a:r>
            <a:r>
              <a:rPr lang="en-US" altLang="zh-CN" dirty="0">
                <a:latin typeface="Calibri" panose="020F0502020204030204" pitchFamily="34" charset="0"/>
                <a:cs typeface="Calibri" panose="020F0502020204030204" pitchFamily="34" charset="0"/>
              </a:rPr>
              <a:t>[]</a:t>
            </a:r>
          </a:p>
          <a:p>
            <a:pPr eaLnBrk="1" hangingPunct="1"/>
            <a:endParaRPr lang="en-US" altLang="zh-CN" dirty="0"/>
          </a:p>
        </p:txBody>
      </p:sp>
      <p:graphicFrame>
        <p:nvGraphicFramePr>
          <p:cNvPr id="8" name="Table 7">
            <a:extLst>
              <a:ext uri="{FF2B5EF4-FFF2-40B4-BE49-F238E27FC236}">
                <a16:creationId xmlns:a16="http://schemas.microsoft.com/office/drawing/2014/main" id="{4B5AD3D1-753E-48A2-BFE6-5D36831EBD01}"/>
              </a:ext>
            </a:extLst>
          </p:cNvPr>
          <p:cNvGraphicFramePr>
            <a:graphicFrameLocks noGrp="1"/>
          </p:cNvGraphicFramePr>
          <p:nvPr>
            <p:extLst>
              <p:ext uri="{D42A27DB-BD31-4B8C-83A1-F6EECF244321}">
                <p14:modId xmlns:p14="http://schemas.microsoft.com/office/powerpoint/2010/main" val="1506540653"/>
              </p:ext>
            </p:extLst>
          </p:nvPr>
        </p:nvGraphicFramePr>
        <p:xfrm>
          <a:off x="609600" y="3352800"/>
          <a:ext cx="7924800" cy="1857375"/>
        </p:xfrm>
        <a:graphic>
          <a:graphicData uri="http://schemas.openxmlformats.org/drawingml/2006/table">
            <a:tbl>
              <a:tblPr/>
              <a:tblGrid>
                <a:gridCol w="1584325">
                  <a:extLst>
                    <a:ext uri="{9D8B030D-6E8A-4147-A177-3AD203B41FA5}">
                      <a16:colId xmlns:a16="http://schemas.microsoft.com/office/drawing/2014/main" val="20000"/>
                    </a:ext>
                  </a:extLst>
                </a:gridCol>
                <a:gridCol w="245427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Pattern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Matches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[^A-Z]</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rPr>
                        <a:t>Not an upper case letter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Courier"/>
                          <a:ea typeface="Courier"/>
                          <a:cs typeface="Courier"/>
                        </a:rPr>
                        <a:t>O</a:t>
                      </a:r>
                      <a:r>
                        <a:rPr kumimoji="0" lang="en-US" altLang="zh-CN" sz="1800" b="0" i="0" u="sng" strike="noStrike" cap="none" normalizeH="0" baseline="0">
                          <a:ln>
                            <a:noFill/>
                          </a:ln>
                          <a:solidFill>
                            <a:srgbClr val="3366FF"/>
                          </a:solidFill>
                          <a:effectLst/>
                          <a:latin typeface="Courier"/>
                          <a:ea typeface="Courier"/>
                          <a:cs typeface="Courier"/>
                        </a:rPr>
                        <a:t>y</a:t>
                      </a:r>
                      <a:r>
                        <a:rPr kumimoji="0" lang="en-US" altLang="zh-CN" sz="1800" b="0" i="0" u="none" strike="noStrike" cap="none" normalizeH="0" baseline="0">
                          <a:ln>
                            <a:noFill/>
                          </a:ln>
                          <a:solidFill>
                            <a:srgbClr val="006699"/>
                          </a:solidFill>
                          <a:effectLst/>
                          <a:latin typeface="Courier"/>
                          <a:ea typeface="Courier"/>
                          <a:cs typeface="Courier"/>
                        </a:rPr>
                        <a:t>fn pripetchik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1"/>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[^Ss]	</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Neither ‘S’ nor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dirty="0">
                          <a:ln>
                            <a:noFill/>
                          </a:ln>
                          <a:solidFill>
                            <a:srgbClr val="3366FF"/>
                          </a:solidFill>
                          <a:effectLst/>
                          <a:latin typeface="Courier"/>
                          <a:ea typeface="Courier"/>
                          <a:cs typeface="Courier"/>
                        </a:rPr>
                        <a:t>I</a:t>
                      </a:r>
                      <a:r>
                        <a:rPr kumimoji="0" lang="en-US" altLang="zh-CN" sz="1800" b="0" i="0" u="none" strike="noStrike" cap="none" normalizeH="0" baseline="0" dirty="0">
                          <a:ln>
                            <a:noFill/>
                          </a:ln>
                          <a:solidFill>
                            <a:srgbClr val="000000"/>
                          </a:solidFill>
                          <a:effectLst/>
                          <a:latin typeface="Courier"/>
                          <a:ea typeface="Courier"/>
                          <a:cs typeface="Courier"/>
                        </a:rPr>
                        <a:t> have no exquisite reason”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0002"/>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[^e^]</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rPr>
                        <a:t>Neither e nor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dirty="0">
                          <a:ln>
                            <a:noFill/>
                          </a:ln>
                          <a:solidFill>
                            <a:schemeClr val="accent2">
                              <a:lumMod val="50000"/>
                            </a:schemeClr>
                          </a:solidFill>
                          <a:effectLst/>
                          <a:latin typeface="Courier"/>
                          <a:ea typeface="Courier"/>
                          <a:cs typeface="Courier"/>
                        </a:rPr>
                        <a:t>L</a:t>
                      </a:r>
                      <a:r>
                        <a:rPr kumimoji="0" lang="en-US" altLang="zh-CN" sz="1800" b="0" i="0" u="none" strike="noStrike" cap="none" normalizeH="0" baseline="0" dirty="0">
                          <a:ln>
                            <a:noFill/>
                          </a:ln>
                          <a:solidFill>
                            <a:srgbClr val="006699"/>
                          </a:solidFill>
                          <a:effectLst/>
                          <a:latin typeface="Courier"/>
                          <a:ea typeface="Courier"/>
                          <a:cs typeface="Courier"/>
                        </a:rPr>
                        <a:t>ook h</a:t>
                      </a:r>
                      <a:r>
                        <a:rPr kumimoji="0" lang="en-US" altLang="zh-CN" sz="1800" b="0" i="0" u="none" strike="noStrike" cap="none" normalizeH="0" baseline="0" dirty="0">
                          <a:ln>
                            <a:noFill/>
                          </a:ln>
                          <a:solidFill>
                            <a:schemeClr val="tx1"/>
                          </a:solidFill>
                          <a:effectLst/>
                          <a:latin typeface="Courier"/>
                          <a:ea typeface="Courier"/>
                          <a:cs typeface="Courier"/>
                        </a:rPr>
                        <a:t>e</a:t>
                      </a:r>
                      <a:r>
                        <a:rPr kumimoji="0" lang="en-US" altLang="zh-CN" sz="1800" b="0" i="0" u="none" strike="noStrike" cap="none" normalizeH="0" baseline="0" dirty="0">
                          <a:ln>
                            <a:noFill/>
                          </a:ln>
                          <a:solidFill>
                            <a:srgbClr val="006699"/>
                          </a:solidFill>
                          <a:effectLst/>
                          <a:latin typeface="Courier"/>
                          <a:ea typeface="Courier"/>
                          <a:cs typeface="Courier"/>
                        </a:rPr>
                        <a:t>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3"/>
                  </a:ext>
                </a:extLst>
              </a:tr>
              <a:tr h="371475">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a^b</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rPr>
                        <a:t>The pattern a caret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6699"/>
                          </a:solidFill>
                          <a:effectLst/>
                          <a:latin typeface="Courier"/>
                          <a:ea typeface="Courier"/>
                          <a:cs typeface="Courier"/>
                        </a:rPr>
                        <a:t>Look up </a:t>
                      </a:r>
                      <a:r>
                        <a:rPr kumimoji="0" lang="en-US" altLang="zh-CN" sz="1800" b="0" i="0" u="sng" strike="noStrike" cap="none" normalizeH="0" baseline="0" dirty="0" err="1">
                          <a:ln>
                            <a:noFill/>
                          </a:ln>
                          <a:solidFill>
                            <a:srgbClr val="3366FF"/>
                          </a:solidFill>
                          <a:effectLst/>
                          <a:latin typeface="Courier"/>
                          <a:ea typeface="Courier"/>
                          <a:cs typeface="Courier"/>
                        </a:rPr>
                        <a:t>a^b</a:t>
                      </a:r>
                      <a:r>
                        <a:rPr kumimoji="0" lang="en-US" altLang="zh-CN" sz="1800" b="0" i="0" u="sng" strike="noStrike" cap="none" normalizeH="0" baseline="0" dirty="0">
                          <a:ln>
                            <a:noFill/>
                          </a:ln>
                          <a:solidFill>
                            <a:srgbClr val="3366FF"/>
                          </a:solidFill>
                          <a:effectLst/>
                          <a:latin typeface="Courier"/>
                          <a:ea typeface="Courier"/>
                          <a:cs typeface="Courier"/>
                        </a:rPr>
                        <a:t> </a:t>
                      </a:r>
                      <a:r>
                        <a:rPr kumimoji="0" lang="en-US" altLang="zh-CN" sz="1800" b="0" i="0" u="none" strike="noStrike" cap="none" normalizeH="0" baseline="0" dirty="0">
                          <a:ln>
                            <a:noFill/>
                          </a:ln>
                          <a:solidFill>
                            <a:srgbClr val="006699"/>
                          </a:solidFill>
                          <a:effectLst/>
                          <a:latin typeface="Courier"/>
                          <a:ea typeface="Courier"/>
                          <a:cs typeface="Courier"/>
                        </a:rPr>
                        <a:t>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44710E2-8F26-425A-9E88-8482D85A1D2D}"/>
              </a:ext>
            </a:extLst>
          </p:cNvPr>
          <p:cNvSpPr>
            <a:spLocks noGrp="1" noChangeArrowheads="1"/>
          </p:cNvSpPr>
          <p:nvPr>
            <p:ph type="title"/>
          </p:nvPr>
        </p:nvSpPr>
        <p:spPr>
          <a:xfrm>
            <a:off x="1371600" y="1238250"/>
            <a:ext cx="7772400" cy="742950"/>
          </a:xfrm>
        </p:spPr>
        <p:txBody>
          <a:bodyPr/>
          <a:lstStyle/>
          <a:p>
            <a:pPr eaLnBrk="1" hangingPunct="1">
              <a:defRPr/>
            </a:pPr>
            <a:r>
              <a:rPr lang="zh-CN" altLang="en-US" b="1" dirty="0"/>
              <a:t>正则表达式</a:t>
            </a:r>
            <a:r>
              <a:rPr lang="en-US" dirty="0"/>
              <a:t>: </a:t>
            </a:r>
            <a:r>
              <a:rPr lang="zh-CN" altLang="en-US" dirty="0"/>
              <a:t>析取</a:t>
            </a:r>
            <a:endParaRPr lang="en-US" dirty="0"/>
          </a:p>
        </p:txBody>
      </p:sp>
      <p:sp>
        <p:nvSpPr>
          <p:cNvPr id="117763" name="Rectangle 3">
            <a:extLst>
              <a:ext uri="{FF2B5EF4-FFF2-40B4-BE49-F238E27FC236}">
                <a16:creationId xmlns:a16="http://schemas.microsoft.com/office/drawing/2014/main" id="{84020CE8-0DA8-4512-9C25-D6F945EE5A04}"/>
              </a:ext>
            </a:extLst>
          </p:cNvPr>
          <p:cNvSpPr>
            <a:spLocks noGrp="1" noChangeArrowheads="1"/>
          </p:cNvSpPr>
          <p:nvPr>
            <p:ph idx="1"/>
          </p:nvPr>
        </p:nvSpPr>
        <p:spPr>
          <a:xfrm>
            <a:off x="609600" y="2286000"/>
            <a:ext cx="7620000" cy="4114800"/>
          </a:xfrm>
        </p:spPr>
        <p:txBody>
          <a:bodyPr/>
          <a:lstStyle/>
          <a:p>
            <a:pPr eaLnBrk="1" hangingPunct="1"/>
            <a:r>
              <a:rPr lang="zh-CN" altLang="en-US" dirty="0">
                <a:solidFill>
                  <a:srgbClr val="000000"/>
                </a:solidFill>
                <a:latin typeface="Calibri" panose="020F0502020204030204" pitchFamily="34" charset="0"/>
                <a:cs typeface="Calibri" panose="020F0502020204030204" pitchFamily="34" charset="0"/>
              </a:rPr>
              <a:t>同义词 </a:t>
            </a:r>
            <a:r>
              <a:rPr lang="en-US" altLang="zh-CN" dirty="0">
                <a:solidFill>
                  <a:srgbClr val="000000"/>
                </a:solidFill>
                <a:latin typeface="Calibri" panose="020F0502020204030204" pitchFamily="34" charset="0"/>
                <a:cs typeface="Calibri" panose="020F0502020204030204" pitchFamily="34" charset="0"/>
              </a:rPr>
              <a:t>Woodchucks  groundhog</a:t>
            </a:r>
            <a:r>
              <a:rPr lang="en-US" altLang="zh-CN" dirty="0">
                <a:cs typeface="Calibri" panose="020F0502020204030204" pitchFamily="34" charset="0"/>
              </a:rPr>
              <a:t>!</a:t>
            </a:r>
          </a:p>
          <a:p>
            <a:pPr eaLnBrk="1" hangingPunct="1"/>
            <a:r>
              <a:rPr lang="zh-CN" altLang="en-US" dirty="0">
                <a:solidFill>
                  <a:srgbClr val="000000"/>
                </a:solidFill>
                <a:cs typeface="Calibri" panose="020F0502020204030204" pitchFamily="34" charset="0"/>
              </a:rPr>
              <a:t>管道</a:t>
            </a:r>
            <a:r>
              <a:rPr lang="en-US" altLang="zh-CN" dirty="0">
                <a:solidFill>
                  <a:srgbClr val="000000"/>
                </a:solidFill>
                <a:cs typeface="Calibri" panose="020F0502020204030204" pitchFamily="34" charset="0"/>
              </a:rPr>
              <a:t> | </a:t>
            </a:r>
          </a:p>
          <a:p>
            <a:pPr eaLnBrk="1" hangingPunct="1"/>
            <a:endParaRPr lang="en-US" altLang="zh-CN" dirty="0">
              <a:solidFill>
                <a:srgbClr val="CC0000"/>
              </a:solidFill>
              <a:latin typeface="Courier"/>
              <a:cs typeface="Calibri" panose="020F0502020204030204" pitchFamily="34" charset="0"/>
            </a:endParaRPr>
          </a:p>
        </p:txBody>
      </p:sp>
      <p:graphicFrame>
        <p:nvGraphicFramePr>
          <p:cNvPr id="8" name="Table 7">
            <a:extLst>
              <a:ext uri="{FF2B5EF4-FFF2-40B4-BE49-F238E27FC236}">
                <a16:creationId xmlns:a16="http://schemas.microsoft.com/office/drawing/2014/main" id="{79143E98-ACCD-46EB-A4C6-A5CE9D1DC5F6}"/>
              </a:ext>
            </a:extLst>
          </p:cNvPr>
          <p:cNvGraphicFramePr>
            <a:graphicFrameLocks noGrp="1"/>
          </p:cNvGraphicFramePr>
          <p:nvPr>
            <p:extLst>
              <p:ext uri="{D42A27DB-BD31-4B8C-83A1-F6EECF244321}">
                <p14:modId xmlns:p14="http://schemas.microsoft.com/office/powerpoint/2010/main" val="1805485125"/>
              </p:ext>
            </p:extLst>
          </p:nvPr>
        </p:nvGraphicFramePr>
        <p:xfrm>
          <a:off x="395536" y="4276725"/>
          <a:ext cx="5334000" cy="2124075"/>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951">
                <a:tc>
                  <a:txBody>
                    <a:bodyPr/>
                    <a:lstStyle/>
                    <a:p>
                      <a:r>
                        <a:rPr lang="en-US" sz="1800" dirty="0">
                          <a:solidFill>
                            <a:srgbClr val="000000"/>
                          </a:solidFill>
                        </a:rPr>
                        <a:t>Pattern</a:t>
                      </a:r>
                    </a:p>
                  </a:txBody>
                  <a:tcPr marT="45734" marB="45734"/>
                </a:tc>
                <a:tc>
                  <a:txBody>
                    <a:bodyPr/>
                    <a:lstStyle/>
                    <a:p>
                      <a:r>
                        <a:rPr lang="en-US" sz="1800" dirty="0">
                          <a:solidFill>
                            <a:srgbClr val="000000"/>
                          </a:solidFill>
                        </a:rPr>
                        <a:t>Matches</a:t>
                      </a:r>
                    </a:p>
                  </a:txBody>
                  <a:tcPr marT="45734" marB="45734"/>
                </a:tc>
                <a:extLst>
                  <a:ext uri="{0D108BD9-81ED-4DB2-BD59-A6C34878D82A}">
                    <a16:rowId xmlns:a16="http://schemas.microsoft.com/office/drawing/2014/main" val="10000"/>
                  </a:ext>
                </a:extLst>
              </a:tr>
              <a:tr h="370951">
                <a:tc>
                  <a:txBody>
                    <a:bodyPr/>
                    <a:lstStyle/>
                    <a:p>
                      <a:r>
                        <a:rPr lang="en-US" sz="1800" dirty="0" err="1">
                          <a:solidFill>
                            <a:srgbClr val="CC0000"/>
                          </a:solidFill>
                          <a:latin typeface="Courier"/>
                          <a:cs typeface="Courier"/>
                        </a:rPr>
                        <a:t>groundhog</a:t>
                      </a:r>
                      <a:r>
                        <a:rPr lang="en-US" sz="1800" b="1" dirty="0" err="1">
                          <a:solidFill>
                            <a:srgbClr val="CC0000"/>
                          </a:solidFill>
                          <a:latin typeface="Courier"/>
                          <a:cs typeface="Courier"/>
                        </a:rPr>
                        <a:t>|</a:t>
                      </a:r>
                      <a:r>
                        <a:rPr lang="en-US" sz="1800" dirty="0" err="1">
                          <a:solidFill>
                            <a:srgbClr val="CC0000"/>
                          </a:solidFill>
                          <a:latin typeface="Courier"/>
                          <a:cs typeface="Courier"/>
                        </a:rPr>
                        <a:t>woodchuck</a:t>
                      </a:r>
                      <a:endParaRPr lang="en-US" sz="1800" dirty="0"/>
                    </a:p>
                  </a:txBody>
                  <a:tcPr marT="45734" marB="45734"/>
                </a:tc>
                <a:tc>
                  <a:txBody>
                    <a:bodyPr/>
                    <a:lstStyle/>
                    <a:p>
                      <a:endParaRPr lang="en-US" sz="1800" dirty="0"/>
                    </a:p>
                  </a:txBody>
                  <a:tcPr marT="45734" marB="45734"/>
                </a:tc>
                <a:extLst>
                  <a:ext uri="{0D108BD9-81ED-4DB2-BD59-A6C34878D82A}">
                    <a16:rowId xmlns:a16="http://schemas.microsoft.com/office/drawing/2014/main" val="10001"/>
                  </a:ext>
                </a:extLst>
              </a:tr>
              <a:tr h="640271">
                <a:tc>
                  <a:txBody>
                    <a:bodyPr/>
                    <a:lstStyle/>
                    <a:p>
                      <a:r>
                        <a:rPr lang="en-US" sz="1800" dirty="0" err="1">
                          <a:solidFill>
                            <a:srgbClr val="CC0000"/>
                          </a:solidFill>
                          <a:latin typeface="Courier"/>
                          <a:cs typeface="Courier"/>
                        </a:rPr>
                        <a:t>yours</a:t>
                      </a:r>
                      <a:r>
                        <a:rPr lang="en-US" sz="1800" b="1" dirty="0" err="1">
                          <a:solidFill>
                            <a:srgbClr val="CC0000"/>
                          </a:solidFill>
                          <a:latin typeface="Courier"/>
                          <a:cs typeface="Courier"/>
                        </a:rPr>
                        <a:t>|</a:t>
                      </a:r>
                      <a:r>
                        <a:rPr lang="en-US" sz="1800" dirty="0" err="1">
                          <a:solidFill>
                            <a:srgbClr val="CC0000"/>
                          </a:solidFill>
                          <a:latin typeface="Courier"/>
                          <a:cs typeface="Courier"/>
                        </a:rPr>
                        <a:t>mine</a:t>
                      </a:r>
                      <a:endParaRPr lang="en-US" sz="1800" dirty="0"/>
                    </a:p>
                  </a:txBody>
                  <a:tcPr marT="45734" marB="45734"/>
                </a:tc>
                <a:tc>
                  <a:txBody>
                    <a:bodyPr/>
                    <a:lstStyle/>
                    <a:p>
                      <a:r>
                        <a:rPr lang="en-US" sz="1800" dirty="0">
                          <a:solidFill>
                            <a:srgbClr val="000000"/>
                          </a:solidFill>
                          <a:latin typeface="Courier"/>
                          <a:cs typeface="Courier"/>
                        </a:rPr>
                        <a:t>yours</a:t>
                      </a:r>
                      <a:r>
                        <a:rPr lang="en-US" sz="1800" baseline="0" dirty="0">
                          <a:solidFill>
                            <a:srgbClr val="000000"/>
                          </a:solidFill>
                          <a:latin typeface="Courier"/>
                          <a:cs typeface="Courier"/>
                        </a:rPr>
                        <a:t>   mine</a:t>
                      </a:r>
                      <a:endParaRPr lang="en-US" sz="1800" dirty="0">
                        <a:solidFill>
                          <a:srgbClr val="000000"/>
                        </a:solidFill>
                        <a:latin typeface="Courier"/>
                        <a:cs typeface="Courier"/>
                      </a:endParaRPr>
                    </a:p>
                  </a:txBody>
                  <a:tcPr marT="45734" marB="45734"/>
                </a:tc>
                <a:extLst>
                  <a:ext uri="{0D108BD9-81ED-4DB2-BD59-A6C34878D82A}">
                    <a16:rowId xmlns:a16="http://schemas.microsoft.com/office/drawing/2014/main" val="10002"/>
                  </a:ext>
                </a:extLst>
              </a:tr>
              <a:tr h="370951">
                <a:tc>
                  <a:txBody>
                    <a:bodyPr/>
                    <a:lstStyle/>
                    <a:p>
                      <a:r>
                        <a:rPr lang="en-US" sz="1800" dirty="0" err="1">
                          <a:solidFill>
                            <a:srgbClr val="CC0000"/>
                          </a:solidFill>
                          <a:latin typeface="Courier"/>
                          <a:cs typeface="Courier"/>
                        </a:rPr>
                        <a:t>a</a:t>
                      </a:r>
                      <a:r>
                        <a:rPr lang="en-US" sz="1800" b="1" dirty="0" err="1">
                          <a:solidFill>
                            <a:srgbClr val="CC0000"/>
                          </a:solidFill>
                          <a:latin typeface="Courier"/>
                          <a:cs typeface="Courier"/>
                        </a:rPr>
                        <a:t>|</a:t>
                      </a:r>
                      <a:r>
                        <a:rPr lang="en-US" sz="1800" dirty="0" err="1">
                          <a:solidFill>
                            <a:srgbClr val="CC0000"/>
                          </a:solidFill>
                          <a:latin typeface="Courier"/>
                          <a:cs typeface="Courier"/>
                        </a:rPr>
                        <a:t>b</a:t>
                      </a:r>
                      <a:r>
                        <a:rPr lang="en-US" sz="1800" b="1" dirty="0" err="1">
                          <a:solidFill>
                            <a:srgbClr val="CC0000"/>
                          </a:solidFill>
                          <a:latin typeface="Courier"/>
                          <a:cs typeface="Courier"/>
                        </a:rPr>
                        <a:t>|</a:t>
                      </a:r>
                      <a:r>
                        <a:rPr lang="en-US" sz="1800" dirty="0" err="1">
                          <a:solidFill>
                            <a:srgbClr val="CC0000"/>
                          </a:solidFill>
                          <a:latin typeface="Courier"/>
                          <a:cs typeface="Courier"/>
                        </a:rPr>
                        <a:t>c</a:t>
                      </a:r>
                      <a:endParaRPr lang="en-US" sz="1800" dirty="0"/>
                    </a:p>
                  </a:txBody>
                  <a:tcPr marT="45734" marB="45734"/>
                </a:tc>
                <a:tc>
                  <a:txBody>
                    <a:bodyPr/>
                    <a:lstStyle/>
                    <a:p>
                      <a:r>
                        <a:rPr lang="en-US" sz="1800" dirty="0"/>
                        <a:t>= </a:t>
                      </a:r>
                      <a:r>
                        <a:rPr lang="en-US" sz="1800" dirty="0">
                          <a:solidFill>
                            <a:srgbClr val="FF0000"/>
                          </a:solidFill>
                          <a:latin typeface="Calibri"/>
                          <a:cs typeface="Calibri"/>
                        </a:rPr>
                        <a:t>[</a:t>
                      </a:r>
                      <a:r>
                        <a:rPr lang="en-US" sz="1800" dirty="0" err="1">
                          <a:solidFill>
                            <a:srgbClr val="FF0000"/>
                          </a:solidFill>
                          <a:latin typeface="Calibri"/>
                          <a:cs typeface="Calibri"/>
                        </a:rPr>
                        <a:t>abc</a:t>
                      </a:r>
                      <a:r>
                        <a:rPr lang="en-US" sz="1800" dirty="0">
                          <a:solidFill>
                            <a:srgbClr val="FF0000"/>
                          </a:solidFill>
                          <a:latin typeface="Calibri"/>
                          <a:cs typeface="Calibri"/>
                        </a:rPr>
                        <a:t>]</a:t>
                      </a:r>
                    </a:p>
                  </a:txBody>
                  <a:tcPr marT="45734" marB="45734"/>
                </a:tc>
                <a:extLst>
                  <a:ext uri="{0D108BD9-81ED-4DB2-BD59-A6C34878D82A}">
                    <a16:rowId xmlns:a16="http://schemas.microsoft.com/office/drawing/2014/main" val="10003"/>
                  </a:ext>
                </a:extLst>
              </a:tr>
              <a:tr h="3709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CC0000"/>
                          </a:solidFill>
                          <a:latin typeface="Courier"/>
                          <a:cs typeface="Courier"/>
                        </a:rPr>
                        <a:t>[</a:t>
                      </a:r>
                      <a:r>
                        <a:rPr lang="en-US" sz="1800" dirty="0" err="1">
                          <a:solidFill>
                            <a:srgbClr val="CC0000"/>
                          </a:solidFill>
                          <a:latin typeface="Courier"/>
                          <a:cs typeface="Courier"/>
                        </a:rPr>
                        <a:t>gG</a:t>
                      </a:r>
                      <a:r>
                        <a:rPr lang="en-US" sz="1800" dirty="0">
                          <a:solidFill>
                            <a:srgbClr val="CC0000"/>
                          </a:solidFill>
                          <a:latin typeface="Courier"/>
                          <a:cs typeface="Courier"/>
                        </a:rPr>
                        <a:t>]</a:t>
                      </a:r>
                      <a:r>
                        <a:rPr lang="en-US" sz="1800" dirty="0" err="1">
                          <a:solidFill>
                            <a:srgbClr val="CC0000"/>
                          </a:solidFill>
                          <a:latin typeface="Courier"/>
                          <a:cs typeface="Courier"/>
                        </a:rPr>
                        <a:t>roundhog</a:t>
                      </a:r>
                      <a:r>
                        <a:rPr lang="en-US" sz="1800" b="1" dirty="0">
                          <a:solidFill>
                            <a:srgbClr val="CC0000"/>
                          </a:solidFill>
                          <a:latin typeface="Courier"/>
                          <a:cs typeface="Courier"/>
                        </a:rPr>
                        <a:t>|</a:t>
                      </a:r>
                      <a:r>
                        <a:rPr lang="en-US" sz="1800" dirty="0">
                          <a:solidFill>
                            <a:srgbClr val="CC0000"/>
                          </a:solidFill>
                          <a:latin typeface="Courier"/>
                          <a:cs typeface="Courier"/>
                        </a:rPr>
                        <a:t>[</a:t>
                      </a:r>
                      <a:r>
                        <a:rPr lang="en-US" sz="1800" dirty="0" err="1">
                          <a:solidFill>
                            <a:srgbClr val="CC0000"/>
                          </a:solidFill>
                          <a:latin typeface="Courier"/>
                          <a:cs typeface="Courier"/>
                        </a:rPr>
                        <a:t>Ww</a:t>
                      </a:r>
                      <a:r>
                        <a:rPr lang="en-US" sz="1800" dirty="0">
                          <a:solidFill>
                            <a:srgbClr val="CC0000"/>
                          </a:solidFill>
                          <a:latin typeface="Courier"/>
                          <a:cs typeface="Courier"/>
                        </a:rPr>
                        <a:t>]</a:t>
                      </a:r>
                      <a:r>
                        <a:rPr lang="en-US" sz="1800" dirty="0" err="1">
                          <a:solidFill>
                            <a:srgbClr val="CC0000"/>
                          </a:solidFill>
                          <a:latin typeface="Courier"/>
                          <a:cs typeface="Courier"/>
                        </a:rPr>
                        <a:t>oodchuck</a:t>
                      </a:r>
                      <a:endParaRPr lang="en-US" sz="1800" dirty="0"/>
                    </a:p>
                  </a:txBody>
                  <a:tcPr marT="45734" marB="45734"/>
                </a:tc>
                <a:tc>
                  <a:txBody>
                    <a:bodyPr/>
                    <a:lstStyle/>
                    <a:p>
                      <a:endParaRPr lang="en-US" sz="1800" dirty="0">
                        <a:solidFill>
                          <a:srgbClr val="FF0000"/>
                        </a:solidFill>
                        <a:latin typeface="Calibri"/>
                        <a:cs typeface="Calibri"/>
                      </a:endParaRPr>
                    </a:p>
                  </a:txBody>
                  <a:tcPr marT="45734" marB="45734"/>
                </a:tc>
                <a:extLst>
                  <a:ext uri="{0D108BD9-81ED-4DB2-BD59-A6C34878D82A}">
                    <a16:rowId xmlns:a16="http://schemas.microsoft.com/office/drawing/2014/main" val="10004"/>
                  </a:ext>
                </a:extLst>
              </a:tr>
            </a:tbl>
          </a:graphicData>
        </a:graphic>
      </p:graphicFrame>
      <p:pic>
        <p:nvPicPr>
          <p:cNvPr id="117784" name="Picture 5" descr="220px-Groundhog3.jpeg">
            <a:extLst>
              <a:ext uri="{FF2B5EF4-FFF2-40B4-BE49-F238E27FC236}">
                <a16:creationId xmlns:a16="http://schemas.microsoft.com/office/drawing/2014/main" id="{746C066E-F462-46A2-B858-BE37A08D3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00400"/>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05D3FFC-0642-414A-97AA-25D483FEF822}"/>
              </a:ext>
            </a:extLst>
          </p:cNvPr>
          <p:cNvSpPr>
            <a:spLocks noGrp="1" noChangeArrowheads="1"/>
          </p:cNvSpPr>
          <p:nvPr>
            <p:ph type="title"/>
          </p:nvPr>
        </p:nvSpPr>
        <p:spPr/>
        <p:txBody>
          <a:bodyPr/>
          <a:lstStyle/>
          <a:p>
            <a:pPr>
              <a:defRPr/>
            </a:pPr>
            <a:r>
              <a:rPr lang="zh-CN" altLang="en-US" b="1" dirty="0"/>
              <a:t>正则表达式</a:t>
            </a:r>
            <a:r>
              <a:rPr lang="en-US" dirty="0"/>
              <a:t>: </a:t>
            </a:r>
            <a:r>
              <a:rPr lang="en-US" dirty="0">
                <a:solidFill>
                  <a:srgbClr val="CC0000"/>
                </a:solidFill>
                <a:latin typeface="Courier New" charset="0"/>
              </a:rPr>
              <a:t>?</a:t>
            </a:r>
            <a:r>
              <a:rPr lang="en-US" dirty="0"/>
              <a:t>    </a:t>
            </a:r>
            <a:r>
              <a:rPr lang="en-US" dirty="0">
                <a:solidFill>
                  <a:srgbClr val="CC0000"/>
                </a:solidFill>
                <a:latin typeface="Courier New" charset="0"/>
              </a:rPr>
              <a:t>*  +  .</a:t>
            </a:r>
            <a:endParaRPr lang="en-US" dirty="0"/>
          </a:p>
        </p:txBody>
      </p:sp>
      <p:sp>
        <p:nvSpPr>
          <p:cNvPr id="119811" name="Rectangle 4">
            <a:extLst>
              <a:ext uri="{FF2B5EF4-FFF2-40B4-BE49-F238E27FC236}">
                <a16:creationId xmlns:a16="http://schemas.microsoft.com/office/drawing/2014/main" id="{9C6D2AB2-267A-456B-BA27-EEE91328BEC7}"/>
              </a:ext>
            </a:extLst>
          </p:cNvPr>
          <p:cNvSpPr>
            <a:spLocks noChangeArrowheads="1"/>
          </p:cNvSpPr>
          <p:nvPr/>
        </p:nvSpPr>
        <p:spPr bwMode="auto">
          <a:xfrm>
            <a:off x="1588" y="3303588"/>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spcBef>
                <a:spcPct val="0"/>
              </a:spcBef>
              <a:buFontTx/>
              <a:buNone/>
            </a:pPr>
            <a:endParaRPr lang="en-US" altLang="zh-CN" sz="1600">
              <a:ea typeface="宋体" panose="02010600030101010101" pitchFamily="2" charset="-122"/>
            </a:endParaRPr>
          </a:p>
        </p:txBody>
      </p:sp>
      <p:sp>
        <p:nvSpPr>
          <p:cNvPr id="119812" name="Rectangle 10">
            <a:extLst>
              <a:ext uri="{FF2B5EF4-FFF2-40B4-BE49-F238E27FC236}">
                <a16:creationId xmlns:a16="http://schemas.microsoft.com/office/drawing/2014/main" id="{3E9BD5D4-D3EE-413F-9AA3-E7EE75202840}"/>
              </a:ext>
            </a:extLst>
          </p:cNvPr>
          <p:cNvSpPr>
            <a:spLocks noChangeArrowheads="1"/>
          </p:cNvSpPr>
          <p:nvPr/>
        </p:nvSpPr>
        <p:spPr bwMode="auto">
          <a:xfrm>
            <a:off x="1219200" y="4572000"/>
            <a:ext cx="7010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ea typeface="楷体_GB2312" pitchFamily="49" charset="-122"/>
              </a:defRPr>
            </a:lvl1pPr>
            <a:lvl2pPr marL="742950" indent="-285750">
              <a:spcBef>
                <a:spcPct val="20000"/>
              </a:spcBef>
              <a:buChar char="–"/>
              <a:defRPr sz="2800">
                <a:solidFill>
                  <a:schemeClr val="tx1"/>
                </a:solidFill>
                <a:latin typeface="Times New Roman" panose="02020603050405020304" pitchFamily="18" charset="0"/>
                <a:ea typeface="楷体_GB2312" pitchFamily="49" charset="-122"/>
              </a:defRPr>
            </a:lvl2pPr>
            <a:lvl3pPr marL="1143000" indent="-228600">
              <a:spcBef>
                <a:spcPct val="20000"/>
              </a:spcBef>
              <a:buChar char="•"/>
              <a:defRPr sz="2400">
                <a:solidFill>
                  <a:schemeClr val="tx1"/>
                </a:solidFill>
                <a:latin typeface="Times New Roman" panose="02020603050405020304" pitchFamily="18" charset="0"/>
                <a:ea typeface="楷体_GB2312" pitchFamily="49" charset="-122"/>
              </a:defRPr>
            </a:lvl3pPr>
            <a:lvl4pPr marL="1600200" indent="-22860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buClr>
                <a:schemeClr val="tx2"/>
              </a:buClr>
              <a:buSzPct val="95000"/>
              <a:buFontTx/>
              <a:buNone/>
            </a:pPr>
            <a:endParaRPr lang="en-US" altLang="zh-CN" sz="2400">
              <a:solidFill>
                <a:srgbClr val="CC0000"/>
              </a:solidFill>
              <a:latin typeface="Courier New" panose="02070309020205020404" pitchFamily="49" charset="0"/>
              <a:ea typeface="宋体" panose="02010600030101010101" pitchFamily="2" charset="-122"/>
            </a:endParaRPr>
          </a:p>
        </p:txBody>
      </p:sp>
      <p:sp>
        <p:nvSpPr>
          <p:cNvPr id="3" name="TextBox 2">
            <a:extLst>
              <a:ext uri="{FF2B5EF4-FFF2-40B4-BE49-F238E27FC236}">
                <a16:creationId xmlns:a16="http://schemas.microsoft.com/office/drawing/2014/main" id="{6A15E9E4-1346-431A-9845-EF15881C403B}"/>
              </a:ext>
            </a:extLst>
          </p:cNvPr>
          <p:cNvSpPr txBox="1"/>
          <p:nvPr/>
        </p:nvSpPr>
        <p:spPr>
          <a:xfrm>
            <a:off x="7010400" y="4800600"/>
            <a:ext cx="1941513" cy="369888"/>
          </a:xfrm>
          <a:prstGeom prst="rect">
            <a:avLst/>
          </a:prstGeom>
          <a:noFill/>
        </p:spPr>
        <p:txBody>
          <a:bodyPr wrap="none">
            <a:spAutoFit/>
          </a:bodyPr>
          <a:lstStyle/>
          <a:p>
            <a:pPr>
              <a:defRPr/>
            </a:pPr>
            <a:r>
              <a:rPr lang="en-US" sz="1800" dirty="0">
                <a:latin typeface="+mn-lt"/>
              </a:rPr>
              <a:t>Stephen C </a:t>
            </a:r>
            <a:r>
              <a:rPr lang="en-US" sz="1800" dirty="0" err="1">
                <a:latin typeface="+mn-lt"/>
              </a:rPr>
              <a:t>Kleene</a:t>
            </a:r>
            <a:endParaRPr lang="en-US" sz="1800" dirty="0">
              <a:latin typeface="+mn-lt"/>
            </a:endParaRPr>
          </a:p>
        </p:txBody>
      </p:sp>
      <p:graphicFrame>
        <p:nvGraphicFramePr>
          <p:cNvPr id="14" name="Table 13">
            <a:extLst>
              <a:ext uri="{FF2B5EF4-FFF2-40B4-BE49-F238E27FC236}">
                <a16:creationId xmlns:a16="http://schemas.microsoft.com/office/drawing/2014/main" id="{5CECE0ED-0433-40CF-9B57-83675C3A9B1B}"/>
              </a:ext>
            </a:extLst>
          </p:cNvPr>
          <p:cNvGraphicFramePr>
            <a:graphicFrameLocks noGrp="1"/>
          </p:cNvGraphicFramePr>
          <p:nvPr/>
        </p:nvGraphicFramePr>
        <p:xfrm>
          <a:off x="304800" y="2590800"/>
          <a:ext cx="6477000" cy="3035301"/>
        </p:xfrm>
        <a:graphic>
          <a:graphicData uri="http://schemas.openxmlformats.org/drawingml/2006/table">
            <a:tbl>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1553">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Pattern</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Matches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0214">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colou?r</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rPr>
                        <a:t>Optional previous char</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0000FF"/>
                          </a:solidFill>
                          <a:effectLst/>
                          <a:latin typeface="Courier"/>
                          <a:ea typeface="Courier"/>
                          <a:cs typeface="Courier"/>
                        </a:rPr>
                        <a:t>color</a:t>
                      </a:r>
                      <a:r>
                        <a:rPr kumimoji="0" lang="en-US" altLang="zh-CN" sz="1800" b="0" i="0" u="none" strike="noStrike" cap="none" normalizeH="0" baseline="0">
                          <a:ln>
                            <a:noFill/>
                          </a:ln>
                          <a:solidFill>
                            <a:srgbClr val="006699"/>
                          </a:solidFill>
                          <a:effectLst/>
                          <a:latin typeface="Courier"/>
                          <a:ea typeface="Courier"/>
                          <a:cs typeface="Courier"/>
                        </a:rPr>
                        <a:t>    </a:t>
                      </a:r>
                      <a:r>
                        <a:rPr kumimoji="0" lang="en-US" altLang="zh-CN" sz="1800" b="0" i="0" u="sng" strike="noStrike" cap="none" normalizeH="0" baseline="0">
                          <a:ln>
                            <a:noFill/>
                          </a:ln>
                          <a:solidFill>
                            <a:srgbClr val="0000FF"/>
                          </a:solidFill>
                          <a:effectLst/>
                          <a:latin typeface="Courier"/>
                          <a:ea typeface="Courier"/>
                          <a:cs typeface="Courier"/>
                        </a:rPr>
                        <a:t>colour</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1"/>
                  </a:ext>
                </a:extLst>
              </a:tr>
              <a:tr h="640214">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oo*h!</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0 or more of previous char</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3366FF"/>
                          </a:solidFill>
                          <a:effectLst/>
                          <a:latin typeface="Courier"/>
                          <a:ea typeface="Courier"/>
                          <a:cs typeface="Courier"/>
                        </a:rPr>
                        <a:t>oh!</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ooh!</a:t>
                      </a:r>
                      <a:r>
                        <a:rPr kumimoji="0" lang="en-US" altLang="zh-CN" sz="1800" b="0" i="0" u="none" strike="noStrike" cap="none" normalizeH="0" baseline="0">
                          <a:ln>
                            <a:noFill/>
                          </a:ln>
                          <a:solidFill>
                            <a:srgbClr val="000000"/>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oooh!</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ooooh!</a:t>
                      </a:r>
                      <a:endParaRPr kumimoji="0" lang="en-US" altLang="zh-CN" sz="1800" b="0" i="0" u="none" strike="noStrike" cap="none" normalizeH="0" baseline="0">
                        <a:ln>
                          <a:noFill/>
                        </a:ln>
                        <a:solidFill>
                          <a:srgbClr val="000000"/>
                        </a:solidFill>
                        <a:effectLst/>
                        <a:latin typeface="Courier"/>
                        <a:ea typeface="Courier"/>
                        <a:cs typeface="Courier"/>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0002"/>
                  </a:ext>
                </a:extLst>
              </a:tr>
              <a:tr h="640214">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o+h!</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1 or more of previous char</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3366FF"/>
                          </a:solidFill>
                          <a:effectLst/>
                          <a:latin typeface="Courier"/>
                          <a:ea typeface="Courier"/>
                          <a:cs typeface="Courier"/>
                        </a:rPr>
                        <a:t>oh!</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ooh!</a:t>
                      </a:r>
                      <a:r>
                        <a:rPr kumimoji="0" lang="en-US" altLang="zh-CN" sz="1800" b="0" i="0" u="none" strike="noStrike" cap="none" normalizeH="0" baseline="0">
                          <a:ln>
                            <a:noFill/>
                          </a:ln>
                          <a:solidFill>
                            <a:srgbClr val="000000"/>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oooh!</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ooooh!</a:t>
                      </a:r>
                      <a:endParaRPr kumimoji="0" lang="en-US" altLang="zh-CN" sz="1800" b="0" i="0" u="none" strike="noStrike" cap="none" normalizeH="0" baseline="0">
                        <a:ln>
                          <a:noFill/>
                        </a:ln>
                        <a:solidFill>
                          <a:srgbClr val="000000"/>
                        </a:solidFill>
                        <a:effectLst/>
                        <a:latin typeface="Courier"/>
                        <a:ea typeface="Courier"/>
                        <a:cs typeface="Courier"/>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3"/>
                  </a:ext>
                </a:extLst>
              </a:tr>
              <a:tr h="371553">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baa+</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3366FF"/>
                          </a:solidFill>
                          <a:effectLst/>
                          <a:latin typeface="Courier"/>
                          <a:ea typeface="Courier"/>
                          <a:cs typeface="Courier"/>
                        </a:rPr>
                        <a:t>baa</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baaa</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baaaa</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baaaaa</a:t>
                      </a:r>
                      <a:endParaRPr kumimoji="0" lang="en-US" altLang="zh-CN" sz="1800" b="0" i="0" u="none" strike="noStrike" cap="none" normalizeH="0" baseline="0">
                        <a:ln>
                          <a:noFill/>
                        </a:ln>
                        <a:solidFill>
                          <a:srgbClr val="000000"/>
                        </a:solidFill>
                        <a:effectLst/>
                        <a:latin typeface="Courier"/>
                        <a:ea typeface="Courier"/>
                        <a:cs typeface="Courier"/>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0004"/>
                  </a:ext>
                </a:extLst>
              </a:tr>
              <a:tr h="371553">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beg.n</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3366FF"/>
                          </a:solidFill>
                          <a:effectLst/>
                          <a:latin typeface="Courier"/>
                          <a:ea typeface="Courier"/>
                          <a:cs typeface="Courier"/>
                        </a:rPr>
                        <a:t>begin begun begun beg3n</a:t>
                      </a:r>
                      <a:endParaRPr kumimoji="0" lang="en-US" altLang="zh-CN" sz="1800" b="0" i="0" u="none" strike="noStrike" cap="none" normalizeH="0" baseline="0">
                        <a:ln>
                          <a:noFill/>
                        </a:ln>
                        <a:solidFill>
                          <a:srgbClr val="000000"/>
                        </a:solidFill>
                        <a:effectLst/>
                        <a:latin typeface="Courier"/>
                        <a:ea typeface="Courier"/>
                        <a:cs typeface="Courier"/>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0C76F7CF-64F5-4814-9D6C-C00176FE0E6D}"/>
              </a:ext>
            </a:extLst>
          </p:cNvPr>
          <p:cNvSpPr txBox="1"/>
          <p:nvPr/>
        </p:nvSpPr>
        <p:spPr>
          <a:xfrm>
            <a:off x="6934200" y="5334000"/>
            <a:ext cx="2309813" cy="369888"/>
          </a:xfrm>
          <a:prstGeom prst="rect">
            <a:avLst/>
          </a:prstGeom>
          <a:noFill/>
        </p:spPr>
        <p:txBody>
          <a:bodyPr wrap="none">
            <a:spAutoFit/>
          </a:bodyPr>
          <a:lstStyle/>
          <a:p>
            <a:pPr>
              <a:defRPr/>
            </a:pPr>
            <a:r>
              <a:rPr lang="en-US" sz="1800" dirty="0" err="1">
                <a:latin typeface="+mn-lt"/>
              </a:rPr>
              <a:t>Kleene</a:t>
            </a:r>
            <a:r>
              <a:rPr lang="en-US" sz="1800" dirty="0">
                <a:latin typeface="+mn-lt"/>
              </a:rPr>
              <a:t> *,   </a:t>
            </a:r>
            <a:r>
              <a:rPr lang="en-US" sz="1800" dirty="0" err="1">
                <a:latin typeface="+mn-lt"/>
              </a:rPr>
              <a:t>Kleene</a:t>
            </a:r>
            <a:r>
              <a:rPr lang="en-US" sz="1800" dirty="0">
                <a:latin typeface="+mn-lt"/>
              </a:rPr>
              <a:t> +   </a:t>
            </a:r>
          </a:p>
        </p:txBody>
      </p:sp>
      <p:pic>
        <p:nvPicPr>
          <p:cNvPr id="119845" name="Picture 6" descr="225px-Kleene.jpeg">
            <a:extLst>
              <a:ext uri="{FF2B5EF4-FFF2-40B4-BE49-F238E27FC236}">
                <a16:creationId xmlns:a16="http://schemas.microsoft.com/office/drawing/2014/main" id="{A4195BEE-185E-40B7-8350-E866265F1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 b="19109"/>
          <a:stretch>
            <a:fillRect/>
          </a:stretch>
        </p:blipFill>
        <p:spPr bwMode="auto">
          <a:xfrm>
            <a:off x="6934200" y="2590800"/>
            <a:ext cx="1919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4DCB41C-F5C0-4E7D-8919-DAA85EB1315C}"/>
              </a:ext>
            </a:extLst>
          </p:cNvPr>
          <p:cNvSpPr>
            <a:spLocks noGrp="1" noChangeArrowheads="1"/>
          </p:cNvSpPr>
          <p:nvPr>
            <p:ph type="title"/>
          </p:nvPr>
        </p:nvSpPr>
        <p:spPr/>
        <p:txBody>
          <a:bodyPr/>
          <a:lstStyle/>
          <a:p>
            <a:pPr eaLnBrk="1" hangingPunct="1">
              <a:defRPr/>
            </a:pPr>
            <a:r>
              <a:rPr lang="zh-CN" altLang="en-US" b="1" dirty="0"/>
              <a:t>正则表达式</a:t>
            </a:r>
            <a:r>
              <a:rPr lang="en-US" dirty="0"/>
              <a:t>: Anchors  </a:t>
            </a:r>
            <a:r>
              <a:rPr lang="en-US" dirty="0">
                <a:solidFill>
                  <a:srgbClr val="FF0000"/>
                </a:solidFill>
              </a:rPr>
              <a:t>^   $</a:t>
            </a:r>
          </a:p>
        </p:txBody>
      </p:sp>
      <p:sp>
        <p:nvSpPr>
          <p:cNvPr id="121859" name="Rectangle 3">
            <a:extLst>
              <a:ext uri="{FF2B5EF4-FFF2-40B4-BE49-F238E27FC236}">
                <a16:creationId xmlns:a16="http://schemas.microsoft.com/office/drawing/2014/main" id="{1BDCD7A9-5077-4FFE-A3EC-34DF0AD05A21}"/>
              </a:ext>
            </a:extLst>
          </p:cNvPr>
          <p:cNvSpPr>
            <a:spLocks noGrp="1" noChangeArrowheads="1"/>
          </p:cNvSpPr>
          <p:nvPr>
            <p:ph idx="1"/>
          </p:nvPr>
        </p:nvSpPr>
        <p:spPr>
          <a:xfrm>
            <a:off x="762000" y="2171700"/>
            <a:ext cx="7848600" cy="3543300"/>
          </a:xfrm>
        </p:spPr>
        <p:txBody>
          <a:bodyPr/>
          <a:lstStyle/>
          <a:p>
            <a:pPr>
              <a:lnSpc>
                <a:spcPct val="90000"/>
              </a:lnSpc>
              <a:spcBef>
                <a:spcPct val="50000"/>
              </a:spcBef>
            </a:pPr>
            <a:endParaRPr lang="en-US" altLang="zh-CN" sz="2400">
              <a:latin typeface="Courier New" panose="02070309020205020404" pitchFamily="49" charset="0"/>
            </a:endParaRPr>
          </a:p>
        </p:txBody>
      </p:sp>
      <p:graphicFrame>
        <p:nvGraphicFramePr>
          <p:cNvPr id="6" name="Table 5">
            <a:extLst>
              <a:ext uri="{FF2B5EF4-FFF2-40B4-BE49-F238E27FC236}">
                <a16:creationId xmlns:a16="http://schemas.microsoft.com/office/drawing/2014/main" id="{9A2A1BBD-09BF-46D1-AF2D-400D8A179B30}"/>
              </a:ext>
            </a:extLst>
          </p:cNvPr>
          <p:cNvGraphicFramePr>
            <a:graphicFrameLocks noGrp="1"/>
          </p:cNvGraphicFramePr>
          <p:nvPr/>
        </p:nvGraphicFramePr>
        <p:xfrm>
          <a:off x="1905000" y="2667000"/>
          <a:ext cx="4953000" cy="2125682"/>
        </p:xfrm>
        <a:graphic>
          <a:graphicData uri="http://schemas.openxmlformats.org/drawingml/2006/table">
            <a:tbl>
              <a:tblPr/>
              <a:tblGrid>
                <a:gridCol w="1981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140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Pattern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Matches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0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3300"/>
                          </a:solidFill>
                          <a:effectLst/>
                          <a:latin typeface="Courier"/>
                          <a:ea typeface="Courier"/>
                          <a:cs typeface="Courier"/>
                        </a:rPr>
                        <a:t>^</a:t>
                      </a:r>
                      <a:r>
                        <a:rPr kumimoji="0" lang="en-US" altLang="zh-CN" sz="1800" b="0" i="0" u="none" strike="noStrike" cap="none" normalizeH="0" baseline="0">
                          <a:ln>
                            <a:noFill/>
                          </a:ln>
                          <a:solidFill>
                            <a:srgbClr val="006699"/>
                          </a:solidFill>
                          <a:effectLst/>
                          <a:latin typeface="Courier"/>
                          <a:ea typeface="Courier"/>
                          <a:cs typeface="Courier"/>
                        </a:rPr>
                        <a:t>[A-Z] </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0000FF"/>
                          </a:solidFill>
                          <a:effectLst/>
                          <a:latin typeface="Courier"/>
                          <a:ea typeface="Courier"/>
                          <a:cs typeface="Courier"/>
                        </a:rPr>
                        <a:t>P</a:t>
                      </a:r>
                      <a:r>
                        <a:rPr kumimoji="0" lang="en-US" altLang="zh-CN" sz="1800" b="0" i="0" u="none" strike="noStrike" cap="none" normalizeH="0" baseline="0">
                          <a:ln>
                            <a:noFill/>
                          </a:ln>
                          <a:solidFill>
                            <a:srgbClr val="000000"/>
                          </a:solidFill>
                          <a:effectLst/>
                          <a:latin typeface="Courier"/>
                          <a:ea typeface="Courier"/>
                          <a:cs typeface="Courier"/>
                        </a:rPr>
                        <a:t>alo Alto</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1"/>
                  </a:ext>
                </a:extLst>
              </a:tr>
              <a:tr h="37140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3300"/>
                          </a:solidFill>
                          <a:effectLst/>
                          <a:latin typeface="Courier"/>
                          <a:ea typeface="Courier"/>
                          <a:cs typeface="Courier"/>
                        </a:rPr>
                        <a:t>^</a:t>
                      </a:r>
                      <a:r>
                        <a:rPr kumimoji="0" lang="en-US" altLang="zh-CN" sz="1800" b="0" i="0" u="none" strike="noStrike" cap="none" normalizeH="0" baseline="0">
                          <a:ln>
                            <a:noFill/>
                          </a:ln>
                          <a:solidFill>
                            <a:srgbClr val="006699"/>
                          </a:solidFill>
                          <a:effectLst/>
                          <a:latin typeface="Courier"/>
                          <a:ea typeface="Courier"/>
                          <a:cs typeface="Courier"/>
                        </a:rPr>
                        <a:t>[^A-Za-z] </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sng" strike="noStrike" cap="none" normalizeH="0" baseline="0">
                          <a:ln>
                            <a:noFill/>
                          </a:ln>
                          <a:solidFill>
                            <a:srgbClr val="3366FF"/>
                          </a:solidFill>
                          <a:effectLst/>
                          <a:latin typeface="Courier"/>
                          <a:ea typeface="Courier"/>
                          <a:cs typeface="Courier"/>
                        </a:rPr>
                        <a:t>1</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sng" strike="noStrike" cap="none" normalizeH="0" baseline="0">
                          <a:ln>
                            <a:noFill/>
                          </a:ln>
                          <a:solidFill>
                            <a:srgbClr val="3366FF"/>
                          </a:solidFill>
                          <a:effectLst/>
                          <a:latin typeface="Courier"/>
                          <a:ea typeface="Courier"/>
                          <a:cs typeface="Courier"/>
                        </a:rPr>
                        <a:t>“</a:t>
                      </a:r>
                      <a:r>
                        <a:rPr kumimoji="0" lang="en-US" altLang="zh-CN" sz="1800" b="0" i="0" u="sng" strike="noStrike" cap="none" normalizeH="0" baseline="0">
                          <a:ln>
                            <a:noFill/>
                          </a:ln>
                          <a:solidFill>
                            <a:srgbClr val="000000"/>
                          </a:solidFill>
                          <a:effectLst/>
                          <a:latin typeface="Courier"/>
                          <a:ea typeface="Courier"/>
                          <a:cs typeface="Courier"/>
                        </a:rPr>
                        <a:t>Hello”</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0002"/>
                  </a:ext>
                </a:extLst>
              </a:tr>
              <a:tr h="37140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Courier"/>
                          <a:ea typeface="Courier"/>
                          <a:cs typeface="Courier"/>
                          <a:sym typeface="Wingdings" panose="05000000000000000000" pitchFamily="2" charset="2"/>
                        </a:rPr>
                        <a:t>\.</a:t>
                      </a:r>
                      <a:r>
                        <a:rPr kumimoji="0" lang="en-US" altLang="zh-CN" sz="1800" b="0" i="0" u="none" strike="noStrike" cap="none" normalizeH="0" baseline="0">
                          <a:ln>
                            <a:noFill/>
                          </a:ln>
                          <a:solidFill>
                            <a:srgbClr val="CC3300"/>
                          </a:solidFill>
                          <a:effectLst/>
                          <a:latin typeface="Courier"/>
                          <a:ea typeface="Courier"/>
                          <a:cs typeface="Courier"/>
                          <a:sym typeface="Wingdings" panose="05000000000000000000" pitchFamily="2" charset="2"/>
                        </a:rPr>
                        <a:t>$</a:t>
                      </a:r>
                      <a:r>
                        <a:rPr kumimoji="0" lang="en-US" altLang="zh-CN" sz="1800" b="0" i="0" u="none" strike="noStrike" cap="none" normalizeH="0" baseline="0">
                          <a:ln>
                            <a:noFill/>
                          </a:ln>
                          <a:solidFill>
                            <a:srgbClr val="006699"/>
                          </a:solidFill>
                          <a:effectLst/>
                          <a:latin typeface="Courier"/>
                          <a:ea typeface="Courier"/>
                          <a:cs typeface="Courier"/>
                          <a:sym typeface="Wingdings" panose="05000000000000000000" pitchFamily="2" charset="2"/>
                        </a:rPr>
                        <a:t> </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ourier"/>
                          <a:ea typeface="Courier"/>
                          <a:cs typeface="Courier"/>
                        </a:rPr>
                        <a:t>The end</a:t>
                      </a:r>
                      <a:r>
                        <a:rPr kumimoji="0" lang="en-US" altLang="zh-CN" sz="1800" b="0" i="0" u="sng" strike="noStrike" cap="none" normalizeH="0" baseline="0">
                          <a:ln>
                            <a:noFill/>
                          </a:ln>
                          <a:solidFill>
                            <a:srgbClr val="3366FF"/>
                          </a:solidFill>
                          <a:effectLst/>
                          <a:latin typeface="Courier"/>
                          <a:ea typeface="Courier"/>
                          <a:cs typeface="Courier"/>
                        </a:rPr>
                        <a:t>.</a:t>
                      </a:r>
                      <a:endParaRPr kumimoji="0" lang="en-US" altLang="zh-CN" sz="1800" b="0" i="0" u="none" strike="noStrike" cap="none" normalizeH="0" baseline="0">
                        <a:ln>
                          <a:noFill/>
                        </a:ln>
                        <a:solidFill>
                          <a:srgbClr val="000000"/>
                        </a:solidFill>
                        <a:effectLst/>
                        <a:latin typeface="Courier"/>
                        <a:ea typeface="Courier"/>
                        <a:cs typeface="Courier"/>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0003"/>
                  </a:ext>
                </a:extLst>
              </a:tr>
              <a:tr h="640041">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6699"/>
                          </a:solidFill>
                          <a:effectLst/>
                          <a:latin typeface="Courier"/>
                          <a:ea typeface="Courier"/>
                          <a:cs typeface="Courier"/>
                          <a:sym typeface="Wingdings" panose="05000000000000000000" pitchFamily="2" charset="2"/>
                        </a:rPr>
                        <a:t>.</a:t>
                      </a:r>
                      <a:r>
                        <a:rPr kumimoji="0" lang="en-US" altLang="zh-CN" sz="1800" b="0" i="0" u="none" strike="noStrike" cap="none" normalizeH="0" baseline="0">
                          <a:ln>
                            <a:noFill/>
                          </a:ln>
                          <a:solidFill>
                            <a:srgbClr val="CC3300"/>
                          </a:solidFill>
                          <a:effectLst/>
                          <a:latin typeface="Courier"/>
                          <a:ea typeface="Courier"/>
                          <a:cs typeface="Courier"/>
                          <a:sym typeface="Wingdings" panose="05000000000000000000" pitchFamily="2" charset="2"/>
                        </a:rPr>
                        <a:t>$</a:t>
                      </a:r>
                      <a:r>
                        <a:rPr kumimoji="0" lang="en-US" altLang="zh-CN" sz="1800" b="0" i="0" u="none" strike="noStrike" cap="none" normalizeH="0" baseline="0">
                          <a:ln>
                            <a:noFill/>
                          </a:ln>
                          <a:solidFill>
                            <a:srgbClr val="006699"/>
                          </a:solidFill>
                          <a:effectLst/>
                          <a:latin typeface="Courier"/>
                          <a:ea typeface="Courier"/>
                          <a:cs typeface="Courier"/>
                          <a:sym typeface="Wingdings" panose="05000000000000000000" pitchFamily="2" charset="2"/>
                        </a:rPr>
                        <a:t> </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ourier"/>
                          <a:ea typeface="Courier"/>
                          <a:cs typeface="Courier"/>
                        </a:rPr>
                        <a:t>The end</a:t>
                      </a:r>
                      <a:r>
                        <a:rPr kumimoji="0" lang="en-US" altLang="zh-CN" sz="1800" b="0" i="0" u="sng" strike="noStrike" cap="none" normalizeH="0" baseline="0">
                          <a:ln>
                            <a:noFill/>
                          </a:ln>
                          <a:solidFill>
                            <a:srgbClr val="3366FF"/>
                          </a:solidFill>
                          <a:effectLst/>
                          <a:latin typeface="Courier"/>
                          <a:ea typeface="Courier"/>
                          <a:cs typeface="Courier"/>
                        </a:rPr>
                        <a:t>?</a:t>
                      </a:r>
                      <a:r>
                        <a:rPr kumimoji="0" lang="en-US" altLang="zh-CN" sz="1800" b="0" i="0" u="none" strike="noStrike" cap="none" normalizeH="0" baseline="0">
                          <a:ln>
                            <a:noFill/>
                          </a:ln>
                          <a:solidFill>
                            <a:srgbClr val="3366FF"/>
                          </a:solidFill>
                          <a:effectLst/>
                          <a:latin typeface="Courier"/>
                          <a:ea typeface="Courier"/>
                          <a:cs typeface="Courier"/>
                        </a:rPr>
                        <a:t>  </a:t>
                      </a:r>
                      <a:r>
                        <a:rPr kumimoji="0" lang="en-US" altLang="zh-CN" sz="1800" b="0" i="0" u="none" strike="noStrike" cap="none" normalizeH="0" baseline="0">
                          <a:ln>
                            <a:noFill/>
                          </a:ln>
                          <a:solidFill>
                            <a:schemeClr val="tx1"/>
                          </a:solidFill>
                          <a:effectLst/>
                          <a:latin typeface="Courier"/>
                          <a:ea typeface="Courier"/>
                          <a:cs typeface="Courier"/>
                        </a:rPr>
                        <a:t>The end</a:t>
                      </a:r>
                      <a:r>
                        <a:rPr kumimoji="0" lang="en-US" altLang="zh-CN" sz="1800" b="0" i="0" u="sng" strike="noStrike" cap="none" normalizeH="0" baseline="0">
                          <a:ln>
                            <a:noFill/>
                          </a:ln>
                          <a:solidFill>
                            <a:srgbClr val="3366FF"/>
                          </a:solidFill>
                          <a:effectLst/>
                          <a:latin typeface="Courier"/>
                          <a:ea typeface="Courier"/>
                          <a:cs typeface="Courier"/>
                        </a:rPr>
                        <a:t>!</a:t>
                      </a:r>
                      <a:endParaRPr kumimoji="0" lang="en-US" altLang="zh-CN" sz="1800" b="0" i="0" u="none" strike="noStrike" cap="none" normalizeH="0" baseline="0">
                        <a:ln>
                          <a:noFill/>
                        </a:ln>
                        <a:solidFill>
                          <a:srgbClr val="000000"/>
                        </a:solidFill>
                        <a:effectLst/>
                        <a:latin typeface="Courier"/>
                        <a:ea typeface="Courier"/>
                        <a:cs typeface="Courier"/>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rgbClr val="000000"/>
                        </a:solidFill>
                        <a:effectLst/>
                        <a:latin typeface="Courier"/>
                        <a:ea typeface="Courier"/>
                        <a:cs typeface="Courier"/>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D6B3C2-038D-491D-9FAC-9F1ACAAB4328}"/>
              </a:ext>
            </a:extLst>
          </p:cNvPr>
          <p:cNvSpPr>
            <a:spLocks noGrp="1" noChangeArrowheads="1"/>
          </p:cNvSpPr>
          <p:nvPr>
            <p:ph type="title"/>
          </p:nvPr>
        </p:nvSpPr>
        <p:spPr/>
        <p:txBody>
          <a:bodyPr/>
          <a:lstStyle/>
          <a:p>
            <a:pPr eaLnBrk="1" hangingPunct="1">
              <a:defRPr/>
            </a:pPr>
            <a:r>
              <a:rPr lang="zh-CN" altLang="en-US" dirty="0"/>
              <a:t>举例</a:t>
            </a:r>
            <a:endParaRPr lang="en-US" dirty="0"/>
          </a:p>
        </p:txBody>
      </p:sp>
      <p:sp>
        <p:nvSpPr>
          <p:cNvPr id="95235" name="Rectangle 3">
            <a:extLst>
              <a:ext uri="{FF2B5EF4-FFF2-40B4-BE49-F238E27FC236}">
                <a16:creationId xmlns:a16="http://schemas.microsoft.com/office/drawing/2014/main" id="{15160B1F-C668-4BEA-843C-C7D208D2B813}"/>
              </a:ext>
            </a:extLst>
          </p:cNvPr>
          <p:cNvSpPr>
            <a:spLocks noGrp="1" noChangeArrowheads="1"/>
          </p:cNvSpPr>
          <p:nvPr>
            <p:ph idx="1"/>
          </p:nvPr>
        </p:nvSpPr>
        <p:spPr/>
        <p:txBody>
          <a:bodyPr/>
          <a:lstStyle/>
          <a:p>
            <a:pPr eaLnBrk="1" hangingPunct="1">
              <a:defRPr/>
            </a:pPr>
            <a:r>
              <a:rPr lang="zh-CN" altLang="en-US" dirty="0"/>
              <a:t>找出文本中的所有单词</a:t>
            </a:r>
            <a:r>
              <a:rPr lang="en-US" dirty="0"/>
              <a:t>“the”.</a:t>
            </a:r>
          </a:p>
          <a:p>
            <a:pPr marL="457200" lvl="1" indent="0" eaLnBrk="1" hangingPunct="1">
              <a:buFontTx/>
              <a:buNone/>
              <a:defRPr/>
            </a:pPr>
            <a:r>
              <a:rPr lang="en-US" dirty="0">
                <a:solidFill>
                  <a:srgbClr val="A50021"/>
                </a:solidFill>
                <a:latin typeface="Courier"/>
                <a:cs typeface="Courier"/>
              </a:rPr>
              <a:t>the</a:t>
            </a:r>
          </a:p>
          <a:p>
            <a:pPr marL="800100" lvl="2" indent="0" eaLnBrk="1" hangingPunct="1">
              <a:buFontTx/>
              <a:buNone/>
              <a:defRPr/>
            </a:pPr>
            <a:r>
              <a:rPr lang="en-US" dirty="0">
                <a:solidFill>
                  <a:srgbClr val="000000"/>
                </a:solidFill>
                <a:latin typeface="Calibri"/>
                <a:cs typeface="Calibri"/>
              </a:rPr>
              <a:t>                                                </a:t>
            </a:r>
            <a:r>
              <a:rPr lang="en-US" dirty="0" err="1">
                <a:solidFill>
                  <a:srgbClr val="000000"/>
                </a:solidFill>
                <a:latin typeface="Calibri"/>
                <a:cs typeface="Calibri"/>
              </a:rPr>
              <a:t>漏掉了大写情况</a:t>
            </a:r>
            <a:endParaRPr lang="en-US" dirty="0">
              <a:solidFill>
                <a:srgbClr val="000000"/>
              </a:solidFill>
              <a:latin typeface="Calibri"/>
              <a:cs typeface="Calibri"/>
            </a:endParaRPr>
          </a:p>
          <a:p>
            <a:pPr marL="457200" lvl="1" indent="0" eaLnBrk="1" hangingPunct="1">
              <a:buFontTx/>
              <a:buNone/>
              <a:defRPr/>
            </a:pPr>
            <a:r>
              <a:rPr lang="en-US" dirty="0">
                <a:solidFill>
                  <a:srgbClr val="009900"/>
                </a:solidFill>
                <a:latin typeface="Courier"/>
                <a:cs typeface="Courier"/>
              </a:rPr>
              <a:t>[</a:t>
            </a:r>
            <a:r>
              <a:rPr lang="en-US" dirty="0" err="1">
                <a:solidFill>
                  <a:srgbClr val="009900"/>
                </a:solidFill>
                <a:latin typeface="Courier"/>
                <a:cs typeface="Courier"/>
              </a:rPr>
              <a:t>tT</a:t>
            </a:r>
            <a:r>
              <a:rPr lang="en-US" dirty="0">
                <a:solidFill>
                  <a:srgbClr val="009900"/>
                </a:solidFill>
                <a:latin typeface="Courier"/>
                <a:cs typeface="Courier"/>
              </a:rPr>
              <a:t>]he</a:t>
            </a:r>
          </a:p>
          <a:p>
            <a:pPr marL="800100" lvl="2" indent="0" eaLnBrk="1" hangingPunct="1">
              <a:buFontTx/>
              <a:buNone/>
              <a:defRPr/>
            </a:pPr>
            <a:r>
              <a:rPr lang="en-US" dirty="0">
                <a:latin typeface="Calibri"/>
                <a:cs typeface="Calibri"/>
              </a:rPr>
              <a:t>                            </a:t>
            </a:r>
            <a:r>
              <a:rPr lang="zh-CN" altLang="en-US" dirty="0">
                <a:latin typeface="Calibri"/>
                <a:cs typeface="Calibri"/>
              </a:rPr>
              <a:t>        </a:t>
            </a:r>
            <a:r>
              <a:rPr lang="en-US" dirty="0" err="1">
                <a:solidFill>
                  <a:srgbClr val="000000"/>
                </a:solidFill>
                <a:latin typeface="Calibri"/>
                <a:cs typeface="Calibri"/>
              </a:rPr>
              <a:t>错误匹配</a:t>
            </a:r>
            <a:r>
              <a:rPr lang="zh-CN" altLang="en-US" dirty="0">
                <a:solidFill>
                  <a:srgbClr val="000000"/>
                </a:solidFill>
                <a:latin typeface="Calibri"/>
                <a:cs typeface="Calibri"/>
              </a:rPr>
              <a:t> </a:t>
            </a:r>
            <a:r>
              <a:rPr lang="en-US" dirty="0">
                <a:solidFill>
                  <a:srgbClr val="000000"/>
                </a:solidFill>
                <a:latin typeface="Courier"/>
                <a:cs typeface="Courier"/>
              </a:rPr>
              <a:t>other</a:t>
            </a:r>
            <a:r>
              <a:rPr lang="en-US" dirty="0">
                <a:solidFill>
                  <a:srgbClr val="000000"/>
                </a:solidFill>
                <a:latin typeface="Calibri"/>
                <a:cs typeface="Calibri"/>
              </a:rPr>
              <a:t> </a:t>
            </a:r>
            <a:r>
              <a:rPr lang="en-US" dirty="0" err="1">
                <a:solidFill>
                  <a:srgbClr val="000000"/>
                </a:solidFill>
                <a:latin typeface="Calibri"/>
                <a:cs typeface="Calibri"/>
              </a:rPr>
              <a:t>或</a:t>
            </a:r>
            <a:r>
              <a:rPr lang="zh-CN" altLang="en-US" dirty="0">
                <a:solidFill>
                  <a:srgbClr val="000000"/>
                </a:solidFill>
                <a:latin typeface="Calibri"/>
                <a:cs typeface="Calibri"/>
              </a:rPr>
              <a:t> </a:t>
            </a:r>
            <a:r>
              <a:rPr lang="en-US" dirty="0">
                <a:solidFill>
                  <a:srgbClr val="000000"/>
                </a:solidFill>
                <a:latin typeface="Courier"/>
                <a:cs typeface="Courier"/>
              </a:rPr>
              <a:t>theology</a:t>
            </a:r>
          </a:p>
          <a:p>
            <a:pPr marL="457200" lvl="1" indent="0" eaLnBrk="1" hangingPunct="1">
              <a:buFontTx/>
              <a:buNone/>
              <a:defRPr/>
            </a:pPr>
            <a:r>
              <a:rPr lang="en-US" dirty="0">
                <a:solidFill>
                  <a:srgbClr val="0066FF"/>
                </a:solidFill>
                <a:latin typeface="Courier"/>
                <a:cs typeface="Courier"/>
              </a:rPr>
              <a:t>[^a-</a:t>
            </a:r>
            <a:r>
              <a:rPr lang="en-US" dirty="0" err="1">
                <a:solidFill>
                  <a:srgbClr val="0066FF"/>
                </a:solidFill>
                <a:latin typeface="Courier"/>
                <a:cs typeface="Courier"/>
              </a:rPr>
              <a:t>zA</a:t>
            </a:r>
            <a:r>
              <a:rPr lang="en-US" dirty="0">
                <a:solidFill>
                  <a:srgbClr val="0066FF"/>
                </a:solidFill>
                <a:latin typeface="Courier"/>
                <a:cs typeface="Courier"/>
              </a:rPr>
              <a:t>-Z]</a:t>
            </a:r>
            <a:r>
              <a:rPr lang="en-US" dirty="0">
                <a:solidFill>
                  <a:srgbClr val="CC3300"/>
                </a:solidFill>
                <a:latin typeface="Courier"/>
                <a:cs typeface="Courier"/>
              </a:rPr>
              <a:t>[</a:t>
            </a:r>
            <a:r>
              <a:rPr lang="en-US" dirty="0" err="1">
                <a:solidFill>
                  <a:srgbClr val="CC3300"/>
                </a:solidFill>
                <a:latin typeface="Courier"/>
                <a:cs typeface="Courier"/>
              </a:rPr>
              <a:t>tT</a:t>
            </a:r>
            <a:r>
              <a:rPr lang="en-US" dirty="0">
                <a:solidFill>
                  <a:srgbClr val="CC3300"/>
                </a:solidFill>
                <a:latin typeface="Courier"/>
                <a:cs typeface="Courier"/>
              </a:rPr>
              <a:t>]</a:t>
            </a:r>
            <a:r>
              <a:rPr lang="en-US" dirty="0">
                <a:latin typeface="Courier"/>
                <a:cs typeface="Courier"/>
              </a:rPr>
              <a:t>he</a:t>
            </a:r>
            <a:r>
              <a:rPr lang="en-US" dirty="0">
                <a:solidFill>
                  <a:srgbClr val="0066FF"/>
                </a:solidFill>
                <a:latin typeface="Courier"/>
                <a:cs typeface="Courier"/>
              </a:rPr>
              <a:t>[^a-</a:t>
            </a:r>
            <a:r>
              <a:rPr lang="en-US" dirty="0" err="1">
                <a:solidFill>
                  <a:srgbClr val="0066FF"/>
                </a:solidFill>
                <a:latin typeface="Courier"/>
                <a:cs typeface="Courier"/>
              </a:rPr>
              <a:t>zA</a:t>
            </a:r>
            <a:r>
              <a:rPr lang="en-US" dirty="0">
                <a:solidFill>
                  <a:srgbClr val="0066FF"/>
                </a:solidFill>
                <a:latin typeface="Courier"/>
                <a:cs typeface="Courier"/>
              </a:rPr>
              <a:t>-Z]</a:t>
            </a:r>
            <a:endParaRPr lang="en-US" dirty="0">
              <a:latin typeface="Courier"/>
              <a:cs typeface="Courier"/>
            </a:endParaRPr>
          </a:p>
          <a:p>
            <a:pPr marL="800100" lvl="2" indent="0" eaLnBrk="1" hangingPunct="1">
              <a:buFontTx/>
              <a:buNone/>
              <a:defRPr/>
            </a:pPr>
            <a:r>
              <a:rPr lang="en-US" dirty="0">
                <a:latin typeface="Calibri"/>
                <a:cs typeface="Calibri"/>
              </a:rPr>
              <a:t>                                          </a:t>
            </a:r>
            <a:endParaRPr lang="en-US" dirty="0">
              <a:solidFill>
                <a:srgbClr val="CC00CC"/>
              </a:solidFill>
              <a:latin typeface="Courier New" charset="0"/>
            </a:endParaRPr>
          </a:p>
          <a:p>
            <a:pPr lvl="1" eaLnBrk="1" hangingPunct="1">
              <a:defRPr/>
            </a:pPr>
            <a:endParaRPr lang="en-US" dirty="0">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FF22BFB-A5CF-438C-B45F-1761F7A4E69E}"/>
              </a:ext>
            </a:extLst>
          </p:cNvPr>
          <p:cNvSpPr>
            <a:spLocks noGrp="1" noChangeArrowheads="1"/>
          </p:cNvSpPr>
          <p:nvPr>
            <p:ph type="title"/>
          </p:nvPr>
        </p:nvSpPr>
        <p:spPr/>
        <p:txBody>
          <a:bodyPr/>
          <a:lstStyle/>
          <a:p>
            <a:pPr eaLnBrk="1" hangingPunct="1">
              <a:defRPr/>
            </a:pPr>
            <a:r>
              <a:rPr lang="zh-CN" altLang="en-US" b="1" dirty="0"/>
              <a:t>正则表达式</a:t>
            </a:r>
            <a:r>
              <a:rPr lang="en-US" dirty="0"/>
              <a:t>: </a:t>
            </a:r>
            <a:r>
              <a:rPr lang="zh-CN" altLang="en-US" dirty="0"/>
              <a:t>常用</a:t>
            </a:r>
            <a:endParaRPr lang="en-US" dirty="0">
              <a:solidFill>
                <a:srgbClr val="FF0000"/>
              </a:solidFill>
            </a:endParaRPr>
          </a:p>
        </p:txBody>
      </p:sp>
      <p:sp>
        <p:nvSpPr>
          <p:cNvPr id="125955" name="Rectangle 3">
            <a:extLst>
              <a:ext uri="{FF2B5EF4-FFF2-40B4-BE49-F238E27FC236}">
                <a16:creationId xmlns:a16="http://schemas.microsoft.com/office/drawing/2014/main" id="{CFABF8F6-EBFB-4C7F-81E4-C4BD0E8E2709}"/>
              </a:ext>
            </a:extLst>
          </p:cNvPr>
          <p:cNvSpPr>
            <a:spLocks noGrp="1" noChangeArrowheads="1"/>
          </p:cNvSpPr>
          <p:nvPr>
            <p:ph idx="1"/>
          </p:nvPr>
        </p:nvSpPr>
        <p:spPr>
          <a:xfrm>
            <a:off x="762000" y="2171700"/>
            <a:ext cx="7848600" cy="3543300"/>
          </a:xfrm>
        </p:spPr>
        <p:txBody>
          <a:bodyPr/>
          <a:lstStyle/>
          <a:p>
            <a:pPr>
              <a:lnSpc>
                <a:spcPct val="90000"/>
              </a:lnSpc>
              <a:spcBef>
                <a:spcPct val="50000"/>
              </a:spcBef>
            </a:pPr>
            <a:endParaRPr lang="en-US" altLang="zh-CN" sz="2400">
              <a:latin typeface="Courier New" panose="02070309020205020404" pitchFamily="49" charset="0"/>
            </a:endParaRPr>
          </a:p>
        </p:txBody>
      </p:sp>
      <p:graphicFrame>
        <p:nvGraphicFramePr>
          <p:cNvPr id="5" name="Table 7">
            <a:extLst>
              <a:ext uri="{FF2B5EF4-FFF2-40B4-BE49-F238E27FC236}">
                <a16:creationId xmlns:a16="http://schemas.microsoft.com/office/drawing/2014/main" id="{C8CB2F19-85D0-4A2D-88D7-8C73A8C1A2EC}"/>
              </a:ext>
            </a:extLst>
          </p:cNvPr>
          <p:cNvGraphicFramePr>
            <a:graphicFrameLocks noGrp="1"/>
          </p:cNvGraphicFramePr>
          <p:nvPr>
            <p:extLst>
              <p:ext uri="{D42A27DB-BD31-4B8C-83A1-F6EECF244321}">
                <p14:modId xmlns:p14="http://schemas.microsoft.com/office/powerpoint/2010/main" val="1741139326"/>
              </p:ext>
            </p:extLst>
          </p:nvPr>
        </p:nvGraphicFramePr>
        <p:xfrm>
          <a:off x="107950" y="2171700"/>
          <a:ext cx="8578850" cy="3240385"/>
        </p:xfrm>
        <a:graphic>
          <a:graphicData uri="http://schemas.openxmlformats.org/drawingml/2006/table">
            <a:tbl>
              <a:tblPr/>
              <a:tblGrid>
                <a:gridCol w="4535488">
                  <a:extLst>
                    <a:ext uri="{9D8B030D-6E8A-4147-A177-3AD203B41FA5}">
                      <a16:colId xmlns:a16="http://schemas.microsoft.com/office/drawing/2014/main" val="3930085472"/>
                    </a:ext>
                  </a:extLst>
                </a:gridCol>
                <a:gridCol w="1368425">
                  <a:extLst>
                    <a:ext uri="{9D8B030D-6E8A-4147-A177-3AD203B41FA5}">
                      <a16:colId xmlns:a16="http://schemas.microsoft.com/office/drawing/2014/main" val="2917355051"/>
                    </a:ext>
                  </a:extLst>
                </a:gridCol>
                <a:gridCol w="2674937">
                  <a:extLst>
                    <a:ext uri="{9D8B030D-6E8A-4147-A177-3AD203B41FA5}">
                      <a16:colId xmlns:a16="http://schemas.microsoft.com/office/drawing/2014/main" val="1512193847"/>
                    </a:ext>
                  </a:extLst>
                </a:gridCol>
              </a:tblGrid>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Pattern</a:t>
                      </a: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rPr>
                        <a:t>Matches</a:t>
                      </a: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67807240"/>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宋体" panose="02010600030101010101" pitchFamily="2" charset="-122"/>
                        </a:rPr>
                        <a:t>0\d{2,3}-\d{7,8}</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电话号码</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ourier"/>
                          <a:ea typeface="Courier"/>
                          <a:cs typeface="Courier"/>
                        </a:rPr>
                        <a:t>0785-2557392</a:t>
                      </a: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3464457602"/>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CC0000"/>
                          </a:solidFill>
                          <a:effectLst/>
                          <a:latin typeface="Courier"/>
                          <a:ea typeface="Courier"/>
                          <a:cs typeface="Courier"/>
                        </a:rPr>
                        <a:t>^1[3|4|5|7|8]\d{9}$	</a:t>
                      </a:r>
                      <a:endParaRPr kumimoji="0" lang="en-US" altLang="zh-CN" sz="1800" b="0" i="0" u="none" strike="noStrike" cap="none" normalizeH="0" baseline="0" dirty="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手机号码</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ourier"/>
                          <a:ea typeface="Courier"/>
                          <a:cs typeface="Courier"/>
                        </a:rPr>
                        <a:t>15602527361</a:t>
                      </a: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3727027319"/>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宋体" panose="02010600030101010101" pitchFamily="2" charset="-122"/>
                        </a:rPr>
                        <a:t>(^\d{15}$)|(^\d{17}(\d|X|x)$)</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身份证号码</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ourier"/>
                          <a:ea typeface="Courier"/>
                          <a:cs typeface="Courier"/>
                        </a:rPr>
                        <a:t>44063719971204258X</a:t>
                      </a: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312755903"/>
                  </a:ext>
                </a:extLst>
              </a:tr>
              <a:tr h="639763">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宋体" panose="02010600030101010101" pitchFamily="2" charset="-122"/>
                        </a:rPr>
                        <a:t>^(\w+)@([0-9a-zA-Z]+)(\.[a-zA-Z]{2,4}){1,2}$</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电子邮件</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ourier"/>
                          <a:ea typeface="Courier"/>
                          <a:cs typeface="Courier"/>
                        </a:rPr>
                        <a:t>694431056@qq.com</a:t>
                      </a: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433702768"/>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CC0000"/>
                          </a:solidFill>
                          <a:effectLst/>
                          <a:latin typeface="Courier"/>
                          <a:ea typeface="Courier"/>
                          <a:cs typeface="Courier"/>
                        </a:rPr>
                        <a:t>^[\u4e00-\u9fa5]{0,}$</a:t>
                      </a:r>
                      <a:endParaRPr kumimoji="0" lang="en-US" altLang="zh-CN" sz="1800" b="0" i="0" u="none" strike="noStrike" cap="none" normalizeH="0" baseline="0" dirty="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检验汉字</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rgbClr val="000000"/>
                          </a:solidFill>
                          <a:effectLst/>
                          <a:latin typeface="Courier"/>
                          <a:ea typeface="Courier"/>
                          <a:cs typeface="Courier"/>
                        </a:rPr>
                        <a:t>你我他</a:t>
                      </a:r>
                      <a:endParaRPr kumimoji="0" lang="en-US" altLang="zh-CN" sz="1800" b="0" i="0" u="none" strike="noStrike" cap="none" normalizeH="0" baseline="0">
                        <a:ln>
                          <a:noFill/>
                        </a:ln>
                        <a:solidFill>
                          <a:srgbClr val="000000"/>
                        </a:solidFill>
                        <a:effectLst/>
                        <a:latin typeface="Courier"/>
                        <a:ea typeface="Courier"/>
                        <a:cs typeface="Courier"/>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2306704099"/>
                  </a:ext>
                </a:extLst>
              </a:tr>
              <a:tr h="371475">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\n\s*\r</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空白行</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rgbClr val="000000"/>
                        </a:solidFill>
                        <a:effectLst/>
                        <a:latin typeface="Courier"/>
                        <a:ea typeface="Courier"/>
                        <a:cs typeface="Courier"/>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EF7"/>
                    </a:solidFill>
                  </a:tcPr>
                </a:tc>
                <a:extLst>
                  <a:ext uri="{0D108BD9-81ED-4DB2-BD59-A6C34878D82A}">
                    <a16:rowId xmlns:a16="http://schemas.microsoft.com/office/drawing/2014/main" val="1738728065"/>
                  </a:ext>
                </a:extLst>
              </a:tr>
              <a:tr h="371475">
                <a:tc>
                  <a:txBody>
                    <a:bodyPr/>
                    <a:lstStyle>
                      <a:lvl1pPr defTabSz="457200">
                        <a:spcBef>
                          <a:spcPct val="20000"/>
                        </a:spcBef>
                        <a:defRPr sz="2800">
                          <a:solidFill>
                            <a:schemeClr val="tx1"/>
                          </a:solidFill>
                          <a:latin typeface="Times New Roman" panose="02020603050405020304" pitchFamily="18" charset="0"/>
                          <a:ea typeface="楷体_GB2312" pitchFamily="49" charset="-122"/>
                        </a:defRPr>
                      </a:lvl1pPr>
                      <a:lvl2pPr marL="742950" indent="-285750" defTabSz="457200">
                        <a:spcBef>
                          <a:spcPct val="20000"/>
                        </a:spcBef>
                        <a:defRPr sz="2400">
                          <a:solidFill>
                            <a:schemeClr val="tx1"/>
                          </a:solidFill>
                          <a:latin typeface="Times New Roman" panose="02020603050405020304" pitchFamily="18" charset="0"/>
                          <a:ea typeface="楷体_GB2312" pitchFamily="49" charset="-122"/>
                        </a:defRPr>
                      </a:lvl2pPr>
                      <a:lvl3pPr marL="1143000" indent="-228600" defTabSz="457200">
                        <a:spcBef>
                          <a:spcPct val="20000"/>
                        </a:spcBef>
                        <a:defRPr sz="2000">
                          <a:solidFill>
                            <a:schemeClr val="tx1"/>
                          </a:solidFill>
                          <a:latin typeface="Times New Roman" panose="02020603050405020304" pitchFamily="18" charset="0"/>
                          <a:ea typeface="楷体_GB2312" pitchFamily="49" charset="-122"/>
                        </a:defRPr>
                      </a:lvl3pPr>
                      <a:lvl4pPr marL="1600200" indent="-228600" defTabSz="457200">
                        <a:spcBef>
                          <a:spcPct val="20000"/>
                        </a:spcBef>
                        <a:defRPr>
                          <a:solidFill>
                            <a:schemeClr val="tx1"/>
                          </a:solidFill>
                          <a:latin typeface="Times New Roman" panose="02020603050405020304" pitchFamily="18" charset="0"/>
                          <a:ea typeface="楷体_GB2312" pitchFamily="49" charset="-122"/>
                        </a:defRPr>
                      </a:lvl4pPr>
                      <a:lvl5pPr marL="2057400" indent="-228600" defTabSz="457200">
                        <a:spcBef>
                          <a:spcPct val="20000"/>
                        </a:spcBef>
                        <a:defRPr>
                          <a:solidFill>
                            <a:schemeClr val="tx1"/>
                          </a:solidFill>
                          <a:latin typeface="Times New Roman" panose="02020603050405020304" pitchFamily="18" charset="0"/>
                          <a:ea typeface="楷体_GB2312" pitchFamily="49" charset="-122"/>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CC0000"/>
                          </a:solidFill>
                          <a:effectLst/>
                          <a:latin typeface="Courier"/>
                          <a:ea typeface="Courier"/>
                          <a:cs typeface="Courier"/>
                        </a:rPr>
                        <a:t>[1-9][0-9]{4,} </a:t>
                      </a:r>
                      <a:endParaRPr kumimoji="0" lang="en-US" altLang="zh-CN" sz="1800" b="0" i="0" u="none" strike="noStrike" cap="none" normalizeH="0" baseline="0">
                        <a:ln>
                          <a:noFill/>
                        </a:ln>
                        <a:solidFill>
                          <a:srgbClr val="006699"/>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QQ</a:t>
                      </a:r>
                      <a:r>
                        <a:rPr kumimoji="0" lang="zh-CN" altLang="en-US"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rPr>
                        <a:t>号</a:t>
                      </a:r>
                      <a:endPar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tc>
                  <a:txBody>
                    <a:bodyPr/>
                    <a:lstStyle>
                      <a:lvl1pPr>
                        <a:spcBef>
                          <a:spcPct val="20000"/>
                        </a:spcBef>
                        <a:defRPr sz="2800">
                          <a:solidFill>
                            <a:schemeClr val="tx1"/>
                          </a:solidFill>
                          <a:latin typeface="Times New Roman" panose="02020603050405020304" pitchFamily="18" charset="0"/>
                          <a:ea typeface="楷体_GB2312" pitchFamily="49" charset="-122"/>
                        </a:defRPr>
                      </a:lvl1pPr>
                      <a:lvl2pPr marL="742950" indent="-285750">
                        <a:spcBef>
                          <a:spcPct val="20000"/>
                        </a:spcBef>
                        <a:defRPr sz="2400">
                          <a:solidFill>
                            <a:schemeClr val="tx1"/>
                          </a:solidFill>
                          <a:latin typeface="Times New Roman" panose="02020603050405020304" pitchFamily="18" charset="0"/>
                          <a:ea typeface="楷体_GB2312" pitchFamily="49" charset="-122"/>
                        </a:defRPr>
                      </a:lvl2pPr>
                      <a:lvl3pPr marL="1143000" indent="-228600">
                        <a:spcBef>
                          <a:spcPct val="20000"/>
                        </a:spcBef>
                        <a:defRPr sz="2000">
                          <a:solidFill>
                            <a:schemeClr val="tx1"/>
                          </a:solidFill>
                          <a:latin typeface="Times New Roman" panose="02020603050405020304" pitchFamily="18" charset="0"/>
                          <a:ea typeface="楷体_GB2312" pitchFamily="49" charset="-122"/>
                        </a:defRPr>
                      </a:lvl3pPr>
                      <a:lvl4pPr marL="1600200" indent="-228600">
                        <a:spcBef>
                          <a:spcPct val="20000"/>
                        </a:spcBef>
                        <a:defRPr>
                          <a:solidFill>
                            <a:schemeClr val="tx1"/>
                          </a:solidFill>
                          <a:latin typeface="Times New Roman" panose="02020603050405020304" pitchFamily="18" charset="0"/>
                          <a:ea typeface="楷体_GB2312" pitchFamily="49" charset="-122"/>
                        </a:defRPr>
                      </a:lvl4pPr>
                      <a:lvl5pPr marL="2057400" indent="-228600">
                        <a:spcBef>
                          <a:spcPct val="20000"/>
                        </a:spcBef>
                        <a:defRPr>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rgbClr val="000000"/>
                          </a:solidFill>
                          <a:effectLst/>
                          <a:latin typeface="Courier"/>
                          <a:ea typeface="Courier"/>
                          <a:cs typeface="Courier"/>
                        </a:rPr>
                        <a:t>从</a:t>
                      </a:r>
                      <a:r>
                        <a:rPr kumimoji="0" lang="en-US" altLang="zh-CN" sz="1800" b="0" i="0" u="none" strike="noStrike" cap="none" normalizeH="0" baseline="0" dirty="0">
                          <a:ln>
                            <a:noFill/>
                          </a:ln>
                          <a:solidFill>
                            <a:srgbClr val="000000"/>
                          </a:solidFill>
                          <a:effectLst/>
                          <a:latin typeface="Courier"/>
                          <a:ea typeface="Courier"/>
                          <a:cs typeface="Courier"/>
                        </a:rPr>
                        <a:t>10000</a:t>
                      </a:r>
                      <a:r>
                        <a:rPr kumimoji="0" lang="zh-CN" altLang="en-US" sz="1800" b="0" i="0" u="none" strike="noStrike" cap="none" normalizeH="0" baseline="0" dirty="0">
                          <a:ln>
                            <a:noFill/>
                          </a:ln>
                          <a:solidFill>
                            <a:srgbClr val="000000"/>
                          </a:solidFill>
                          <a:effectLst/>
                          <a:latin typeface="Courier"/>
                          <a:ea typeface="Courier"/>
                          <a:cs typeface="Courier"/>
                        </a:rPr>
                        <a:t>开始</a:t>
                      </a:r>
                      <a:endParaRPr kumimoji="0" lang="en-US" altLang="zh-CN" sz="1800" b="0" i="0" u="none" strike="noStrike" cap="none" normalizeH="0" baseline="0" dirty="0">
                        <a:ln>
                          <a:noFill/>
                        </a:ln>
                        <a:solidFill>
                          <a:srgbClr val="000000"/>
                        </a:solidFill>
                        <a:effectLst/>
                        <a:latin typeface="Courier"/>
                        <a:ea typeface="Courier"/>
                        <a:cs typeface="Courier"/>
                      </a:endParaRPr>
                    </a:p>
                  </a:txBody>
                  <a:tcPr marL="91435" marR="91435"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DEE"/>
                    </a:solidFill>
                  </a:tcPr>
                </a:tc>
                <a:extLst>
                  <a:ext uri="{0D108BD9-81ED-4DB2-BD59-A6C34878D82A}">
                    <a16:rowId xmlns:a16="http://schemas.microsoft.com/office/drawing/2014/main" val="189980587"/>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ECC1C7A-125E-48BA-A8D9-382CAF6AE02E}"/>
              </a:ext>
            </a:extLst>
          </p:cNvPr>
          <p:cNvSpPr>
            <a:spLocks noGrp="1" noChangeArrowheads="1"/>
          </p:cNvSpPr>
          <p:nvPr>
            <p:ph type="title"/>
          </p:nvPr>
        </p:nvSpPr>
        <p:spPr/>
        <p:txBody>
          <a:bodyPr/>
          <a:lstStyle/>
          <a:p>
            <a:pPr eaLnBrk="1" hangingPunct="1">
              <a:defRPr/>
            </a:pPr>
            <a:r>
              <a:rPr lang="zh-CN" altLang="en-US" b="1" dirty="0"/>
              <a:t>正则表达式</a:t>
            </a:r>
            <a:r>
              <a:rPr lang="en-US" dirty="0"/>
              <a:t>: </a:t>
            </a:r>
            <a:r>
              <a:rPr lang="zh-CN" altLang="en-US" dirty="0"/>
              <a:t>常用</a:t>
            </a:r>
            <a:endParaRPr lang="en-US" dirty="0">
              <a:solidFill>
                <a:srgbClr val="FF0000"/>
              </a:solidFill>
            </a:endParaRPr>
          </a:p>
        </p:txBody>
      </p:sp>
      <p:sp>
        <p:nvSpPr>
          <p:cNvPr id="128003" name="Rectangle 3">
            <a:extLst>
              <a:ext uri="{FF2B5EF4-FFF2-40B4-BE49-F238E27FC236}">
                <a16:creationId xmlns:a16="http://schemas.microsoft.com/office/drawing/2014/main" id="{BF186D9D-FBEC-446C-B618-5A74FBCD22E6}"/>
              </a:ext>
            </a:extLst>
          </p:cNvPr>
          <p:cNvSpPr>
            <a:spLocks noGrp="1" noChangeArrowheads="1"/>
          </p:cNvSpPr>
          <p:nvPr>
            <p:ph idx="1"/>
          </p:nvPr>
        </p:nvSpPr>
        <p:spPr>
          <a:xfrm>
            <a:off x="762000" y="2171700"/>
            <a:ext cx="7848600" cy="3543300"/>
          </a:xfrm>
        </p:spPr>
        <p:txBody>
          <a:bodyPr/>
          <a:lstStyle/>
          <a:p>
            <a:pPr>
              <a:lnSpc>
                <a:spcPct val="90000"/>
              </a:lnSpc>
              <a:spcBef>
                <a:spcPct val="50000"/>
              </a:spcBef>
            </a:pPr>
            <a:endParaRPr lang="en-US" altLang="zh-CN" sz="2400">
              <a:latin typeface="Courier New" panose="02070309020205020404" pitchFamily="49" charset="0"/>
            </a:endParaRPr>
          </a:p>
        </p:txBody>
      </p:sp>
      <p:graphicFrame>
        <p:nvGraphicFramePr>
          <p:cNvPr id="6" name="Table 5">
            <a:extLst>
              <a:ext uri="{FF2B5EF4-FFF2-40B4-BE49-F238E27FC236}">
                <a16:creationId xmlns:a16="http://schemas.microsoft.com/office/drawing/2014/main" id="{2B28C215-DDAE-4A81-BF53-08637055F7B7}"/>
              </a:ext>
            </a:extLst>
          </p:cNvPr>
          <p:cNvGraphicFramePr>
            <a:graphicFrameLocks noGrp="1"/>
          </p:cNvGraphicFramePr>
          <p:nvPr/>
        </p:nvGraphicFramePr>
        <p:xfrm>
          <a:off x="136525" y="1365250"/>
          <a:ext cx="8856663" cy="5156200"/>
        </p:xfrm>
        <a:graphic>
          <a:graphicData uri="http://schemas.openxmlformats.org/drawingml/2006/table">
            <a:tbl>
              <a:tblPr firstRow="1" bandRow="1">
                <a:tableStyleId>{5C22544A-7EE6-4342-B048-85BDC9FD1C3A}</a:tableStyleId>
              </a:tblPr>
              <a:tblGrid>
                <a:gridCol w="3542666">
                  <a:extLst>
                    <a:ext uri="{9D8B030D-6E8A-4147-A177-3AD203B41FA5}">
                      <a16:colId xmlns:a16="http://schemas.microsoft.com/office/drawing/2014/main" val="20000"/>
                    </a:ext>
                  </a:extLst>
                </a:gridCol>
                <a:gridCol w="5313997">
                  <a:extLst>
                    <a:ext uri="{9D8B030D-6E8A-4147-A177-3AD203B41FA5}">
                      <a16:colId xmlns:a16="http://schemas.microsoft.com/office/drawing/2014/main" val="20001"/>
                    </a:ext>
                  </a:extLst>
                </a:gridCol>
              </a:tblGrid>
              <a:tr h="370840">
                <a:tc>
                  <a:txBody>
                    <a:bodyPr/>
                    <a:lstStyle/>
                    <a:p>
                      <a:pPr algn="ctr"/>
                      <a:r>
                        <a:rPr lang="en-US" dirty="0">
                          <a:solidFill>
                            <a:srgbClr val="000000"/>
                          </a:solidFill>
                        </a:rPr>
                        <a:t>Pattern</a:t>
                      </a:r>
                    </a:p>
                  </a:txBody>
                  <a:tcPr marL="91437" marR="91437"/>
                </a:tc>
                <a:tc>
                  <a:txBody>
                    <a:bodyPr/>
                    <a:lstStyle/>
                    <a:p>
                      <a:pPr algn="ctr"/>
                      <a:r>
                        <a:rPr lang="en-US" dirty="0">
                          <a:solidFill>
                            <a:srgbClr val="000000"/>
                          </a:solidFill>
                        </a:rPr>
                        <a:t>Matches</a:t>
                      </a:r>
                    </a:p>
                  </a:txBody>
                  <a:tcPr marL="91437" marR="91437"/>
                </a:tc>
                <a:extLst>
                  <a:ext uri="{0D108BD9-81ED-4DB2-BD59-A6C34878D82A}">
                    <a16:rowId xmlns:a16="http://schemas.microsoft.com/office/drawing/2014/main" val="10000"/>
                  </a:ext>
                </a:extLst>
              </a:tr>
              <a:tr h="370840">
                <a:tc>
                  <a:txBody>
                    <a:bodyPr/>
                    <a:lstStyle/>
                    <a:p>
                      <a:pPr algn="ctr"/>
                      <a:r>
                        <a:rPr lang="zh-CN" altLang="en-US">
                          <a:effectLst/>
                        </a:rPr>
                        <a:t>网址（</a:t>
                      </a:r>
                      <a:r>
                        <a:rPr lang="en-US">
                          <a:effectLst/>
                        </a:rPr>
                        <a:t>URL）</a:t>
                      </a:r>
                    </a:p>
                  </a:txBody>
                  <a:tcPr marL="91437" marR="91437" anchor="ctr"/>
                </a:tc>
                <a:tc>
                  <a:txBody>
                    <a:bodyPr/>
                    <a:lstStyle/>
                    <a:p>
                      <a:pPr algn="ctr"/>
                      <a:r>
                        <a:rPr lang="en-US">
                          <a:effectLst/>
                        </a:rPr>
                        <a:t>[a-zA-z]+://[^\s]*</a:t>
                      </a:r>
                    </a:p>
                  </a:txBody>
                  <a:tcPr marL="91437" marR="91437" anchor="ctr"/>
                </a:tc>
                <a:extLst>
                  <a:ext uri="{0D108BD9-81ED-4DB2-BD59-A6C34878D82A}">
                    <a16:rowId xmlns:a16="http://schemas.microsoft.com/office/drawing/2014/main" val="10001"/>
                  </a:ext>
                </a:extLst>
              </a:tr>
              <a:tr h="370840">
                <a:tc>
                  <a:txBody>
                    <a:bodyPr/>
                    <a:lstStyle/>
                    <a:p>
                      <a:pPr algn="ctr"/>
                      <a:r>
                        <a:rPr lang="en-US">
                          <a:effectLst/>
                        </a:rPr>
                        <a:t>IP</a:t>
                      </a:r>
                      <a:r>
                        <a:rPr lang="zh-CN" altLang="en-US">
                          <a:effectLst/>
                        </a:rPr>
                        <a:t>地址</a:t>
                      </a:r>
                      <a:r>
                        <a:rPr lang="en-US" altLang="zh-CN">
                          <a:effectLst/>
                        </a:rPr>
                        <a:t>(</a:t>
                      </a:r>
                      <a:r>
                        <a:rPr lang="en-US">
                          <a:effectLst/>
                        </a:rPr>
                        <a:t>IP Address)</a:t>
                      </a:r>
                    </a:p>
                  </a:txBody>
                  <a:tcPr marL="91437" marR="91437" anchor="ctr"/>
                </a:tc>
                <a:tc>
                  <a:txBody>
                    <a:bodyPr/>
                    <a:lstStyle/>
                    <a:p>
                      <a:pPr algn="ctr"/>
                      <a:r>
                        <a:rPr lang="en-US">
                          <a:effectLst/>
                        </a:rPr>
                        <a:t>((2[0-4]\d|25[0-5]|[01]?\d\d?)\.){3}(2[0-4]\d|25[0-5]|[01]?\d\d?)</a:t>
                      </a:r>
                    </a:p>
                  </a:txBody>
                  <a:tcPr marL="91437" marR="91437" anchor="ctr"/>
                </a:tc>
                <a:extLst>
                  <a:ext uri="{0D108BD9-81ED-4DB2-BD59-A6C34878D82A}">
                    <a16:rowId xmlns:a16="http://schemas.microsoft.com/office/drawing/2014/main" val="10002"/>
                  </a:ext>
                </a:extLst>
              </a:tr>
              <a:tr h="370840">
                <a:tc>
                  <a:txBody>
                    <a:bodyPr/>
                    <a:lstStyle/>
                    <a:p>
                      <a:pPr algn="ctr"/>
                      <a:r>
                        <a:rPr lang="zh-CN" altLang="en-US">
                          <a:effectLst/>
                        </a:rPr>
                        <a:t>日期</a:t>
                      </a:r>
                      <a:r>
                        <a:rPr lang="en-US" altLang="zh-CN">
                          <a:effectLst/>
                        </a:rPr>
                        <a:t>(</a:t>
                      </a:r>
                      <a:r>
                        <a:rPr lang="zh-CN" altLang="en-US">
                          <a:effectLst/>
                        </a:rPr>
                        <a:t>年</a:t>
                      </a:r>
                      <a:r>
                        <a:rPr lang="en-US" altLang="zh-CN">
                          <a:effectLst/>
                        </a:rPr>
                        <a:t>-</a:t>
                      </a:r>
                      <a:r>
                        <a:rPr lang="zh-CN" altLang="en-US">
                          <a:effectLst/>
                        </a:rPr>
                        <a:t>月</a:t>
                      </a:r>
                      <a:r>
                        <a:rPr lang="en-US" altLang="zh-CN">
                          <a:effectLst/>
                        </a:rPr>
                        <a:t>-</a:t>
                      </a:r>
                      <a:r>
                        <a:rPr lang="zh-CN" altLang="en-US">
                          <a:effectLst/>
                        </a:rPr>
                        <a:t>日</a:t>
                      </a:r>
                      <a:r>
                        <a:rPr lang="en-US" altLang="zh-CN">
                          <a:effectLst/>
                        </a:rPr>
                        <a:t>)</a:t>
                      </a:r>
                    </a:p>
                  </a:txBody>
                  <a:tcPr marL="91437" marR="91437" anchor="ctr"/>
                </a:tc>
                <a:tc>
                  <a:txBody>
                    <a:bodyPr/>
                    <a:lstStyle/>
                    <a:p>
                      <a:pPr algn="ctr"/>
                      <a:r>
                        <a:rPr lang="en-US">
                          <a:effectLst/>
                        </a:rPr>
                        <a:t>(\d{4}|\d{2})-((1[0-2])|(0?[1-9]))-(([12][0-9])|(3[01])|(0?[1-9]))</a:t>
                      </a:r>
                    </a:p>
                  </a:txBody>
                  <a:tcPr marL="91437" marR="91437" anchor="ctr"/>
                </a:tc>
                <a:extLst>
                  <a:ext uri="{0D108BD9-81ED-4DB2-BD59-A6C34878D82A}">
                    <a16:rowId xmlns:a16="http://schemas.microsoft.com/office/drawing/2014/main" val="10003"/>
                  </a:ext>
                </a:extLst>
              </a:tr>
              <a:tr h="370840">
                <a:tc>
                  <a:txBody>
                    <a:bodyPr/>
                    <a:lstStyle/>
                    <a:p>
                      <a:pPr algn="ctr"/>
                      <a:r>
                        <a:rPr lang="zh-CN" altLang="en-US">
                          <a:effectLst/>
                        </a:rPr>
                        <a:t>日期</a:t>
                      </a:r>
                      <a:r>
                        <a:rPr lang="en-US" altLang="zh-CN">
                          <a:effectLst/>
                        </a:rPr>
                        <a:t>(</a:t>
                      </a:r>
                      <a:r>
                        <a:rPr lang="zh-CN" altLang="en-US">
                          <a:effectLst/>
                        </a:rPr>
                        <a:t>月</a:t>
                      </a:r>
                      <a:r>
                        <a:rPr lang="en-US" altLang="zh-CN">
                          <a:effectLst/>
                        </a:rPr>
                        <a:t>/</a:t>
                      </a:r>
                      <a:r>
                        <a:rPr lang="zh-CN" altLang="en-US">
                          <a:effectLst/>
                        </a:rPr>
                        <a:t>日</a:t>
                      </a:r>
                      <a:r>
                        <a:rPr lang="en-US" altLang="zh-CN">
                          <a:effectLst/>
                        </a:rPr>
                        <a:t>/</a:t>
                      </a:r>
                      <a:r>
                        <a:rPr lang="zh-CN" altLang="en-US">
                          <a:effectLst/>
                        </a:rPr>
                        <a:t>年</a:t>
                      </a:r>
                      <a:r>
                        <a:rPr lang="en-US" altLang="zh-CN">
                          <a:effectLst/>
                        </a:rPr>
                        <a:t>)</a:t>
                      </a:r>
                    </a:p>
                  </a:txBody>
                  <a:tcPr marL="91437" marR="91437" anchor="ctr"/>
                </a:tc>
                <a:tc>
                  <a:txBody>
                    <a:bodyPr/>
                    <a:lstStyle/>
                    <a:p>
                      <a:pPr algn="ctr"/>
                      <a:r>
                        <a:rPr lang="en-US">
                          <a:effectLst/>
                        </a:rPr>
                        <a:t>((1[0-2])|(0?[1-9]))/(([12][0-9])|(3[01])|(0?[1-9]))/(\d{4}|\d{2})</a:t>
                      </a:r>
                    </a:p>
                  </a:txBody>
                  <a:tcPr marL="91437" marR="91437" anchor="ctr"/>
                </a:tc>
                <a:extLst>
                  <a:ext uri="{0D108BD9-81ED-4DB2-BD59-A6C34878D82A}">
                    <a16:rowId xmlns:a16="http://schemas.microsoft.com/office/drawing/2014/main" val="10004"/>
                  </a:ext>
                </a:extLst>
              </a:tr>
              <a:tr h="370840">
                <a:tc>
                  <a:txBody>
                    <a:bodyPr/>
                    <a:lstStyle/>
                    <a:p>
                      <a:pPr algn="ctr"/>
                      <a:r>
                        <a:rPr lang="zh-CN" altLang="en-US">
                          <a:effectLst/>
                        </a:rPr>
                        <a:t>时间</a:t>
                      </a:r>
                      <a:r>
                        <a:rPr lang="en-US" altLang="zh-CN">
                          <a:effectLst/>
                        </a:rPr>
                        <a:t>(</a:t>
                      </a:r>
                      <a:r>
                        <a:rPr lang="zh-CN" altLang="en-US">
                          <a:effectLst/>
                        </a:rPr>
                        <a:t>小时</a:t>
                      </a:r>
                      <a:r>
                        <a:rPr lang="en-US" altLang="zh-CN">
                          <a:effectLst/>
                        </a:rPr>
                        <a:t>:</a:t>
                      </a:r>
                      <a:r>
                        <a:rPr lang="zh-CN" altLang="en-US">
                          <a:effectLst/>
                        </a:rPr>
                        <a:t>分钟</a:t>
                      </a:r>
                      <a:r>
                        <a:rPr lang="en-US" altLang="zh-CN">
                          <a:effectLst/>
                        </a:rPr>
                        <a:t>, 24</a:t>
                      </a:r>
                      <a:r>
                        <a:rPr lang="zh-CN" altLang="en-US">
                          <a:effectLst/>
                        </a:rPr>
                        <a:t>小时制</a:t>
                      </a:r>
                      <a:r>
                        <a:rPr lang="en-US" altLang="zh-CN">
                          <a:effectLst/>
                        </a:rPr>
                        <a:t>)</a:t>
                      </a:r>
                    </a:p>
                  </a:txBody>
                  <a:tcPr marL="91437" marR="91437" anchor="ctr"/>
                </a:tc>
                <a:tc>
                  <a:txBody>
                    <a:bodyPr/>
                    <a:lstStyle/>
                    <a:p>
                      <a:pPr algn="ctr"/>
                      <a:r>
                        <a:rPr lang="en-US" altLang="zh-CN">
                          <a:effectLst/>
                        </a:rPr>
                        <a:t>((1|0?)[0-9]|2[0-3]):([0-5][0-9])</a:t>
                      </a:r>
                    </a:p>
                  </a:txBody>
                  <a:tcPr marL="91437" marR="91437" anchor="ctr"/>
                </a:tc>
                <a:extLst>
                  <a:ext uri="{0D108BD9-81ED-4DB2-BD59-A6C34878D82A}">
                    <a16:rowId xmlns:a16="http://schemas.microsoft.com/office/drawing/2014/main" val="10005"/>
                  </a:ext>
                </a:extLst>
              </a:tr>
              <a:tr h="370840">
                <a:tc>
                  <a:txBody>
                    <a:bodyPr/>
                    <a:lstStyle/>
                    <a:p>
                      <a:pPr algn="ctr"/>
                      <a:r>
                        <a:rPr lang="zh-CN" altLang="en-US">
                          <a:effectLst/>
                        </a:rPr>
                        <a:t>中文及全角标点符号</a:t>
                      </a:r>
                      <a:r>
                        <a:rPr lang="en-US" altLang="zh-CN">
                          <a:effectLst/>
                        </a:rPr>
                        <a:t>(</a:t>
                      </a:r>
                      <a:r>
                        <a:rPr lang="zh-CN" altLang="en-US">
                          <a:effectLst/>
                        </a:rPr>
                        <a:t>字符</a:t>
                      </a:r>
                      <a:r>
                        <a:rPr lang="en-US" altLang="zh-CN">
                          <a:effectLst/>
                        </a:rPr>
                        <a:t>)</a:t>
                      </a:r>
                    </a:p>
                  </a:txBody>
                  <a:tcPr marL="91437" marR="91437" anchor="ctr"/>
                </a:tc>
                <a:tc>
                  <a:txBody>
                    <a:bodyPr/>
                    <a:lstStyle/>
                    <a:p>
                      <a:pPr algn="ctr"/>
                      <a:r>
                        <a:rPr lang="en-US">
                          <a:effectLst/>
                        </a:rPr>
                        <a:t>[\u3000-\u301e\ufe10-\ufe19\ufe30-\ufe44\ufe50-\ufe6b\uff01-\uffee]</a:t>
                      </a:r>
                    </a:p>
                  </a:txBody>
                  <a:tcPr marL="91437" marR="91437" anchor="ctr"/>
                </a:tc>
                <a:extLst>
                  <a:ext uri="{0D108BD9-81ED-4DB2-BD59-A6C34878D82A}">
                    <a16:rowId xmlns:a16="http://schemas.microsoft.com/office/drawing/2014/main" val="10006"/>
                  </a:ext>
                </a:extLst>
              </a:tr>
              <a:tr h="370840">
                <a:tc>
                  <a:txBody>
                    <a:bodyPr/>
                    <a:lstStyle/>
                    <a:p>
                      <a:pPr algn="ctr"/>
                      <a:r>
                        <a:rPr lang="zh-CN" altLang="en-US">
                          <a:effectLst/>
                        </a:rPr>
                        <a:t>中国大陆邮政编码</a:t>
                      </a:r>
                    </a:p>
                  </a:txBody>
                  <a:tcPr marL="91437" marR="91437" anchor="ctr"/>
                </a:tc>
                <a:tc>
                  <a:txBody>
                    <a:bodyPr/>
                    <a:lstStyle/>
                    <a:p>
                      <a:pPr algn="ctr"/>
                      <a:r>
                        <a:rPr lang="en-US">
                          <a:effectLst/>
                        </a:rPr>
                        <a:t>[1-9]\d{5}</a:t>
                      </a:r>
                    </a:p>
                  </a:txBody>
                  <a:tcPr marL="91437" marR="91437" anchor="ctr"/>
                </a:tc>
                <a:extLst>
                  <a:ext uri="{0D108BD9-81ED-4DB2-BD59-A6C34878D82A}">
                    <a16:rowId xmlns:a16="http://schemas.microsoft.com/office/drawing/2014/main" val="10007"/>
                  </a:ext>
                </a:extLst>
              </a:tr>
              <a:tr h="370840">
                <a:tc>
                  <a:txBody>
                    <a:bodyPr/>
                    <a:lstStyle/>
                    <a:p>
                      <a:pPr algn="ctr"/>
                      <a:r>
                        <a:rPr lang="zh-CN" altLang="en-US">
                          <a:effectLst/>
                        </a:rPr>
                        <a:t>整数</a:t>
                      </a:r>
                    </a:p>
                  </a:txBody>
                  <a:tcPr marL="91437" marR="91437" anchor="ctr"/>
                </a:tc>
                <a:tc>
                  <a:txBody>
                    <a:bodyPr/>
                    <a:lstStyle/>
                    <a:p>
                      <a:pPr algn="ctr"/>
                      <a:r>
                        <a:rPr lang="en-US">
                          <a:effectLst/>
                        </a:rPr>
                        <a:t>-?\d+</a:t>
                      </a:r>
                    </a:p>
                  </a:txBody>
                  <a:tcPr marL="91437" marR="91437" anchor="ctr"/>
                </a:tc>
                <a:extLst>
                  <a:ext uri="{0D108BD9-81ED-4DB2-BD59-A6C34878D82A}">
                    <a16:rowId xmlns:a16="http://schemas.microsoft.com/office/drawing/2014/main" val="10008"/>
                  </a:ext>
                </a:extLst>
              </a:tr>
              <a:tr h="370840">
                <a:tc>
                  <a:txBody>
                    <a:bodyPr/>
                    <a:lstStyle/>
                    <a:p>
                      <a:pPr algn="ctr"/>
                      <a:r>
                        <a:rPr lang="zh-CN" altLang="en-US">
                          <a:effectLst/>
                        </a:rPr>
                        <a:t>小数</a:t>
                      </a:r>
                    </a:p>
                  </a:txBody>
                  <a:tcPr marL="91437" marR="91437" anchor="ctr"/>
                </a:tc>
                <a:tc>
                  <a:txBody>
                    <a:bodyPr/>
                    <a:lstStyle/>
                    <a:p>
                      <a:pPr algn="ctr"/>
                      <a:r>
                        <a:rPr lang="en-US">
                          <a:effectLst/>
                        </a:rPr>
                        <a:t>(-?\d+)(\.\d+)?</a:t>
                      </a:r>
                    </a:p>
                  </a:txBody>
                  <a:tcPr marL="91437" marR="91437" anchor="ctr"/>
                </a:tc>
                <a:extLst>
                  <a:ext uri="{0D108BD9-81ED-4DB2-BD59-A6C34878D82A}">
                    <a16:rowId xmlns:a16="http://schemas.microsoft.com/office/drawing/2014/main" val="10009"/>
                  </a:ext>
                </a:extLst>
              </a:tr>
              <a:tr h="370840">
                <a:tc>
                  <a:txBody>
                    <a:bodyPr/>
                    <a:lstStyle/>
                    <a:p>
                      <a:pPr algn="ctr"/>
                      <a:r>
                        <a:rPr lang="zh-CN" altLang="en-US">
                          <a:effectLst/>
                        </a:rPr>
                        <a:t>不包含</a:t>
                      </a:r>
                      <a:r>
                        <a:rPr lang="en-US" altLang="zh-CN">
                          <a:effectLst/>
                        </a:rPr>
                        <a:t>abc</a:t>
                      </a:r>
                      <a:r>
                        <a:rPr lang="zh-CN" altLang="en-US">
                          <a:effectLst/>
                        </a:rPr>
                        <a:t>的单词</a:t>
                      </a:r>
                    </a:p>
                  </a:txBody>
                  <a:tcPr marL="91437" marR="91437" anchor="ctr"/>
                </a:tc>
                <a:tc>
                  <a:txBody>
                    <a:bodyPr/>
                    <a:lstStyle/>
                    <a:p>
                      <a:pPr algn="ctr"/>
                      <a:r>
                        <a:rPr lang="en-US" dirty="0">
                          <a:effectLst/>
                        </a:rPr>
                        <a:t>\b((?!</a:t>
                      </a:r>
                      <a:r>
                        <a:rPr lang="en-US" dirty="0" err="1">
                          <a:effectLst/>
                        </a:rPr>
                        <a:t>abc</a:t>
                      </a:r>
                      <a:r>
                        <a:rPr lang="en-US" dirty="0">
                          <a:effectLst/>
                        </a:rPr>
                        <a:t>)\w)+\b</a:t>
                      </a:r>
                    </a:p>
                  </a:txBody>
                  <a:tcPr marL="91437" marR="91437"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B3AAE7-5BB1-411E-90F7-5513A496DC04}"/>
              </a:ext>
            </a:extLst>
          </p:cNvPr>
          <p:cNvSpPr>
            <a:spLocks noGrp="1"/>
          </p:cNvSpPr>
          <p:nvPr>
            <p:ph type="title"/>
          </p:nvPr>
        </p:nvSpPr>
        <p:spPr/>
        <p:txBody>
          <a:bodyPr/>
          <a:lstStyle/>
          <a:p>
            <a:r>
              <a:rPr lang="zh-CN" altLang="en-US" b="1" dirty="0"/>
              <a:t>正则表达式</a:t>
            </a:r>
            <a:r>
              <a:rPr lang="en-US" altLang="zh-CN" dirty="0"/>
              <a:t>:</a:t>
            </a:r>
            <a:r>
              <a:rPr lang="zh-CN" altLang="en-US" dirty="0"/>
              <a:t>课堂练习</a:t>
            </a:r>
          </a:p>
        </p:txBody>
      </p:sp>
      <p:sp>
        <p:nvSpPr>
          <p:cNvPr id="3" name="内容占位符 2">
            <a:extLst>
              <a:ext uri="{FF2B5EF4-FFF2-40B4-BE49-F238E27FC236}">
                <a16:creationId xmlns:a16="http://schemas.microsoft.com/office/drawing/2014/main" id="{C14BFECE-C7A6-4841-A1E8-47D41E837B76}"/>
              </a:ext>
            </a:extLst>
          </p:cNvPr>
          <p:cNvSpPr>
            <a:spLocks noGrp="1"/>
          </p:cNvSpPr>
          <p:nvPr>
            <p:ph idx="1"/>
          </p:nvPr>
        </p:nvSpPr>
        <p:spPr>
          <a:xfrm>
            <a:off x="457200" y="1600200"/>
            <a:ext cx="8229600" cy="5154612"/>
          </a:xfrm>
        </p:spPr>
        <p:txBody>
          <a:bodyPr/>
          <a:lstStyle/>
          <a:p>
            <a:r>
              <a:rPr lang="zh-CN" altLang="en-US" dirty="0"/>
              <a:t>分离姓名与学号（</a:t>
            </a:r>
            <a:r>
              <a:rPr lang="en-US" altLang="zh-CN" dirty="0">
                <a:solidFill>
                  <a:srgbClr val="CC0000"/>
                </a:solidFill>
                <a:latin typeface="Courier"/>
                <a:ea typeface="Courier"/>
                <a:cs typeface="Courier"/>
              </a:rPr>
              <a:t>[\u4e00-\u9fa5]</a:t>
            </a:r>
            <a:r>
              <a:rPr lang="zh-CN" altLang="en-US" dirty="0"/>
              <a:t>）</a:t>
            </a:r>
          </a:p>
        </p:txBody>
      </p:sp>
      <p:graphicFrame>
        <p:nvGraphicFramePr>
          <p:cNvPr id="6" name="表格 5">
            <a:extLst>
              <a:ext uri="{FF2B5EF4-FFF2-40B4-BE49-F238E27FC236}">
                <a16:creationId xmlns:a16="http://schemas.microsoft.com/office/drawing/2014/main" id="{A636ACEC-D1E1-449D-925E-8FAE232E38EA}"/>
              </a:ext>
            </a:extLst>
          </p:cNvPr>
          <p:cNvGraphicFramePr>
            <a:graphicFrameLocks noGrp="1"/>
          </p:cNvGraphicFramePr>
          <p:nvPr>
            <p:extLst>
              <p:ext uri="{D42A27DB-BD31-4B8C-83A1-F6EECF244321}">
                <p14:modId xmlns:p14="http://schemas.microsoft.com/office/powerpoint/2010/main" val="2317432824"/>
              </p:ext>
            </p:extLst>
          </p:nvPr>
        </p:nvGraphicFramePr>
        <p:xfrm>
          <a:off x="1763688" y="2132856"/>
          <a:ext cx="2808312" cy="4456120"/>
        </p:xfrm>
        <a:graphic>
          <a:graphicData uri="http://schemas.openxmlformats.org/drawingml/2006/table">
            <a:tbl>
              <a:tblPr>
                <a:tableStyleId>{5C22544A-7EE6-4342-B048-85BDC9FD1C3A}</a:tableStyleId>
              </a:tblPr>
              <a:tblGrid>
                <a:gridCol w="2808312">
                  <a:extLst>
                    <a:ext uri="{9D8B030D-6E8A-4147-A177-3AD203B41FA5}">
                      <a16:colId xmlns:a16="http://schemas.microsoft.com/office/drawing/2014/main" val="1722251865"/>
                    </a:ext>
                  </a:extLst>
                </a:gridCol>
              </a:tblGrid>
              <a:tr h="222806">
                <a:tc>
                  <a:txBody>
                    <a:bodyPr/>
                    <a:lstStyle/>
                    <a:p>
                      <a:pPr algn="ctr" fontAlgn="b"/>
                      <a:r>
                        <a:rPr lang="en-US" altLang="zh-CN" sz="1100" u="none" strike="noStrike" dirty="0">
                          <a:effectLst/>
                        </a:rPr>
                        <a:t>2020264295-</a:t>
                      </a:r>
                      <a:r>
                        <a:rPr lang="zh-CN" altLang="en-US" sz="1100" u="none" strike="noStrike" dirty="0">
                          <a:effectLst/>
                        </a:rPr>
                        <a:t>张高天</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548645000"/>
                  </a:ext>
                </a:extLst>
              </a:tr>
              <a:tr h="222806">
                <a:tc>
                  <a:txBody>
                    <a:bodyPr/>
                    <a:lstStyle/>
                    <a:p>
                      <a:pPr algn="ctr" fontAlgn="b"/>
                      <a:r>
                        <a:rPr lang="zh-CN" altLang="en-US" sz="1100" u="none" strike="noStrike">
                          <a:effectLst/>
                        </a:rPr>
                        <a:t>李朝阳</a:t>
                      </a:r>
                      <a:r>
                        <a:rPr lang="en-US" altLang="zh-CN" sz="1100" u="none" strike="noStrike">
                          <a:effectLst/>
                        </a:rPr>
                        <a:t>-2020264300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242290602"/>
                  </a:ext>
                </a:extLst>
              </a:tr>
              <a:tr h="222806">
                <a:tc>
                  <a:txBody>
                    <a:bodyPr/>
                    <a:lstStyle/>
                    <a:p>
                      <a:pPr algn="ctr" fontAlgn="b"/>
                      <a:r>
                        <a:rPr lang="en-US" altLang="zh-CN" sz="1100" u="none" strike="noStrike" dirty="0">
                          <a:effectLst/>
                        </a:rPr>
                        <a:t>2020264301+</a:t>
                      </a:r>
                      <a:r>
                        <a:rPr lang="zh-CN" altLang="en-US" sz="1100" u="none" strike="noStrike" dirty="0">
                          <a:effectLst/>
                        </a:rPr>
                        <a:t>冯艺洋</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949781606"/>
                  </a:ext>
                </a:extLst>
              </a:tr>
              <a:tr h="222806">
                <a:tc>
                  <a:txBody>
                    <a:bodyPr/>
                    <a:lstStyle/>
                    <a:p>
                      <a:pPr algn="ctr" fontAlgn="b"/>
                      <a:r>
                        <a:rPr lang="en-US" altLang="zh-CN" sz="1100" u="none" strike="noStrike">
                          <a:effectLst/>
                        </a:rPr>
                        <a:t>2020264326 </a:t>
                      </a:r>
                      <a:r>
                        <a:rPr lang="zh-CN" altLang="en-US" sz="1100" u="none" strike="noStrike">
                          <a:effectLst/>
                        </a:rPr>
                        <a:t>白玉琼 </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931130563"/>
                  </a:ext>
                </a:extLst>
              </a:tr>
              <a:tr h="222806">
                <a:tc>
                  <a:txBody>
                    <a:bodyPr/>
                    <a:lstStyle/>
                    <a:p>
                      <a:pPr algn="ctr" fontAlgn="b"/>
                      <a:r>
                        <a:rPr lang="en-US" altLang="zh-CN" sz="1100" u="none" strike="noStrike">
                          <a:effectLst/>
                        </a:rPr>
                        <a:t>2020264328—</a:t>
                      </a:r>
                      <a:r>
                        <a:rPr lang="zh-CN" altLang="en-US" sz="1100" u="none" strike="noStrike">
                          <a:effectLst/>
                        </a:rPr>
                        <a:t>李心悦</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431806480"/>
                  </a:ext>
                </a:extLst>
              </a:tr>
              <a:tr h="222806">
                <a:tc>
                  <a:txBody>
                    <a:bodyPr/>
                    <a:lstStyle/>
                    <a:p>
                      <a:pPr algn="ctr" fontAlgn="b"/>
                      <a:r>
                        <a:rPr lang="en-US" altLang="zh-CN" sz="1100" u="none" strike="noStrike" dirty="0">
                          <a:effectLst/>
                        </a:rPr>
                        <a:t>2020264343</a:t>
                      </a:r>
                      <a:r>
                        <a:rPr lang="zh-CN" altLang="en-US" sz="1100" u="none" strike="noStrike" dirty="0">
                          <a:effectLst/>
                        </a:rPr>
                        <a:t>韩晨辉</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844151025"/>
                  </a:ext>
                </a:extLst>
              </a:tr>
              <a:tr h="222806">
                <a:tc>
                  <a:txBody>
                    <a:bodyPr/>
                    <a:lstStyle/>
                    <a:p>
                      <a:pPr algn="ctr" fontAlgn="b"/>
                      <a:r>
                        <a:rPr lang="zh-CN" altLang="en-US" sz="1100" u="none" strike="noStrike" dirty="0">
                          <a:effectLst/>
                        </a:rPr>
                        <a:t>张芯莞</a:t>
                      </a:r>
                      <a:r>
                        <a:rPr lang="en-US" altLang="zh-CN" sz="1100" u="none" strike="noStrike" dirty="0">
                          <a:effectLst/>
                        </a:rPr>
                        <a:t>2020264352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399717405"/>
                  </a:ext>
                </a:extLst>
              </a:tr>
              <a:tr h="222806">
                <a:tc>
                  <a:txBody>
                    <a:bodyPr/>
                    <a:lstStyle/>
                    <a:p>
                      <a:pPr algn="ctr" fontAlgn="b"/>
                      <a:r>
                        <a:rPr lang="zh-CN" altLang="en-US" sz="1100" u="none" strike="noStrike" dirty="0">
                          <a:effectLst/>
                        </a:rPr>
                        <a:t>郭忠昌 </a:t>
                      </a:r>
                      <a:r>
                        <a:rPr lang="en-US" altLang="zh-CN" sz="1100" u="none" strike="noStrike" dirty="0">
                          <a:effectLst/>
                        </a:rPr>
                        <a:t>2020264370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840235363"/>
                  </a:ext>
                </a:extLst>
              </a:tr>
              <a:tr h="222806">
                <a:tc>
                  <a:txBody>
                    <a:bodyPr/>
                    <a:lstStyle/>
                    <a:p>
                      <a:pPr algn="ctr" fontAlgn="b"/>
                      <a:r>
                        <a:rPr lang="zh-CN" altLang="en-US" sz="1100" u="none" strike="noStrike">
                          <a:effectLst/>
                        </a:rPr>
                        <a:t>张浩鹏</a:t>
                      </a:r>
                      <a:r>
                        <a:rPr lang="en-US" altLang="zh-CN" sz="1100" u="none" strike="noStrike">
                          <a:effectLst/>
                        </a:rPr>
                        <a:t>+2020264374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759498785"/>
                  </a:ext>
                </a:extLst>
              </a:tr>
              <a:tr h="222806">
                <a:tc>
                  <a:txBody>
                    <a:bodyPr/>
                    <a:lstStyle/>
                    <a:p>
                      <a:pPr algn="ctr" fontAlgn="b"/>
                      <a:r>
                        <a:rPr lang="zh-CN" altLang="en-US" sz="1100" u="none" strike="noStrike">
                          <a:effectLst/>
                        </a:rPr>
                        <a:t>胡珊珊</a:t>
                      </a:r>
                      <a:r>
                        <a:rPr lang="en-US" altLang="zh-CN" sz="1100" u="none" strike="noStrike">
                          <a:effectLst/>
                        </a:rPr>
                        <a:t>_2020264377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809424846"/>
                  </a:ext>
                </a:extLst>
              </a:tr>
              <a:tr h="222806">
                <a:tc>
                  <a:txBody>
                    <a:bodyPr/>
                    <a:lstStyle/>
                    <a:p>
                      <a:pPr algn="ctr" fontAlgn="b"/>
                      <a:r>
                        <a:rPr lang="zh-CN" altLang="en-US" sz="1100" u="none" strike="noStrike">
                          <a:effectLst/>
                        </a:rPr>
                        <a:t>陈卓明</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056926292"/>
                  </a:ext>
                </a:extLst>
              </a:tr>
              <a:tr h="222806">
                <a:tc>
                  <a:txBody>
                    <a:bodyPr/>
                    <a:lstStyle/>
                    <a:p>
                      <a:pPr algn="ctr" fontAlgn="b"/>
                      <a:r>
                        <a:rPr lang="en-US" altLang="zh-CN" sz="1100" u="none" strike="noStrike">
                          <a:effectLst/>
                        </a:rPr>
                        <a:t>2020264413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691438176"/>
                  </a:ext>
                </a:extLst>
              </a:tr>
              <a:tr h="222806">
                <a:tc>
                  <a:txBody>
                    <a:bodyPr/>
                    <a:lstStyle/>
                    <a:p>
                      <a:pPr algn="ctr" fontAlgn="b"/>
                      <a:r>
                        <a:rPr lang="en-US" altLang="zh-CN" sz="1100" u="none" strike="noStrike">
                          <a:effectLst/>
                        </a:rPr>
                        <a:t>182****6637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867928054"/>
                  </a:ext>
                </a:extLst>
              </a:tr>
              <a:tr h="222806">
                <a:tc>
                  <a:txBody>
                    <a:bodyPr/>
                    <a:lstStyle/>
                    <a:p>
                      <a:pPr algn="ctr" fontAlgn="b"/>
                      <a:r>
                        <a:rPr lang="en-US" sz="1100" u="none" strike="noStrike">
                          <a:effectLst/>
                        </a:rPr>
                        <a:t>xhy</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398144864"/>
                  </a:ext>
                </a:extLst>
              </a:tr>
              <a:tr h="222806">
                <a:tc>
                  <a:txBody>
                    <a:bodyPr/>
                    <a:lstStyle/>
                    <a:p>
                      <a:pPr algn="ctr" fontAlgn="b"/>
                      <a:r>
                        <a:rPr lang="en-US" sz="1100" u="none" strike="noStrike">
                          <a:effectLst/>
                        </a:rPr>
                        <a:t>localhost</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4103795942"/>
                  </a:ext>
                </a:extLst>
              </a:tr>
              <a:tr h="222806">
                <a:tc>
                  <a:txBody>
                    <a:bodyPr/>
                    <a:lstStyle/>
                    <a:p>
                      <a:pPr algn="ctr" fontAlgn="b"/>
                      <a:r>
                        <a:rPr lang="zh-CN" altLang="en-US" sz="1100" u="none" strike="noStrike">
                          <a:effectLst/>
                        </a:rPr>
                        <a:t>没有名字</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832585756"/>
                  </a:ext>
                </a:extLst>
              </a:tr>
              <a:tr h="222806">
                <a:tc>
                  <a:txBody>
                    <a:bodyPr/>
                    <a:lstStyle/>
                    <a:p>
                      <a:pPr algn="ctr" fontAlgn="b"/>
                      <a:r>
                        <a:rPr lang="zh-CN" altLang="en-US" sz="1100" u="none" strike="noStrike">
                          <a:effectLst/>
                        </a:rPr>
                        <a:t>。</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117113432"/>
                  </a:ext>
                </a:extLst>
              </a:tr>
              <a:tr h="222806">
                <a:tc>
                  <a:txBody>
                    <a:bodyPr/>
                    <a:lstStyle/>
                    <a:p>
                      <a:pPr algn="ctr" fontAlgn="b"/>
                      <a:r>
                        <a:rPr lang="en-US" altLang="zh-CN" sz="1100" u="none" strike="noStrike">
                          <a:effectLst/>
                        </a:rPr>
                        <a:t>17-</a:t>
                      </a:r>
                      <a:r>
                        <a:rPr lang="zh-CN" altLang="en-US" sz="1100" u="none" strike="noStrike">
                          <a:effectLst/>
                        </a:rPr>
                        <a:t>王佳宝</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617688220"/>
                  </a:ext>
                </a:extLst>
              </a:tr>
              <a:tr h="222806">
                <a:tc>
                  <a:txBody>
                    <a:bodyPr/>
                    <a:lstStyle/>
                    <a:p>
                      <a:pPr algn="ctr" fontAlgn="b"/>
                      <a:r>
                        <a:rPr lang="zh-CN" altLang="en-US" sz="1100" u="none" strike="noStrike">
                          <a:effectLst/>
                        </a:rPr>
                        <a:t>徐海洋</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578057757"/>
                  </a:ext>
                </a:extLst>
              </a:tr>
              <a:tr h="222806">
                <a:tc>
                  <a:txBody>
                    <a:bodyPr/>
                    <a:lstStyle/>
                    <a:p>
                      <a:pPr algn="ctr" fontAlgn="b"/>
                      <a:r>
                        <a:rPr lang="en-US" altLang="zh-CN" sz="1100" u="none" strike="noStrike" dirty="0">
                          <a:effectLst/>
                        </a:rPr>
                        <a:t>2020264370_</a:t>
                      </a:r>
                      <a:r>
                        <a:rPr lang="zh-CN" altLang="en-US" sz="1100" u="none" strike="noStrike" dirty="0">
                          <a:effectLst/>
                        </a:rPr>
                        <a:t>郭忠昌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441468516"/>
                  </a:ext>
                </a:extLst>
              </a:tr>
            </a:tbl>
          </a:graphicData>
        </a:graphic>
      </p:graphicFrame>
    </p:spTree>
    <p:extLst>
      <p:ext uri="{BB962C8B-B14F-4D97-AF65-F5344CB8AC3E}">
        <p14:creationId xmlns:p14="http://schemas.microsoft.com/office/powerpoint/2010/main" val="101919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A2C5479-A6AE-455E-9174-BF64ABD957E2}"/>
              </a:ext>
            </a:extLst>
          </p:cNvPr>
          <p:cNvSpPr>
            <a:spLocks noGrp="1" noChangeArrowheads="1"/>
          </p:cNvSpPr>
          <p:nvPr>
            <p:ph type="title"/>
          </p:nvPr>
        </p:nvSpPr>
        <p:spPr/>
        <p:txBody>
          <a:bodyPr/>
          <a:lstStyle/>
          <a:p>
            <a:pPr eaLnBrk="1" hangingPunct="1">
              <a:defRPr/>
            </a:pPr>
            <a:r>
              <a:rPr lang="en-US" altLang="zh-CN" b="1" dirty="0"/>
              <a:t>2.2.1 </a:t>
            </a:r>
            <a:r>
              <a:rPr lang="zh-CN" altLang="en-US" b="1" dirty="0">
                <a:latin typeface="楷体_GB2312" pitchFamily="49" charset="-122"/>
              </a:rPr>
              <a:t>语料库</a:t>
            </a:r>
            <a:endParaRPr lang="zh-CN" altLang="en-US" b="1" dirty="0"/>
          </a:p>
        </p:txBody>
      </p:sp>
      <p:sp>
        <p:nvSpPr>
          <p:cNvPr id="11267" name="Rectangle 3">
            <a:extLst>
              <a:ext uri="{FF2B5EF4-FFF2-40B4-BE49-F238E27FC236}">
                <a16:creationId xmlns:a16="http://schemas.microsoft.com/office/drawing/2014/main" id="{D5B1A578-146E-4265-8E74-9604EEE783CA}"/>
              </a:ext>
            </a:extLst>
          </p:cNvPr>
          <p:cNvSpPr>
            <a:spLocks noGrp="1" noChangeArrowheads="1"/>
          </p:cNvSpPr>
          <p:nvPr>
            <p:ph type="body" idx="1"/>
          </p:nvPr>
        </p:nvSpPr>
        <p:spPr/>
        <p:txBody>
          <a:bodyPr/>
          <a:lstStyle/>
          <a:p>
            <a:pPr eaLnBrk="1" hangingPunct="1"/>
            <a:r>
              <a:rPr lang="en-US" altLang="zh-CN" sz="2800" dirty="0"/>
              <a:t>2.2.1.1 </a:t>
            </a:r>
            <a:r>
              <a:rPr lang="zh-CN" altLang="en-US" sz="2800" dirty="0"/>
              <a:t>基本概念</a:t>
            </a:r>
          </a:p>
          <a:p>
            <a:pPr eaLnBrk="1" hangingPunct="1"/>
            <a:r>
              <a:rPr lang="en-US" altLang="zh-CN" sz="2800" dirty="0"/>
              <a:t>2.2.1.2 </a:t>
            </a:r>
            <a:r>
              <a:rPr lang="zh-CN" altLang="en-US" sz="2800" dirty="0"/>
              <a:t>语料库类型</a:t>
            </a:r>
          </a:p>
          <a:p>
            <a:pPr eaLnBrk="1" hangingPunct="1"/>
            <a:r>
              <a:rPr lang="en-US" altLang="zh-CN" sz="2800" dirty="0"/>
              <a:t>2.2.1.3 </a:t>
            </a:r>
            <a:r>
              <a:rPr lang="zh-CN" altLang="en-US" sz="2800" dirty="0"/>
              <a:t>典型语料库介绍</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F0D-4852-8048-A9B1-C3391943242A}"/>
              </a:ext>
            </a:extLst>
          </p:cNvPr>
          <p:cNvSpPr>
            <a:spLocks noGrp="1"/>
          </p:cNvSpPr>
          <p:nvPr>
            <p:ph type="title"/>
          </p:nvPr>
        </p:nvSpPr>
        <p:spPr/>
        <p:txBody>
          <a:bodyPr/>
          <a:lstStyle/>
          <a:p>
            <a:r>
              <a:rPr lang="zh-CN" altLang="en-US" b="1" dirty="0"/>
              <a:t>正则表达式</a:t>
            </a:r>
            <a:r>
              <a:rPr lang="en-US" altLang="zh-CN" b="1" dirty="0"/>
              <a:t>:</a:t>
            </a:r>
            <a:r>
              <a:rPr lang="zh-CN" altLang="en-US" b="1" dirty="0"/>
              <a:t>文本替换</a:t>
            </a:r>
            <a:endParaRPr lang="en-US" dirty="0"/>
          </a:p>
        </p:txBody>
      </p:sp>
      <p:sp>
        <p:nvSpPr>
          <p:cNvPr id="3" name="Content Placeholder 2">
            <a:extLst>
              <a:ext uri="{FF2B5EF4-FFF2-40B4-BE49-F238E27FC236}">
                <a16:creationId xmlns:a16="http://schemas.microsoft.com/office/drawing/2014/main" id="{586C7D4C-A915-2641-A45A-49F4CB7C1475}"/>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Python</a:t>
            </a:r>
            <a:r>
              <a:rPr lang="zh-CN" altLang="en-US" dirty="0">
                <a:latin typeface="Calibri" panose="020F0502020204030204" pitchFamily="34" charset="0"/>
                <a:cs typeface="Calibri" panose="020F0502020204030204" pitchFamily="34" charset="0"/>
              </a:rPr>
              <a:t>或</a:t>
            </a:r>
            <a:r>
              <a:rPr lang="en-US" altLang="zh-CN" dirty="0">
                <a:latin typeface="Calibri" panose="020F0502020204030204" pitchFamily="34" charset="0"/>
                <a:cs typeface="Calibri" panose="020F0502020204030204" pitchFamily="34" charset="0"/>
              </a:rPr>
              <a:t>UNIX</a:t>
            </a:r>
            <a:r>
              <a:rPr lang="zh-CN" altLang="en-US" dirty="0">
                <a:latin typeface="Calibri" panose="020F0502020204030204" pitchFamily="34" charset="0"/>
                <a:cs typeface="Calibri" panose="020F0502020204030204" pitchFamily="34" charset="0"/>
              </a:rPr>
              <a:t>系统中执行文本替换命令：</a:t>
            </a:r>
            <a:endParaRPr lang="en-US" dirty="0">
              <a:latin typeface="Courier" pitchFamily="2" charset="0"/>
            </a:endParaRPr>
          </a:p>
          <a:p>
            <a:pPr marL="0" indent="0">
              <a:buNone/>
            </a:pPr>
            <a:r>
              <a:rPr lang="zh-CN" altLang="en-US" dirty="0">
                <a:latin typeface="Courier" pitchFamily="2" charset="0"/>
              </a:rPr>
              <a:t>   </a:t>
            </a:r>
            <a:r>
              <a:rPr lang="en-US" dirty="0">
                <a:latin typeface="Courier" pitchFamily="2" charset="0"/>
              </a:rPr>
              <a:t>s/regexp1/pattern/</a:t>
            </a:r>
          </a:p>
          <a:p>
            <a:pPr marL="0" indent="0">
              <a:buNone/>
            </a:pPr>
            <a:r>
              <a:rPr lang="en-US" dirty="0">
                <a:latin typeface="Courier" pitchFamily="2" charset="0"/>
              </a:rPr>
              <a:t> </a:t>
            </a:r>
          </a:p>
          <a:p>
            <a:pPr marL="0" indent="0">
              <a:buNone/>
            </a:pPr>
            <a:r>
              <a:rPr lang="zh-CN" altLang="en-US" dirty="0">
                <a:latin typeface="Calibri" panose="020F0502020204030204" pitchFamily="34" charset="0"/>
                <a:cs typeface="Calibri" panose="020F0502020204030204" pitchFamily="34" charset="0"/>
              </a:rPr>
              <a:t>    例</a:t>
            </a:r>
            <a:r>
              <a:rPr lang="en-US" dirty="0">
                <a:latin typeface="Calibri" panose="020F0502020204030204" pitchFamily="34" charset="0"/>
                <a:cs typeface="Calibri" panose="020F0502020204030204" pitchFamily="34" charset="0"/>
              </a:rPr>
              <a:t>:</a:t>
            </a:r>
          </a:p>
          <a:p>
            <a:pPr marL="0" indent="0">
              <a:buNone/>
            </a:pPr>
            <a:r>
              <a:rPr lang="zh-CN" altLang="en-US" dirty="0">
                <a:latin typeface="Courier" pitchFamily="2" charset="0"/>
              </a:rPr>
              <a:t>   </a:t>
            </a:r>
            <a:r>
              <a:rPr lang="en-US" dirty="0">
                <a:latin typeface="Courier" pitchFamily="2" charset="0"/>
              </a:rPr>
              <a:t>s/</a:t>
            </a:r>
            <a:r>
              <a:rPr lang="en-US" dirty="0" err="1">
                <a:latin typeface="Courier" pitchFamily="2" charset="0"/>
              </a:rPr>
              <a:t>colour</a:t>
            </a:r>
            <a:r>
              <a:rPr lang="en-US" dirty="0">
                <a:latin typeface="Courier" pitchFamily="2" charset="0"/>
              </a:rPr>
              <a:t>/color/ </a:t>
            </a:r>
          </a:p>
          <a:p>
            <a:pPr marL="0" indent="0">
              <a:buNone/>
            </a:pPr>
            <a:endParaRPr lang="en-US" dirty="0"/>
          </a:p>
        </p:txBody>
      </p:sp>
    </p:spTree>
    <p:extLst>
      <p:ext uri="{BB962C8B-B14F-4D97-AF65-F5344CB8AC3E}">
        <p14:creationId xmlns:p14="http://schemas.microsoft.com/office/powerpoint/2010/main" val="2842884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F0D-4852-8048-A9B1-C3391943242A}"/>
              </a:ext>
            </a:extLst>
          </p:cNvPr>
          <p:cNvSpPr>
            <a:spLocks noGrp="1"/>
          </p:cNvSpPr>
          <p:nvPr>
            <p:ph type="title"/>
          </p:nvPr>
        </p:nvSpPr>
        <p:spPr/>
        <p:txBody>
          <a:bodyPr/>
          <a:lstStyle/>
          <a:p>
            <a:r>
              <a:rPr lang="zh-CN" altLang="en-US" b="1" dirty="0"/>
              <a:t>正则表达式</a:t>
            </a:r>
            <a:r>
              <a:rPr lang="en-US" altLang="zh-CN" b="1" dirty="0"/>
              <a:t>:</a:t>
            </a:r>
            <a:r>
              <a:rPr lang="zh-CN" altLang="en-US" b="1" dirty="0"/>
              <a:t>捕获组</a:t>
            </a:r>
            <a:endParaRPr lang="en-US" dirty="0"/>
          </a:p>
        </p:txBody>
      </p:sp>
      <p:sp>
        <p:nvSpPr>
          <p:cNvPr id="3" name="Content Placeholder 2">
            <a:extLst>
              <a:ext uri="{FF2B5EF4-FFF2-40B4-BE49-F238E27FC236}">
                <a16:creationId xmlns:a16="http://schemas.microsoft.com/office/drawing/2014/main" id="{586C7D4C-A915-2641-A45A-49F4CB7C1475}"/>
              </a:ext>
            </a:extLst>
          </p:cNvPr>
          <p:cNvSpPr>
            <a:spLocks noGrp="1"/>
          </p:cNvSpPr>
          <p:nvPr>
            <p:ph idx="1"/>
          </p:nvPr>
        </p:nvSpPr>
        <p:spPr>
          <a:xfrm>
            <a:off x="822960" y="2057400"/>
            <a:ext cx="7863840" cy="3429000"/>
          </a:xfrm>
        </p:spPr>
        <p:txBody>
          <a:bodyPr/>
          <a:lstStyle/>
          <a:p>
            <a:pPr marL="349250" indent="-349250">
              <a:buFont typeface="Arial" panose="020B0604020202020204" pitchFamily="34" charset="0"/>
              <a:buChar char="•"/>
            </a:pPr>
            <a:r>
              <a:rPr lang="zh-CN" altLang="en-US" dirty="0">
                <a:latin typeface="Calibri" panose="020F0502020204030204" pitchFamily="34" charset="0"/>
                <a:cs typeface="Calibri" panose="020F0502020204030204" pitchFamily="34" charset="0"/>
              </a:rPr>
              <a:t>在数字两侧加尖括号</a:t>
            </a:r>
            <a:r>
              <a:rPr lang="en-US" dirty="0">
                <a:latin typeface="Calibri" panose="020F0502020204030204" pitchFamily="34" charset="0"/>
                <a:cs typeface="Calibri" panose="020F0502020204030204" pitchFamily="34" charset="0"/>
              </a:rPr>
              <a:t>:</a:t>
            </a:r>
          </a:p>
          <a:p>
            <a:pPr marL="219456" lvl="1" indent="0">
              <a:buNone/>
            </a:pPr>
            <a:r>
              <a:rPr lang="en-US" i="1" dirty="0"/>
              <a:t>           </a:t>
            </a:r>
            <a:r>
              <a:rPr lang="en-US" i="1" dirty="0">
                <a:highlight>
                  <a:srgbClr val="C0C0C0"/>
                </a:highlight>
              </a:rPr>
              <a:t>the 35 boxes</a:t>
            </a:r>
            <a:r>
              <a:rPr lang="en-US" i="1" dirty="0"/>
              <a:t> </a:t>
            </a:r>
            <a:r>
              <a:rPr lang="en-US" i="1" dirty="0">
                <a:sym typeface="Wingdings" pitchFamily="2" charset="2"/>
              </a:rPr>
              <a:t></a:t>
            </a:r>
            <a:r>
              <a:rPr lang="en-US" dirty="0"/>
              <a:t> </a:t>
            </a:r>
            <a:r>
              <a:rPr lang="en-US" i="1" dirty="0">
                <a:highlight>
                  <a:srgbClr val="C0C0C0"/>
                </a:highlight>
              </a:rPr>
              <a:t>the </a:t>
            </a:r>
            <a:r>
              <a:rPr lang="en-US" dirty="0">
                <a:highlight>
                  <a:srgbClr val="C0C0C0"/>
                </a:highlight>
              </a:rPr>
              <a:t>&lt;</a:t>
            </a:r>
            <a:r>
              <a:rPr lang="en-US" i="1" dirty="0">
                <a:highlight>
                  <a:srgbClr val="C0C0C0"/>
                </a:highlight>
              </a:rPr>
              <a:t>35</a:t>
            </a:r>
            <a:r>
              <a:rPr lang="en-US" dirty="0">
                <a:highlight>
                  <a:srgbClr val="C0C0C0"/>
                </a:highlight>
              </a:rPr>
              <a:t>&gt; </a:t>
            </a:r>
            <a:r>
              <a:rPr lang="en-US" i="1" dirty="0">
                <a:highlight>
                  <a:srgbClr val="C0C0C0"/>
                </a:highlight>
              </a:rPr>
              <a:t>boxes </a:t>
            </a:r>
            <a:endParaRPr lang="en-US" dirty="0">
              <a:highlight>
                <a:srgbClr val="C0C0C0"/>
              </a:highlight>
            </a:endParaRPr>
          </a:p>
          <a:p>
            <a:pPr marL="349250" indent="-349250">
              <a:buFont typeface="Arial" panose="020B0604020202020204" pitchFamily="34" charset="0"/>
              <a:buChar char="•"/>
            </a:pPr>
            <a:r>
              <a:rPr lang="zh-CN" altLang="en-US" dirty="0">
                <a:latin typeface="Calibri" panose="020F0502020204030204" pitchFamily="34" charset="0"/>
                <a:cs typeface="Calibri" panose="020F0502020204030204" pitchFamily="34" charset="0"/>
              </a:rPr>
              <a:t>使用</a:t>
            </a:r>
            <a:r>
              <a:rPr lang="en-US" dirty="0">
                <a:latin typeface="Calibri" panose="020F0502020204030204" pitchFamily="34" charset="0"/>
                <a:cs typeface="Calibri" panose="020F0502020204030204" pitchFamily="34" charset="0"/>
              </a:rPr>
              <a:t> () </a:t>
            </a:r>
            <a:r>
              <a:rPr lang="zh-CN" altLang="en-US" dirty="0">
                <a:latin typeface="Calibri" panose="020F0502020204030204" pitchFamily="34" charset="0"/>
                <a:cs typeface="Calibri" panose="020F0502020204030204" pitchFamily="34" charset="0"/>
              </a:rPr>
              <a:t>表示数字模式</a:t>
            </a:r>
            <a:endParaRPr lang="en-US" dirty="0">
              <a:latin typeface="Calibri" panose="020F0502020204030204" pitchFamily="34" charset="0"/>
              <a:cs typeface="Calibri" panose="020F0502020204030204" pitchFamily="34" charset="0"/>
            </a:endParaRPr>
          </a:p>
          <a:p>
            <a:pPr marL="349250" indent="-349250">
              <a:buFont typeface="Arial" panose="020B0604020202020204" pitchFamily="34" charset="0"/>
              <a:buChar char="•"/>
            </a:pPr>
            <a:r>
              <a:rPr lang="zh-CN" altLang="en-US" dirty="0">
                <a:latin typeface="Calibri" panose="020F0502020204030204" pitchFamily="34" charset="0"/>
                <a:cs typeface="Calibri" panose="020F0502020204030204" pitchFamily="34" charset="0"/>
              </a:rPr>
              <a:t>用</a:t>
            </a:r>
            <a:r>
              <a:rPr lang="en-US" dirty="0">
                <a:latin typeface="Calibri" panose="020F0502020204030204" pitchFamily="34" charset="0"/>
                <a:cs typeface="Calibri" panose="020F0502020204030204" pitchFamily="34" charset="0"/>
              </a:rPr>
              <a:t> \1  </a:t>
            </a:r>
            <a:r>
              <a:rPr lang="zh-CN" altLang="en-US" dirty="0">
                <a:latin typeface="Calibri" panose="020F0502020204030204" pitchFamily="34" charset="0"/>
                <a:cs typeface="Calibri" panose="020F0502020204030204" pitchFamily="34" charset="0"/>
              </a:rPr>
              <a:t>表示待处理模式的内容</a:t>
            </a:r>
            <a:endParaRPr lang="en-US" dirty="0">
              <a:latin typeface="Calibri" panose="020F0502020204030204" pitchFamily="34" charset="0"/>
              <a:cs typeface="Calibri" panose="020F0502020204030204" pitchFamily="34" charset="0"/>
            </a:endParaRPr>
          </a:p>
          <a:p>
            <a:pPr marL="219456" lvl="1" indent="0">
              <a:buNone/>
            </a:pPr>
            <a:r>
              <a:rPr lang="zh-CN" altLang="en-US" sz="3200" dirty="0">
                <a:latin typeface="Courier" pitchFamily="2" charset="0"/>
              </a:rPr>
              <a:t>    </a:t>
            </a:r>
            <a:r>
              <a:rPr lang="en-US" sz="3200" dirty="0">
                <a:latin typeface="Courier" pitchFamily="2" charset="0"/>
              </a:rPr>
              <a:t>s/([0-9]+)/&lt;\1&gt;/ </a:t>
            </a:r>
          </a:p>
          <a:p>
            <a:endParaRPr lang="en-US" dirty="0"/>
          </a:p>
        </p:txBody>
      </p:sp>
    </p:spTree>
    <p:extLst>
      <p:ext uri="{BB962C8B-B14F-4D97-AF65-F5344CB8AC3E}">
        <p14:creationId xmlns:p14="http://schemas.microsoft.com/office/powerpoint/2010/main" val="38049551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25FA-9DD8-6943-8090-55A911091040}"/>
              </a:ext>
            </a:extLst>
          </p:cNvPr>
          <p:cNvSpPr>
            <a:spLocks noGrp="1"/>
          </p:cNvSpPr>
          <p:nvPr>
            <p:ph type="title"/>
          </p:nvPr>
        </p:nvSpPr>
        <p:spPr/>
        <p:txBody>
          <a:bodyPr/>
          <a:lstStyle/>
          <a:p>
            <a:r>
              <a:rPr lang="zh-CN" altLang="en-US" b="1" dirty="0"/>
              <a:t>正则表达式</a:t>
            </a:r>
            <a:r>
              <a:rPr lang="en-US" altLang="zh-CN" b="1" dirty="0"/>
              <a:t>:</a:t>
            </a:r>
            <a:r>
              <a:rPr lang="zh-CN" altLang="en-US" b="1" dirty="0"/>
              <a:t>捕获组</a:t>
            </a:r>
            <a:endParaRPr lang="en-US" dirty="0"/>
          </a:p>
        </p:txBody>
      </p:sp>
      <p:sp>
        <p:nvSpPr>
          <p:cNvPr id="3" name="Content Placeholder 2">
            <a:extLst>
              <a:ext uri="{FF2B5EF4-FFF2-40B4-BE49-F238E27FC236}">
                <a16:creationId xmlns:a16="http://schemas.microsoft.com/office/drawing/2014/main" id="{2EF699C7-9364-4D43-B45A-FA8854ED269E}"/>
              </a:ext>
            </a:extLst>
          </p:cNvPr>
          <p:cNvSpPr>
            <a:spLocks noGrp="1"/>
          </p:cNvSpPr>
          <p:nvPr>
            <p:ph idx="1"/>
          </p:nvPr>
        </p:nvSpPr>
        <p:spPr>
          <a:xfrm>
            <a:off x="822960" y="2057400"/>
            <a:ext cx="7863840" cy="3429000"/>
          </a:xfrm>
        </p:spPr>
        <p:txBody>
          <a:bodyPr/>
          <a:lstStyle/>
          <a:p>
            <a:r>
              <a:rPr lang="en-US" sz="2600" dirty="0">
                <a:latin typeface="Courier" pitchFamily="2" charset="0"/>
              </a:rPr>
              <a:t>/the (.*)er they (.*), the \1er we \2/ </a:t>
            </a:r>
          </a:p>
          <a:p>
            <a:r>
              <a:rPr lang="zh-CN" altLang="en-US" dirty="0"/>
              <a:t>匹配</a:t>
            </a:r>
            <a:endParaRPr lang="en-US" dirty="0"/>
          </a:p>
          <a:p>
            <a:pPr marL="0" indent="0">
              <a:buNone/>
            </a:pPr>
            <a:r>
              <a:rPr lang="zh-CN" altLang="en-US" i="1" dirty="0"/>
              <a:t>  </a:t>
            </a:r>
            <a:r>
              <a:rPr lang="en-US" i="1" dirty="0"/>
              <a:t>     the </a:t>
            </a:r>
            <a:r>
              <a:rPr lang="en-US" i="1" dirty="0">
                <a:solidFill>
                  <a:srgbClr val="0070C0"/>
                </a:solidFill>
              </a:rPr>
              <a:t>fast</a:t>
            </a:r>
            <a:r>
              <a:rPr lang="en-US" i="1" dirty="0"/>
              <a:t>er they </a:t>
            </a:r>
            <a:r>
              <a:rPr lang="en-US" i="1" dirty="0">
                <a:solidFill>
                  <a:srgbClr val="C00000"/>
                </a:solidFill>
              </a:rPr>
              <a:t>ran</a:t>
            </a:r>
            <a:r>
              <a:rPr lang="en-US" i="1" dirty="0"/>
              <a:t>, the </a:t>
            </a:r>
            <a:r>
              <a:rPr lang="en-US" i="1" dirty="0">
                <a:solidFill>
                  <a:srgbClr val="0070C0"/>
                </a:solidFill>
              </a:rPr>
              <a:t>fast</a:t>
            </a:r>
            <a:r>
              <a:rPr lang="en-US" i="1" dirty="0"/>
              <a:t>er we </a:t>
            </a:r>
            <a:r>
              <a:rPr lang="en-US" i="1" dirty="0">
                <a:solidFill>
                  <a:srgbClr val="C00000"/>
                </a:solidFill>
              </a:rPr>
              <a:t>ran</a:t>
            </a:r>
            <a:r>
              <a:rPr lang="en-US" i="1" dirty="0"/>
              <a:t> </a:t>
            </a:r>
          </a:p>
          <a:p>
            <a:r>
              <a:rPr lang="zh-CN" altLang="en-US" dirty="0"/>
              <a:t>而不是</a:t>
            </a:r>
            <a:endParaRPr lang="en-US" dirty="0"/>
          </a:p>
          <a:p>
            <a:pPr marL="0" indent="0">
              <a:buNone/>
            </a:pPr>
            <a:r>
              <a:rPr lang="zh-CN" altLang="en-US" i="1" dirty="0"/>
              <a:t>  </a:t>
            </a:r>
            <a:r>
              <a:rPr lang="en-US" i="1" dirty="0"/>
              <a:t>     the </a:t>
            </a:r>
            <a:r>
              <a:rPr lang="en-US" i="1" dirty="0">
                <a:solidFill>
                  <a:srgbClr val="0070C0"/>
                </a:solidFill>
              </a:rPr>
              <a:t>fast</a:t>
            </a:r>
            <a:r>
              <a:rPr lang="en-US" i="1" dirty="0"/>
              <a:t>er they </a:t>
            </a:r>
            <a:r>
              <a:rPr lang="en-US" i="1" dirty="0">
                <a:solidFill>
                  <a:srgbClr val="C00000"/>
                </a:solidFill>
              </a:rPr>
              <a:t>ran</a:t>
            </a:r>
            <a:r>
              <a:rPr lang="en-US" i="1" dirty="0"/>
              <a:t>, the </a:t>
            </a:r>
            <a:r>
              <a:rPr lang="en-US" i="1" dirty="0">
                <a:solidFill>
                  <a:srgbClr val="0070C0"/>
                </a:solidFill>
              </a:rPr>
              <a:t>fast</a:t>
            </a:r>
            <a:r>
              <a:rPr lang="en-US" i="1" dirty="0"/>
              <a:t>er we ate </a:t>
            </a:r>
            <a:endParaRPr lang="en-US" dirty="0"/>
          </a:p>
          <a:p>
            <a:endParaRPr lang="en-US" dirty="0"/>
          </a:p>
        </p:txBody>
      </p:sp>
    </p:spTree>
    <p:extLst>
      <p:ext uri="{BB962C8B-B14F-4D97-AF65-F5344CB8AC3E}">
        <p14:creationId xmlns:p14="http://schemas.microsoft.com/office/powerpoint/2010/main" val="1719215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71F1-759D-C248-88B3-ADB0259AB9F4}"/>
              </a:ext>
            </a:extLst>
          </p:cNvPr>
          <p:cNvSpPr>
            <a:spLocks noGrp="1"/>
          </p:cNvSpPr>
          <p:nvPr>
            <p:ph type="title"/>
          </p:nvPr>
        </p:nvSpPr>
        <p:spPr/>
        <p:txBody>
          <a:bodyPr/>
          <a:lstStyle/>
          <a:p>
            <a:r>
              <a:rPr lang="zh-CN" altLang="en-US" dirty="0"/>
              <a:t>正则应用</a:t>
            </a:r>
            <a:r>
              <a:rPr lang="en-US" dirty="0"/>
              <a:t>: ELIZA</a:t>
            </a:r>
          </a:p>
        </p:txBody>
      </p:sp>
      <p:sp>
        <p:nvSpPr>
          <p:cNvPr id="3" name="Content Placeholder 2">
            <a:extLst>
              <a:ext uri="{FF2B5EF4-FFF2-40B4-BE49-F238E27FC236}">
                <a16:creationId xmlns:a16="http://schemas.microsoft.com/office/drawing/2014/main" id="{1A6F93A5-B9A5-DC48-8FAB-5840888DF198}"/>
              </a:ext>
            </a:extLst>
          </p:cNvPr>
          <p:cNvSpPr>
            <a:spLocks noGrp="1"/>
          </p:cNvSpPr>
          <p:nvPr>
            <p:ph idx="1"/>
          </p:nvPr>
        </p:nvSpPr>
        <p:spPr>
          <a:xfrm>
            <a:off x="683568" y="2060848"/>
            <a:ext cx="8244840" cy="3429000"/>
          </a:xfrm>
        </p:spPr>
        <p:txBody>
          <a:bodyPr>
            <a:noAutofit/>
          </a:bodyPr>
          <a:lstStyle/>
          <a:p>
            <a:r>
              <a:rPr lang="zh-CN" altLang="en-US" dirty="0"/>
              <a:t>最早的</a:t>
            </a:r>
            <a:r>
              <a:rPr lang="en-US" dirty="0"/>
              <a:t> NLP </a:t>
            </a:r>
            <a:r>
              <a:rPr lang="zh-CN" altLang="en-US" dirty="0"/>
              <a:t>对话系统</a:t>
            </a:r>
            <a:r>
              <a:rPr lang="en-US" dirty="0"/>
              <a:t> </a:t>
            </a:r>
          </a:p>
          <a:p>
            <a:pPr marL="457200" lvl="1" indent="0">
              <a:buNone/>
            </a:pPr>
            <a:r>
              <a:rPr lang="en-US" dirty="0"/>
              <a:t>Joseph </a:t>
            </a:r>
            <a:r>
              <a:rPr lang="en-US" dirty="0" err="1"/>
              <a:t>Weizenbaum</a:t>
            </a:r>
            <a:r>
              <a:rPr lang="en-US" dirty="0"/>
              <a:t>, 1966</a:t>
            </a:r>
          </a:p>
          <a:p>
            <a:endParaRPr lang="en-US" dirty="0"/>
          </a:p>
          <a:p>
            <a:r>
              <a:rPr lang="zh-CN" altLang="en-US" dirty="0"/>
              <a:t>使用模式匹配进行匹配</a:t>
            </a:r>
            <a:r>
              <a:rPr lang="en-US" dirty="0"/>
              <a:t>, </a:t>
            </a:r>
            <a:r>
              <a:rPr lang="zh-CN" altLang="en-US" dirty="0"/>
              <a:t>例如</a:t>
            </a:r>
            <a:r>
              <a:rPr lang="en-US" dirty="0"/>
              <a:t>:</a:t>
            </a:r>
          </a:p>
          <a:p>
            <a:pPr lvl="1"/>
            <a:r>
              <a:rPr lang="en-US" dirty="0">
                <a:solidFill>
                  <a:srgbClr val="0070C0"/>
                </a:solidFill>
                <a:latin typeface="Courier" pitchFamily="2" charset="0"/>
              </a:rPr>
              <a:t>“I need X” </a:t>
            </a:r>
          </a:p>
          <a:p>
            <a:pPr marL="150876" lvl="1" indent="0">
              <a:buNone/>
            </a:pPr>
            <a:r>
              <a:rPr lang="zh-CN" altLang="en-US" dirty="0"/>
              <a:t>将其进行转化</a:t>
            </a:r>
            <a:r>
              <a:rPr lang="en-US" dirty="0"/>
              <a:t>, </a:t>
            </a:r>
            <a:r>
              <a:rPr lang="zh-CN" altLang="en-US" dirty="0"/>
              <a:t>例：</a:t>
            </a:r>
            <a:endParaRPr lang="en-US" dirty="0"/>
          </a:p>
          <a:p>
            <a:pPr lvl="1"/>
            <a:r>
              <a:rPr lang="en-US" dirty="0">
                <a:solidFill>
                  <a:srgbClr val="0070C0"/>
                </a:solidFill>
                <a:latin typeface="Courier" pitchFamily="2" charset="0"/>
              </a:rPr>
              <a:t>“What would it mean to you if you got X? </a:t>
            </a:r>
          </a:p>
        </p:txBody>
      </p:sp>
      <p:pic>
        <p:nvPicPr>
          <p:cNvPr id="4" name="图片 3">
            <a:extLst>
              <a:ext uri="{FF2B5EF4-FFF2-40B4-BE49-F238E27FC236}">
                <a16:creationId xmlns:a16="http://schemas.microsoft.com/office/drawing/2014/main" id="{0F725DF6-63B0-D74F-A317-9B49674B6D63}"/>
              </a:ext>
            </a:extLst>
          </p:cNvPr>
          <p:cNvPicPr>
            <a:picLocks noChangeAspect="1"/>
          </p:cNvPicPr>
          <p:nvPr/>
        </p:nvPicPr>
        <p:blipFill>
          <a:blip r:embed="rId3"/>
          <a:stretch>
            <a:fillRect/>
          </a:stretch>
        </p:blipFill>
        <p:spPr>
          <a:xfrm>
            <a:off x="5220072" y="1340768"/>
            <a:ext cx="3839223" cy="2484203"/>
          </a:xfrm>
          <a:prstGeom prst="rect">
            <a:avLst/>
          </a:prstGeom>
        </p:spPr>
      </p:pic>
    </p:spTree>
    <p:extLst>
      <p:ext uri="{BB962C8B-B14F-4D97-AF65-F5344CB8AC3E}">
        <p14:creationId xmlns:p14="http://schemas.microsoft.com/office/powerpoint/2010/main" val="2296471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71F1-759D-C248-88B3-ADB0259AB9F4}"/>
              </a:ext>
            </a:extLst>
          </p:cNvPr>
          <p:cNvSpPr>
            <a:spLocks noGrp="1"/>
          </p:cNvSpPr>
          <p:nvPr>
            <p:ph type="title"/>
          </p:nvPr>
        </p:nvSpPr>
        <p:spPr/>
        <p:txBody>
          <a:bodyPr/>
          <a:lstStyle/>
          <a:p>
            <a:r>
              <a:rPr lang="zh-CN" altLang="en-US" dirty="0"/>
              <a:t>正则应用</a:t>
            </a:r>
            <a:r>
              <a:rPr lang="en-US" altLang="zh-CN" dirty="0"/>
              <a:t>: ELIZA</a:t>
            </a:r>
            <a:endParaRPr lang="en-US" dirty="0"/>
          </a:p>
        </p:txBody>
      </p:sp>
      <p:sp>
        <p:nvSpPr>
          <p:cNvPr id="3" name="Content Placeholder 2">
            <a:extLst>
              <a:ext uri="{FF2B5EF4-FFF2-40B4-BE49-F238E27FC236}">
                <a16:creationId xmlns:a16="http://schemas.microsoft.com/office/drawing/2014/main" id="{1A6F93A5-B9A5-DC48-8FAB-5840888DF198}"/>
              </a:ext>
            </a:extLst>
          </p:cNvPr>
          <p:cNvSpPr>
            <a:spLocks noGrp="1"/>
          </p:cNvSpPr>
          <p:nvPr>
            <p:ph idx="1"/>
          </p:nvPr>
        </p:nvSpPr>
        <p:spPr>
          <a:xfrm>
            <a:off x="822961" y="1828800"/>
            <a:ext cx="7543801" cy="3429000"/>
          </a:xfrm>
        </p:spPr>
        <p:txBody>
          <a:bodyPr>
            <a:noAutofit/>
          </a:bodyPr>
          <a:lstStyle/>
          <a:p>
            <a:pPr marL="0" indent="0">
              <a:buNone/>
            </a:pPr>
            <a:r>
              <a:rPr lang="en-US" sz="2600" dirty="0"/>
              <a:t>Men are all alike.</a:t>
            </a:r>
            <a:br>
              <a:rPr lang="en-US" sz="2600" dirty="0"/>
            </a:br>
            <a:r>
              <a:rPr lang="en-US" sz="2600" dirty="0">
                <a:solidFill>
                  <a:srgbClr val="00B050"/>
                </a:solidFill>
              </a:rPr>
              <a:t>IN WHAT WAY</a:t>
            </a:r>
            <a:endParaRPr lang="en-US" sz="2600" dirty="0"/>
          </a:p>
          <a:p>
            <a:pPr marL="0" indent="0">
              <a:buNone/>
            </a:pPr>
            <a:r>
              <a:rPr lang="en-US" sz="2600" dirty="0"/>
              <a:t>They're always bugging us about something or other. </a:t>
            </a:r>
            <a:r>
              <a:rPr lang="en-US" sz="2600" dirty="0">
                <a:solidFill>
                  <a:srgbClr val="00B050"/>
                </a:solidFill>
              </a:rPr>
              <a:t>CAN YOU THINK OF A SPECIFIC EXAMPLE </a:t>
            </a:r>
          </a:p>
          <a:p>
            <a:pPr marL="0" indent="0">
              <a:buNone/>
            </a:pPr>
            <a:r>
              <a:rPr lang="en-US" sz="2600" dirty="0"/>
              <a:t>Well, my boyfriend made me come here.</a:t>
            </a:r>
            <a:br>
              <a:rPr lang="en-US" sz="2600" dirty="0"/>
            </a:br>
            <a:r>
              <a:rPr lang="en-US" sz="2600" dirty="0">
                <a:solidFill>
                  <a:srgbClr val="00B050"/>
                </a:solidFill>
              </a:rPr>
              <a:t>YOUR BOYFRIEND MADE YOU COME HERE </a:t>
            </a:r>
          </a:p>
          <a:p>
            <a:pPr marL="0" indent="0">
              <a:buNone/>
            </a:pPr>
            <a:r>
              <a:rPr lang="en-US" sz="2600" dirty="0"/>
              <a:t>He says I'm depressed much of the time.</a:t>
            </a:r>
            <a:br>
              <a:rPr lang="en-US" sz="2600" dirty="0"/>
            </a:br>
            <a:r>
              <a:rPr lang="en-US" sz="2600" dirty="0">
                <a:solidFill>
                  <a:srgbClr val="00B050"/>
                </a:solidFill>
              </a:rPr>
              <a:t>I AM SORRY TO HEAR YOU ARE DEPRESSED </a:t>
            </a:r>
          </a:p>
        </p:txBody>
      </p:sp>
    </p:spTree>
    <p:extLst>
      <p:ext uri="{BB962C8B-B14F-4D97-AF65-F5344CB8AC3E}">
        <p14:creationId xmlns:p14="http://schemas.microsoft.com/office/powerpoint/2010/main" val="2812935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1DCC-7DC2-CB45-B174-F86CD1C63159}"/>
              </a:ext>
            </a:extLst>
          </p:cNvPr>
          <p:cNvSpPr>
            <a:spLocks noGrp="1"/>
          </p:cNvSpPr>
          <p:nvPr>
            <p:ph type="title"/>
          </p:nvPr>
        </p:nvSpPr>
        <p:spPr/>
        <p:txBody>
          <a:bodyPr/>
          <a:lstStyle/>
          <a:p>
            <a:r>
              <a:rPr lang="en-US" dirty="0"/>
              <a:t>ELIZA</a:t>
            </a:r>
            <a:r>
              <a:rPr lang="zh-CN" altLang="en-US" dirty="0"/>
              <a:t>如何工作</a:t>
            </a:r>
            <a:endParaRPr lang="en-US" dirty="0"/>
          </a:p>
        </p:txBody>
      </p:sp>
      <p:sp>
        <p:nvSpPr>
          <p:cNvPr id="3" name="Content Placeholder 2">
            <a:extLst>
              <a:ext uri="{FF2B5EF4-FFF2-40B4-BE49-F238E27FC236}">
                <a16:creationId xmlns:a16="http://schemas.microsoft.com/office/drawing/2014/main" id="{9F854953-485B-6B45-91CE-A27B6E7F6738}"/>
              </a:ext>
            </a:extLst>
          </p:cNvPr>
          <p:cNvSpPr>
            <a:spLocks noGrp="1"/>
          </p:cNvSpPr>
          <p:nvPr>
            <p:ph idx="1"/>
          </p:nvPr>
        </p:nvSpPr>
        <p:spPr>
          <a:xfrm>
            <a:off x="822960" y="2057400"/>
            <a:ext cx="7940040" cy="3429000"/>
          </a:xfrm>
        </p:spPr>
        <p:txBody>
          <a:bodyPr/>
          <a:lstStyle/>
          <a:p>
            <a:r>
              <a:rPr lang="en-US" sz="2400" dirty="0"/>
              <a:t>s/.* I’M (</a:t>
            </a:r>
            <a:r>
              <a:rPr lang="en-US" sz="2400" dirty="0" err="1"/>
              <a:t>depressed|sad</a:t>
            </a:r>
            <a:r>
              <a:rPr lang="en-US" sz="2400" dirty="0"/>
              <a:t>) .*/I AM SORRY TO HEAR YOU ARE \1/ </a:t>
            </a:r>
          </a:p>
          <a:p>
            <a:r>
              <a:rPr lang="en-US" sz="2400" dirty="0"/>
              <a:t>s/.* I AM (</a:t>
            </a:r>
            <a:r>
              <a:rPr lang="en-US" sz="2400" dirty="0" err="1"/>
              <a:t>depressed|sad</a:t>
            </a:r>
            <a:r>
              <a:rPr lang="en-US" sz="2400" dirty="0"/>
              <a:t>) .*/WHY DO YOU THINK YOU ARE \1/</a:t>
            </a:r>
          </a:p>
          <a:p>
            <a:r>
              <a:rPr lang="en-US" sz="2400" dirty="0"/>
              <a:t>s/.* all .*/IN WHAT WAY?/ </a:t>
            </a:r>
          </a:p>
          <a:p>
            <a:r>
              <a:rPr lang="en-US" sz="2400" dirty="0"/>
              <a:t>s/.* always .*/CAN YOU THINK OF A SPECIFIC EXAMPLE?/ </a:t>
            </a:r>
          </a:p>
          <a:p>
            <a:pPr marL="0" indent="0">
              <a:buNone/>
            </a:pPr>
            <a:endParaRPr lang="en-US" dirty="0"/>
          </a:p>
        </p:txBody>
      </p:sp>
    </p:spTree>
    <p:extLst>
      <p:ext uri="{BB962C8B-B14F-4D97-AF65-F5344CB8AC3E}">
        <p14:creationId xmlns:p14="http://schemas.microsoft.com/office/powerpoint/2010/main" val="24946891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A296D3-2C0C-4F9A-AC7F-A9F28B551B3E}"/>
              </a:ext>
            </a:extLst>
          </p:cNvPr>
          <p:cNvSpPr>
            <a:spLocks noGrp="1" noChangeArrowheads="1"/>
          </p:cNvSpPr>
          <p:nvPr>
            <p:ph type="title"/>
          </p:nvPr>
        </p:nvSpPr>
        <p:spPr/>
        <p:txBody>
          <a:bodyPr/>
          <a:lstStyle/>
          <a:p>
            <a:pPr eaLnBrk="1" hangingPunct="1">
              <a:defRPr/>
            </a:pPr>
            <a:r>
              <a:rPr lang="zh-CN" altLang="en-US" dirty="0"/>
              <a:t>本章内容</a:t>
            </a:r>
          </a:p>
        </p:txBody>
      </p:sp>
      <p:sp>
        <p:nvSpPr>
          <p:cNvPr id="7171" name="Rectangle 3">
            <a:extLst>
              <a:ext uri="{FF2B5EF4-FFF2-40B4-BE49-F238E27FC236}">
                <a16:creationId xmlns:a16="http://schemas.microsoft.com/office/drawing/2014/main" id="{E4B9C940-1685-43D0-84C7-3B1C58203E97}"/>
              </a:ext>
            </a:extLst>
          </p:cNvPr>
          <p:cNvSpPr>
            <a:spLocks noGrp="1" noChangeArrowheads="1"/>
          </p:cNvSpPr>
          <p:nvPr>
            <p:ph type="body" idx="1"/>
          </p:nvPr>
        </p:nvSpPr>
        <p:spPr/>
        <p:txBody>
          <a:bodyPr/>
          <a:lstStyle/>
          <a:p>
            <a:pPr eaLnBrk="1" hangingPunct="1">
              <a:lnSpc>
                <a:spcPct val="90000"/>
              </a:lnSpc>
            </a:pPr>
            <a:r>
              <a:rPr lang="en-US" altLang="zh-CN" sz="2800" b="1" dirty="0"/>
              <a:t>2.1 </a:t>
            </a:r>
            <a:r>
              <a:rPr lang="zh-CN" altLang="en-US" sz="2800" b="1" dirty="0"/>
              <a:t>文本预处理流程</a:t>
            </a:r>
          </a:p>
          <a:p>
            <a:pPr eaLnBrk="1" hangingPunct="1">
              <a:lnSpc>
                <a:spcPct val="90000"/>
              </a:lnSpc>
            </a:pPr>
            <a:r>
              <a:rPr lang="en-US" altLang="zh-CN" sz="2800" b="1" dirty="0"/>
              <a:t>2.2 </a:t>
            </a:r>
            <a:r>
              <a:rPr lang="zh-CN" altLang="en-US" sz="2800" b="1" dirty="0"/>
              <a:t>数据收集</a:t>
            </a:r>
            <a:endParaRPr lang="en-US" altLang="zh-CN" sz="2800" b="1" dirty="0"/>
          </a:p>
          <a:p>
            <a:pPr eaLnBrk="1" hangingPunct="1">
              <a:lnSpc>
                <a:spcPct val="90000"/>
              </a:lnSpc>
            </a:pPr>
            <a:r>
              <a:rPr lang="en-US" altLang="zh-CN" sz="2800" b="1" dirty="0"/>
              <a:t>2.3 </a:t>
            </a:r>
            <a:r>
              <a:rPr lang="zh-CN" altLang="en-US" sz="2800" b="1" dirty="0"/>
              <a:t>字符编码与编辑距离</a:t>
            </a:r>
          </a:p>
          <a:p>
            <a:pPr eaLnBrk="1" hangingPunct="1">
              <a:lnSpc>
                <a:spcPct val="90000"/>
              </a:lnSpc>
            </a:pPr>
            <a:r>
              <a:rPr lang="en-US" altLang="zh-CN" sz="2800" b="1" dirty="0"/>
              <a:t>2.4 </a:t>
            </a:r>
            <a:r>
              <a:rPr lang="zh-CN" altLang="en-US" sz="2800" b="1" dirty="0"/>
              <a:t>正则表达式</a:t>
            </a:r>
            <a:endParaRPr lang="en-US" altLang="zh-CN" sz="2800" b="1" dirty="0"/>
          </a:p>
        </p:txBody>
      </p:sp>
    </p:spTree>
    <p:extLst>
      <p:ext uri="{BB962C8B-B14F-4D97-AF65-F5344CB8AC3E}">
        <p14:creationId xmlns:p14="http://schemas.microsoft.com/office/powerpoint/2010/main" val="3130169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A59DBD8-7E5F-4BCF-B31A-1319E25A9AC5}"/>
              </a:ext>
            </a:extLst>
          </p:cNvPr>
          <p:cNvSpPr>
            <a:spLocks noGrp="1" noChangeArrowheads="1"/>
          </p:cNvSpPr>
          <p:nvPr>
            <p:ph type="title"/>
          </p:nvPr>
        </p:nvSpPr>
        <p:spPr/>
        <p:txBody>
          <a:bodyPr/>
          <a:lstStyle/>
          <a:p>
            <a:pPr eaLnBrk="1" hangingPunct="1">
              <a:defRPr/>
            </a:pPr>
            <a:r>
              <a:rPr lang="zh-CN" altLang="en-US"/>
              <a:t>本章小结</a:t>
            </a:r>
          </a:p>
        </p:txBody>
      </p:sp>
      <p:sp>
        <p:nvSpPr>
          <p:cNvPr id="158723" name="Rectangle 3">
            <a:extLst>
              <a:ext uri="{FF2B5EF4-FFF2-40B4-BE49-F238E27FC236}">
                <a16:creationId xmlns:a16="http://schemas.microsoft.com/office/drawing/2014/main" id="{2FB9E47A-35B0-416F-B133-81C1ABF6C757}"/>
              </a:ext>
            </a:extLst>
          </p:cNvPr>
          <p:cNvSpPr>
            <a:spLocks noGrp="1" noChangeArrowheads="1"/>
          </p:cNvSpPr>
          <p:nvPr>
            <p:ph sz="half" idx="1"/>
          </p:nvPr>
        </p:nvSpPr>
        <p:spPr>
          <a:xfrm>
            <a:off x="457200" y="1600200"/>
            <a:ext cx="4038600" cy="4997152"/>
          </a:xfrm>
        </p:spPr>
        <p:txBody>
          <a:bodyPr/>
          <a:lstStyle/>
          <a:p>
            <a:pPr eaLnBrk="1" hangingPunct="1">
              <a:lnSpc>
                <a:spcPct val="90000"/>
              </a:lnSpc>
            </a:pPr>
            <a:r>
              <a:rPr lang="zh-CN" altLang="en-US" sz="2400" dirty="0"/>
              <a:t>文本预处理流程</a:t>
            </a:r>
            <a:endParaRPr lang="en-US" altLang="zh-CN" sz="2400" dirty="0"/>
          </a:p>
          <a:p>
            <a:pPr lvl="1" eaLnBrk="1" hangingPunct="1">
              <a:lnSpc>
                <a:spcPct val="90000"/>
              </a:lnSpc>
            </a:pPr>
            <a:r>
              <a:rPr lang="zh-CN" altLang="en-US" sz="2000" dirty="0"/>
              <a:t>原始文本收集</a:t>
            </a:r>
          </a:p>
          <a:p>
            <a:pPr lvl="1" eaLnBrk="1" hangingPunct="1">
              <a:lnSpc>
                <a:spcPct val="90000"/>
              </a:lnSpc>
            </a:pPr>
            <a:r>
              <a:rPr lang="zh-CN" altLang="en-US" sz="2000" dirty="0"/>
              <a:t>文本清洗</a:t>
            </a:r>
            <a:endParaRPr lang="en-US" altLang="zh-CN" sz="2000" dirty="0"/>
          </a:p>
          <a:p>
            <a:pPr lvl="1" eaLnBrk="1" hangingPunct="1">
              <a:lnSpc>
                <a:spcPct val="90000"/>
              </a:lnSpc>
            </a:pPr>
            <a:r>
              <a:rPr lang="zh-CN" altLang="en-US" sz="2000" dirty="0"/>
              <a:t>单词提取与分词</a:t>
            </a:r>
            <a:endParaRPr lang="en-US" altLang="zh-CN" sz="2000" dirty="0"/>
          </a:p>
          <a:p>
            <a:pPr lvl="1" eaLnBrk="1" hangingPunct="1">
              <a:lnSpc>
                <a:spcPct val="90000"/>
              </a:lnSpc>
            </a:pPr>
            <a:r>
              <a:rPr lang="zh-CN" altLang="en-US" sz="2000" dirty="0"/>
              <a:t>文本规范化</a:t>
            </a:r>
          </a:p>
          <a:p>
            <a:pPr eaLnBrk="1" hangingPunct="1">
              <a:lnSpc>
                <a:spcPct val="90000"/>
              </a:lnSpc>
            </a:pPr>
            <a:r>
              <a:rPr lang="zh-CN" altLang="en-US" sz="2400" dirty="0"/>
              <a:t>数据收集</a:t>
            </a:r>
            <a:endParaRPr lang="en-US" altLang="zh-CN" sz="2400" dirty="0"/>
          </a:p>
          <a:p>
            <a:pPr marL="0" indent="0" eaLnBrk="1" hangingPunct="1">
              <a:lnSpc>
                <a:spcPct val="90000"/>
              </a:lnSpc>
              <a:buNone/>
            </a:pPr>
            <a:r>
              <a:rPr lang="en-US" altLang="zh-CN" sz="2400" dirty="0"/>
              <a:t>     </a:t>
            </a:r>
            <a:r>
              <a:rPr lang="zh-CN" altLang="en-US" sz="2000" dirty="0"/>
              <a:t>语料库</a:t>
            </a:r>
            <a:endParaRPr lang="en-US" altLang="zh-CN" sz="2000" dirty="0"/>
          </a:p>
          <a:p>
            <a:pPr lvl="1" eaLnBrk="1" hangingPunct="1">
              <a:lnSpc>
                <a:spcPct val="90000"/>
              </a:lnSpc>
            </a:pPr>
            <a:r>
              <a:rPr lang="zh-CN" altLang="en-US" sz="2000" dirty="0"/>
              <a:t>基本概念</a:t>
            </a:r>
          </a:p>
          <a:p>
            <a:pPr lvl="1" eaLnBrk="1" hangingPunct="1">
              <a:lnSpc>
                <a:spcPct val="90000"/>
              </a:lnSpc>
            </a:pPr>
            <a:r>
              <a:rPr lang="zh-CN" altLang="en-US" sz="2000" dirty="0"/>
              <a:t>语料库类型</a:t>
            </a:r>
          </a:p>
          <a:p>
            <a:pPr lvl="1" eaLnBrk="1" hangingPunct="1">
              <a:lnSpc>
                <a:spcPct val="90000"/>
              </a:lnSpc>
            </a:pPr>
            <a:r>
              <a:rPr lang="zh-CN" altLang="en-US" sz="2000" dirty="0"/>
              <a:t>典型语料库介绍</a:t>
            </a:r>
            <a:endParaRPr lang="en-US" altLang="zh-CN" sz="2000" dirty="0"/>
          </a:p>
          <a:p>
            <a:pPr marL="0" indent="0">
              <a:buNone/>
            </a:pPr>
            <a:r>
              <a:rPr lang="en-US" altLang="zh-CN" sz="2000" dirty="0"/>
              <a:t>     </a:t>
            </a:r>
            <a:r>
              <a:rPr lang="zh-CN" altLang="zh-CN" sz="2000" dirty="0"/>
              <a:t>词汇知识库</a:t>
            </a:r>
          </a:p>
          <a:p>
            <a:pPr lvl="1"/>
            <a:r>
              <a:rPr lang="en-US" altLang="zh-CN" sz="2000" dirty="0"/>
              <a:t>WordNet</a:t>
            </a:r>
            <a:r>
              <a:rPr lang="zh-CN" altLang="zh-CN" sz="2000" dirty="0"/>
              <a:t>简介</a:t>
            </a:r>
            <a:endParaRPr lang="en-US" altLang="zh-CN" sz="2000" dirty="0"/>
          </a:p>
          <a:p>
            <a:pPr marL="0" indent="0">
              <a:buNone/>
            </a:pPr>
            <a:r>
              <a:rPr lang="en-US" altLang="zh-CN" sz="2000" dirty="0"/>
              <a:t>     </a:t>
            </a:r>
            <a:r>
              <a:rPr lang="zh-CN" altLang="en-US" sz="2000" dirty="0"/>
              <a:t>数据爬虫</a:t>
            </a:r>
            <a:endParaRPr lang="zh-CN" altLang="zh-CN" sz="2000" dirty="0"/>
          </a:p>
          <a:p>
            <a:pPr lvl="1"/>
            <a:r>
              <a:rPr lang="en-US" altLang="zh-CN" sz="2000" dirty="0"/>
              <a:t>Python</a:t>
            </a:r>
            <a:r>
              <a:rPr lang="zh-CN" altLang="en-US" sz="2000" dirty="0"/>
              <a:t>爬虫</a:t>
            </a:r>
            <a:endParaRPr lang="zh-CN" altLang="zh-CN" sz="2000" dirty="0"/>
          </a:p>
          <a:p>
            <a:pPr lvl="1"/>
            <a:endParaRPr lang="zh-CN" altLang="zh-CN" sz="2000" dirty="0"/>
          </a:p>
          <a:p>
            <a:pPr lvl="1" eaLnBrk="1" hangingPunct="1">
              <a:lnSpc>
                <a:spcPct val="90000"/>
              </a:lnSpc>
            </a:pPr>
            <a:endParaRPr lang="zh-CN" altLang="en-US" sz="2000" dirty="0"/>
          </a:p>
        </p:txBody>
      </p:sp>
      <p:sp>
        <p:nvSpPr>
          <p:cNvPr id="158724" name="内容占位符 1">
            <a:extLst>
              <a:ext uri="{FF2B5EF4-FFF2-40B4-BE49-F238E27FC236}">
                <a16:creationId xmlns:a16="http://schemas.microsoft.com/office/drawing/2014/main" id="{F90EF2CC-4D83-4B45-999A-A2F7496B40D6}"/>
              </a:ext>
            </a:extLst>
          </p:cNvPr>
          <p:cNvSpPr>
            <a:spLocks noGrp="1"/>
          </p:cNvSpPr>
          <p:nvPr>
            <p:ph sz="half" idx="2"/>
          </p:nvPr>
        </p:nvSpPr>
        <p:spPr>
          <a:xfrm>
            <a:off x="4139952" y="1600200"/>
            <a:ext cx="4038600" cy="4997152"/>
          </a:xfrm>
        </p:spPr>
        <p:txBody>
          <a:bodyPr/>
          <a:lstStyle/>
          <a:p>
            <a:r>
              <a:rPr lang="zh-CN" altLang="en-US" sz="2400" dirty="0"/>
              <a:t>字体编码与编辑距离</a:t>
            </a:r>
            <a:endParaRPr lang="en-US" altLang="zh-CN" sz="2400" dirty="0"/>
          </a:p>
          <a:p>
            <a:pPr lvl="1" eaLnBrk="1" hangingPunct="1">
              <a:lnSpc>
                <a:spcPct val="90000"/>
              </a:lnSpc>
            </a:pPr>
            <a:r>
              <a:rPr lang="zh-CN" altLang="en-US" sz="2000" dirty="0"/>
              <a:t>西文字体编码</a:t>
            </a:r>
          </a:p>
          <a:p>
            <a:pPr lvl="1" eaLnBrk="1" hangingPunct="1">
              <a:lnSpc>
                <a:spcPct val="90000"/>
              </a:lnSpc>
            </a:pPr>
            <a:r>
              <a:rPr lang="zh-CN" altLang="en-US" sz="2000" dirty="0"/>
              <a:t>中文字体编码</a:t>
            </a:r>
            <a:endParaRPr lang="en-US" altLang="zh-CN" sz="2000" dirty="0"/>
          </a:p>
          <a:p>
            <a:pPr lvl="1" eaLnBrk="1" hangingPunct="1">
              <a:lnSpc>
                <a:spcPct val="90000"/>
              </a:lnSpc>
            </a:pPr>
            <a:r>
              <a:rPr lang="zh-CN" altLang="en-US" sz="2000" dirty="0"/>
              <a:t>字体编辑距离</a:t>
            </a:r>
            <a:endParaRPr lang="en-US" altLang="zh-CN" sz="2000" dirty="0"/>
          </a:p>
          <a:p>
            <a:r>
              <a:rPr lang="zh-CN" altLang="en-US" sz="2400" dirty="0"/>
              <a:t>正则表达式</a:t>
            </a:r>
            <a:endParaRPr lang="en-US" altLang="zh-CN" sz="2400" dirty="0"/>
          </a:p>
          <a:p>
            <a:pPr lvl="1" eaLnBrk="1" hangingPunct="1">
              <a:lnSpc>
                <a:spcPct val="90000"/>
              </a:lnSpc>
            </a:pPr>
            <a:r>
              <a:rPr lang="zh-CN" altLang="en-US" sz="2000" dirty="0"/>
              <a:t>析取</a:t>
            </a:r>
          </a:p>
          <a:p>
            <a:pPr lvl="1" eaLnBrk="1" hangingPunct="1">
              <a:lnSpc>
                <a:spcPct val="90000"/>
              </a:lnSpc>
            </a:pPr>
            <a:r>
              <a:rPr lang="zh-CN" altLang="en-US" sz="2000" dirty="0"/>
              <a:t>否定析取</a:t>
            </a:r>
            <a:endParaRPr lang="en-US" altLang="zh-CN" sz="2000" dirty="0"/>
          </a:p>
          <a:p>
            <a:pPr lvl="1" eaLnBrk="1" hangingPunct="1">
              <a:lnSpc>
                <a:spcPct val="90000"/>
              </a:lnSpc>
            </a:pPr>
            <a:r>
              <a:rPr lang="zh-CN" altLang="en-US" sz="2000" dirty="0"/>
              <a:t>操作符</a:t>
            </a:r>
            <a:endParaRPr lang="en-US" altLang="zh-CN" sz="2000" dirty="0"/>
          </a:p>
          <a:p>
            <a:pPr lvl="1" eaLnBrk="1" hangingPunct="1">
              <a:lnSpc>
                <a:spcPct val="90000"/>
              </a:lnSpc>
            </a:pPr>
            <a:r>
              <a:rPr lang="zh-CN" altLang="en-US" sz="2000" dirty="0"/>
              <a:t>常用正则表达式</a:t>
            </a:r>
            <a:endParaRPr lang="en-US" altLang="zh-CN" sz="2000" dirty="0"/>
          </a:p>
          <a:p>
            <a:pPr lvl="1" eaLnBrk="1" hangingPunct="1">
              <a:lnSpc>
                <a:spcPct val="90000"/>
              </a:lnSpc>
            </a:pPr>
            <a:endParaRPr lang="en-US" altLang="zh-CN" sz="2000" dirty="0"/>
          </a:p>
          <a:p>
            <a:pPr marL="457200" lvl="1" indent="0" eaLnBrk="1" hangingPunct="1">
              <a:lnSpc>
                <a:spcPct val="90000"/>
              </a:lnSpc>
              <a:buNone/>
            </a:pPr>
            <a:endParaRPr lang="zh-CN" altLang="en-US" sz="2000" dirty="0"/>
          </a:p>
          <a:p>
            <a:pPr marL="0" indent="0">
              <a:buNone/>
            </a:pPr>
            <a:endParaRPr lang="en-US" altLang="zh-CN" sz="2000" dirty="0"/>
          </a:p>
          <a:p>
            <a:endParaRPr lang="zh-CN" altLang="zh-CN"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p:txBody>
          <a:bodyPr/>
          <a:lstStyle/>
          <a:p>
            <a:pPr eaLnBrk="1" hangingPunct="1">
              <a:defRPr/>
            </a:pPr>
            <a:r>
              <a:rPr lang="zh-CN" altLang="en-US">
                <a:ea typeface="+mj-ea"/>
              </a:rPr>
              <a:t>结束</a:t>
            </a:r>
          </a:p>
        </p:txBody>
      </p:sp>
      <p:sp>
        <p:nvSpPr>
          <p:cNvPr id="197635" name="Rectangle 3"/>
          <p:cNvSpPr>
            <a:spLocks noGrp="1" noChangeArrowheads="1"/>
          </p:cNvSpPr>
          <p:nvPr>
            <p:ph type="subTitle" idx="1"/>
          </p:nvPr>
        </p:nvSpPr>
        <p:spPr/>
        <p:txBody>
          <a:bodyPr/>
          <a:lstStyle/>
          <a:p>
            <a:pPr eaLnBrk="1" hangingPunct="1">
              <a:defRPr/>
            </a:pPr>
            <a:endParaRPr lang="zh-CN" altLang="zh-CN">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0272611-E592-4AF9-8EE1-BAE377FDC92C}"/>
              </a:ext>
            </a:extLst>
          </p:cNvPr>
          <p:cNvSpPr>
            <a:spLocks noGrp="1" noChangeArrowheads="1"/>
          </p:cNvSpPr>
          <p:nvPr>
            <p:ph type="title"/>
          </p:nvPr>
        </p:nvSpPr>
        <p:spPr/>
        <p:txBody>
          <a:bodyPr/>
          <a:lstStyle/>
          <a:p>
            <a:pPr eaLnBrk="1" hangingPunct="1">
              <a:defRPr/>
            </a:pPr>
            <a:r>
              <a:rPr lang="en-US" altLang="zh-CN" dirty="0"/>
              <a:t>2.2.1.1 </a:t>
            </a:r>
            <a:r>
              <a:rPr lang="zh-CN" altLang="en-US" dirty="0"/>
              <a:t>基本概念</a:t>
            </a:r>
          </a:p>
        </p:txBody>
      </p:sp>
      <p:sp>
        <p:nvSpPr>
          <p:cNvPr id="4099" name="Rectangle 3">
            <a:extLst>
              <a:ext uri="{FF2B5EF4-FFF2-40B4-BE49-F238E27FC236}">
                <a16:creationId xmlns:a16="http://schemas.microsoft.com/office/drawing/2014/main" id="{AE18468F-CD23-4106-904E-621297249CEF}"/>
              </a:ext>
            </a:extLst>
          </p:cNvPr>
          <p:cNvSpPr>
            <a:spLocks noGrp="1" noChangeArrowheads="1"/>
          </p:cNvSpPr>
          <p:nvPr>
            <p:ph type="body" idx="1"/>
          </p:nvPr>
        </p:nvSpPr>
        <p:spPr>
          <a:xfrm>
            <a:off x="457200" y="1600200"/>
            <a:ext cx="8229600" cy="4349750"/>
          </a:xfrm>
        </p:spPr>
        <p:txBody>
          <a:bodyPr/>
          <a:lstStyle/>
          <a:p>
            <a:pPr eaLnBrk="1" hangingPunct="1"/>
            <a:r>
              <a:rPr lang="zh-CN" altLang="en-US" sz="2800" dirty="0"/>
              <a:t>语料库（</a:t>
            </a:r>
            <a:r>
              <a:rPr lang="en-US" altLang="zh-CN" sz="2800" dirty="0"/>
              <a:t>Corpus</a:t>
            </a:r>
            <a:r>
              <a:rPr lang="zh-CN" altLang="en-US" sz="2800" dirty="0"/>
              <a:t>）</a:t>
            </a:r>
          </a:p>
          <a:p>
            <a:pPr lvl="1" eaLnBrk="1" hangingPunct="1"/>
            <a:r>
              <a:rPr lang="zh-CN" altLang="en-US" sz="2400" dirty="0"/>
              <a:t>存放语言材料的数据库（文本集合）。库中的文本通常经过</a:t>
            </a:r>
            <a:r>
              <a:rPr lang="zh-CN" altLang="en-US" sz="2400" dirty="0">
                <a:solidFill>
                  <a:srgbClr val="FF0000"/>
                </a:solidFill>
              </a:rPr>
              <a:t>整理</a:t>
            </a:r>
            <a:r>
              <a:rPr lang="zh-CN" altLang="en-US" sz="2400" dirty="0"/>
              <a:t>，具有既定的</a:t>
            </a:r>
            <a:r>
              <a:rPr lang="zh-CN" altLang="en-US" sz="2400" dirty="0">
                <a:solidFill>
                  <a:srgbClr val="FF0000"/>
                </a:solidFill>
              </a:rPr>
              <a:t>格式</a:t>
            </a:r>
            <a:r>
              <a:rPr lang="zh-CN" altLang="en-US" sz="2400" dirty="0"/>
              <a:t>与</a:t>
            </a:r>
            <a:r>
              <a:rPr lang="zh-CN" altLang="en-US" sz="2400" dirty="0">
                <a:solidFill>
                  <a:srgbClr val="FF0000"/>
                </a:solidFill>
              </a:rPr>
              <a:t>标记</a:t>
            </a:r>
            <a:r>
              <a:rPr lang="zh-CN" altLang="en-US" sz="2400" dirty="0"/>
              <a:t>，特指计算机存储的</a:t>
            </a:r>
            <a:r>
              <a:rPr lang="zh-CN" altLang="en-US" sz="2400" dirty="0">
                <a:solidFill>
                  <a:srgbClr val="FF0000"/>
                </a:solidFill>
              </a:rPr>
              <a:t>数字化</a:t>
            </a:r>
            <a:r>
              <a:rPr lang="zh-CN" altLang="en-US" sz="2400" dirty="0"/>
              <a:t>语料库</a:t>
            </a:r>
          </a:p>
          <a:p>
            <a:pPr eaLnBrk="1" hangingPunct="1"/>
            <a:r>
              <a:rPr lang="en-US" altLang="zh-CN" sz="2800" dirty="0"/>
              <a:t>Corpora</a:t>
            </a:r>
          </a:p>
          <a:p>
            <a:pPr lvl="1" eaLnBrk="1" hangingPunct="1"/>
            <a:r>
              <a:rPr lang="zh-CN" altLang="en-US" sz="2400" dirty="0"/>
              <a:t>语料库集合</a:t>
            </a:r>
          </a:p>
          <a:p>
            <a:pPr eaLnBrk="1" hangingPunct="1"/>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9869AC7-8483-47F1-8524-5448DECE4222}"/>
              </a:ext>
            </a:extLst>
          </p:cNvPr>
          <p:cNvSpPr>
            <a:spLocks noGrp="1" noChangeArrowheads="1"/>
          </p:cNvSpPr>
          <p:nvPr>
            <p:ph type="title" idx="4294967295"/>
          </p:nvPr>
        </p:nvSpPr>
        <p:spPr/>
        <p:txBody>
          <a:bodyPr/>
          <a:lstStyle/>
          <a:p>
            <a:pPr eaLnBrk="1" hangingPunct="1">
              <a:defRPr/>
            </a:pPr>
            <a:r>
              <a:rPr lang="en-US" altLang="zh-CN" dirty="0"/>
              <a:t>2.2.1.2 </a:t>
            </a:r>
            <a:r>
              <a:rPr lang="zh-CN" altLang="en-US" dirty="0"/>
              <a:t>语料库类型</a:t>
            </a:r>
          </a:p>
        </p:txBody>
      </p:sp>
      <p:sp>
        <p:nvSpPr>
          <p:cNvPr id="5123" name="Rectangle 3">
            <a:extLst>
              <a:ext uri="{FF2B5EF4-FFF2-40B4-BE49-F238E27FC236}">
                <a16:creationId xmlns:a16="http://schemas.microsoft.com/office/drawing/2014/main" id="{EF2EB473-1976-48E3-A45F-CEC35803CCCD}"/>
              </a:ext>
            </a:extLst>
          </p:cNvPr>
          <p:cNvSpPr>
            <a:spLocks noGrp="1" noChangeArrowheads="1"/>
          </p:cNvSpPr>
          <p:nvPr>
            <p:ph type="body" idx="4294967295"/>
          </p:nvPr>
        </p:nvSpPr>
        <p:spPr>
          <a:xfrm>
            <a:off x="457200" y="1600200"/>
            <a:ext cx="8229600" cy="5257800"/>
          </a:xfrm>
        </p:spPr>
        <p:txBody>
          <a:bodyPr/>
          <a:lstStyle/>
          <a:p>
            <a:pPr algn="ctr" eaLnBrk="1" hangingPunct="1">
              <a:buFontTx/>
              <a:buNone/>
            </a:pPr>
            <a:r>
              <a:rPr lang="zh-CN" altLang="en-US" sz="2800" dirty="0"/>
              <a:t>不同分类</a:t>
            </a:r>
          </a:p>
          <a:p>
            <a:pPr eaLnBrk="1" hangingPunct="1"/>
            <a:r>
              <a:rPr lang="zh-CN" altLang="en-US" sz="2400" dirty="0"/>
              <a:t>专用语料库</a:t>
            </a:r>
            <a:r>
              <a:rPr lang="en-US" altLang="zh-CN" sz="2400" dirty="0"/>
              <a:t>&amp;</a:t>
            </a:r>
            <a:r>
              <a:rPr lang="zh-CN" altLang="en-US" sz="2400" dirty="0"/>
              <a:t>通用语料库</a:t>
            </a:r>
          </a:p>
          <a:p>
            <a:pPr eaLnBrk="1" hangingPunct="1"/>
            <a:r>
              <a:rPr lang="zh-CN" altLang="en-US" sz="2400" dirty="0"/>
              <a:t>单语语料库</a:t>
            </a:r>
            <a:r>
              <a:rPr lang="en-US" altLang="zh-CN" sz="2400" dirty="0"/>
              <a:t>&amp;</a:t>
            </a:r>
            <a:r>
              <a:rPr lang="zh-CN" altLang="en-US" sz="2400" dirty="0"/>
              <a:t>多语语料库</a:t>
            </a:r>
            <a:endParaRPr lang="en-US" altLang="zh-CN" sz="2400" dirty="0"/>
          </a:p>
          <a:p>
            <a:pPr eaLnBrk="1" hangingPunct="1"/>
            <a:r>
              <a:rPr lang="zh-CN" altLang="en-US" sz="2400" dirty="0"/>
              <a:t>共时语料库</a:t>
            </a:r>
            <a:r>
              <a:rPr lang="en-US" altLang="zh-CN" sz="2400" dirty="0"/>
              <a:t>&amp;</a:t>
            </a:r>
            <a:r>
              <a:rPr lang="zh-CN" altLang="en-US" sz="2400" dirty="0"/>
              <a:t>历时语料库</a:t>
            </a:r>
            <a:endParaRPr lang="en-US" altLang="zh-CN" sz="2400" dirty="0"/>
          </a:p>
          <a:p>
            <a:pPr eaLnBrk="1" hangingPunct="1"/>
            <a:r>
              <a:rPr lang="zh-CN" altLang="en-US" sz="2400" dirty="0"/>
              <a:t>生语料库</a:t>
            </a:r>
            <a:r>
              <a:rPr lang="en-US" altLang="zh-CN" sz="2400" dirty="0"/>
              <a:t>&amp;</a:t>
            </a:r>
            <a:r>
              <a:rPr lang="zh-CN" altLang="en-US" sz="2400" dirty="0"/>
              <a:t>熟语料库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16744</TotalTime>
  <Words>4542</Words>
  <Application>Microsoft Macintosh PowerPoint</Application>
  <PresentationFormat>全屏显示(4:3)</PresentationFormat>
  <Paragraphs>1005</Paragraphs>
  <Slides>78</Slides>
  <Notes>46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78</vt:i4>
      </vt:variant>
    </vt:vector>
  </HeadingPairs>
  <TitlesOfParts>
    <vt:vector size="91" baseType="lpstr">
      <vt:lpstr>等线</vt:lpstr>
      <vt:lpstr>楷体</vt:lpstr>
      <vt:lpstr>楷体_GB2312</vt:lpstr>
      <vt:lpstr>Arial</vt:lpstr>
      <vt:lpstr>Calibri</vt:lpstr>
      <vt:lpstr>Cambria Math</vt:lpstr>
      <vt:lpstr>Consolas</vt:lpstr>
      <vt:lpstr>Courier</vt:lpstr>
      <vt:lpstr>Courier New</vt:lpstr>
      <vt:lpstr>Times New Roman</vt:lpstr>
      <vt:lpstr>Verdana</vt:lpstr>
      <vt:lpstr>Wingdings</vt:lpstr>
      <vt:lpstr>Balloons</vt:lpstr>
      <vt:lpstr>自然语言处理  第02章 自然语言处理基础</vt:lpstr>
      <vt:lpstr>本章内容</vt:lpstr>
      <vt:lpstr>2.1 文本预处理流程</vt:lpstr>
      <vt:lpstr>本章内容</vt:lpstr>
      <vt:lpstr>2.2 数据收集</vt:lpstr>
      <vt:lpstr>2.2 数据收集</vt:lpstr>
      <vt:lpstr>2.2.1 语料库</vt:lpstr>
      <vt:lpstr>2.2.1.1 基本概念</vt:lpstr>
      <vt:lpstr>2.2.1.2 语料库类型</vt:lpstr>
      <vt:lpstr>2.2.1.2 语料库类型</vt:lpstr>
      <vt:lpstr>2.2.1.2 语料库类型</vt:lpstr>
      <vt:lpstr>2.2.1.3 典型语料库介绍</vt:lpstr>
      <vt:lpstr>中文语料库</vt:lpstr>
      <vt:lpstr>2.2 数据收集</vt:lpstr>
      <vt:lpstr>2.2.2 WordNet简介</vt:lpstr>
      <vt:lpstr>PowerPoint 演示文稿</vt:lpstr>
      <vt:lpstr>PowerPoint 演示文稿</vt:lpstr>
      <vt:lpstr>WordNet的关系指针及标记符号</vt:lpstr>
      <vt:lpstr>2.2 数据收集</vt:lpstr>
      <vt:lpstr>2.2.3 数据爬虫</vt:lpstr>
      <vt:lpstr>2.2.3 数据爬虫</vt:lpstr>
      <vt:lpstr>2.2.3 数据爬虫</vt:lpstr>
      <vt:lpstr>2.2.3数据爬虫</vt:lpstr>
      <vt:lpstr>本章内容</vt:lpstr>
      <vt:lpstr>2.3字符编码与编辑距离</vt:lpstr>
      <vt:lpstr>2.3.1 西文字符编码</vt:lpstr>
      <vt:lpstr>7位版本</vt:lpstr>
      <vt:lpstr>2.3字符编码</vt:lpstr>
      <vt:lpstr>2.3.2 中文字符编码</vt:lpstr>
      <vt:lpstr>1 国标码</vt:lpstr>
      <vt:lpstr>编码方式</vt:lpstr>
      <vt:lpstr>国标码码位的分布</vt:lpstr>
      <vt:lpstr>汉字排序</vt:lpstr>
      <vt:lpstr>区位码</vt:lpstr>
      <vt:lpstr>例</vt:lpstr>
      <vt:lpstr>一级汉字区</vt:lpstr>
      <vt:lpstr>二级汉字区</vt:lpstr>
      <vt:lpstr>2 Unicode与ISO/IEC10646</vt:lpstr>
      <vt:lpstr>ISO 10646与Unicode的关系</vt:lpstr>
      <vt:lpstr>“ISO/IEC 10646”体系结构</vt:lpstr>
      <vt:lpstr> </vt:lpstr>
      <vt:lpstr>B M P 概 貌  </vt:lpstr>
      <vt:lpstr>Unicode的实现方式</vt:lpstr>
      <vt:lpstr>PowerPoint 演示文稿</vt:lpstr>
      <vt:lpstr>UTF-8</vt:lpstr>
      <vt:lpstr>UTF-16</vt:lpstr>
      <vt:lpstr>3 国标扩展码</vt:lpstr>
      <vt:lpstr>PowerPoint 演示文稿</vt:lpstr>
      <vt:lpstr>PowerPoint 演示文稿</vt:lpstr>
      <vt:lpstr>2.4字符编码与编辑距离</vt:lpstr>
      <vt:lpstr>2.3.4字符的编辑距离</vt:lpstr>
      <vt:lpstr>字符的编辑距离</vt:lpstr>
      <vt:lpstr>字符的编辑距离</vt:lpstr>
      <vt:lpstr>字符的编辑距离</vt:lpstr>
      <vt:lpstr>英文字符串的编辑距离</vt:lpstr>
      <vt:lpstr>PowerPoint 演示文稿</vt:lpstr>
      <vt:lpstr>汉字编辑距离</vt:lpstr>
      <vt:lpstr>字符的编辑距离：练习</vt:lpstr>
      <vt:lpstr>本章内容</vt:lpstr>
      <vt:lpstr>2.4正则表达式</vt:lpstr>
      <vt:lpstr>正则表达式: 析取</vt:lpstr>
      <vt:lpstr>正则表达式: 否定析取</vt:lpstr>
      <vt:lpstr>正则表达式: 析取</vt:lpstr>
      <vt:lpstr>正则表达式: ?    *  +  .</vt:lpstr>
      <vt:lpstr>正则表达式: Anchors  ^   $</vt:lpstr>
      <vt:lpstr>举例</vt:lpstr>
      <vt:lpstr>正则表达式: 常用</vt:lpstr>
      <vt:lpstr>正则表达式: 常用</vt:lpstr>
      <vt:lpstr>正则表达式:课堂练习</vt:lpstr>
      <vt:lpstr>正则表达式:文本替换</vt:lpstr>
      <vt:lpstr>正则表达式:捕获组</vt:lpstr>
      <vt:lpstr>正则表达式:捕获组</vt:lpstr>
      <vt:lpstr>正则应用: ELIZA</vt:lpstr>
      <vt:lpstr>正则应用: ELIZA</vt:lpstr>
      <vt:lpstr>ELIZA如何工作</vt:lpstr>
      <vt:lpstr>本章内容</vt:lpstr>
      <vt:lpstr>本章小结</vt:lpstr>
      <vt:lpstr>结束</vt:lpstr>
    </vt:vector>
  </TitlesOfParts>
  <Company>hit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第06章 隐马尔科夫模型</dc:title>
  <dc:creator>chenyin</dc:creator>
  <cp:lastModifiedBy>Microsoft Office User</cp:lastModifiedBy>
  <cp:revision>921</cp:revision>
  <dcterms:created xsi:type="dcterms:W3CDTF">2009-07-13T05:22:58Z</dcterms:created>
  <dcterms:modified xsi:type="dcterms:W3CDTF">2024-11-08T13:17:06Z</dcterms:modified>
</cp:coreProperties>
</file>